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528" y="-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Google Shape;3;n"/>
          <p:cNvSpPr txBox="1">
            <a:spLocks noGrp="1"/>
          </p:cNvSpPr>
          <p:nvPr>
            <p:ph type="hdr" idx="2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ts val="1400"/>
              <a:buFont typeface="Arial" charset="0"/>
              <a:buNone/>
              <a:defRPr sz="1200">
                <a:latin typeface="Calibri" pitchFamily="34" charset="0"/>
                <a:cs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Google Shape;4;n"/>
          <p:cNvSpPr txBox="1">
            <a:spLocks noGrp="1"/>
          </p:cNvSpPr>
          <p:nvPr/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algn="r">
              <a:buClr>
                <a:srgbClr val="000000"/>
              </a:buClr>
              <a:buSzPts val="1400"/>
              <a:buFont typeface="Arial" charset="0"/>
              <a:buNone/>
              <a:defRPr/>
            </a:pPr>
            <a:endParaRPr lang="ru-RU" sz="120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3076" name="Google Shape;5;n"/>
          <p:cNvSpPr>
            <a:spLocks noGrp="1" noRot="1"/>
          </p:cNvSpPr>
          <p:nvPr>
            <p:ph type="sldImg" idx="3"/>
          </p:nvPr>
        </p:nvSpPr>
        <p:spPr bwMode="auto">
          <a:xfrm>
            <a:off x="685800" y="1143000"/>
            <a:ext cx="5486400" cy="3086100"/>
          </a:xfrm>
          <a:custGeom>
            <a:avLst/>
            <a:gdLst>
              <a:gd name="T0" fmla="*/ 0 w 120000"/>
              <a:gd name="T1" fmla="*/ 0 h 120000"/>
              <a:gd name="T2" fmla="*/ 250838234 w 120000"/>
              <a:gd name="T3" fmla="*/ 0 h 120000"/>
              <a:gd name="T4" fmla="*/ 250838234 w 120000"/>
              <a:gd name="T5" fmla="*/ 79366782 h 120000"/>
              <a:gd name="T6" fmla="*/ 0 w 120000"/>
              <a:gd name="T7" fmla="*/ 79366782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77" name="Google Shape;6;n"/>
          <p:cNvSpPr txBox="1"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3078" name="Google Shape;7;n"/>
          <p:cNvSpPr txBox="1">
            <a:spLocks noGrp="1"/>
          </p:cNvSpPr>
          <p:nvPr/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>
              <a:buClr>
                <a:srgbClr val="000000"/>
              </a:buClr>
              <a:buSzPts val="1400"/>
              <a:buFont typeface="Arial" charset="0"/>
              <a:buNone/>
              <a:defRPr/>
            </a:pPr>
            <a:endParaRPr lang="ru-RU" sz="120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3079" name="Google Shape;8;n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  <a:defRPr/>
            </a:pPr>
            <a:fld id="{26571444-917F-4708-86B7-2952A4382F26}" type="slidenum">
              <a:rPr lang="uk-UA" sz="1200">
                <a:latin typeface="Calibri" pitchFamily="34" charset="0"/>
                <a:cs typeface="Calibri" pitchFamily="34" charset="0"/>
                <a:sym typeface="Calibri" pitchFamily="34" charset="0"/>
              </a:rPr>
              <a:pPr algn="r">
                <a:buClr>
                  <a:srgbClr val="000000"/>
                </a:buClr>
                <a:buFont typeface="Arial" charset="0"/>
                <a:buNone/>
                <a:defRPr/>
              </a:pPr>
              <a:t>‹#›</a:t>
            </a:fld>
            <a:endParaRPr lang="ru-RU" sz="120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1pPr>
    <a:lvl2pPr marL="742950" lvl="1" indent="-2857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2pPr>
    <a:lvl3pPr marL="1143000" lvl="2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3pPr>
    <a:lvl4pPr marL="1600200" lvl="3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4pPr>
    <a:lvl5pPr marL="2057400" lvl="4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Google Shape;28;p1:notes"/>
          <p:cNvSpPr>
            <a:spLocks noGrp="1" noRot="1"/>
          </p:cNvSpPr>
          <p:nvPr>
            <p:ph type="sldImg" idx="2"/>
          </p:nvPr>
        </p:nvSpPr>
        <p:spPr>
          <a:ln w="9525">
            <a:miter lim="800000"/>
            <a:headEnd/>
            <a:tailEnd/>
          </a:ln>
        </p:spPr>
      </p:sp>
      <p:sp>
        <p:nvSpPr>
          <p:cNvPr id="5122" name="Google Shape;29;p1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5123" name="Google Shape;30;p1:notes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10627562-A11A-4F8E-AFBB-453D75BE9387}" type="slidenum">
              <a:rPr lang="uk-UA"/>
              <a:pPr algn="r">
                <a:buClr>
                  <a:srgbClr val="000000"/>
                </a:buClr>
                <a:buFont typeface="Arial" charset="0"/>
                <a:buNone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35;p10:notes"/>
          <p:cNvSpPr>
            <a:spLocks noGrp="1" noRot="1"/>
          </p:cNvSpPr>
          <p:nvPr>
            <p:ph type="sldImg" idx="2"/>
          </p:nvPr>
        </p:nvSpPr>
        <p:spPr>
          <a:ln w="9525">
            <a:miter lim="800000"/>
            <a:headEnd/>
            <a:tailEnd/>
          </a:ln>
        </p:spPr>
      </p:sp>
      <p:sp>
        <p:nvSpPr>
          <p:cNvPr id="7170" name="Google Shape;36;p10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7171" name="Google Shape;37;p10:notes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5FA37FC4-6B03-4E1E-808F-A01BA79052A3}" type="slidenum">
              <a:rPr lang="uk-UA"/>
              <a:pPr algn="r">
                <a:buClr>
                  <a:srgbClr val="000000"/>
                </a:buClr>
                <a:buFont typeface="Arial" charset="0"/>
                <a:buNone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Google Shape;45;p11:notes"/>
          <p:cNvSpPr>
            <a:spLocks noGrp="1" noRot="1"/>
          </p:cNvSpPr>
          <p:nvPr>
            <p:ph type="sldImg" idx="2"/>
          </p:nvPr>
        </p:nvSpPr>
        <p:spPr>
          <a:ln w="9525">
            <a:miter lim="800000"/>
            <a:headEnd/>
            <a:tailEnd/>
          </a:ln>
        </p:spPr>
      </p:sp>
      <p:sp>
        <p:nvSpPr>
          <p:cNvPr id="9218" name="Google Shape;46;p11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9219" name="Google Shape;47;p11:notes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1DBCD456-C107-4A31-BD19-65E79E3EFCC6}" type="slidenum">
              <a:rPr lang="uk-UA" sz="1200">
                <a:latin typeface="Calibri" pitchFamily="34" charset="0"/>
                <a:cs typeface="Calibri" pitchFamily="34" charset="0"/>
                <a:sym typeface="Calibri" pitchFamily="34" charset="0"/>
              </a:rPr>
              <a:pPr algn="r">
                <a:buClr>
                  <a:srgbClr val="000000"/>
                </a:buClr>
                <a:buFont typeface="Arial" charset="0"/>
                <a:buNone/>
              </a:pPr>
              <a:t>3</a:t>
            </a:fld>
            <a:endParaRPr lang="ru-RU" sz="120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Google Shape;55;p12:notes"/>
          <p:cNvSpPr>
            <a:spLocks noGrp="1" noRot="1"/>
          </p:cNvSpPr>
          <p:nvPr>
            <p:ph type="sldImg" idx="2"/>
          </p:nvPr>
        </p:nvSpPr>
        <p:spPr>
          <a:ln w="9525">
            <a:miter lim="800000"/>
            <a:headEnd/>
            <a:tailEnd/>
          </a:ln>
        </p:spPr>
      </p:sp>
      <p:sp>
        <p:nvSpPr>
          <p:cNvPr id="11266" name="Google Shape;56;p12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1267" name="Google Shape;57;p12:notes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B5EB62E3-1F2B-49B0-A6D2-D22FDF9DCECC}" type="slidenum">
              <a:rPr lang="uk-UA" sz="1200">
                <a:latin typeface="Calibri" pitchFamily="34" charset="0"/>
                <a:cs typeface="Calibri" pitchFamily="34" charset="0"/>
                <a:sym typeface="Calibri" pitchFamily="34" charset="0"/>
              </a:rPr>
              <a:pPr algn="r">
                <a:buClr>
                  <a:srgbClr val="000000"/>
                </a:buClr>
                <a:buFont typeface="Arial" charset="0"/>
                <a:buNone/>
              </a:pPr>
              <a:t>4</a:t>
            </a:fld>
            <a:endParaRPr lang="ru-RU" sz="120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Google Shape;66;p13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3314" name="Google Shape;67;p13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Google Shape;74;p1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5362" name="Google Shape;75;p14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Google Shape;82;p9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7410" name="Google Shape;83;p9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90;p2:notes"/>
          <p:cNvSpPr>
            <a:spLocks noGrp="1" noRot="1"/>
          </p:cNvSpPr>
          <p:nvPr>
            <p:ph type="sldImg" idx="2"/>
          </p:nvPr>
        </p:nvSpPr>
        <p:spPr>
          <a:ln w="9525">
            <a:miter lim="800000"/>
            <a:headEnd/>
            <a:tailEnd/>
          </a:ln>
        </p:spPr>
      </p:sp>
      <p:sp>
        <p:nvSpPr>
          <p:cNvPr id="19458" name="Google Shape;91;p2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9459" name="Google Shape;92;p2:notes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006B1CE8-D01D-4495-9307-3778E7423929}" type="slidenum">
              <a:rPr lang="uk-UA"/>
              <a:pPr algn="r">
                <a:buClr>
                  <a:srgbClr val="000000"/>
                </a:buClr>
                <a:buFont typeface="Arial" charset="0"/>
                <a:buNone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Фотографія елемента вмісту 1">
  <p:cSld name="Фотографія елемента вмісту 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5;p17"/>
          <p:cNvSpPr>
            <a:spLocks noChangeArrowheads="1"/>
          </p:cNvSpPr>
          <p:nvPr/>
        </p:nvSpPr>
        <p:spPr bwMode="auto">
          <a:xfrm>
            <a:off x="69850" y="66675"/>
            <a:ext cx="9910763" cy="6727825"/>
          </a:xfrm>
          <a:prstGeom prst="rect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  <a:defRPr/>
            </a:pPr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7" name="Google Shape;16;p17"/>
          <p:cNvSpPr>
            <a:spLocks noChangeArrowheads="1"/>
          </p:cNvSpPr>
          <p:nvPr/>
        </p:nvSpPr>
        <p:spPr bwMode="auto">
          <a:xfrm>
            <a:off x="11407775" y="6356350"/>
            <a:ext cx="784225" cy="3651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  <a:defRPr/>
            </a:pPr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8" name="Google Shape;17;p17"/>
          <p:cNvSpPr txBox="1">
            <a:spLocks noChangeArrowheads="1"/>
          </p:cNvSpPr>
          <p:nvPr/>
        </p:nvSpPr>
        <p:spPr bwMode="auto">
          <a:xfrm>
            <a:off x="9629775" y="6346825"/>
            <a:ext cx="1662113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36000" rIns="0" bIns="0">
            <a:spAutoFit/>
          </a:bodyPr>
          <a:lstStyle/>
          <a:p>
            <a:pPr algn="r">
              <a:buClr>
                <a:srgbClr val="000000"/>
              </a:buClr>
              <a:buFont typeface="Arial" charset="0"/>
              <a:buNone/>
              <a:defRPr/>
            </a:pPr>
            <a:endParaRPr lang="ru-RU" b="1"/>
          </a:p>
          <a:p>
            <a:pPr algn="r">
              <a:buClr>
                <a:srgbClr val="000000"/>
              </a:buClr>
              <a:buFont typeface="Arial" charset="0"/>
              <a:buNone/>
              <a:defRPr/>
            </a:pPr>
            <a:endParaRPr lang="ru-RU" b="1"/>
          </a:p>
        </p:txBody>
      </p:sp>
      <p:sp>
        <p:nvSpPr>
          <p:cNvPr id="9" name="Google Shape;18;p17"/>
          <p:cNvSpPr>
            <a:spLocks noChangeArrowheads="1"/>
          </p:cNvSpPr>
          <p:nvPr/>
        </p:nvSpPr>
        <p:spPr bwMode="auto">
          <a:xfrm>
            <a:off x="0" y="6794500"/>
            <a:ext cx="9980613" cy="635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  <a:defRPr/>
            </a:pPr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10" name="Google Shape;19;p17"/>
          <p:cNvSpPr>
            <a:spLocks noChangeArrowheads="1"/>
          </p:cNvSpPr>
          <p:nvPr/>
        </p:nvSpPr>
        <p:spPr bwMode="auto">
          <a:xfrm>
            <a:off x="0" y="0"/>
            <a:ext cx="9980613" cy="635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  <a:defRPr/>
            </a:pPr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11" name="Google Shape;20;p17"/>
          <p:cNvSpPr>
            <a:spLocks noChangeArrowheads="1"/>
          </p:cNvSpPr>
          <p:nvPr/>
        </p:nvSpPr>
        <p:spPr bwMode="auto">
          <a:xfrm rot="5400000">
            <a:off x="-3378200" y="3409950"/>
            <a:ext cx="6826250" cy="698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  <a:defRPr/>
            </a:pPr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21" name="Google Shape;21;p17"/>
          <p:cNvSpPr>
            <a:spLocks noGrp="1"/>
          </p:cNvSpPr>
          <p:nvPr>
            <p:ph type="pic" idx="2"/>
          </p:nvPr>
        </p:nvSpPr>
        <p:spPr>
          <a:xfrm>
            <a:off x="9980476" y="0"/>
            <a:ext cx="2211524" cy="61920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2" name="Google Shape;22;p17"/>
          <p:cNvSpPr txBox="1">
            <a:spLocks noGrp="1"/>
          </p:cNvSpPr>
          <p:nvPr>
            <p:ph type="title"/>
          </p:nvPr>
        </p:nvSpPr>
        <p:spPr>
          <a:xfrm>
            <a:off x="4445086" y="1807950"/>
            <a:ext cx="5184913" cy="4320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body" idx="1"/>
          </p:nvPr>
        </p:nvSpPr>
        <p:spPr>
          <a:xfrm>
            <a:off x="4444886" y="2383950"/>
            <a:ext cx="5184913" cy="3600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i="1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body" idx="3"/>
          </p:nvPr>
        </p:nvSpPr>
        <p:spPr>
          <a:xfrm>
            <a:off x="4445000" y="2908300"/>
            <a:ext cx="5184800" cy="3283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lIns="180000" tIns="252000" rIns="25200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solidFill>
                  <a:srgbClr val="3F3F3F"/>
                </a:solidFill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Char char="•"/>
              <a:defRPr>
                <a:solidFill>
                  <a:srgbClr val="3F3F3F"/>
                </a:solidFill>
              </a:defRPr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" name="Google Shape;25;p17"/>
          <p:cNvSpPr txBox="1">
            <a:spLocks noGrp="1"/>
          </p:cNvSpPr>
          <p:nvPr>
            <p:ph type="ftr" idx="10"/>
          </p:nvPr>
        </p:nvSpPr>
        <p:spPr bwMode="auto">
          <a:xfrm>
            <a:off x="431800" y="6356350"/>
            <a:ext cx="41148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ts val="1400"/>
              <a:buFont typeface="Arial" charset="0"/>
              <a:buNone/>
              <a:defRPr sz="1200" i="1">
                <a:solidFill>
                  <a:srgbClr val="3F3F3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Google Shape;26;p17"/>
          <p:cNvSpPr txBox="1">
            <a:spLocks noGrp="1"/>
          </p:cNvSpPr>
          <p:nvPr>
            <p:ph type="sldNum" idx="11"/>
          </p:nvPr>
        </p:nvSpPr>
        <p:spPr bwMode="auto">
          <a:xfrm>
            <a:off x="11447463" y="6402388"/>
            <a:ext cx="277812" cy="2730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buClr>
                <a:srgbClr val="000000"/>
              </a:buClr>
              <a:buFont typeface="Arial" charset="0"/>
              <a:buNone/>
              <a:defRPr sz="1200" i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D724806-7427-4927-AA7C-8ED2E19B26EA}" type="slidenum">
              <a:rPr lang="uk-UA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;p16"/>
          <p:cNvSpPr txBox="1">
            <a:spLocks noGrp="1"/>
          </p:cNvSpPr>
          <p:nvPr>
            <p:ph type="title"/>
          </p:nvPr>
        </p:nvSpPr>
        <p:spPr bwMode="auto">
          <a:xfrm>
            <a:off x="431800" y="431800"/>
            <a:ext cx="91979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1027" name="Google Shape;11;p16"/>
          <p:cNvSpPr txBox="1">
            <a:spLocks noGrp="1"/>
          </p:cNvSpPr>
          <p:nvPr>
            <p:ph type="body" idx="1"/>
          </p:nvPr>
        </p:nvSpPr>
        <p:spPr bwMode="auto">
          <a:xfrm>
            <a:off x="439738" y="1528763"/>
            <a:ext cx="919797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1028" name="Google Shape;12;p16"/>
          <p:cNvSpPr txBox="1">
            <a:spLocks noGrp="1"/>
          </p:cNvSpPr>
          <p:nvPr/>
        </p:nvSpPr>
        <p:spPr bwMode="auto">
          <a:xfrm>
            <a:off x="431800" y="6356350"/>
            <a:ext cx="411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buClr>
                <a:srgbClr val="000000"/>
              </a:buClr>
              <a:buSzPts val="1400"/>
              <a:buFont typeface="Arial" charset="0"/>
              <a:buNone/>
              <a:defRPr/>
            </a:pPr>
            <a:endParaRPr lang="ru-RU" sz="1200" i="1">
              <a:solidFill>
                <a:srgbClr val="3F3F3F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  <p:sp>
        <p:nvSpPr>
          <p:cNvPr id="1029" name="Google Shape;13;p16"/>
          <p:cNvSpPr txBox="1">
            <a:spLocks noGrp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Font typeface="Arial" charset="0"/>
              <a:buNone/>
              <a:defRPr/>
            </a:pPr>
            <a:fld id="{04CBB5AC-5C86-4417-9872-E543B72EA5FC}" type="slidenum">
              <a:rPr lang="uk-UA" sz="1200" i="1">
                <a:solidFill>
                  <a:srgbClr val="FFFFFF"/>
                </a:solidFill>
              </a:rPr>
              <a:pPr algn="ctr">
                <a:buClr>
                  <a:srgbClr val="000000"/>
                </a:buClr>
                <a:buFont typeface="Arial" charset="0"/>
                <a:buNone/>
                <a:defRPr/>
              </a:pPr>
              <a:t>‹#›</a:t>
            </a:fld>
            <a:endParaRPr lang="ru-RU" sz="1200" i="1">
              <a:solidFill>
                <a:srgbClr val="FFFFFF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Google Shape;32;p1"/>
          <p:cNvSpPr txBox="1">
            <a:spLocks noGrp="1"/>
          </p:cNvSpPr>
          <p:nvPr>
            <p:ph type="ctrTitle" idx="4294967295"/>
          </p:nvPr>
        </p:nvSpPr>
        <p:spPr>
          <a:xfrm>
            <a:off x="1852613" y="947738"/>
            <a:ext cx="7727950" cy="3162300"/>
          </a:xfrm>
        </p:spPr>
        <p:txBody>
          <a:bodyPr anchor="b"/>
          <a:lstStyle/>
          <a:p>
            <a:pPr algn="ctr" eaLnBrk="1" hangingPunct="1">
              <a:lnSpc>
                <a:spcPct val="156000"/>
              </a:lnSpc>
              <a:buSzPts val="1400"/>
            </a:pPr>
            <a:r>
              <a:rPr lang="uk-UA" sz="3200" b="1" smtClean="0">
                <a:latin typeface="Arial" charset="0"/>
                <a:cs typeface="Arial" charset="0"/>
              </a:rPr>
              <a:t>Про що журналістика рішень?</a:t>
            </a:r>
            <a:endParaRPr lang="ru-RU" sz="32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39;p10"/>
          <p:cNvSpPr txBox="1">
            <a:spLocks noGrp="1"/>
          </p:cNvSpPr>
          <p:nvPr>
            <p:ph type="title"/>
          </p:nvPr>
        </p:nvSpPr>
        <p:spPr>
          <a:xfrm>
            <a:off x="431800" y="431800"/>
            <a:ext cx="9197975" cy="4318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/>
            </a:r>
            <a:br>
              <a:rPr lang="ru-RU" sz="2800" b="1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</a:br>
            <a:r>
              <a:rPr lang="ru-RU" sz="2800" b="1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Чим журналістика рішень корисна для аудиторії та для медіа. </a:t>
            </a:r>
            <a:br>
              <a:rPr lang="ru-RU" sz="2800" b="1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</a:br>
            <a:r>
              <a:rPr lang="ru-RU" sz="2000" b="1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/>
            </a:r>
            <a:br>
              <a:rPr lang="ru-RU" sz="2000" b="1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</a:br>
            <a:endParaRPr lang="ru-RU" sz="2000" b="1" smtClean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6146" name="Google Shape;41;p10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58A15B4-738F-4A0F-8EC2-BD3E006A24BE}" type="slidenum">
              <a:rPr lang="uk-UA" smtClean="0"/>
              <a:pPr/>
              <a:t>2</a:t>
            </a:fld>
            <a:endParaRPr lang="ru-RU" smtClean="0"/>
          </a:p>
        </p:txBody>
      </p:sp>
      <p:pic>
        <p:nvPicPr>
          <p:cNvPr id="6147" name="Picture 6" descr="img-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0650" y="960438"/>
            <a:ext cx="9831388" cy="572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Google Shape;49;p1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SzPts val="1400"/>
            </a:pPr>
            <a:r>
              <a:rPr lang="uk-UA" sz="3200" b="1" smtClean="0">
                <a:latin typeface="Arial" charset="0"/>
                <a:cs typeface="Arial" charset="0"/>
              </a:rPr>
              <a:t>Як писати про журналістику рішень?</a:t>
            </a:r>
            <a:endParaRPr lang="ru-RU" sz="3200" b="1" smtClean="0">
              <a:latin typeface="Arial" charset="0"/>
              <a:cs typeface="Arial" charset="0"/>
            </a:endParaRPr>
          </a:p>
        </p:txBody>
      </p:sp>
      <p:sp>
        <p:nvSpPr>
          <p:cNvPr id="8194" name="Google Shape;50;p11"/>
          <p:cNvSpPr txBox="1">
            <a:spLocks noChangeArrowheads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fld id="{8B00AD7B-8BE7-494E-9481-3BA2D3CE0F13}" type="slidenum">
              <a:rPr lang="uk-UA" sz="1200" i="1">
                <a:solidFill>
                  <a:srgbClr val="FFFFFF"/>
                </a:solidFill>
              </a:rPr>
              <a:pPr algn="ctr">
                <a:buClr>
                  <a:srgbClr val="000000"/>
                </a:buClr>
                <a:buFont typeface="Arial" charset="0"/>
                <a:buNone/>
              </a:pPr>
              <a:t>3</a:t>
            </a:fld>
            <a:endParaRPr lang="ru-RU" sz="1200" i="1">
              <a:solidFill>
                <a:srgbClr val="FFFFFF"/>
              </a:solidFill>
            </a:endParaRPr>
          </a:p>
        </p:txBody>
      </p:sp>
      <p:pic>
        <p:nvPicPr>
          <p:cNvPr id="8195" name="Google Shape;51;p11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59638" y="1181100"/>
            <a:ext cx="4267200" cy="475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Google Shape;52;p11"/>
          <p:cNvSpPr>
            <a:spLocks noChangeArrowheads="1"/>
          </p:cNvSpPr>
          <p:nvPr/>
        </p:nvSpPr>
        <p:spPr bwMode="auto">
          <a:xfrm>
            <a:off x="376238" y="1325563"/>
            <a:ext cx="6573837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indent="-152400">
              <a:buClr>
                <a:srgbClr val="000000"/>
              </a:buClr>
              <a:buSzPts val="2400"/>
              <a:buFont typeface="Times New Roman" pitchFamily="18" charset="0"/>
              <a:buNone/>
            </a:pPr>
            <a:r>
              <a:rPr lang="ru-RU" sz="2000" b="1">
                <a:solidFill>
                  <a:schemeClr val="tx1"/>
                </a:solidFill>
                <a:latin typeface="Times New Roman" pitchFamily="18" charset="0"/>
              </a:rPr>
              <a:t>Щоб написати  історію у напрямку журналістики рішень необхідно:</a:t>
            </a:r>
          </a:p>
          <a:p>
            <a:pPr indent="-152400">
              <a:buClr>
                <a:srgbClr val="000000"/>
              </a:buClr>
              <a:buSzPts val="2400"/>
              <a:buFont typeface="Times New Roman" pitchFamily="18" charset="0"/>
              <a:buNone/>
            </a:pPr>
            <a:endParaRPr lang="uk-UA" sz="2000" b="1">
              <a:solidFill>
                <a:schemeClr val="tx1"/>
              </a:solidFill>
              <a:latin typeface="Times New Roman" pitchFamily="18" charset="0"/>
            </a:endParaRPr>
          </a:p>
          <a:p>
            <a:pPr indent="-152400">
              <a:buFontTx/>
              <a:buChar char="•"/>
            </a:pPr>
            <a:r>
              <a:rPr lang="ru-RU" sz="2000">
                <a:latin typeface="Times New Roman" pitchFamily="18" charset="0"/>
              </a:rPr>
              <a:t>дотримуватись стандартів журналістики й розповідати всю інформацію;</a:t>
            </a:r>
          </a:p>
          <a:p>
            <a:pPr indent="-152400">
              <a:buFontTx/>
              <a:buChar char="•"/>
            </a:pPr>
            <a:r>
              <a:rPr lang="ru-RU" sz="2000">
                <a:latin typeface="Times New Roman" pitchFamily="18" charset="0"/>
              </a:rPr>
              <a:t>пропонувати рішення, незважаючи на їхню ефективність;</a:t>
            </a:r>
          </a:p>
          <a:p>
            <a:pPr indent="-152400">
              <a:buFontTx/>
              <a:buChar char="•"/>
            </a:pPr>
            <a:r>
              <a:rPr lang="ru-RU" sz="2000">
                <a:latin typeface="Times New Roman" pitchFamily="18" charset="0"/>
              </a:rPr>
              <a:t>показувати контекст ситуації, який може допомогти іншим відреагувати;</a:t>
            </a:r>
          </a:p>
          <a:p>
            <a:pPr indent="-152400">
              <a:buFontTx/>
              <a:buChar char="•"/>
            </a:pPr>
            <a:r>
              <a:rPr lang="ru-RU" sz="2000">
                <a:latin typeface="Times New Roman" pitchFamily="18" charset="0"/>
              </a:rPr>
              <a:t>розповідати про всі ризики та уникати перебільшеної похвали існуючих рішень. </a:t>
            </a:r>
          </a:p>
          <a:p>
            <a:pPr indent="-152400">
              <a:buClr>
                <a:srgbClr val="000000"/>
              </a:buClr>
              <a:buSzPts val="2400"/>
              <a:buFont typeface="Times New Roman" pitchFamily="18" charset="0"/>
              <a:buNone/>
            </a:pPr>
            <a:endParaRPr lang="uk-UA" sz="2000">
              <a:solidFill>
                <a:schemeClr val="tx1"/>
              </a:solidFill>
              <a:latin typeface="Times New Roman" pitchFamily="18" charset="0"/>
            </a:endParaRPr>
          </a:p>
          <a:p>
            <a:pPr indent="-152400">
              <a:buClr>
                <a:srgbClr val="000000"/>
              </a:buClr>
              <a:buSzPts val="2400"/>
              <a:buFont typeface="Times New Roman" pitchFamily="18" charset="0"/>
              <a:buNone/>
            </a:pPr>
            <a:endParaRPr lang="ru-RU" sz="20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Google Shape;59;p12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SzPts val="1400"/>
            </a:pPr>
            <a:r>
              <a:rPr lang="uk-UA" sz="2800" b="1" smtClean="0">
                <a:latin typeface="Arial" charset="0"/>
                <a:cs typeface="Arial" charset="0"/>
              </a:rPr>
              <a:t>Як писати про журналістику рішень?</a:t>
            </a:r>
            <a:endParaRPr lang="ru-RU" sz="2800" b="1" smtClean="0">
              <a:latin typeface="Arial" charset="0"/>
              <a:cs typeface="Arial" charset="0"/>
            </a:endParaRPr>
          </a:p>
        </p:txBody>
      </p:sp>
      <p:sp>
        <p:nvSpPr>
          <p:cNvPr id="10242" name="Google Shape;60;p12"/>
          <p:cNvSpPr txBox="1">
            <a:spLocks noChangeArrowheads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fld id="{BF6B3C0C-09A8-4643-BF4E-14B71CEEAAC3}" type="slidenum">
              <a:rPr lang="uk-UA" sz="1200" i="1">
                <a:solidFill>
                  <a:srgbClr val="FFFFFF"/>
                </a:solidFill>
              </a:rPr>
              <a:pPr algn="ctr">
                <a:buClr>
                  <a:srgbClr val="000000"/>
                </a:buClr>
                <a:buFont typeface="Arial" charset="0"/>
                <a:buNone/>
              </a:pPr>
              <a:t>4</a:t>
            </a:fld>
            <a:endParaRPr lang="ru-RU" sz="1200" i="1">
              <a:solidFill>
                <a:srgbClr val="FFFFFF"/>
              </a:solidFill>
            </a:endParaRPr>
          </a:p>
        </p:txBody>
      </p:sp>
      <p:sp>
        <p:nvSpPr>
          <p:cNvPr id="10243" name="Google Shape;61;p12" descr="1"/>
          <p:cNvSpPr>
            <a:spLocks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/>
          </a:p>
        </p:txBody>
      </p:sp>
      <p:sp>
        <p:nvSpPr>
          <p:cNvPr id="10244" name="Google Shape;62;p12" descr="1"/>
          <p:cNvSpPr>
            <a:spLocks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/>
          </a:p>
        </p:txBody>
      </p:sp>
      <p:sp>
        <p:nvSpPr>
          <p:cNvPr id="10245" name="Google Shape;63;p12" descr="1"/>
          <p:cNvSpPr>
            <a:spLocks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/>
          </a:p>
        </p:txBody>
      </p:sp>
      <p:sp>
        <p:nvSpPr>
          <p:cNvPr id="10246" name="Rectangle 7"/>
          <p:cNvSpPr>
            <a:spLocks noChangeArrowheads="1"/>
          </p:cNvSpPr>
          <p:nvPr/>
        </p:nvSpPr>
        <p:spPr bwMode="auto">
          <a:xfrm>
            <a:off x="387350" y="1049338"/>
            <a:ext cx="942816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ru-RU" sz="2000" b="1">
                <a:latin typeface="Times New Roman" pitchFamily="18" charset="0"/>
              </a:rPr>
              <a:t>Основні компоненти журналістики рішень:</a:t>
            </a:r>
            <a:r>
              <a:rPr lang="ru-RU" sz="2000">
                <a:latin typeface="Times New Roman" pitchFamily="18" charset="0"/>
              </a:rPr>
              <a:t> проблема, рішення, реалізація, результати, розуміння</a:t>
            </a:r>
          </a:p>
          <a:p>
            <a:endParaRPr lang="ru-RU" sz="2000">
              <a:latin typeface="Times New Roman" pitchFamily="18" charset="0"/>
            </a:endParaRPr>
          </a:p>
          <a:p>
            <a:r>
              <a:rPr lang="uk-UA" sz="2000" b="1">
                <a:latin typeface="Times New Roman" pitchFamily="18" charset="0"/>
              </a:rPr>
              <a:t>Історія зможе:</a:t>
            </a:r>
            <a:endParaRPr lang="ru-RU" sz="2000" b="1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ru-RU" sz="2000">
                <a:latin typeface="Times New Roman" pitchFamily="18" charset="0"/>
              </a:rPr>
              <a:t>підвищити наміри читачів брати участь у житті своєї громади;</a:t>
            </a:r>
          </a:p>
          <a:p>
            <a:pPr>
              <a:buFontTx/>
              <a:buChar char="•"/>
            </a:pPr>
            <a:r>
              <a:rPr lang="ru-RU" sz="2000">
                <a:latin typeface="Times New Roman" pitchFamily="18" charset="0"/>
              </a:rPr>
              <a:t>викликати інтерес читачів до проблеми та бажання дізнатись про неї більше;</a:t>
            </a:r>
          </a:p>
          <a:p>
            <a:pPr>
              <a:buFontTx/>
              <a:buChar char="•"/>
            </a:pPr>
            <a:r>
              <a:rPr lang="ru-RU" sz="2000">
                <a:latin typeface="Times New Roman" pitchFamily="18" charset="0"/>
              </a:rPr>
              <a:t>сприяти оптимістичному настрою читачів;</a:t>
            </a:r>
          </a:p>
          <a:p>
            <a:pPr>
              <a:buFontTx/>
              <a:buChar char="•"/>
            </a:pPr>
            <a:r>
              <a:rPr lang="ru-RU" sz="2000">
                <a:latin typeface="Times New Roman" pitchFamily="18" charset="0"/>
              </a:rPr>
              <a:t>показати, що існують способи ефективного вирішення проблем;</a:t>
            </a:r>
          </a:p>
          <a:p>
            <a:pPr>
              <a:buFontTx/>
              <a:buChar char="•"/>
            </a:pPr>
            <a:r>
              <a:rPr lang="ru-RU" sz="2000">
                <a:latin typeface="Times New Roman" pitchFamily="18" charset="0"/>
              </a:rPr>
              <a:t>до того ж, читачі з більшою ймовірністю відреагують на таку статтю у соцмережах.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Google Shape;69;p13"/>
          <p:cNvSpPr txBox="1">
            <a:spLocks noGrp="1"/>
          </p:cNvSpPr>
          <p:nvPr>
            <p:ph type="title"/>
          </p:nvPr>
        </p:nvSpPr>
        <p:spPr>
          <a:xfrm>
            <a:off x="431800" y="431800"/>
            <a:ext cx="9197975" cy="4318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</a:pPr>
            <a:r>
              <a:rPr lang="uk-UA" sz="36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Журналістика рішень – гарний інструмент для залучення аудиторії</a:t>
            </a:r>
            <a:endParaRPr lang="ru-RU" sz="3600" b="1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2290" name="Google Shape;70;p13"/>
          <p:cNvSpPr txBox="1">
            <a:spLocks noGrp="1"/>
          </p:cNvSpPr>
          <p:nvPr>
            <p:ph type="body" idx="4294967295"/>
          </p:nvPr>
        </p:nvSpPr>
        <p:spPr>
          <a:xfrm>
            <a:off x="325438" y="1479550"/>
            <a:ext cx="8485187" cy="2127250"/>
          </a:xfrm>
        </p:spPr>
        <p:txBody>
          <a:bodyPr/>
          <a:lstStyle/>
          <a:p>
            <a:pPr eaLnBrk="1" hangingPunct="1">
              <a:spcBef>
                <a:spcPts val="1000"/>
              </a:spcBef>
              <a:buSzPts val="2400"/>
            </a:pPr>
            <a:r>
              <a:rPr lang="uk-UA" sz="2400" i="1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Кейс від </a:t>
            </a:r>
            <a:r>
              <a:rPr lang="ru-RU" sz="2000" i="1" smtClean="0">
                <a:latin typeface="Times New Roman" pitchFamily="18" charset="0"/>
                <a:cs typeface="Arial" charset="0"/>
                <a:sym typeface="Times New Roman" pitchFamily="18" charset="0"/>
              </a:rPr>
              <a:t>«Редакторського порталу» </a:t>
            </a:r>
          </a:p>
          <a:p>
            <a:pPr eaLnBrk="1" hangingPunct="1">
              <a:spcBef>
                <a:spcPts val="1000"/>
              </a:spcBef>
              <a:buSzPts val="2400"/>
            </a:pPr>
            <a:endParaRPr lang="ru-RU" sz="2000" i="1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eaLnBrk="1" hangingPunct="1">
              <a:spcBef>
                <a:spcPts val="1000"/>
              </a:spcBef>
              <a:buSzPts val="2400"/>
            </a:pPr>
            <a:r>
              <a:rPr lang="ru-RU" sz="2000" smtClean="0">
                <a:latin typeface="Times New Roman" pitchFamily="18" charset="0"/>
                <a:cs typeface="Arial" charset="0"/>
                <a:sym typeface="Times New Roman" pitchFamily="18" charset="0"/>
              </a:rPr>
              <a:t>Історія про те, як луганська районна газета 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Arial" charset="0"/>
                <a:sym typeface="Times New Roman" pitchFamily="18" charset="0"/>
              </a:rPr>
              <a:t>«Сільські Новини» </a:t>
            </a:r>
            <a:r>
              <a:rPr lang="ru-RU" sz="2000" smtClean="0">
                <a:latin typeface="Times New Roman" pitchFamily="18" charset="0"/>
                <a:cs typeface="Arial" charset="0"/>
                <a:sym typeface="Times New Roman" pitchFamily="18" charset="0"/>
              </a:rPr>
              <a:t>залучила аудиторію та створила матеріали на основі прийнятих громадою рішень. Досвід «Сільських Новин» </a:t>
            </a:r>
            <a:r>
              <a:rPr lang="ru-RU" sz="2000" b="1" smtClean="0">
                <a:latin typeface="Times New Roman" pitchFamily="18" charset="0"/>
                <a:cs typeface="Arial" charset="0"/>
                <a:sym typeface="Times New Roman" pitchFamily="18" charset="0"/>
              </a:rPr>
              <a:t>повторило ще 10 газет.  </a:t>
            </a:r>
            <a:endParaRPr lang="uk-UA" sz="2000" b="1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</p:txBody>
      </p:sp>
      <p:sp>
        <p:nvSpPr>
          <p:cNvPr id="12291" name="Google Shape;71;p1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6013327-7F99-4B5D-853F-0EA1007CB2D7}" type="slidenum">
              <a:rPr lang="uk-UA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Google Shape;77;p14"/>
          <p:cNvSpPr txBox="1">
            <a:spLocks noGrp="1"/>
          </p:cNvSpPr>
          <p:nvPr>
            <p:ph type="title" idx="4294967295"/>
          </p:nvPr>
        </p:nvSpPr>
        <p:spPr>
          <a:xfrm>
            <a:off x="385763" y="307975"/>
            <a:ext cx="6881812" cy="111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Pts val="1400"/>
            </a:pPr>
            <a:r>
              <a:rPr lang="ru-RU" sz="2000" b="1" smtClean="0">
                <a:latin typeface="Times New Roman" pitchFamily="18" charset="0"/>
                <a:cs typeface="Arial" charset="0"/>
                <a:sym typeface="Times New Roman" pitchFamily="18" charset="0"/>
              </a:rPr>
              <a:t>Журналістика рішень не протистоїть іншим видам журналістики.</a:t>
            </a:r>
          </a:p>
        </p:txBody>
      </p:sp>
      <p:sp>
        <p:nvSpPr>
          <p:cNvPr id="14338" name="Google Shape;78;p14"/>
          <p:cNvSpPr txBox="1">
            <a:spLocks noGrp="1"/>
          </p:cNvSpPr>
          <p:nvPr>
            <p:ph type="body" idx="4294967295"/>
          </p:nvPr>
        </p:nvSpPr>
        <p:spPr>
          <a:xfrm>
            <a:off x="373063" y="1514475"/>
            <a:ext cx="6532562" cy="4283075"/>
          </a:xfrm>
        </p:spPr>
        <p:txBody>
          <a:bodyPr/>
          <a:lstStyle/>
          <a:p>
            <a:pPr marL="266700" indent="-266700" eaLnBrk="1" hangingPunct="1">
              <a:spcBef>
                <a:spcPts val="1000"/>
              </a:spcBef>
              <a:buSzPts val="2400"/>
            </a:pPr>
            <a:endParaRPr lang="uk-UA" sz="2400" i="1" smtClean="0"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marL="266700" indent="-266700" eaLnBrk="1" hangingPunct="1">
              <a:buSzPts val="3200"/>
            </a:pPr>
            <a:r>
              <a:rPr lang="ru-RU" sz="2000" smtClean="0">
                <a:latin typeface="Times New Roman" pitchFamily="18" charset="0"/>
                <a:cs typeface="Arial" charset="0"/>
                <a:sym typeface="Times New Roman" pitchFamily="18" charset="0"/>
              </a:rPr>
              <a:t>Вона не вимагає повної зміни роботи редакції, медіа можуть інтегрувати цей формат у свої щоденні новини, він може працювати як окремий розділ сайту.</a:t>
            </a:r>
            <a:endParaRPr lang="en-US" sz="2000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marL="266700" indent="-266700" eaLnBrk="1" hangingPunct="1">
              <a:buSzPts val="3200"/>
            </a:pPr>
            <a:endParaRPr lang="en-US" sz="2000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marL="266700" indent="-266700" eaLnBrk="1" hangingPunct="1">
              <a:buSzPts val="3200"/>
            </a:pPr>
            <a:r>
              <a:rPr lang="uk-UA" sz="2000" smtClean="0">
                <a:latin typeface="Times New Roman" pitchFamily="18" charset="0"/>
                <a:cs typeface="Arial" charset="0"/>
                <a:sym typeface="Times New Roman" pitchFamily="18" charset="0"/>
              </a:rPr>
              <a:t>У формі журналістики рішень можуть бути новини, аналітичні матеріали, мультимедійні історії, ітерв</a:t>
            </a:r>
            <a:r>
              <a:rPr lang="en-US" sz="2000" smtClean="0">
                <a:latin typeface="Times New Roman" pitchFamily="18" charset="0"/>
                <a:cs typeface="Arial" charset="0"/>
                <a:sym typeface="Times New Roman" pitchFamily="18" charset="0"/>
              </a:rPr>
              <a:t>’</a:t>
            </a:r>
            <a:r>
              <a:rPr lang="uk-UA" sz="2000" smtClean="0">
                <a:latin typeface="Times New Roman" pitchFamily="18" charset="0"/>
                <a:cs typeface="Arial" charset="0"/>
                <a:sym typeface="Times New Roman" pitchFamily="18" charset="0"/>
              </a:rPr>
              <a:t>ю…</a:t>
            </a:r>
            <a:endParaRPr lang="ru-RU" sz="2000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marL="266700" indent="-266700" eaLnBrk="1" hangingPunct="1">
              <a:spcBef>
                <a:spcPts val="1000"/>
              </a:spcBef>
              <a:buSzPts val="2400"/>
            </a:pPr>
            <a:endParaRPr lang="ru-RU" sz="2000" b="1" smtClean="0"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  <p:sp>
        <p:nvSpPr>
          <p:cNvPr id="14339" name="Google Shape;79;p14"/>
          <p:cNvSpPr>
            <a:spLocks noChangeArrowheads="1"/>
          </p:cNvSpPr>
          <p:nvPr/>
        </p:nvSpPr>
        <p:spPr bwMode="auto">
          <a:xfrm>
            <a:off x="11528425" y="6402388"/>
            <a:ext cx="6635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fld id="{E78CC1BB-91B5-4681-9735-F55384B8ED33}" type="slidenum">
              <a:rPr lang="uk-UA" sz="1000" i="1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 charset="0"/>
                <a:buNone/>
              </a:pPr>
              <a:t>6</a:t>
            </a:fld>
            <a:endParaRPr lang="ru-RU" sz="1000" i="1">
              <a:solidFill>
                <a:srgbClr val="FFFFFF"/>
              </a:solidFill>
            </a:endParaRPr>
          </a:p>
        </p:txBody>
      </p:sp>
      <p:pic>
        <p:nvPicPr>
          <p:cNvPr id="14340" name="Google Shape;80;p14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35838" y="549275"/>
            <a:ext cx="4856162" cy="551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Google Shape;86;p9"/>
          <p:cNvSpPr txBox="1">
            <a:spLocks noGrp="1"/>
          </p:cNvSpPr>
          <p:nvPr>
            <p:ph type="body" idx="4294967295"/>
          </p:nvPr>
        </p:nvSpPr>
        <p:spPr>
          <a:xfrm>
            <a:off x="373063" y="881063"/>
            <a:ext cx="5381625" cy="4916487"/>
          </a:xfrm>
        </p:spPr>
        <p:txBody>
          <a:bodyPr/>
          <a:lstStyle/>
          <a:p>
            <a:pPr marL="266700" indent="-266700" eaLnBrk="1" hangingPunct="1">
              <a:lnSpc>
                <a:spcPct val="90000"/>
              </a:lnSpc>
              <a:buClrTx/>
              <a:buFontTx/>
              <a:buNone/>
            </a:pPr>
            <a:r>
              <a:rPr lang="ru-RU" sz="2400" b="1" smtClean="0">
                <a:latin typeface="Times New Roman" pitchFamily="18" charset="0"/>
                <a:cs typeface="Arial" charset="0"/>
                <a:sym typeface="Times New Roman" pitchFamily="18" charset="0"/>
              </a:rPr>
              <a:t>Чому краще створювати історії на основі рішень</a:t>
            </a:r>
            <a:r>
              <a:rPr lang="ru-RU" sz="240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/>
            </a:r>
            <a:br>
              <a:rPr lang="ru-RU" sz="240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endParaRPr lang="ru-RU" sz="2000" b="1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marL="266700" indent="-266700" eaLnBrk="1" hangingPunct="1">
              <a:lnSpc>
                <a:spcPct val="90000"/>
              </a:lnSpc>
              <a:spcBef>
                <a:spcPts val="1000"/>
              </a:spcBef>
              <a:buClr>
                <a:srgbClr val="3F3F3F"/>
              </a:buClr>
              <a:buSzPts val="1800"/>
            </a:pPr>
            <a:r>
              <a:rPr lang="en-US" sz="2000" b="1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COVID-19</a:t>
            </a:r>
          </a:p>
          <a:p>
            <a:pPr marL="266700" indent="-266700" eaLnBrk="1" hangingPunct="1">
              <a:lnSpc>
                <a:spcPct val="90000"/>
              </a:lnSpc>
              <a:spcBef>
                <a:spcPts val="1000"/>
              </a:spcBef>
              <a:buClr>
                <a:srgbClr val="3F3F3F"/>
              </a:buClr>
              <a:buSzPts val="1800"/>
            </a:pPr>
            <a:r>
              <a:rPr lang="ru-RU" sz="2000" smtClean="0">
                <a:latin typeface="Times New Roman" pitchFamily="18" charset="0"/>
                <a:cs typeface="Arial" charset="0"/>
                <a:sym typeface="Times New Roman" pitchFamily="18" charset="0"/>
              </a:rPr>
              <a:t>Весь світ стикається з одними й тими ж проблемами, люди шукають інформацію про вакцини, профілактику, поширення, не знають, як жити й працювати в умовах карантину.  Громади швидко вигадують інноваційні рішення, тому журналістам потрібно так само швидко їх поширювати, один зі способів — через журналістику рішень. </a:t>
            </a:r>
          </a:p>
        </p:txBody>
      </p:sp>
      <p:sp>
        <p:nvSpPr>
          <p:cNvPr id="16386" name="Google Shape;87;p9"/>
          <p:cNvSpPr>
            <a:spLocks noChangeArrowheads="1"/>
          </p:cNvSpPr>
          <p:nvPr/>
        </p:nvSpPr>
        <p:spPr bwMode="auto">
          <a:xfrm>
            <a:off x="11520488" y="6419850"/>
            <a:ext cx="311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fld id="{4339A46A-8D36-430F-B5C1-FAAC0E10E61D}" type="slidenum">
              <a:rPr lang="uk-UA" sz="1000" i="1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 charset="0"/>
                <a:buNone/>
              </a:pPr>
              <a:t>7</a:t>
            </a:fld>
            <a:endParaRPr lang="ru-RU" sz="1000" i="1">
              <a:solidFill>
                <a:srgbClr val="FFFFFF"/>
              </a:solidFill>
            </a:endParaRPr>
          </a:p>
        </p:txBody>
      </p:sp>
      <p:pic>
        <p:nvPicPr>
          <p:cNvPr id="16387" name="Google Shape;88;p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34225" y="1581150"/>
            <a:ext cx="2987675" cy="402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Google Shape;94;p2"/>
          <p:cNvSpPr txBox="1">
            <a:spLocks noGrp="1"/>
          </p:cNvSpPr>
          <p:nvPr>
            <p:ph type="title"/>
          </p:nvPr>
        </p:nvSpPr>
        <p:spPr>
          <a:xfrm>
            <a:off x="874713" y="538163"/>
            <a:ext cx="8301037" cy="4318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ct val="0"/>
              </a:spcAft>
            </a:pPr>
            <a:r>
              <a:rPr lang="ru-RU" sz="2000" b="1" smtClean="0">
                <a:solidFill>
                  <a:srgbClr val="000000"/>
                </a:solidFill>
                <a:latin typeface="Times New Roman" pitchFamily="18" charset="0"/>
                <a:cs typeface="Arial" charset="0"/>
                <a:sym typeface="Times New Roman" pitchFamily="18" charset="0"/>
              </a:rPr>
              <a:t>Чому краще створювати історії на основі рішень</a:t>
            </a:r>
            <a:r>
              <a:rPr lang="ru-RU" sz="200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/>
            </a:r>
            <a:br>
              <a:rPr lang="ru-RU" sz="200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endParaRPr lang="ru-RU" sz="2000" smtClean="0">
              <a:solidFill>
                <a:srgbClr val="404040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  <p:sp>
        <p:nvSpPr>
          <p:cNvPr id="18434" name="Google Shape;95;p2"/>
          <p:cNvSpPr txBox="1">
            <a:spLocks noGrp="1"/>
          </p:cNvSpPr>
          <p:nvPr>
            <p:ph type="body" idx="3"/>
          </p:nvPr>
        </p:nvSpPr>
        <p:spPr>
          <a:xfrm>
            <a:off x="544513" y="1404938"/>
            <a:ext cx="5411787" cy="3609975"/>
          </a:xfrm>
          <a:solidFill>
            <a:schemeClr val="bg1"/>
          </a:solidFill>
        </p:spPr>
        <p:txBody>
          <a:bodyPr/>
          <a:lstStyle/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None/>
            </a:pP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Традиційна журналістика сфокусована на питаннях – </a:t>
            </a:r>
            <a:r>
              <a:rPr lang="ru-RU" sz="2000" b="1" i="1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хто, що, де, коли й чому.</a:t>
            </a: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  <a:endParaRPr lang="en-US" sz="2000" smtClean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None/>
            </a:pPr>
            <a:endParaRPr lang="en-US" sz="2000" smtClean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None/>
            </a:pP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В журналістиці рішень з’являється питання </a:t>
            </a:r>
            <a:r>
              <a:rPr lang="ru-RU" sz="2000" b="1" i="1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«що далі?»</a:t>
            </a:r>
            <a:endParaRPr lang="en-US" sz="2000" b="1" i="1" smtClean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None/>
            </a:pPr>
            <a:endParaRPr lang="en-US" sz="2000" b="1" i="1" smtClean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None/>
            </a:pPr>
            <a:r>
              <a:rPr lang="ru-RU" sz="2000" b="1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Основна відмінність журналістики рішень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– </a:t>
            </a: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повернути рівновагу до новин та відгородити журналістику від зайвої сенсаційності, негативу та зосередженості на проблемах. </a:t>
            </a:r>
          </a:p>
        </p:txBody>
      </p:sp>
      <p:sp>
        <p:nvSpPr>
          <p:cNvPr id="18435" name="Google Shape;96;p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A488276-AF42-4D25-9D5F-1F2606515DF5}" type="slidenum">
              <a:rPr lang="uk-UA" smtClean="0"/>
              <a:pPr/>
              <a:t>8</a:t>
            </a:fld>
            <a:endParaRPr lang="ru-RU" smtClean="0"/>
          </a:p>
        </p:txBody>
      </p:sp>
      <p:pic>
        <p:nvPicPr>
          <p:cNvPr id="18436" name="Google Shape;97;p2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91275" y="1843088"/>
            <a:ext cx="3605213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2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2800" b="1" smtClean="0">
                <a:latin typeface="Times New Roman" pitchFamily="18" charset="0"/>
                <a:cs typeface="Arial" charset="0"/>
                <a:sym typeface="Times New Roman" pitchFamily="18" charset="0"/>
              </a:rPr>
              <a:t>Як працювати над матеріалом журналістики рішень</a:t>
            </a:r>
          </a:p>
        </p:txBody>
      </p:sp>
      <p:sp>
        <p:nvSpPr>
          <p:cNvPr id="20482" name="Text Box 3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66700" indent="-266700">
              <a:buFont typeface="Arial" charset="0"/>
              <a:buAutoNum type="arabicPeriod"/>
            </a:pPr>
            <a:r>
              <a:rPr lang="ru-RU" sz="2000" smtClean="0">
                <a:latin typeface="Times New Roman" pitchFamily="18" charset="0"/>
                <a:cs typeface="Arial" charset="0"/>
              </a:rPr>
              <a:t>Ми не врятуємо світ</a:t>
            </a:r>
          </a:p>
          <a:p>
            <a:pPr marL="266700" indent="-266700">
              <a:buFont typeface="Arial" charset="0"/>
              <a:buAutoNum type="arabicPeriod"/>
            </a:pPr>
            <a:endParaRPr lang="ru-RU" sz="2000" smtClean="0">
              <a:latin typeface="Times New Roman" pitchFamily="18" charset="0"/>
              <a:cs typeface="Arial" charset="0"/>
            </a:endParaRPr>
          </a:p>
          <a:p>
            <a:pPr marL="266700" indent="-266700">
              <a:buFont typeface="Arial" charset="0"/>
              <a:buAutoNum type="arabicPeriod"/>
            </a:pPr>
            <a:r>
              <a:rPr lang="ru-RU" sz="2000" smtClean="0">
                <a:latin typeface="Times New Roman" pitchFamily="18" charset="0"/>
                <a:cs typeface="Arial" charset="0"/>
              </a:rPr>
              <a:t>Локальний не означає маленький </a:t>
            </a:r>
          </a:p>
          <a:p>
            <a:pPr marL="266700" indent="-266700">
              <a:buFont typeface="Arial" charset="0"/>
              <a:buAutoNum type="arabicPeriod"/>
            </a:pPr>
            <a:endParaRPr lang="ru-RU" sz="2000" smtClean="0">
              <a:latin typeface="Times New Roman" pitchFamily="18" charset="0"/>
              <a:cs typeface="Arial" charset="0"/>
            </a:endParaRPr>
          </a:p>
          <a:p>
            <a:pPr marL="266700" indent="-266700">
              <a:buFont typeface="Arial" charset="0"/>
              <a:buAutoNum type="arabicPeriod"/>
            </a:pPr>
            <a:r>
              <a:rPr lang="ru-RU" sz="2000" smtClean="0">
                <a:latin typeface="Times New Roman" pitchFamily="18" charset="0"/>
                <a:cs typeface="Arial" charset="0"/>
              </a:rPr>
              <a:t>Менше емоцій, більше практики </a:t>
            </a:r>
          </a:p>
          <a:p>
            <a:pPr marL="266700" indent="-266700">
              <a:buFont typeface="Arial" charset="0"/>
              <a:buAutoNum type="arabicPeriod"/>
            </a:pPr>
            <a:endParaRPr lang="ru-RU" sz="2000" smtClean="0">
              <a:latin typeface="Times New Roman" pitchFamily="18" charset="0"/>
              <a:cs typeface="Arial" charset="0"/>
            </a:endParaRPr>
          </a:p>
          <a:p>
            <a:pPr marL="266700" indent="-266700">
              <a:buFont typeface="Arial" charset="0"/>
              <a:buAutoNum type="arabicPeriod"/>
            </a:pPr>
            <a:r>
              <a:rPr lang="ru-RU" sz="2000" smtClean="0">
                <a:latin typeface="Times New Roman" pitchFamily="18" charset="0"/>
                <a:cs typeface="Arial" charset="0"/>
              </a:rPr>
              <a:t>І як, допомогло? </a:t>
            </a:r>
          </a:p>
          <a:p>
            <a:pPr marL="266700" indent="-266700">
              <a:buFont typeface="Arial" charset="0"/>
              <a:buAutoNum type="arabicPeriod"/>
            </a:pPr>
            <a:endParaRPr lang="ru-RU" sz="2000" smtClean="0">
              <a:latin typeface="Times New Roman" pitchFamily="18" charset="0"/>
              <a:cs typeface="Arial" charset="0"/>
            </a:endParaRPr>
          </a:p>
          <a:p>
            <a:pPr marL="266700" indent="-266700">
              <a:buFont typeface="Arial" charset="0"/>
              <a:buAutoNum type="arabicPeriod"/>
            </a:pPr>
            <a:r>
              <a:rPr lang="ru-RU" sz="2000" smtClean="0">
                <a:latin typeface="Times New Roman" pitchFamily="18" charset="0"/>
                <a:cs typeface="Arial" charset="0"/>
              </a:rPr>
              <a:t>Станьте розслідувачем </a:t>
            </a:r>
          </a:p>
          <a:p>
            <a:pPr marL="266700" indent="-266700">
              <a:buFont typeface="Arial" charset="0"/>
              <a:buAutoNum type="arabicPeriod"/>
            </a:pPr>
            <a:endParaRPr lang="ru-RU" sz="2000" smtClean="0">
              <a:latin typeface="Times New Roman" pitchFamily="18" charset="0"/>
              <a:cs typeface="Arial" charset="0"/>
            </a:endParaRPr>
          </a:p>
          <a:p>
            <a:pPr marL="266700" indent="-266700">
              <a:buFont typeface="Arial" charset="0"/>
              <a:buAutoNum type="arabicPeriod"/>
            </a:pPr>
            <a:r>
              <a:rPr lang="ru-RU" sz="2000" smtClean="0">
                <a:latin typeface="Times New Roman" pitchFamily="18" charset="0"/>
                <a:cs typeface="Arial" charset="0"/>
              </a:rPr>
              <a:t>Запитайте, хто робить краще </a:t>
            </a:r>
          </a:p>
          <a:p>
            <a:pPr marL="266700" indent="-266700">
              <a:buFont typeface="Arial" charset="0"/>
              <a:buAutoNum type="arabicPeriod"/>
            </a:pPr>
            <a:endParaRPr lang="ru-RU" sz="2000" smtClean="0">
              <a:latin typeface="Times New Roman" pitchFamily="18" charset="0"/>
              <a:cs typeface="Arial" charset="0"/>
            </a:endParaRPr>
          </a:p>
          <a:p>
            <a:pPr marL="266700" indent="-266700">
              <a:buFont typeface="Arial" charset="0"/>
              <a:buAutoNum type="arabicPeriod"/>
            </a:pPr>
            <a:r>
              <a:rPr lang="ru-RU" sz="2000" smtClean="0">
                <a:latin typeface="Times New Roman" pitchFamily="18" charset="0"/>
                <a:cs typeface="Arial" charset="0"/>
              </a:rPr>
              <a:t>Стежте за статистикою </a:t>
            </a:r>
          </a:p>
          <a:p>
            <a:pPr marL="266700" indent="-266700">
              <a:buFont typeface="Arial" charset="0"/>
              <a:buAutoNum type="arabicPeriod"/>
            </a:pPr>
            <a:endParaRPr lang="ru-RU" sz="2000" smtClean="0">
              <a:latin typeface="Times New Roman" pitchFamily="18" charset="0"/>
              <a:cs typeface="Arial" charset="0"/>
            </a:endParaRPr>
          </a:p>
          <a:p>
            <a:pPr marL="266700" indent="-266700">
              <a:buFont typeface="Arial" charset="0"/>
              <a:buAutoNum type="arabicPeriod"/>
            </a:pPr>
            <a:r>
              <a:rPr lang="ru-RU" sz="2000" smtClean="0">
                <a:latin typeface="Times New Roman" pitchFamily="18" charset="0"/>
                <a:cs typeface="Arial" charset="0"/>
              </a:rPr>
              <a:t>Вам ніхто нічого не винен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Custom 134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5CB8B3"/>
      </a:accent1>
      <a:accent2>
        <a:srgbClr val="F5D66E"/>
      </a:accent2>
      <a:accent3>
        <a:srgbClr val="D78189"/>
      </a:accent3>
      <a:accent4>
        <a:srgbClr val="7030A0"/>
      </a:accent4>
      <a:accent5>
        <a:srgbClr val="0070C0"/>
      </a:accent5>
      <a:accent6>
        <a:srgbClr val="C4D36D"/>
      </a:accent6>
      <a:hlink>
        <a:srgbClr val="54C3BD"/>
      </a:hlink>
      <a:folHlink>
        <a:srgbClr val="54C3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2096</TotalTime>
  <Words>341</Words>
  <PresentationFormat>Произвольный</PresentationFormat>
  <Paragraphs>64</Paragraphs>
  <Slides>9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Calibri</vt:lpstr>
      <vt:lpstr>Тема Office</vt:lpstr>
      <vt:lpstr>Тема Office</vt:lpstr>
      <vt:lpstr>Про що журналістика рішень?</vt:lpstr>
      <vt:lpstr> Чим журналістика рішень корисна для аудиторії та для медіа.   </vt:lpstr>
      <vt:lpstr>Як писати про журналістику рішень?</vt:lpstr>
      <vt:lpstr>Як писати про журналістику рішень?</vt:lpstr>
      <vt:lpstr>Журналістика рішень – гарний інструмент для залучення аудиторії</vt:lpstr>
      <vt:lpstr>Журналістика рішень не протистоїть іншим видам журналістики.</vt:lpstr>
      <vt:lpstr>Слайд 7</vt:lpstr>
      <vt:lpstr>Чому краще створювати історії на основі рішень </vt:lpstr>
      <vt:lpstr>Як працювати над матеріалом журналістики рішень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ДЖЕРЕЛА ІНФОРМАЦІЇ:  КРИТЕРІЇ ДОСТОВІРНОСТІ</dc:title>
  <dc:creator>User</dc:creator>
  <cp:lastModifiedBy>Юлия</cp:lastModifiedBy>
  <cp:revision>7</cp:revision>
  <dcterms:created xsi:type="dcterms:W3CDTF">2022-07-14T12:27:28Z</dcterms:created>
  <dcterms:modified xsi:type="dcterms:W3CDTF">2022-10-23T18:49:44Z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ip_UnifiedCompliancePolicyUIAction">
    <vt:lpwstr/>
  </property>
  <property fmtid="{D5CDD505-2E9C-101B-9397-08002B2CF9AE}" pid="3" name="_ip_UnifiedCompliancePolicyProperties">
    <vt:lpwstr/>
  </property>
</Properties>
</file>