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3" r:id="rId6"/>
    <p:sldId id="264" r:id="rId7"/>
    <p:sldId id="273" r:id="rId8"/>
    <p:sldId id="295" r:id="rId9"/>
    <p:sldId id="286" r:id="rId10"/>
    <p:sldId id="278" r:id="rId11"/>
  </p:sldIdLst>
  <p:sldSz cx="9144000" cy="5143500" type="screen16x9"/>
  <p:notesSz cx="6858000" cy="9144000"/>
  <p:embeddedFontLst>
    <p:embeddedFont>
      <p:font typeface="Fira Sans Light" panose="020B0604020202020204" charset="0"/>
      <p:regular r:id="rId13"/>
      <p:bold r:id="rId14"/>
      <p:italic r:id="rId15"/>
      <p:boldItalic r:id="rId16"/>
    </p:embeddedFont>
    <p:embeddedFont>
      <p:font typeface="Fira Sans SemiBold" panose="020B0604020202020204" charset="0"/>
      <p:regular r:id="rId17"/>
      <p:bold r:id="rId18"/>
      <p:italic r:id="rId19"/>
      <p:boldItalic r:id="rId20"/>
    </p:embeddedFont>
    <p:embeddedFont>
      <p:font typeface="Fira Sans Medium" panose="020B0604020202020204" charset="0"/>
      <p:regular r:id="rId21"/>
      <p:bold r:id="rId22"/>
      <p:italic r:id="rId23"/>
      <p:boldItalic r:id="rId24"/>
    </p:embeddedFont>
    <p:embeddedFont>
      <p:font typeface="Fira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92"/>
  </p:normalViewPr>
  <p:slideViewPr>
    <p:cSldViewPr snapToGrid="0" snapToObjects="1">
      <p:cViewPr varScale="1">
        <p:scale>
          <a:sx n="70" d="100"/>
          <a:sy n="70" d="100"/>
        </p:scale>
        <p:origin x="48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630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f4c74116a_3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f4c74116a_3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01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80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26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32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53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26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9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441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b2f7c811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b2f7c811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1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45725" y="0"/>
            <a:ext cx="4406366" cy="5143500"/>
          </a:xfrm>
          <a:custGeom>
            <a:avLst/>
            <a:gdLst/>
            <a:ahLst/>
            <a:cxnLst/>
            <a:rect l="l" t="t" r="r" b="b"/>
            <a:pathLst>
              <a:path w="6228079" h="6858000" extrusionOk="0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907910" y="0"/>
            <a:ext cx="4243868" cy="5143500"/>
          </a:xfrm>
          <a:custGeom>
            <a:avLst/>
            <a:gdLst/>
            <a:ahLst/>
            <a:cxnLst/>
            <a:rect l="l" t="t" r="r" b="b"/>
            <a:pathLst>
              <a:path w="5998400" h="6858000" extrusionOk="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451122" y="0"/>
            <a:ext cx="2697686" cy="3605879"/>
          </a:xfrm>
          <a:custGeom>
            <a:avLst/>
            <a:gdLst/>
            <a:ahLst/>
            <a:cxnLst/>
            <a:rect l="l" t="t" r="r" b="b"/>
            <a:pathLst>
              <a:path w="3812984" h="4807839" extrusionOk="0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79100" y="1991825"/>
            <a:ext cx="5577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45725" y="0"/>
            <a:ext cx="4406366" cy="5143500"/>
          </a:xfrm>
          <a:custGeom>
            <a:avLst/>
            <a:gdLst/>
            <a:ahLst/>
            <a:cxnLst/>
            <a:rect l="l" t="t" r="r" b="b"/>
            <a:pathLst>
              <a:path w="6228079" h="6858000" extrusionOk="0">
                <a:moveTo>
                  <a:pt x="0" y="0"/>
                </a:moveTo>
                <a:cubicBezTo>
                  <a:pt x="1192022" y="1180275"/>
                  <a:pt x="1930400" y="2817749"/>
                  <a:pt x="1930400" y="4627690"/>
                </a:cubicBezTo>
                <a:cubicBezTo>
                  <a:pt x="1931225" y="5388331"/>
                  <a:pt x="1798574" y="6143219"/>
                  <a:pt x="1538478" y="6858000"/>
                </a:cubicBezTo>
                <a:lnTo>
                  <a:pt x="6228080" y="6858000"/>
                </a:lnTo>
                <a:lnTo>
                  <a:pt x="622808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4907910" y="0"/>
            <a:ext cx="4243868" cy="5143500"/>
          </a:xfrm>
          <a:custGeom>
            <a:avLst/>
            <a:gdLst/>
            <a:ahLst/>
            <a:cxnLst/>
            <a:rect l="l" t="t" r="r" b="b"/>
            <a:pathLst>
              <a:path w="5998400" h="6858000" extrusionOk="0">
                <a:moveTo>
                  <a:pt x="2752407" y="0"/>
                </a:moveTo>
                <a:cubicBezTo>
                  <a:pt x="2856294" y="466997"/>
                  <a:pt x="2908554" y="943991"/>
                  <a:pt x="2908300" y="1422400"/>
                </a:cubicBezTo>
                <a:cubicBezTo>
                  <a:pt x="2908300" y="3686239"/>
                  <a:pt x="1753171" y="5680139"/>
                  <a:pt x="0" y="6847206"/>
                </a:cubicBezTo>
                <a:lnTo>
                  <a:pt x="0" y="6858000"/>
                </a:lnTo>
                <a:lnTo>
                  <a:pt x="5998401" y="6858000"/>
                </a:lnTo>
                <a:lnTo>
                  <a:pt x="5998401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451122" y="0"/>
            <a:ext cx="2697686" cy="3605879"/>
          </a:xfrm>
          <a:custGeom>
            <a:avLst/>
            <a:gdLst/>
            <a:ahLst/>
            <a:cxnLst/>
            <a:rect l="l" t="t" r="r" b="b"/>
            <a:pathLst>
              <a:path w="3812984" h="4807839" extrusionOk="0">
                <a:moveTo>
                  <a:pt x="3812984" y="4807839"/>
                </a:moveTo>
                <a:lnTo>
                  <a:pt x="3812984" y="0"/>
                </a:lnTo>
                <a:lnTo>
                  <a:pt x="0" y="0"/>
                </a:lnTo>
                <a:cubicBezTo>
                  <a:pt x="1961959" y="853313"/>
                  <a:pt x="3421634" y="2644648"/>
                  <a:pt x="3812984" y="4807839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0" dist="19050" dir="108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79100" y="1984688"/>
            <a:ext cx="5040600" cy="63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79100" y="2713913"/>
            <a:ext cx="5040600" cy="4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175738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572375" y="1492425"/>
            <a:ext cx="2168700" cy="29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na.kuzmich26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444563" y="1835672"/>
            <a:ext cx="781361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/>
              <a:t>Основи психологічного консультування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Лекція 1: Визначення психологічного консультування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body" idx="4294967295"/>
          </p:nvPr>
        </p:nvSpPr>
        <p:spPr>
          <a:xfrm>
            <a:off x="524424" y="1112480"/>
            <a:ext cx="4694400" cy="178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/>
              <a:t>Підготувала</a:t>
            </a:r>
            <a:r>
              <a:rPr lang="en" sz="2000" dirty="0"/>
              <a:t/>
            </a:r>
            <a:br>
              <a:rPr lang="en" sz="2000" dirty="0"/>
            </a:br>
            <a:r>
              <a:rPr lang="uk-UA" sz="2000" dirty="0" smtClean="0"/>
              <a:t>магістр психології</a:t>
            </a:r>
            <a:endParaRPr lang="uk-UA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/>
              <a:t>Кузьмич Оксана Петрівна</a:t>
            </a:r>
            <a:endParaRPr lang="en-US" sz="2000" b="1" dirty="0"/>
          </a:p>
          <a:p>
            <a:pPr lvl="0">
              <a:spcBef>
                <a:spcPts val="800"/>
              </a:spcBef>
            </a:pPr>
            <a:r>
              <a:rPr lang="en-US" sz="2000" dirty="0" smtClean="0">
                <a:hlinkClick r:id="rId3"/>
              </a:rPr>
              <a:t>sana.kuzmich26@gmail.com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A44E29D-8F4C-68B3-25CD-29DD75AA9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Google Shape;344;p34">
            <a:extLst>
              <a:ext uri="{FF2B5EF4-FFF2-40B4-BE49-F238E27FC236}">
                <a16:creationId xmlns:a16="http://schemas.microsoft.com/office/drawing/2014/main" xmlns="" id="{958C076D-CEAA-25C2-3216-939851D74709}"/>
              </a:ext>
            </a:extLst>
          </p:cNvPr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5;p34">
            <a:extLst>
              <a:ext uri="{FF2B5EF4-FFF2-40B4-BE49-F238E27FC236}">
                <a16:creationId xmlns:a16="http://schemas.microsoft.com/office/drawing/2014/main" xmlns="" id="{3477C6EE-A0C8-E49D-AEF0-E5825684083C}"/>
              </a:ext>
            </a:extLst>
          </p:cNvPr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7;p34">
            <a:extLst>
              <a:ext uri="{FF2B5EF4-FFF2-40B4-BE49-F238E27FC236}">
                <a16:creationId xmlns:a16="http://schemas.microsoft.com/office/drawing/2014/main" xmlns="" id="{F11101ED-83E8-53EA-9E43-1059E5134D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870858" y="1683204"/>
            <a:ext cx="8055428" cy="189004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uk-UA" sz="2100" dirty="0" smtClean="0"/>
              <a:t>Серед професійних консультантів, які надають </a:t>
            </a:r>
            <a:r>
              <a:rPr lang="uk-UA" sz="2100" b="1" i="1" dirty="0" smtClean="0"/>
              <a:t>психологічну допомогу, </a:t>
            </a:r>
            <a:r>
              <a:rPr lang="uk-UA" sz="2100" dirty="0" smtClean="0"/>
              <a:t>можна виділити низку спеціальностей: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smtClean="0"/>
              <a:t>психіатри;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smtClean="0"/>
              <a:t>медичні і  практичні психологи;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smtClean="0"/>
              <a:t>сімейні психотерапевти;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smtClean="0"/>
              <a:t>соціальні працівники;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smtClean="0"/>
              <a:t>соціальні педагоги;</a:t>
            </a:r>
          </a:p>
          <a:p>
            <a:pPr marL="342900" lvl="0" indent="-342900" algn="just">
              <a:spcAft>
                <a:spcPts val="800"/>
              </a:spcAft>
              <a:buFontTx/>
              <a:buChar char="-"/>
            </a:pPr>
            <a:r>
              <a:rPr lang="uk-UA" sz="2100" dirty="0" err="1" smtClean="0"/>
              <a:t>профконсультанти</a:t>
            </a:r>
            <a:r>
              <a:rPr lang="uk-UA" sz="2100" dirty="0" smtClean="0"/>
              <a:t>.</a:t>
            </a:r>
            <a:endParaRPr sz="2100"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556075" y="440777"/>
            <a:ext cx="8359325" cy="63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Де застосовується консультування</a:t>
            </a:r>
            <a:r>
              <a:rPr lang="uk-UA" dirty="0" smtClean="0"/>
              <a:t>: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730247" y="1368598"/>
            <a:ext cx="8108953" cy="44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uk-UA" sz="2000" dirty="0" smtClean="0"/>
              <a:t>Шкільні психологічні служби і служби вищих навчальних закладів;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uk-UA" sz="2000" dirty="0" err="1" smtClean="0"/>
              <a:t>Профконсультація</a:t>
            </a:r>
            <a:r>
              <a:rPr lang="uk-UA" sz="2000" dirty="0" smtClean="0"/>
              <a:t>;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uk-UA" sz="2000" dirty="0" smtClean="0"/>
              <a:t>Психологічні служби підприємств;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uk-UA" sz="2000" dirty="0" smtClean="0"/>
              <a:t>Сімейна консультація.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r>
              <a:rPr lang="uk-UA" sz="2000" dirty="0" smtClean="0"/>
              <a:t>Індивідуальне консультування.</a:t>
            </a:r>
          </a:p>
          <a:p>
            <a:pPr marL="342900" lvl="0" indent="-342900">
              <a:spcAft>
                <a:spcPts val="800"/>
              </a:spcAft>
              <a:buFontTx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79100" y="680623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Історичні корені психологічного консультування</a:t>
            </a: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779100" y="1369427"/>
            <a:ext cx="6962100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endParaRPr lang="uk-UA" sz="2000" dirty="0" smtClean="0"/>
          </a:p>
          <a:p>
            <a:pPr lvl="0"/>
            <a:endParaRPr lang="uk-UA" sz="2000" dirty="0" smtClean="0"/>
          </a:p>
          <a:p>
            <a:pPr lvl="0"/>
            <a:endParaRPr lang="ru-RU" sz="2000"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0" y="1076923"/>
            <a:ext cx="6642621" cy="3876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779100" y="1956286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779100" y="1377969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2"/>
          </p:nvPr>
        </p:nvSpPr>
        <p:spPr>
          <a:xfrm>
            <a:off x="4488300" y="1956286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49;p19">
            <a:extLst>
              <a:ext uri="{FF2B5EF4-FFF2-40B4-BE49-F238E27FC236}">
                <a16:creationId xmlns:a16="http://schemas.microsoft.com/office/drawing/2014/main" xmlns="" id="{3710CB3B-AB60-0F07-5814-F52D4333F1EA}"/>
              </a:ext>
            </a:extLst>
          </p:cNvPr>
          <p:cNvSpPr txBox="1">
            <a:spLocks/>
          </p:cNvSpPr>
          <p:nvPr/>
        </p:nvSpPr>
        <p:spPr>
          <a:xfrm>
            <a:off x="4488300" y="133704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0"/>
            <a:ext cx="708805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Психологічне консультування</a:t>
            </a:r>
            <a:endParaRPr dirty="0"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502286" y="1492425"/>
            <a:ext cx="2168700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- Як особливий вид допомоги: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err="1" smtClean="0"/>
              <a:t>Роджерс</a:t>
            </a:r>
            <a:r>
              <a:rPr lang="uk-UA" dirty="0" smtClean="0"/>
              <a:t> (особистісно-центроване консультування) – надання допомоги шляхом </a:t>
            </a:r>
            <a:r>
              <a:rPr lang="uk-UA" dirty="0" err="1" smtClean="0"/>
              <a:t>емпатійного</a:t>
            </a:r>
            <a:r>
              <a:rPr lang="uk-UA" dirty="0" smtClean="0"/>
              <a:t> розуміння, уважного ставлення до клієнта, можливість клієнтом самому будувати своє життя.</a:t>
            </a:r>
            <a:endParaRPr dirty="0"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2"/>
          </p:nvPr>
        </p:nvSpPr>
        <p:spPr>
          <a:xfrm>
            <a:off x="2830286" y="1492425"/>
            <a:ext cx="2514152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b="1" dirty="0" smtClean="0"/>
              <a:t>Як деякий репертуар можливих дій: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Використовується визначений репертуар специфічних впливів: психоаналітичні впливи, раціонально-</a:t>
            </a:r>
            <a:r>
              <a:rPr lang="uk-UA" dirty="0" err="1" smtClean="0"/>
              <a:t>емотивовані</a:t>
            </a:r>
            <a:r>
              <a:rPr lang="uk-UA" dirty="0" smtClean="0"/>
              <a:t> поведінкові впливи, </a:t>
            </a:r>
            <a:r>
              <a:rPr lang="uk-UA" dirty="0" err="1" smtClean="0"/>
              <a:t>гештальтвпливи</a:t>
            </a:r>
            <a:r>
              <a:rPr lang="uk-UA" dirty="0" smtClean="0"/>
              <a:t>. </a:t>
            </a:r>
            <a:endParaRPr dirty="0"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3"/>
          </p:nvPr>
        </p:nvSpPr>
        <p:spPr>
          <a:xfrm>
            <a:off x="5572374" y="1492425"/>
            <a:ext cx="2428625" cy="24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Як психологічний процес: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Консультування не є чимось статичним, воно має на увазі обмін думками між консультантами і клієнтами; значна частина інформації виявляється у свідомості клієнтів </a:t>
            </a:r>
            <a:r>
              <a:rPr lang="uk-UA" dirty="0" err="1" smtClean="0"/>
              <a:t>вінтервалах</a:t>
            </a:r>
            <a:r>
              <a:rPr lang="uk-UA" dirty="0" smtClean="0"/>
              <a:t> між заняттями.</a:t>
            </a:r>
            <a:endParaRPr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488761" y="836934"/>
            <a:ext cx="8393981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/>
              <a:t>Три основні підходи психологічного консультування:</a:t>
            </a:r>
            <a:endParaRPr sz="2400" dirty="0"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1"/>
          </p:nvPr>
        </p:nvSpPr>
        <p:spPr>
          <a:xfrm>
            <a:off x="488887" y="1764366"/>
            <a:ext cx="3029219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uk-UA" b="1" dirty="0" smtClean="0"/>
              <a:t>Проблемно-орієнтоване консультування:</a:t>
            </a:r>
            <a:endParaRPr lang="uk-UA" b="1" dirty="0"/>
          </a:p>
          <a:p>
            <a:pPr marL="0" lvl="0" indent="0">
              <a:buNone/>
            </a:pPr>
            <a:r>
              <a:rPr lang="uk-UA" dirty="0" smtClean="0"/>
              <a:t>Аналіз сутності внутрішніх та зовнішніх проблем, пошук шляхів їх вирішення. Біхевіоризм і сімейне консультування віддають перевагу цьому підходу</a:t>
            </a:r>
            <a:endParaRPr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2"/>
          </p:nvPr>
        </p:nvSpPr>
        <p:spPr>
          <a:xfrm>
            <a:off x="3601401" y="1634057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uk-UA" sz="1400" b="1" dirty="0" smtClean="0"/>
              <a:t>Особистісно-орієнтоване консультування:</a:t>
            </a:r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uk-UA" sz="1400" dirty="0" smtClean="0"/>
              <a:t>Аналіз індивідуальних, особистісних причин виникнення проблемних і конфліктних ситуацій і шляхи запобігання їх виникнення в </a:t>
            </a:r>
            <a:r>
              <a:rPr lang="uk-UA" sz="1400" dirty="0" err="1" smtClean="0"/>
              <a:t>майбутньому.Фундатором</a:t>
            </a:r>
            <a:r>
              <a:rPr lang="uk-UA" sz="1400" dirty="0" smtClean="0"/>
              <a:t> напрямку вважається Карл </a:t>
            </a:r>
            <a:r>
              <a:rPr lang="uk-UA" sz="1400" dirty="0" err="1" smtClean="0"/>
              <a:t>Роджерс</a:t>
            </a:r>
            <a:r>
              <a:rPr lang="uk-UA" sz="1400" dirty="0" smtClean="0"/>
              <a:t>.</a:t>
            </a:r>
            <a:endParaRPr sz="1400"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body" idx="3"/>
          </p:nvPr>
        </p:nvSpPr>
        <p:spPr>
          <a:xfrm>
            <a:off x="6189211" y="1764366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1" dirty="0" smtClean="0"/>
              <a:t>Консультування </a:t>
            </a:r>
            <a:r>
              <a:rPr lang="uk-UA" sz="1400" b="1" dirty="0" err="1" smtClean="0"/>
              <a:t>орієнтованна</a:t>
            </a:r>
            <a:r>
              <a:rPr lang="uk-UA" sz="1400" b="1" dirty="0" smtClean="0"/>
              <a:t> рішення: </a:t>
            </a:r>
            <a:r>
              <a:rPr lang="uk-UA" sz="1400" dirty="0" smtClean="0"/>
              <a:t>спрямоване на виявлення ресурсів для розв’язання проблеми. Короткострокова позитивна терапія </a:t>
            </a:r>
            <a:r>
              <a:rPr lang="uk-UA" sz="1400" dirty="0" err="1" smtClean="0"/>
              <a:t>Пезешкіна</a:t>
            </a:r>
            <a:r>
              <a:rPr lang="uk-UA" sz="1400" dirty="0" smtClean="0"/>
              <a:t>, нейролінгвістичне програмування </a:t>
            </a:r>
            <a:r>
              <a:rPr lang="uk-UA" sz="1400" dirty="0" err="1" smtClean="0"/>
              <a:t>Бендлера</a:t>
            </a:r>
            <a:r>
              <a:rPr lang="uk-UA" sz="1400" dirty="0" smtClean="0"/>
              <a:t> і </a:t>
            </a:r>
            <a:r>
              <a:rPr lang="uk-UA" sz="1400" dirty="0" err="1" smtClean="0"/>
              <a:t>Гріндера</a:t>
            </a:r>
            <a:r>
              <a:rPr lang="uk-UA" sz="1400" dirty="0" smtClean="0"/>
              <a:t>, психотерапію нового рішення </a:t>
            </a:r>
            <a:r>
              <a:rPr lang="uk-UA" sz="1400" dirty="0" err="1" smtClean="0"/>
              <a:t>Гулдінгів</a:t>
            </a:r>
            <a:r>
              <a:rPr lang="uk-UA" sz="1400" dirty="0" smtClean="0"/>
              <a:t>.</a:t>
            </a:r>
            <a:r>
              <a:rPr lang="uk-UA" sz="1400" b="1" dirty="0" smtClean="0"/>
              <a:t> </a:t>
            </a:r>
            <a:endParaRPr sz="1400" b="1" dirty="0"/>
          </a:p>
        </p:txBody>
      </p:sp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833560" y="750828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/>
              <a:t>Відмінні риси психологічного консультування і психотерапії</a:t>
            </a:r>
            <a:endParaRPr sz="2400" dirty="0"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1"/>
          </p:nvPr>
        </p:nvSpPr>
        <p:spPr>
          <a:xfrm>
            <a:off x="3130805" y="1643296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uk-UA" sz="1200" b="1" dirty="0" smtClean="0"/>
              <a:t>Клієнт</a:t>
            </a:r>
            <a:r>
              <a:rPr lang="uk-UA" sz="1200" dirty="0" smtClean="0"/>
              <a:t> – це нормальна, фізично і психічно здорова людина, у житті якої виникли проблеми психологічного і поведінкового характеру, яка не здатна вирішити їх самостійно і тому потребує сторонньої допомоги.</a:t>
            </a:r>
            <a:endParaRPr sz="1200"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body" idx="2"/>
          </p:nvPr>
        </p:nvSpPr>
        <p:spPr>
          <a:xfrm>
            <a:off x="604960" y="1307366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1200" b="1" dirty="0" err="1" smtClean="0"/>
              <a:t>Психотерапія</a:t>
            </a:r>
            <a:r>
              <a:rPr lang="ru-RU" sz="1200" dirty="0" smtClean="0"/>
              <a:t> -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особливий</a:t>
            </a:r>
            <a:r>
              <a:rPr lang="ru-RU" sz="1200" dirty="0" smtClean="0"/>
              <a:t> вид </a:t>
            </a:r>
            <a:r>
              <a:rPr lang="ru-RU" sz="1200" dirty="0" err="1" smtClean="0"/>
              <a:t>міжособистісної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взаємодії</a:t>
            </a:r>
            <a:r>
              <a:rPr lang="ru-RU" sz="1200" dirty="0" smtClean="0"/>
              <a:t>,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якого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пацієнтам</a:t>
            </a:r>
            <a:r>
              <a:rPr lang="ru-RU" sz="1200" dirty="0" smtClean="0"/>
              <a:t> </a:t>
            </a:r>
            <a:r>
              <a:rPr lang="ru-RU" sz="1200" dirty="0" err="1" smtClean="0"/>
              <a:t>надається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професійна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допомога</a:t>
            </a:r>
            <a:r>
              <a:rPr lang="ru-RU" sz="1200" dirty="0" smtClean="0"/>
              <a:t> </a:t>
            </a:r>
            <a:r>
              <a:rPr lang="ru-RU" sz="1200" dirty="0" err="1" smtClean="0"/>
              <a:t>психологічними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вирішенні</a:t>
            </a:r>
            <a:r>
              <a:rPr lang="ru-RU" sz="1200" dirty="0" smtClean="0"/>
              <a:t> проблем і </a:t>
            </a:r>
            <a:r>
              <a:rPr lang="ru-RU" sz="1200" dirty="0" err="1" smtClean="0"/>
              <a:t>труднощів</a:t>
            </a:r>
            <a:r>
              <a:rPr lang="ru-RU" sz="1200" dirty="0" smtClean="0"/>
              <a:t> </a:t>
            </a:r>
            <a:r>
              <a:rPr lang="ru-RU" sz="1200" dirty="0" err="1" smtClean="0"/>
              <a:t>психологічного</a:t>
            </a:r>
            <a:r>
              <a:rPr lang="ru-RU" sz="1200" dirty="0" smtClean="0"/>
              <a:t> характеру.</a:t>
            </a:r>
            <a:endParaRPr sz="1200" b="1" dirty="0"/>
          </a:p>
        </p:txBody>
      </p:sp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1463991" y="3427737"/>
            <a:ext cx="2168324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uk-UA" sz="1200" dirty="0" smtClean="0"/>
              <a:t>Відмінність психологічного консультування від психотерапії полягає у </a:t>
            </a:r>
            <a:r>
              <a:rPr lang="uk-UA" sz="1200" b="1" dirty="0" smtClean="0"/>
              <a:t>відмовленні від концепції хвороби, </a:t>
            </a:r>
            <a:r>
              <a:rPr lang="uk-UA" sz="1200" dirty="0" smtClean="0"/>
              <a:t>орієнтованість на психічно здорову особистість.</a:t>
            </a:r>
            <a:endParaRPr sz="1200" b="1" dirty="0"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2"/>
          </p:nvPr>
        </p:nvSpPr>
        <p:spPr>
          <a:xfrm>
            <a:off x="5526023" y="3205996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uk-UA" sz="1200" b="1" dirty="0" smtClean="0"/>
              <a:t>Психотерапія</a:t>
            </a:r>
            <a:r>
              <a:rPr lang="uk-UA" sz="1200" dirty="0" smtClean="0"/>
              <a:t> – метод лікування, </a:t>
            </a:r>
            <a:r>
              <a:rPr lang="uk-UA" sz="1200" b="1" dirty="0" smtClean="0"/>
              <a:t>психологічне консультування і психокорекція </a:t>
            </a:r>
            <a:r>
              <a:rPr lang="uk-UA" sz="1200" dirty="0" smtClean="0"/>
              <a:t>– метод профілактики.</a:t>
            </a:r>
          </a:p>
          <a:p>
            <a:pPr marL="0" lvl="0" indent="0">
              <a:buNone/>
            </a:pPr>
            <a:r>
              <a:rPr lang="uk-UA" sz="1200" dirty="0" smtClean="0"/>
              <a:t>А.С. </a:t>
            </a:r>
            <a:r>
              <a:rPr lang="uk-UA" sz="1200" dirty="0" err="1" smtClean="0"/>
              <a:t>Співаковський</a:t>
            </a:r>
            <a:endParaRPr sz="1200" dirty="0"/>
          </a:p>
        </p:txBody>
      </p:sp>
      <p:sp>
        <p:nvSpPr>
          <p:cNvPr id="278" name="Google Shape;278;p29"/>
          <p:cNvSpPr txBox="1">
            <a:spLocks noGrp="1"/>
          </p:cNvSpPr>
          <p:nvPr>
            <p:ph type="body" idx="3"/>
          </p:nvPr>
        </p:nvSpPr>
        <p:spPr>
          <a:xfrm>
            <a:off x="5656651" y="1619286"/>
            <a:ext cx="2168700" cy="15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 smtClean="0"/>
              <a:t>Людей,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звертаються</a:t>
            </a:r>
            <a:r>
              <a:rPr lang="ru-RU" sz="1200" dirty="0" smtClean="0"/>
              <a:t> до психотерапевта, </a:t>
            </a:r>
            <a:r>
              <a:rPr lang="ru-RU" sz="1200" dirty="0" err="1" smtClean="0"/>
              <a:t>традиційно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називають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пацієнтами</a:t>
            </a:r>
            <a:r>
              <a:rPr lang="ru-RU" sz="1200" dirty="0" smtClean="0"/>
              <a:t>. </a:t>
            </a:r>
            <a:r>
              <a:rPr lang="ru-RU" sz="1200" dirty="0" err="1" smtClean="0"/>
              <a:t>Пацієнти</a:t>
            </a:r>
            <a:r>
              <a:rPr lang="ru-RU" sz="1200" dirty="0" smtClean="0"/>
              <a:t> психотерапевта – невротики.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124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>
            <a:spLocks noGrp="1"/>
          </p:cNvSpPr>
          <p:nvPr>
            <p:ph type="title" idx="4294967295"/>
          </p:nvPr>
        </p:nvSpPr>
        <p:spPr>
          <a:xfrm>
            <a:off x="273083" y="14907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chemeClr val="lt1"/>
                </a:solidFill>
              </a:rPr>
              <a:t>Психологічне консультування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476" name="Google Shape;476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83" name="Google Shape;483;p42"/>
          <p:cNvSpPr txBox="1"/>
          <p:nvPr/>
        </p:nvSpPr>
        <p:spPr>
          <a:xfrm>
            <a:off x="596994" y="1852285"/>
            <a:ext cx="2522315" cy="28975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Завдання психологічного консультування:</a:t>
            </a:r>
            <a:endParaRPr sz="900" b="1" dirty="0" smtClean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Емоційна підтримка й увага до переживань клієнта;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Розширення свідомості й підвищення психологічної компетентності;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Зміна ставлення до проблеми ( від безвиході до пошуку рішення);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Підвищення стресової та кризової толерантності;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Розвиток реалістичності і прийняття множинності поглядів;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Підвищення відповідальності;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uk-UA" sz="900" b="1" dirty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uk-UA" sz="9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розвиток спонтанності.</a:t>
            </a:r>
          </a:p>
          <a:p>
            <a:pPr marL="171450" lvl="0" indent="-171450" algn="l" rtl="0"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sz="8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8" name="Google Shape;483;p42">
            <a:extLst>
              <a:ext uri="{FF2B5EF4-FFF2-40B4-BE49-F238E27FC236}">
                <a16:creationId xmlns:a16="http://schemas.microsoft.com/office/drawing/2014/main" xmlns="" id="{6C8E5945-921E-04D6-1806-879BE3F90617}"/>
              </a:ext>
            </a:extLst>
          </p:cNvPr>
          <p:cNvSpPr txBox="1"/>
          <p:nvPr/>
        </p:nvSpPr>
        <p:spPr>
          <a:xfrm>
            <a:off x="596994" y="590371"/>
            <a:ext cx="7950013" cy="109744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u="sng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Психокорекція</a:t>
            </a: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спрямована на надання допомоги клієнту, який має в повсякденному житті психологічні труднощі, проблеми , скарги невротичного характеру, а також клієнту, що почуває себе добре, однак бажає змінити своє життя або ставить перед собою мету розвитку особистості.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u="sng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Психологічне консультування </a:t>
            </a: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– це допомога клієнту в усвідомленні його проблеми та пошуку шляхів та способів її вирішення. Консультування часто носить характер негайної допомоги.</a:t>
            </a:r>
            <a:endParaRPr sz="12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9" name="Google Shape;483;p42">
            <a:extLst>
              <a:ext uri="{FF2B5EF4-FFF2-40B4-BE49-F238E27FC236}">
                <a16:creationId xmlns:a16="http://schemas.microsoft.com/office/drawing/2014/main" xmlns="" id="{84F4BBEC-AF56-6BD8-F094-0452335C038A}"/>
              </a:ext>
            </a:extLst>
          </p:cNvPr>
          <p:cNvSpPr txBox="1"/>
          <p:nvPr/>
        </p:nvSpPr>
        <p:spPr>
          <a:xfrm>
            <a:off x="3321726" y="1846733"/>
            <a:ext cx="2522315" cy="25293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Психологічне консультування –</a:t>
            </a:r>
            <a:r>
              <a:rPr lang="uk-UA" sz="1200" b="1" dirty="0" smtClean="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унікальний у своєму роді вид психологічної допомоги, ця робота пов’язана з профілактикою появи проблем, з їх розв’язанням; психологи спеціалізуються на наданні допомоги здоровим людям, що пережили або переживають перехідні періоди життя і відчувають складності з адаптацією.</a:t>
            </a:r>
            <a:endParaRPr lang="uk-UA" sz="12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lang="uk-UA" sz="1200" b="1" dirty="0">
              <a:solidFill>
                <a:schemeClr val="dk1"/>
              </a:solidFill>
              <a:latin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8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" name="Google Shape;483;p42">
            <a:extLst>
              <a:ext uri="{FF2B5EF4-FFF2-40B4-BE49-F238E27FC236}">
                <a16:creationId xmlns:a16="http://schemas.microsoft.com/office/drawing/2014/main" xmlns="" id="{ED78E904-B11F-A8E0-3F5C-F9FC389A3124}"/>
              </a:ext>
            </a:extLst>
          </p:cNvPr>
          <p:cNvSpPr txBox="1"/>
          <p:nvPr/>
        </p:nvSpPr>
        <p:spPr>
          <a:xfrm>
            <a:off x="6046458" y="1885585"/>
            <a:ext cx="2522315" cy="249047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1" u="sng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Психологічне консультування </a:t>
            </a: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– це процес взаємодії двох чи більше людей у </a:t>
            </a:r>
            <a:r>
              <a:rPr lang="uk-UA" sz="1200" b="1" i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атмосфері довіри</a:t>
            </a: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коли спеціальні знання консультанта спрямовані на надання психологічної допомоги клієнту чи групі клієнтів в оперативному розв’язанні проблем, виявленні особистісни</a:t>
            </a:r>
            <a:r>
              <a:rPr lang="uk-UA" sz="1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х ресурсів чи створенні перспективних програм розвитку.</a:t>
            </a:r>
            <a:endParaRPr lang="uk-UA" sz="1200" b="1" dirty="0">
              <a:solidFill>
                <a:schemeClr val="dk1"/>
              </a:solidFill>
              <a:latin typeface="Fira Sans"/>
              <a:sym typeface="Fira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sz="8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1" name="Google Shape;483;p42">
            <a:extLst>
              <a:ext uri="{FF2B5EF4-FFF2-40B4-BE49-F238E27FC236}">
                <a16:creationId xmlns:a16="http://schemas.microsoft.com/office/drawing/2014/main" xmlns="" id="{560385A0-C7AC-3E46-6EF0-4CE196D12213}"/>
              </a:ext>
            </a:extLst>
          </p:cNvPr>
          <p:cNvSpPr txBox="1"/>
          <p:nvPr/>
        </p:nvSpPr>
        <p:spPr>
          <a:xfrm>
            <a:off x="596992" y="4760954"/>
            <a:ext cx="7950013" cy="1498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560</Words>
  <Application>Microsoft Office PowerPoint</Application>
  <PresentationFormat>Экран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Fira Sans Light</vt:lpstr>
      <vt:lpstr>Fira Sans SemiBold</vt:lpstr>
      <vt:lpstr>Fira Sans Medium</vt:lpstr>
      <vt:lpstr>Fira Sans</vt:lpstr>
      <vt:lpstr>Calibri</vt:lpstr>
      <vt:lpstr>Arial</vt:lpstr>
      <vt:lpstr>Alonso template</vt:lpstr>
      <vt:lpstr>Основи психологічного консультування     Лекція 1: Визначення психологічного консультування</vt:lpstr>
      <vt:lpstr>Презентация PowerPoint</vt:lpstr>
      <vt:lpstr>Де застосовується консультування:</vt:lpstr>
      <vt:lpstr>Історичні корені психологічного консультування</vt:lpstr>
      <vt:lpstr>Презентация PowerPoint</vt:lpstr>
      <vt:lpstr>Психологічне консультування</vt:lpstr>
      <vt:lpstr>Три основні підходи психологічного консультування:</vt:lpstr>
      <vt:lpstr>Відмінні риси психологічного консультування і психотерапії</vt:lpstr>
      <vt:lpstr>Психологічне консультування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Дослідницька пропозиція  за темою дисертації на здобуття наукового ступеня доктора філософії  «Психологічні чинники розвитку довіри в юнацькому віці»</dc:title>
  <cp:lastModifiedBy>Учетная запись Майкрософт</cp:lastModifiedBy>
  <cp:revision>21</cp:revision>
  <dcterms:modified xsi:type="dcterms:W3CDTF">2023-09-04T21:49:33Z</dcterms:modified>
</cp:coreProperties>
</file>