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4630400" cy="8229600"/>
  <p:notesSz cx="8229600" cy="146304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Fraunces Extra Bold" panose="020B0604020202020204" charset="0"/>
      <p:regular r:id="rId27"/>
    </p:embeddedFont>
    <p:embeddedFont>
      <p:font typeface="Nobile" panose="020B0604020202020204" charset="0"/>
      <p:regular r:id="rId28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8" d="100"/>
          <a:sy n="68" d="100"/>
        </p:scale>
        <p:origin x="1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145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11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svg"/><Relationship Id="rId5" Type="http://schemas.openxmlformats.org/officeDocument/2006/relationships/image" Target="../media/image22.svg"/><Relationship Id="rId4" Type="http://schemas.openxmlformats.org/officeDocument/2006/relationships/image" Target="../media/image21.svg"/><Relationship Id="rId9" Type="http://schemas.openxmlformats.org/officeDocument/2006/relationships/image" Target="../media/image26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258979"/>
            <a:ext cx="672453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Безпека валютного ринку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4176713"/>
            <a:ext cx="7556421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Комплексний огляд ключових аспектів валютної безпеки України в умовах глобалізації</a:t>
            </a:r>
            <a:endParaRPr lang="en-US" sz="19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9398"/>
            <a:ext cx="754546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Завдання валютної політики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916311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01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2230636"/>
            <a:ext cx="6422231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5" name="Text 3"/>
          <p:cNvSpPr/>
          <p:nvPr/>
        </p:nvSpPr>
        <p:spPr>
          <a:xfrm>
            <a:off x="793790" y="237553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Конвертованість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793790" y="2804755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Забезпечення високого рівня конвертованості національної грошової одиниці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414379" y="1916311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02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7414379" y="2230636"/>
            <a:ext cx="6422231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9" name="Text 7"/>
          <p:cNvSpPr/>
          <p:nvPr/>
        </p:nvSpPr>
        <p:spPr>
          <a:xfrm>
            <a:off x="7414379" y="2375535"/>
            <a:ext cx="249209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Регулювання курсу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7414379" y="2804755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Ефективне регулювання валютного курсу для економічної стабільності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793790" y="3787021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793790" y="4101346"/>
            <a:ext cx="6422231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3" name="Text 11"/>
          <p:cNvSpPr/>
          <p:nvPr/>
        </p:nvSpPr>
        <p:spPr>
          <a:xfrm>
            <a:off x="793790" y="424624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Валютні резерви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793790" y="4675465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Зосередження валютних цінностей для вирішення стратегічних завдань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7414379" y="3787021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04</a:t>
            </a:r>
            <a:endParaRPr lang="en-US" sz="1550" dirty="0"/>
          </a:p>
        </p:txBody>
      </p:sp>
      <p:sp>
        <p:nvSpPr>
          <p:cNvPr id="16" name="Shape 14"/>
          <p:cNvSpPr/>
          <p:nvPr/>
        </p:nvSpPr>
        <p:spPr>
          <a:xfrm>
            <a:off x="7414379" y="4101346"/>
            <a:ext cx="6422231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7" name="Text 15"/>
          <p:cNvSpPr/>
          <p:nvPr/>
        </p:nvSpPr>
        <p:spPr>
          <a:xfrm>
            <a:off x="7414379" y="4246245"/>
            <a:ext cx="284583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Контроль руху коштів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7414379" y="4675465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Регулювання та контроль за рухом валютних коштів в економіці</a:t>
            </a:r>
            <a:endParaRPr lang="en-US" sz="1550" dirty="0"/>
          </a:p>
        </p:txBody>
      </p:sp>
      <p:sp>
        <p:nvSpPr>
          <p:cNvPr id="19" name="Text 17"/>
          <p:cNvSpPr/>
          <p:nvPr/>
        </p:nvSpPr>
        <p:spPr>
          <a:xfrm>
            <a:off x="793790" y="5657731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05</a:t>
            </a:r>
            <a:endParaRPr lang="en-US" sz="1550" dirty="0"/>
          </a:p>
        </p:txBody>
      </p:sp>
      <p:sp>
        <p:nvSpPr>
          <p:cNvPr id="20" name="Shape 18"/>
          <p:cNvSpPr/>
          <p:nvPr/>
        </p:nvSpPr>
        <p:spPr>
          <a:xfrm>
            <a:off x="793790" y="5972056"/>
            <a:ext cx="6422231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21" name="Text 19"/>
          <p:cNvSpPr/>
          <p:nvPr/>
        </p:nvSpPr>
        <p:spPr>
          <a:xfrm>
            <a:off x="793790" y="611695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Платіжний баланс</a:t>
            </a:r>
            <a:endParaRPr lang="en-US" sz="1950" dirty="0"/>
          </a:p>
        </p:txBody>
      </p:sp>
      <p:sp>
        <p:nvSpPr>
          <p:cNvPr id="22" name="Text 20"/>
          <p:cNvSpPr/>
          <p:nvPr/>
        </p:nvSpPr>
        <p:spPr>
          <a:xfrm>
            <a:off x="793790" y="6546175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Управління платіжним балансом та зовнішньою заборгованістю</a:t>
            </a:r>
            <a:endParaRPr lang="en-US" sz="1550" dirty="0"/>
          </a:p>
        </p:txBody>
      </p:sp>
      <p:sp>
        <p:nvSpPr>
          <p:cNvPr id="23" name="Text 21"/>
          <p:cNvSpPr/>
          <p:nvPr/>
        </p:nvSpPr>
        <p:spPr>
          <a:xfrm>
            <a:off x="7414379" y="5657731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06</a:t>
            </a:r>
            <a:endParaRPr lang="en-US" sz="1550" dirty="0"/>
          </a:p>
        </p:txBody>
      </p:sp>
      <p:sp>
        <p:nvSpPr>
          <p:cNvPr id="24" name="Shape 22"/>
          <p:cNvSpPr/>
          <p:nvPr/>
        </p:nvSpPr>
        <p:spPr>
          <a:xfrm>
            <a:off x="7414379" y="5972056"/>
            <a:ext cx="6422231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25" name="Text 23"/>
          <p:cNvSpPr/>
          <p:nvPr/>
        </p:nvSpPr>
        <p:spPr>
          <a:xfrm>
            <a:off x="7414379" y="611695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Захист від шоків</a:t>
            </a:r>
            <a:endParaRPr lang="en-US" sz="1950" dirty="0"/>
          </a:p>
        </p:txBody>
      </p:sp>
      <p:sp>
        <p:nvSpPr>
          <p:cNvPr id="26" name="Text 24"/>
          <p:cNvSpPr/>
          <p:nvPr/>
        </p:nvSpPr>
        <p:spPr>
          <a:xfrm>
            <a:off x="7414379" y="6546175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Захист економіки від зовнішніх шоків та внутрішніх негативних збурень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5304" y="1492091"/>
            <a:ext cx="6322576" cy="410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Форми реалізації валютної політики</a:t>
            </a:r>
            <a:endParaRPr lang="en-US" sz="25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5304" y="2032873"/>
            <a:ext cx="393978" cy="39397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25304" y="2535436"/>
            <a:ext cx="8093393" cy="218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Валютний контроль</a:t>
            </a:r>
            <a:endParaRPr lang="en-US" sz="1250" dirty="0"/>
          </a:p>
        </p:txBody>
      </p:sp>
      <p:sp>
        <p:nvSpPr>
          <p:cNvPr id="6" name="Text 2"/>
          <p:cNvSpPr/>
          <p:nvPr/>
        </p:nvSpPr>
        <p:spPr>
          <a:xfrm>
            <a:off x="525304" y="2805827"/>
            <a:ext cx="8093393" cy="4364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Система заходів для регламентації валютних операцій та дотримання валютного законодавства</a:t>
            </a:r>
            <a:endParaRPr lang="en-US" sz="12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5304" y="3416141"/>
            <a:ext cx="393978" cy="39397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25304" y="3918704"/>
            <a:ext cx="8093393" cy="218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Валютний режим</a:t>
            </a:r>
            <a:endParaRPr lang="en-US" sz="1250" dirty="0"/>
          </a:p>
        </p:txBody>
      </p:sp>
      <p:sp>
        <p:nvSpPr>
          <p:cNvPr id="9" name="Text 4"/>
          <p:cNvSpPr/>
          <p:nvPr/>
        </p:nvSpPr>
        <p:spPr>
          <a:xfrm>
            <a:off x="525304" y="4189095"/>
            <a:ext cx="8093393" cy="218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Встановлення правил та умов здійснення валютних операцій учасниками ринку</a:t>
            </a:r>
            <a:endParaRPr lang="en-US" sz="12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5304" y="4581168"/>
            <a:ext cx="393978" cy="39397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525304" y="5083731"/>
            <a:ext cx="8093393" cy="218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Дисконтна політика</a:t>
            </a:r>
            <a:endParaRPr lang="en-US" sz="1250" dirty="0"/>
          </a:p>
        </p:txBody>
      </p:sp>
      <p:sp>
        <p:nvSpPr>
          <p:cNvPr id="12" name="Text 6"/>
          <p:cNvSpPr/>
          <p:nvPr/>
        </p:nvSpPr>
        <p:spPr>
          <a:xfrm>
            <a:off x="525304" y="5354122"/>
            <a:ext cx="8093393" cy="218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Регулювання через зміну облікової ставки центрального банку</a:t>
            </a:r>
            <a:endParaRPr lang="en-US" sz="12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5304" y="5746194"/>
            <a:ext cx="393978" cy="393978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525304" y="6248757"/>
            <a:ext cx="8093393" cy="218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Девізна політика</a:t>
            </a:r>
            <a:endParaRPr lang="en-US" sz="1250" dirty="0"/>
          </a:p>
        </p:txBody>
      </p:sp>
      <p:sp>
        <p:nvSpPr>
          <p:cNvPr id="15" name="Text 8"/>
          <p:cNvSpPr/>
          <p:nvPr/>
        </p:nvSpPr>
        <p:spPr>
          <a:xfrm>
            <a:off x="525304" y="6519148"/>
            <a:ext cx="8093393" cy="218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Валютні інтервенції для впливу на курс національної валюти</a:t>
            </a:r>
            <a:endParaRPr lang="en-US" sz="12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05639"/>
            <a:ext cx="832282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Інструменти валютної політики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322552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Механізм застосування інструментів валютної політики центрального банку передбачає розробку системи заходів щодо регулювання валютних операцій.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650915" y="3180874"/>
            <a:ext cx="6565106" cy="3743087"/>
          </a:xfrm>
          <a:prstGeom prst="roundRect">
            <a:avLst>
              <a:gd name="adj" fmla="val 7635"/>
            </a:avLst>
          </a:prstGeom>
          <a:solidFill>
            <a:srgbClr val="438951"/>
          </a:solidFill>
          <a:ln/>
        </p:spPr>
      </p:sp>
      <p:sp>
        <p:nvSpPr>
          <p:cNvPr id="5" name="Text 3"/>
          <p:cNvSpPr/>
          <p:nvPr/>
        </p:nvSpPr>
        <p:spPr>
          <a:xfrm>
            <a:off x="849273" y="3359468"/>
            <a:ext cx="6168390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Загальні інструменти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849273" y="3935016"/>
            <a:ext cx="6168390" cy="9526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Дисконтна політика центрального банку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Політика обов'язкових резервів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Операції на відкритому ринку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564874" y="3379232"/>
            <a:ext cx="310443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Спеціальні інструменти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564874" y="3887748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Економічні: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564874" y="4383881"/>
            <a:ext cx="6279356" cy="12702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Девізна політика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Диверсифікація валютних резервів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Регулювання режиму валютного курсу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Девальвації та ревальвації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7564874" y="5631723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Адміністративні: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7564874" y="5951831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Валютні обмеження</a:t>
            </a:r>
            <a:endParaRPr lang="en-US" sz="15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558998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Вплив валютного курсу на економіку</a:t>
            </a:r>
            <a:endParaRPr lang="en-US" sz="39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096810"/>
            <a:ext cx="992267" cy="146101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984415" y="229516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Ціни та інфляція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1984415" y="2724388"/>
            <a:ext cx="636579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Впливає на ціни імпортованих товарів та динаміку інфляційних процесів</a:t>
            </a:r>
            <a:endParaRPr lang="en-US" sz="15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3557826"/>
            <a:ext cx="992267" cy="146101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984415" y="3756184"/>
            <a:ext cx="281928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Торговельний баланс</a:t>
            </a:r>
            <a:endParaRPr lang="en-US" sz="1950" dirty="0"/>
          </a:p>
        </p:txBody>
      </p:sp>
      <p:sp>
        <p:nvSpPr>
          <p:cNvPr id="9" name="Text 4"/>
          <p:cNvSpPr/>
          <p:nvPr/>
        </p:nvSpPr>
        <p:spPr>
          <a:xfrm>
            <a:off x="1984415" y="4185404"/>
            <a:ext cx="636579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Визначає конкурентоспроможність експорту та обсяги імпорту</a:t>
            </a:r>
            <a:endParaRPr lang="en-US" sz="15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5018842"/>
            <a:ext cx="992267" cy="119074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984415" y="521720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Інвестиції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1984415" y="5646420"/>
            <a:ext cx="63657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Слугує індикатором для прийняття інвестиційних рішень</a:t>
            </a:r>
            <a:endParaRPr lang="en-US" sz="15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790" y="6209586"/>
            <a:ext cx="992267" cy="1461016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984415" y="640794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Державні фінанси</a:t>
            </a:r>
            <a:endParaRPr lang="en-US" sz="1950" dirty="0"/>
          </a:p>
        </p:txBody>
      </p:sp>
      <p:sp>
        <p:nvSpPr>
          <p:cNvPr id="15" name="Text 8"/>
          <p:cNvSpPr/>
          <p:nvPr/>
        </p:nvSpPr>
        <p:spPr>
          <a:xfrm>
            <a:off x="1984415" y="6837164"/>
            <a:ext cx="636579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Позначається на бюджеті через вартість боргів та податкову базу</a:t>
            </a:r>
            <a:endParaRPr lang="en-US" sz="15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93708"/>
            <a:ext cx="955155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Структурні фактори обмінного курсу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110621"/>
            <a:ext cx="3111937" cy="2889766"/>
          </a:xfrm>
          <a:prstGeom prst="roundRect">
            <a:avLst>
              <a:gd name="adj" fmla="val 6181"/>
            </a:avLst>
          </a:prstGeom>
          <a:solidFill>
            <a:srgbClr val="E8F3E8"/>
          </a:solidFill>
          <a:ln/>
        </p:spPr>
      </p:sp>
      <p:sp>
        <p:nvSpPr>
          <p:cNvPr id="4" name="Shape 2"/>
          <p:cNvSpPr/>
          <p:nvPr/>
        </p:nvSpPr>
        <p:spPr>
          <a:xfrm>
            <a:off x="992148" y="2308979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438951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5859" y="2472571"/>
            <a:ext cx="267891" cy="26789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92148" y="3102650"/>
            <a:ext cx="271522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Рівень розвитку економіки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992148" y="3842028"/>
            <a:ext cx="271522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Динаміка ВВП прямо впливає на вартість національної валюти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4104084" y="2110621"/>
            <a:ext cx="3111937" cy="2889766"/>
          </a:xfrm>
          <a:prstGeom prst="roundRect">
            <a:avLst>
              <a:gd name="adj" fmla="val 6181"/>
            </a:avLst>
          </a:prstGeom>
          <a:solidFill>
            <a:srgbClr val="E8F3E8"/>
          </a:solidFill>
          <a:ln/>
        </p:spPr>
      </p:sp>
      <p:sp>
        <p:nvSpPr>
          <p:cNvPr id="9" name="Shape 6"/>
          <p:cNvSpPr/>
          <p:nvPr/>
        </p:nvSpPr>
        <p:spPr>
          <a:xfrm>
            <a:off x="4302443" y="2308979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438951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6153" y="2472571"/>
            <a:ext cx="267891" cy="267891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4302443" y="310265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Темпи інфляції</a:t>
            </a:r>
            <a:endParaRPr lang="en-US" sz="1950" dirty="0"/>
          </a:p>
        </p:txBody>
      </p:sp>
      <p:sp>
        <p:nvSpPr>
          <p:cNvPr id="12" name="Text 8"/>
          <p:cNvSpPr/>
          <p:nvPr/>
        </p:nvSpPr>
        <p:spPr>
          <a:xfrm>
            <a:off x="4302443" y="3531870"/>
            <a:ext cx="271522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Вища інфляція призводить до нижчого обмінного курсу</a:t>
            </a:r>
            <a:endParaRPr lang="en-US" sz="1550" dirty="0"/>
          </a:p>
        </p:txBody>
      </p:sp>
      <p:sp>
        <p:nvSpPr>
          <p:cNvPr id="13" name="Shape 9"/>
          <p:cNvSpPr/>
          <p:nvPr/>
        </p:nvSpPr>
        <p:spPr>
          <a:xfrm>
            <a:off x="7414379" y="2110621"/>
            <a:ext cx="3111937" cy="2889766"/>
          </a:xfrm>
          <a:prstGeom prst="roundRect">
            <a:avLst>
              <a:gd name="adj" fmla="val 6181"/>
            </a:avLst>
          </a:prstGeom>
          <a:solidFill>
            <a:srgbClr val="E8F3E8"/>
          </a:solidFill>
          <a:ln/>
        </p:spPr>
      </p:sp>
      <p:sp>
        <p:nvSpPr>
          <p:cNvPr id="14" name="Shape 10"/>
          <p:cNvSpPr/>
          <p:nvPr/>
        </p:nvSpPr>
        <p:spPr>
          <a:xfrm>
            <a:off x="7612737" y="2308979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438951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76448" y="2472571"/>
            <a:ext cx="267891" cy="267891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7612737" y="310265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Відсоткові ставки</a:t>
            </a:r>
            <a:endParaRPr lang="en-US" sz="1950" dirty="0"/>
          </a:p>
        </p:txBody>
      </p:sp>
      <p:sp>
        <p:nvSpPr>
          <p:cNvPr id="17" name="Text 12"/>
          <p:cNvSpPr/>
          <p:nvPr/>
        </p:nvSpPr>
        <p:spPr>
          <a:xfrm>
            <a:off x="7612737" y="3531870"/>
            <a:ext cx="271522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Визначають спрямованість міжнародного руху капіталів</a:t>
            </a:r>
            <a:endParaRPr lang="en-US" sz="1550" dirty="0"/>
          </a:p>
        </p:txBody>
      </p:sp>
      <p:sp>
        <p:nvSpPr>
          <p:cNvPr id="18" name="Shape 13"/>
          <p:cNvSpPr/>
          <p:nvPr/>
        </p:nvSpPr>
        <p:spPr>
          <a:xfrm>
            <a:off x="10724674" y="2110621"/>
            <a:ext cx="3111937" cy="2889766"/>
          </a:xfrm>
          <a:prstGeom prst="roundRect">
            <a:avLst>
              <a:gd name="adj" fmla="val 6181"/>
            </a:avLst>
          </a:prstGeom>
          <a:solidFill>
            <a:srgbClr val="E8F3E8"/>
          </a:solidFill>
          <a:ln/>
        </p:spPr>
      </p:sp>
      <p:sp>
        <p:nvSpPr>
          <p:cNvPr id="19" name="Shape 14"/>
          <p:cNvSpPr/>
          <p:nvPr/>
        </p:nvSpPr>
        <p:spPr>
          <a:xfrm>
            <a:off x="10923032" y="2308979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438951"/>
          </a:solidFill>
          <a:ln/>
        </p:spPr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86743" y="2472571"/>
            <a:ext cx="267891" cy="267891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10923032" y="310265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Платіжний баланс</a:t>
            </a:r>
            <a:endParaRPr lang="en-US" sz="1950" dirty="0"/>
          </a:p>
        </p:txBody>
      </p:sp>
      <p:sp>
        <p:nvSpPr>
          <p:cNvPr id="22" name="Text 16"/>
          <p:cNvSpPr/>
          <p:nvPr/>
        </p:nvSpPr>
        <p:spPr>
          <a:xfrm>
            <a:off x="10923032" y="3531870"/>
            <a:ext cx="271522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Активне чи пасивне сальдо впливає на попит на валюту</a:t>
            </a:r>
            <a:endParaRPr lang="en-US" sz="1550" dirty="0"/>
          </a:p>
        </p:txBody>
      </p:sp>
      <p:sp>
        <p:nvSpPr>
          <p:cNvPr id="23" name="Shape 17"/>
          <p:cNvSpPr/>
          <p:nvPr/>
        </p:nvSpPr>
        <p:spPr>
          <a:xfrm>
            <a:off x="793790" y="5198745"/>
            <a:ext cx="6422231" cy="1937147"/>
          </a:xfrm>
          <a:prstGeom prst="roundRect">
            <a:avLst>
              <a:gd name="adj" fmla="val 9221"/>
            </a:avLst>
          </a:prstGeom>
          <a:solidFill>
            <a:srgbClr val="E8F3E8"/>
          </a:solidFill>
          <a:ln/>
        </p:spPr>
      </p:sp>
      <p:sp>
        <p:nvSpPr>
          <p:cNvPr id="24" name="Shape 18"/>
          <p:cNvSpPr/>
          <p:nvPr/>
        </p:nvSpPr>
        <p:spPr>
          <a:xfrm>
            <a:off x="992148" y="5397103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438951"/>
          </a:solidFill>
          <a:ln/>
        </p:spPr>
      </p:sp>
      <p:pic>
        <p:nvPicPr>
          <p:cNvPr id="25" name="Image 4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55859" y="5560695"/>
            <a:ext cx="267891" cy="267891"/>
          </a:xfrm>
          <a:prstGeom prst="rect">
            <a:avLst/>
          </a:prstGeom>
        </p:spPr>
      </p:pic>
      <p:sp>
        <p:nvSpPr>
          <p:cNvPr id="26" name="Text 19"/>
          <p:cNvSpPr/>
          <p:nvPr/>
        </p:nvSpPr>
        <p:spPr>
          <a:xfrm>
            <a:off x="992148" y="6190774"/>
            <a:ext cx="309919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Державне регулювання</a:t>
            </a:r>
            <a:endParaRPr lang="en-US" sz="1950" dirty="0"/>
          </a:p>
        </p:txBody>
      </p:sp>
      <p:sp>
        <p:nvSpPr>
          <p:cNvPr id="27" name="Text 20"/>
          <p:cNvSpPr/>
          <p:nvPr/>
        </p:nvSpPr>
        <p:spPr>
          <a:xfrm>
            <a:off x="992148" y="6619994"/>
            <a:ext cx="60255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Масштаби втручання у валютні відносини</a:t>
            </a:r>
            <a:endParaRPr lang="en-US" sz="1550" dirty="0"/>
          </a:p>
        </p:txBody>
      </p:sp>
      <p:sp>
        <p:nvSpPr>
          <p:cNvPr id="28" name="Shape 21"/>
          <p:cNvSpPr/>
          <p:nvPr/>
        </p:nvSpPr>
        <p:spPr>
          <a:xfrm>
            <a:off x="7414379" y="5198745"/>
            <a:ext cx="6422231" cy="1937147"/>
          </a:xfrm>
          <a:prstGeom prst="roundRect">
            <a:avLst>
              <a:gd name="adj" fmla="val 9221"/>
            </a:avLst>
          </a:prstGeom>
          <a:solidFill>
            <a:srgbClr val="E8F3E8"/>
          </a:solidFill>
          <a:ln/>
        </p:spPr>
      </p:sp>
      <p:sp>
        <p:nvSpPr>
          <p:cNvPr id="29" name="Shape 22"/>
          <p:cNvSpPr/>
          <p:nvPr/>
        </p:nvSpPr>
        <p:spPr>
          <a:xfrm>
            <a:off x="7612737" y="5397103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438951"/>
          </a:solidFill>
          <a:ln/>
        </p:spPr>
      </p:sp>
      <p:pic>
        <p:nvPicPr>
          <p:cNvPr id="30" name="Image 5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76448" y="5560695"/>
            <a:ext cx="267891" cy="267891"/>
          </a:xfrm>
          <a:prstGeom prst="rect">
            <a:avLst/>
          </a:prstGeom>
        </p:spPr>
      </p:pic>
      <p:sp>
        <p:nvSpPr>
          <p:cNvPr id="31" name="Text 23"/>
          <p:cNvSpPr/>
          <p:nvPr/>
        </p:nvSpPr>
        <p:spPr>
          <a:xfrm>
            <a:off x="7612737" y="6190774"/>
            <a:ext cx="276903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Спекулятивні потоки</a:t>
            </a:r>
            <a:endParaRPr lang="en-US" sz="1950" dirty="0"/>
          </a:p>
        </p:txBody>
      </p:sp>
      <p:sp>
        <p:nvSpPr>
          <p:cNvPr id="32" name="Text 24"/>
          <p:cNvSpPr/>
          <p:nvPr/>
        </p:nvSpPr>
        <p:spPr>
          <a:xfrm>
            <a:off x="7612737" y="6619994"/>
            <a:ext cx="60255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Можуть вплинути на динаміку курсу проти ринкових сил</a:t>
            </a:r>
            <a:endParaRPr lang="en-US" sz="15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77397"/>
            <a:ext cx="818804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Фіксований vs Плаваючий курс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094309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Вибір режиму валютного курсу має критичне значення для валютної безпеки та економічної стабільності країни.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283344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Фіксований курс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93790" y="3341965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Переваги: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3838099"/>
            <a:ext cx="6279356" cy="9526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Уникнення надмірних коливань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Стримування зовнішньої інфляції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Передбачуваність для бізнесу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3790" y="4969369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Недоліки: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93790" y="5257339"/>
            <a:ext cx="6279356" cy="12702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Обмежена грошово-кредитна політика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Потреба у великих резервах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Ризик атаки на курс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Неможливість впливу на конкурентоспроможність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564874" y="283344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Плаваючий курс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7564874" y="3341965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Переваги: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7564874" y="3838099"/>
            <a:ext cx="6279356" cy="12702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Незалежна монетарна політика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Автоматичне вирівнювання диспропорцій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Можливість отримання сеньйоражу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Менший вплив зовнішніх шоків на ВВП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564874" y="5148159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Недоліки: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7564874" y="5644292"/>
            <a:ext cx="6279356" cy="9526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Висока волатильність курсу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Приваблює спекулянтів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Проникнення курсових коливань в інфляцію</a:t>
            </a:r>
            <a:endParaRPr lang="en-US" sz="15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2055376"/>
            <a:ext cx="1004411" cy="373142"/>
          </a:xfrm>
          <a:prstGeom prst="roundRect">
            <a:avLst>
              <a:gd name="adj" fmla="val 38297"/>
            </a:avLst>
          </a:prstGeom>
          <a:solidFill>
            <a:srgbClr val="DDEEE0"/>
          </a:solidFill>
          <a:ln/>
        </p:spPr>
      </p:sp>
      <p:sp>
        <p:nvSpPr>
          <p:cNvPr id="4" name="Text 1"/>
          <p:cNvSpPr/>
          <p:nvPr/>
        </p:nvSpPr>
        <p:spPr>
          <a:xfrm>
            <a:off x="912852" y="2114907"/>
            <a:ext cx="766286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РОЗДІЛ 3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793790" y="2507813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Регулювання валютного ринку</a:t>
            </a:r>
            <a:endParaRPr lang="en-US" sz="3900" dirty="0"/>
          </a:p>
        </p:txBody>
      </p:sp>
      <p:sp>
        <p:nvSpPr>
          <p:cNvPr id="6" name="Text 3"/>
          <p:cNvSpPr/>
          <p:nvPr/>
        </p:nvSpPr>
        <p:spPr>
          <a:xfrm>
            <a:off x="793790" y="4045625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 умовах глобалізації підтримання належного рівня валютної безпеки залежить від ефективного розв'язання валютних проблем через механізми регулювання національного валютного ринку.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793790" y="5221486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Валютне регулювання є складовою державного регулювання економіки і невід'ємною складовою валютної системи, яка реалізується як у межах окремої держави, так і поза нею.</a:t>
            </a:r>
            <a:endParaRPr lang="en-US" sz="15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60396"/>
            <a:ext cx="772596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Рівні валютного регулювання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890" y="2277308"/>
            <a:ext cx="9918621" cy="351591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590436" y="3266462"/>
            <a:ext cx="2223362" cy="2742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150"/>
              </a:lnSpc>
              <a:buNone/>
            </a:pPr>
            <a:r>
              <a:rPr lang="en-US" sz="17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Національний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2590436" y="3618738"/>
            <a:ext cx="2223362" cy="5485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150"/>
              </a:lnSpc>
              <a:buNone/>
            </a:pPr>
            <a:r>
              <a:rPr lang="en-US" sz="17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НБУ, Кабмін та державні органи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9621332" y="4036837"/>
            <a:ext cx="2418394" cy="2742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Наднаціональний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9621332" y="4389113"/>
            <a:ext cx="2418394" cy="5485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МВФ і міжнародні організації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793790" y="6016466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Перший рівень забезпечує Міжнародний валютний фонд, керуючись домовленими принципами регулювання міжнародних валютних відносин. Другий рівень – національне регулювання валютних відносин у межах конкретної держави, тісно пов'язане з міжнародним рівнем.</a:t>
            </a:r>
            <a:endParaRPr lang="en-US" sz="15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26795" y="546497"/>
            <a:ext cx="7843242" cy="4983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Інструменти валютного регулювання</a:t>
            </a:r>
            <a:endParaRPr lang="en-US" sz="3100" dirty="0"/>
          </a:p>
        </p:txBody>
      </p:sp>
      <p:sp>
        <p:nvSpPr>
          <p:cNvPr id="3" name="Shape 1"/>
          <p:cNvSpPr/>
          <p:nvPr/>
        </p:nvSpPr>
        <p:spPr>
          <a:xfrm>
            <a:off x="1026795" y="1301115"/>
            <a:ext cx="12576691" cy="956905"/>
          </a:xfrm>
          <a:prstGeom prst="roundRect">
            <a:avLst>
              <a:gd name="adj" fmla="val 15000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049655" y="1323975"/>
            <a:ext cx="637937" cy="911185"/>
          </a:xfrm>
          <a:prstGeom prst="roundRect">
            <a:avLst>
              <a:gd name="adj" fmla="val 18201"/>
            </a:avLst>
          </a:prstGeom>
          <a:solidFill>
            <a:srgbClr val="E8F3E8"/>
          </a:solidFill>
          <a:ln/>
        </p:spPr>
      </p:sp>
      <p:sp>
        <p:nvSpPr>
          <p:cNvPr id="5" name="Text 3"/>
          <p:cNvSpPr/>
          <p:nvPr/>
        </p:nvSpPr>
        <p:spPr>
          <a:xfrm>
            <a:off x="1248966" y="1630085"/>
            <a:ext cx="239197" cy="2989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8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1815703" y="1483400"/>
            <a:ext cx="2172772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Девальвація валюти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1815703" y="1809274"/>
            <a:ext cx="11605498" cy="2301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Зниження облікового курсу для стимулювання споживчого попиту та підвищення конкурентоздатності</a:t>
            </a:r>
            <a:endParaRPr lang="en-US" sz="1250" dirty="0"/>
          </a:p>
        </p:txBody>
      </p:sp>
      <p:sp>
        <p:nvSpPr>
          <p:cNvPr id="8" name="Shape 6"/>
          <p:cNvSpPr/>
          <p:nvPr/>
        </p:nvSpPr>
        <p:spPr>
          <a:xfrm>
            <a:off x="1026795" y="2386132"/>
            <a:ext cx="12576691" cy="956905"/>
          </a:xfrm>
          <a:prstGeom prst="roundRect">
            <a:avLst>
              <a:gd name="adj" fmla="val 15000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1049655" y="2408992"/>
            <a:ext cx="637937" cy="911185"/>
          </a:xfrm>
          <a:prstGeom prst="roundRect">
            <a:avLst>
              <a:gd name="adj" fmla="val 18201"/>
            </a:avLst>
          </a:prstGeom>
          <a:solidFill>
            <a:srgbClr val="E8F3E8"/>
          </a:solidFill>
          <a:ln/>
        </p:spPr>
      </p:sp>
      <p:sp>
        <p:nvSpPr>
          <p:cNvPr id="10" name="Text 8"/>
          <p:cNvSpPr/>
          <p:nvPr/>
        </p:nvSpPr>
        <p:spPr>
          <a:xfrm>
            <a:off x="1248966" y="2715101"/>
            <a:ext cx="239197" cy="2989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8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1815703" y="2568416"/>
            <a:ext cx="2145506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Ревальвація валюти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1815703" y="2894290"/>
            <a:ext cx="11605498" cy="2301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Підвищення курсу для стримування попиту та стимулювання інвестицій</a:t>
            </a:r>
            <a:endParaRPr lang="en-US" sz="1250" dirty="0"/>
          </a:p>
        </p:txBody>
      </p:sp>
      <p:sp>
        <p:nvSpPr>
          <p:cNvPr id="13" name="Shape 11"/>
          <p:cNvSpPr/>
          <p:nvPr/>
        </p:nvSpPr>
        <p:spPr>
          <a:xfrm>
            <a:off x="1026795" y="3471148"/>
            <a:ext cx="12576691" cy="956905"/>
          </a:xfrm>
          <a:prstGeom prst="roundRect">
            <a:avLst>
              <a:gd name="adj" fmla="val 15000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1049655" y="3494008"/>
            <a:ext cx="637937" cy="911185"/>
          </a:xfrm>
          <a:prstGeom prst="roundRect">
            <a:avLst>
              <a:gd name="adj" fmla="val 18201"/>
            </a:avLst>
          </a:prstGeom>
          <a:solidFill>
            <a:srgbClr val="E8F3E8"/>
          </a:solidFill>
          <a:ln/>
        </p:spPr>
      </p:sp>
      <p:sp>
        <p:nvSpPr>
          <p:cNvPr id="15" name="Text 13"/>
          <p:cNvSpPr/>
          <p:nvPr/>
        </p:nvSpPr>
        <p:spPr>
          <a:xfrm>
            <a:off x="1248966" y="3800118"/>
            <a:ext cx="239197" cy="2989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8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</a:t>
            </a:r>
            <a:endParaRPr lang="en-US" sz="1850" dirty="0"/>
          </a:p>
        </p:txBody>
      </p:sp>
      <p:sp>
        <p:nvSpPr>
          <p:cNvPr id="16" name="Text 14"/>
          <p:cNvSpPr/>
          <p:nvPr/>
        </p:nvSpPr>
        <p:spPr>
          <a:xfrm>
            <a:off x="1815703" y="3653433"/>
            <a:ext cx="2199680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Валютна інтервенція</a:t>
            </a:r>
            <a:endParaRPr lang="en-US" sz="1550" dirty="0"/>
          </a:p>
        </p:txBody>
      </p:sp>
      <p:sp>
        <p:nvSpPr>
          <p:cNvPr id="17" name="Text 15"/>
          <p:cNvSpPr/>
          <p:nvPr/>
        </p:nvSpPr>
        <p:spPr>
          <a:xfrm>
            <a:off x="1815703" y="3979307"/>
            <a:ext cx="11605498" cy="2301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Купівля-продаж великих партій валюти для регулювання попиту і пропозиції</a:t>
            </a:r>
            <a:endParaRPr lang="en-US" sz="1250" dirty="0"/>
          </a:p>
        </p:txBody>
      </p:sp>
      <p:sp>
        <p:nvSpPr>
          <p:cNvPr id="18" name="Shape 16"/>
          <p:cNvSpPr/>
          <p:nvPr/>
        </p:nvSpPr>
        <p:spPr>
          <a:xfrm>
            <a:off x="1026795" y="4556165"/>
            <a:ext cx="12576691" cy="956905"/>
          </a:xfrm>
          <a:prstGeom prst="roundRect">
            <a:avLst>
              <a:gd name="adj" fmla="val 15000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19" name="Shape 17"/>
          <p:cNvSpPr/>
          <p:nvPr/>
        </p:nvSpPr>
        <p:spPr>
          <a:xfrm>
            <a:off x="1049655" y="4579025"/>
            <a:ext cx="637937" cy="911185"/>
          </a:xfrm>
          <a:prstGeom prst="roundRect">
            <a:avLst>
              <a:gd name="adj" fmla="val 18201"/>
            </a:avLst>
          </a:prstGeom>
          <a:solidFill>
            <a:srgbClr val="E8F3E8"/>
          </a:solidFill>
          <a:ln/>
        </p:spPr>
      </p:sp>
      <p:sp>
        <p:nvSpPr>
          <p:cNvPr id="20" name="Text 18"/>
          <p:cNvSpPr/>
          <p:nvPr/>
        </p:nvSpPr>
        <p:spPr>
          <a:xfrm>
            <a:off x="1248966" y="4885134"/>
            <a:ext cx="239197" cy="2989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8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4</a:t>
            </a:r>
            <a:endParaRPr lang="en-US" sz="1850" dirty="0"/>
          </a:p>
        </p:txBody>
      </p:sp>
      <p:sp>
        <p:nvSpPr>
          <p:cNvPr id="21" name="Text 19"/>
          <p:cNvSpPr/>
          <p:nvPr/>
        </p:nvSpPr>
        <p:spPr>
          <a:xfrm>
            <a:off x="1815703" y="4738449"/>
            <a:ext cx="1993583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Облікова ставка</a:t>
            </a:r>
            <a:endParaRPr lang="en-US" sz="1550" dirty="0"/>
          </a:p>
        </p:txBody>
      </p:sp>
      <p:sp>
        <p:nvSpPr>
          <p:cNvPr id="22" name="Text 20"/>
          <p:cNvSpPr/>
          <p:nvPr/>
        </p:nvSpPr>
        <p:spPr>
          <a:xfrm>
            <a:off x="1815703" y="5064323"/>
            <a:ext cx="11605498" cy="2301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Зміна ставки НБУ для впливу на курсові співвідношення</a:t>
            </a:r>
            <a:endParaRPr lang="en-US" sz="1250" dirty="0"/>
          </a:p>
        </p:txBody>
      </p:sp>
      <p:sp>
        <p:nvSpPr>
          <p:cNvPr id="23" name="Shape 21"/>
          <p:cNvSpPr/>
          <p:nvPr/>
        </p:nvSpPr>
        <p:spPr>
          <a:xfrm>
            <a:off x="1026795" y="5641181"/>
            <a:ext cx="12576691" cy="956905"/>
          </a:xfrm>
          <a:prstGeom prst="roundRect">
            <a:avLst>
              <a:gd name="adj" fmla="val 15000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24" name="Shape 22"/>
          <p:cNvSpPr/>
          <p:nvPr/>
        </p:nvSpPr>
        <p:spPr>
          <a:xfrm>
            <a:off x="1049655" y="5664041"/>
            <a:ext cx="637937" cy="911185"/>
          </a:xfrm>
          <a:prstGeom prst="roundRect">
            <a:avLst>
              <a:gd name="adj" fmla="val 18201"/>
            </a:avLst>
          </a:prstGeom>
          <a:solidFill>
            <a:srgbClr val="E8F3E8"/>
          </a:solidFill>
          <a:ln/>
        </p:spPr>
      </p:sp>
      <p:sp>
        <p:nvSpPr>
          <p:cNvPr id="25" name="Text 23"/>
          <p:cNvSpPr/>
          <p:nvPr/>
        </p:nvSpPr>
        <p:spPr>
          <a:xfrm>
            <a:off x="1248966" y="5970151"/>
            <a:ext cx="239197" cy="2989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8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5</a:t>
            </a:r>
            <a:endParaRPr lang="en-US" sz="1850" dirty="0"/>
          </a:p>
        </p:txBody>
      </p:sp>
      <p:sp>
        <p:nvSpPr>
          <p:cNvPr id="26" name="Text 24"/>
          <p:cNvSpPr/>
          <p:nvPr/>
        </p:nvSpPr>
        <p:spPr>
          <a:xfrm>
            <a:off x="1815703" y="5823466"/>
            <a:ext cx="2109311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Валютні обмеження</a:t>
            </a:r>
            <a:endParaRPr lang="en-US" sz="1550" dirty="0"/>
          </a:p>
        </p:txBody>
      </p:sp>
      <p:sp>
        <p:nvSpPr>
          <p:cNvPr id="27" name="Text 25"/>
          <p:cNvSpPr/>
          <p:nvPr/>
        </p:nvSpPr>
        <p:spPr>
          <a:xfrm>
            <a:off x="1815703" y="6149340"/>
            <a:ext cx="11605498" cy="2301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Тимчасові заходи регламентації прав щодо обміну валюти</a:t>
            </a:r>
            <a:endParaRPr lang="en-US" sz="1250" dirty="0"/>
          </a:p>
        </p:txBody>
      </p:sp>
      <p:sp>
        <p:nvSpPr>
          <p:cNvPr id="28" name="Shape 26"/>
          <p:cNvSpPr/>
          <p:nvPr/>
        </p:nvSpPr>
        <p:spPr>
          <a:xfrm>
            <a:off x="1026795" y="6726198"/>
            <a:ext cx="12576691" cy="956905"/>
          </a:xfrm>
          <a:prstGeom prst="roundRect">
            <a:avLst>
              <a:gd name="adj" fmla="val 15000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29" name="Shape 27"/>
          <p:cNvSpPr/>
          <p:nvPr/>
        </p:nvSpPr>
        <p:spPr>
          <a:xfrm>
            <a:off x="1049655" y="6749058"/>
            <a:ext cx="637937" cy="911185"/>
          </a:xfrm>
          <a:prstGeom prst="roundRect">
            <a:avLst>
              <a:gd name="adj" fmla="val 18201"/>
            </a:avLst>
          </a:prstGeom>
          <a:solidFill>
            <a:srgbClr val="E8F3E8"/>
          </a:solidFill>
          <a:ln/>
        </p:spPr>
      </p:sp>
      <p:sp>
        <p:nvSpPr>
          <p:cNvPr id="30" name="Text 28"/>
          <p:cNvSpPr/>
          <p:nvPr/>
        </p:nvSpPr>
        <p:spPr>
          <a:xfrm>
            <a:off x="1248966" y="7055168"/>
            <a:ext cx="239197" cy="2989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8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6</a:t>
            </a:r>
            <a:endParaRPr lang="en-US" sz="1850" dirty="0"/>
          </a:p>
        </p:txBody>
      </p:sp>
      <p:sp>
        <p:nvSpPr>
          <p:cNvPr id="31" name="Text 29"/>
          <p:cNvSpPr/>
          <p:nvPr/>
        </p:nvSpPr>
        <p:spPr>
          <a:xfrm>
            <a:off x="1815703" y="6908482"/>
            <a:ext cx="2669977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Режими конвертованості</a:t>
            </a:r>
            <a:endParaRPr lang="en-US" sz="1550" dirty="0"/>
          </a:p>
        </p:txBody>
      </p:sp>
      <p:sp>
        <p:nvSpPr>
          <p:cNvPr id="32" name="Text 30"/>
          <p:cNvSpPr/>
          <p:nvPr/>
        </p:nvSpPr>
        <p:spPr>
          <a:xfrm>
            <a:off x="1815703" y="7234357"/>
            <a:ext cx="11605498" cy="2301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Встановлення здатності до вільного обміну національної валюти</a:t>
            </a:r>
            <a:endParaRPr lang="en-US" sz="12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43414"/>
            <a:ext cx="1161847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Принципи валютного регулювання в Україні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303770" y="1660327"/>
            <a:ext cx="22860" cy="5925860"/>
          </a:xfrm>
          <a:prstGeom prst="roundRect">
            <a:avLst>
              <a:gd name="adj" fmla="val 781396"/>
            </a:avLst>
          </a:prstGeom>
          <a:solidFill>
            <a:srgbClr val="CED9CE"/>
          </a:solidFill>
          <a:ln/>
        </p:spPr>
      </p:sp>
      <p:sp>
        <p:nvSpPr>
          <p:cNvPr id="4" name="Shape 2"/>
          <p:cNvSpPr/>
          <p:nvPr/>
        </p:nvSpPr>
        <p:spPr>
          <a:xfrm>
            <a:off x="6519505" y="1872139"/>
            <a:ext cx="595313" cy="22860"/>
          </a:xfrm>
          <a:prstGeom prst="roundRect">
            <a:avLst>
              <a:gd name="adj" fmla="val 781396"/>
            </a:avLst>
          </a:prstGeom>
          <a:solidFill>
            <a:srgbClr val="CED9CE"/>
          </a:solidFill>
          <a:ln/>
        </p:spPr>
      </p:sp>
      <p:sp>
        <p:nvSpPr>
          <p:cNvPr id="5" name="Shape 3"/>
          <p:cNvSpPr/>
          <p:nvPr/>
        </p:nvSpPr>
        <p:spPr>
          <a:xfrm>
            <a:off x="7091958" y="1660327"/>
            <a:ext cx="446484" cy="446484"/>
          </a:xfrm>
          <a:prstGeom prst="roundRect">
            <a:avLst>
              <a:gd name="adj" fmla="val 40008"/>
            </a:avLst>
          </a:prstGeom>
          <a:solidFill>
            <a:srgbClr val="E8F3E8"/>
          </a:solidFill>
          <a:ln/>
        </p:spPr>
      </p:sp>
      <p:sp>
        <p:nvSpPr>
          <p:cNvPr id="6" name="Text 4"/>
          <p:cNvSpPr/>
          <p:nvPr/>
        </p:nvSpPr>
        <p:spPr>
          <a:xfrm>
            <a:off x="7166372" y="1697534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</a:t>
            </a:r>
            <a:endParaRPr lang="en-US" sz="2300" dirty="0"/>
          </a:p>
        </p:txBody>
      </p:sp>
      <p:sp>
        <p:nvSpPr>
          <p:cNvPr id="7" name="Text 5"/>
          <p:cNvSpPr/>
          <p:nvPr/>
        </p:nvSpPr>
        <p:spPr>
          <a:xfrm>
            <a:off x="1706642" y="1728549"/>
            <a:ext cx="461629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Незалежність монетарної політики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93790" y="2157770"/>
            <a:ext cx="552914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НБУ контролює обсяг пропозиції грошей для підвищення ефективності валютної системи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515582" y="3062764"/>
            <a:ext cx="595313" cy="22860"/>
          </a:xfrm>
          <a:prstGeom prst="roundRect">
            <a:avLst>
              <a:gd name="adj" fmla="val 781396"/>
            </a:avLst>
          </a:prstGeom>
          <a:solidFill>
            <a:srgbClr val="CED9CE"/>
          </a:solidFill>
          <a:ln/>
        </p:spPr>
      </p:sp>
      <p:sp>
        <p:nvSpPr>
          <p:cNvPr id="10" name="Shape 8"/>
          <p:cNvSpPr/>
          <p:nvPr/>
        </p:nvSpPr>
        <p:spPr>
          <a:xfrm>
            <a:off x="7091958" y="2850952"/>
            <a:ext cx="446484" cy="446484"/>
          </a:xfrm>
          <a:prstGeom prst="roundRect">
            <a:avLst>
              <a:gd name="adj" fmla="val 40008"/>
            </a:avLst>
          </a:prstGeom>
          <a:solidFill>
            <a:srgbClr val="E8F3E8"/>
          </a:solidFill>
          <a:ln/>
        </p:spPr>
      </p:sp>
      <p:sp>
        <p:nvSpPr>
          <p:cNvPr id="11" name="Text 9"/>
          <p:cNvSpPr/>
          <p:nvPr/>
        </p:nvSpPr>
        <p:spPr>
          <a:xfrm>
            <a:off x="7166372" y="2888159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</a:t>
            </a:r>
            <a:endParaRPr lang="en-US" sz="2300" dirty="0"/>
          </a:p>
        </p:txBody>
      </p:sp>
      <p:sp>
        <p:nvSpPr>
          <p:cNvPr id="12" name="Text 10"/>
          <p:cNvSpPr/>
          <p:nvPr/>
        </p:nvSpPr>
        <p:spPr>
          <a:xfrm>
            <a:off x="8307467" y="2919174"/>
            <a:ext cx="314158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Гнучкий валютний курс</a:t>
            </a:r>
            <a:endParaRPr lang="en-US" sz="1950" dirty="0"/>
          </a:p>
        </p:txBody>
      </p:sp>
      <p:sp>
        <p:nvSpPr>
          <p:cNvPr id="13" name="Text 11"/>
          <p:cNvSpPr/>
          <p:nvPr/>
        </p:nvSpPr>
        <p:spPr>
          <a:xfrm>
            <a:off x="8307467" y="3348395"/>
            <a:ext cx="552914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Використання плаваючого курсу для інвестицій та банківських послуг</a:t>
            </a:r>
            <a:endParaRPr lang="en-US" sz="1550" dirty="0"/>
          </a:p>
        </p:txBody>
      </p:sp>
      <p:sp>
        <p:nvSpPr>
          <p:cNvPr id="14" name="Shape 12"/>
          <p:cNvSpPr/>
          <p:nvPr/>
        </p:nvSpPr>
        <p:spPr>
          <a:xfrm>
            <a:off x="6519505" y="4089083"/>
            <a:ext cx="595313" cy="22860"/>
          </a:xfrm>
          <a:prstGeom prst="roundRect">
            <a:avLst>
              <a:gd name="adj" fmla="val 781396"/>
            </a:avLst>
          </a:prstGeom>
          <a:solidFill>
            <a:srgbClr val="CED9CE"/>
          </a:solidFill>
          <a:ln/>
        </p:spPr>
      </p:sp>
      <p:sp>
        <p:nvSpPr>
          <p:cNvPr id="15" name="Shape 13"/>
          <p:cNvSpPr/>
          <p:nvPr/>
        </p:nvSpPr>
        <p:spPr>
          <a:xfrm>
            <a:off x="7091958" y="3877270"/>
            <a:ext cx="446484" cy="446484"/>
          </a:xfrm>
          <a:prstGeom prst="roundRect">
            <a:avLst>
              <a:gd name="adj" fmla="val 40008"/>
            </a:avLst>
          </a:prstGeom>
          <a:solidFill>
            <a:srgbClr val="E8F3E8"/>
          </a:solidFill>
          <a:ln/>
        </p:spPr>
      </p:sp>
      <p:sp>
        <p:nvSpPr>
          <p:cNvPr id="16" name="Text 14"/>
          <p:cNvSpPr/>
          <p:nvPr/>
        </p:nvSpPr>
        <p:spPr>
          <a:xfrm>
            <a:off x="7166372" y="3914477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</a:t>
            </a:r>
            <a:endParaRPr lang="en-US" sz="2300" dirty="0"/>
          </a:p>
        </p:txBody>
      </p:sp>
      <p:sp>
        <p:nvSpPr>
          <p:cNvPr id="17" name="Text 15"/>
          <p:cNvSpPr/>
          <p:nvPr/>
        </p:nvSpPr>
        <p:spPr>
          <a:xfrm>
            <a:off x="3842028" y="394549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Незалежність НБУ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793790" y="4374713"/>
            <a:ext cx="552914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Невтручання уряду в питання валютного регулювання</a:t>
            </a:r>
            <a:endParaRPr lang="en-US" sz="1550" dirty="0"/>
          </a:p>
        </p:txBody>
      </p:sp>
      <p:sp>
        <p:nvSpPr>
          <p:cNvPr id="19" name="Shape 17"/>
          <p:cNvSpPr/>
          <p:nvPr/>
        </p:nvSpPr>
        <p:spPr>
          <a:xfrm>
            <a:off x="7515582" y="5115520"/>
            <a:ext cx="595313" cy="22860"/>
          </a:xfrm>
          <a:prstGeom prst="roundRect">
            <a:avLst>
              <a:gd name="adj" fmla="val 781396"/>
            </a:avLst>
          </a:prstGeom>
          <a:solidFill>
            <a:srgbClr val="CED9CE"/>
          </a:solidFill>
          <a:ln/>
        </p:spPr>
      </p:sp>
      <p:sp>
        <p:nvSpPr>
          <p:cNvPr id="20" name="Shape 18"/>
          <p:cNvSpPr/>
          <p:nvPr/>
        </p:nvSpPr>
        <p:spPr>
          <a:xfrm>
            <a:off x="7091958" y="4903708"/>
            <a:ext cx="446484" cy="446484"/>
          </a:xfrm>
          <a:prstGeom prst="roundRect">
            <a:avLst>
              <a:gd name="adj" fmla="val 40008"/>
            </a:avLst>
          </a:prstGeom>
          <a:solidFill>
            <a:srgbClr val="E8F3E8"/>
          </a:solidFill>
          <a:ln/>
        </p:spPr>
      </p:sp>
      <p:sp>
        <p:nvSpPr>
          <p:cNvPr id="21" name="Text 19"/>
          <p:cNvSpPr/>
          <p:nvPr/>
        </p:nvSpPr>
        <p:spPr>
          <a:xfrm>
            <a:off x="7166372" y="4940915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4</a:t>
            </a:r>
            <a:endParaRPr lang="en-US" sz="2300" dirty="0"/>
          </a:p>
        </p:txBody>
      </p:sp>
      <p:sp>
        <p:nvSpPr>
          <p:cNvPr id="22" name="Text 20"/>
          <p:cNvSpPr/>
          <p:nvPr/>
        </p:nvSpPr>
        <p:spPr>
          <a:xfrm>
            <a:off x="8307467" y="4971931"/>
            <a:ext cx="440662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Пріоритет ринкових інструментів</a:t>
            </a:r>
            <a:endParaRPr lang="en-US" sz="1950" dirty="0"/>
          </a:p>
        </p:txBody>
      </p:sp>
      <p:sp>
        <p:nvSpPr>
          <p:cNvPr id="23" name="Text 21"/>
          <p:cNvSpPr/>
          <p:nvPr/>
        </p:nvSpPr>
        <p:spPr>
          <a:xfrm>
            <a:off x="8307467" y="5401151"/>
            <a:ext cx="552914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Перевага економічних методів над адміністративними</a:t>
            </a:r>
            <a:endParaRPr lang="en-US" sz="1550" dirty="0"/>
          </a:p>
        </p:txBody>
      </p:sp>
      <p:sp>
        <p:nvSpPr>
          <p:cNvPr id="24" name="Shape 22"/>
          <p:cNvSpPr/>
          <p:nvPr/>
        </p:nvSpPr>
        <p:spPr>
          <a:xfrm>
            <a:off x="6519505" y="6141958"/>
            <a:ext cx="595313" cy="22860"/>
          </a:xfrm>
          <a:prstGeom prst="roundRect">
            <a:avLst>
              <a:gd name="adj" fmla="val 781396"/>
            </a:avLst>
          </a:prstGeom>
          <a:solidFill>
            <a:srgbClr val="CED9CE"/>
          </a:solidFill>
          <a:ln/>
        </p:spPr>
      </p:sp>
      <p:sp>
        <p:nvSpPr>
          <p:cNvPr id="25" name="Shape 23"/>
          <p:cNvSpPr/>
          <p:nvPr/>
        </p:nvSpPr>
        <p:spPr>
          <a:xfrm>
            <a:off x="7091958" y="5930146"/>
            <a:ext cx="446484" cy="446484"/>
          </a:xfrm>
          <a:prstGeom prst="roundRect">
            <a:avLst>
              <a:gd name="adj" fmla="val 40008"/>
            </a:avLst>
          </a:prstGeom>
          <a:solidFill>
            <a:srgbClr val="E8F3E8"/>
          </a:solidFill>
          <a:ln/>
        </p:spPr>
      </p:sp>
      <p:sp>
        <p:nvSpPr>
          <p:cNvPr id="26" name="Text 24"/>
          <p:cNvSpPr/>
          <p:nvPr/>
        </p:nvSpPr>
        <p:spPr>
          <a:xfrm>
            <a:off x="7166372" y="5967353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5</a:t>
            </a:r>
            <a:endParaRPr lang="en-US" sz="2300" dirty="0"/>
          </a:p>
        </p:txBody>
      </p:sp>
      <p:sp>
        <p:nvSpPr>
          <p:cNvPr id="27" name="Text 25"/>
          <p:cNvSpPr/>
          <p:nvPr/>
        </p:nvSpPr>
        <p:spPr>
          <a:xfrm>
            <a:off x="2630329" y="5998369"/>
            <a:ext cx="369260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Свобода валютних операцій</a:t>
            </a:r>
            <a:endParaRPr lang="en-US" sz="1950" dirty="0"/>
          </a:p>
        </p:txBody>
      </p:sp>
      <p:sp>
        <p:nvSpPr>
          <p:cNvPr id="28" name="Text 26"/>
          <p:cNvSpPr/>
          <p:nvPr/>
        </p:nvSpPr>
        <p:spPr>
          <a:xfrm>
            <a:off x="793790" y="6427589"/>
            <a:ext cx="552914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Здійснення операцій без обмежень за нормальних умов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824746"/>
            <a:ext cx="974050" cy="373142"/>
          </a:xfrm>
          <a:prstGeom prst="roundRect">
            <a:avLst>
              <a:gd name="adj" fmla="val 38297"/>
            </a:avLst>
          </a:prstGeom>
          <a:solidFill>
            <a:srgbClr val="DDEEE0"/>
          </a:solidFill>
          <a:ln/>
        </p:spPr>
      </p:sp>
      <p:sp>
        <p:nvSpPr>
          <p:cNvPr id="4" name="Text 1"/>
          <p:cNvSpPr/>
          <p:nvPr/>
        </p:nvSpPr>
        <p:spPr>
          <a:xfrm>
            <a:off x="912852" y="884277"/>
            <a:ext cx="735925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РОЗДІЛ 1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793790" y="1277183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Поняття, суб'єкти та об'єкти безпеки валютного ринку</a:t>
            </a:r>
            <a:endParaRPr lang="en-US" sz="3900" dirty="0"/>
          </a:p>
        </p:txBody>
      </p:sp>
      <p:sp>
        <p:nvSpPr>
          <p:cNvPr id="6" name="Text 3"/>
          <p:cNvSpPr/>
          <p:nvPr/>
        </p:nvSpPr>
        <p:spPr>
          <a:xfrm>
            <a:off x="793790" y="2814995"/>
            <a:ext cx="7556421" cy="1984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 умовах глобалізації валютна безпека держави набуває критичного значення для забезпечення фінансової стабільності. Валютний ринок займає провідне місце серед усіх інших видів фінансових ринків та є складовою економічних процесів держави.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793790" y="5023009"/>
            <a:ext cx="7556421" cy="23817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Валютний ринок за своїм економічним змістом – це сукупність економічних відносин при здійсненні операцій з іноземною валютою та переміщенням валютних капіталів. В Україні це переважно міжбанківський ринок, де здійснюється основний обсяг угод з купівлі-продажу іноземних валют.</a:t>
            </a:r>
            <a:endParaRPr lang="en-US" sz="19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15208"/>
            <a:ext cx="1098768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Стратегія забезпечення валютної безпеки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732121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Основні напрями середньострокової стратегії забезпечення валютної безпеки України: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2272903"/>
            <a:ext cx="3111937" cy="2096095"/>
          </a:xfrm>
          <a:prstGeom prst="roundRect">
            <a:avLst>
              <a:gd name="adj" fmla="val 8522"/>
            </a:avLst>
          </a:prstGeom>
          <a:solidFill>
            <a:srgbClr val="E8F3E8"/>
          </a:solidFill>
          <a:ln/>
        </p:spPr>
      </p:sp>
      <p:sp>
        <p:nvSpPr>
          <p:cNvPr id="5" name="Text 3"/>
          <p:cNvSpPr/>
          <p:nvPr/>
        </p:nvSpPr>
        <p:spPr>
          <a:xfrm>
            <a:off x="992148" y="2471261"/>
            <a:ext cx="263961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Дисконтна політика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992148" y="2900482"/>
            <a:ext cx="271522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Посилення дієвості процентної ставки як ключового монетарного інструменту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4104084" y="2272903"/>
            <a:ext cx="3111937" cy="2096095"/>
          </a:xfrm>
          <a:prstGeom prst="roundRect">
            <a:avLst>
              <a:gd name="adj" fmla="val 8522"/>
            </a:avLst>
          </a:prstGeom>
          <a:solidFill>
            <a:srgbClr val="E8F3E8"/>
          </a:solidFill>
          <a:ln/>
        </p:spPr>
      </p:sp>
      <p:sp>
        <p:nvSpPr>
          <p:cNvPr id="8" name="Text 6"/>
          <p:cNvSpPr/>
          <p:nvPr/>
        </p:nvSpPr>
        <p:spPr>
          <a:xfrm>
            <a:off x="4302443" y="247126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Девізна політика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4302443" y="2900482"/>
            <a:ext cx="271522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Валютні інтервенції за чітким правилом координовано з рухом ставок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7414379" y="2272903"/>
            <a:ext cx="3111937" cy="2096095"/>
          </a:xfrm>
          <a:prstGeom prst="roundRect">
            <a:avLst>
              <a:gd name="adj" fmla="val 8522"/>
            </a:avLst>
          </a:prstGeom>
          <a:solidFill>
            <a:srgbClr val="E8F3E8"/>
          </a:solidFill>
          <a:ln/>
        </p:spPr>
      </p:sp>
      <p:sp>
        <p:nvSpPr>
          <p:cNvPr id="11" name="Text 9"/>
          <p:cNvSpPr/>
          <p:nvPr/>
        </p:nvSpPr>
        <p:spPr>
          <a:xfrm>
            <a:off x="7612737" y="247126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Розвиток ринку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7612737" y="2900482"/>
            <a:ext cx="271522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Підвищення ліквідності та глибини валютного ринку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10724674" y="2272903"/>
            <a:ext cx="3111937" cy="2096095"/>
          </a:xfrm>
          <a:prstGeom prst="roundRect">
            <a:avLst>
              <a:gd name="adj" fmla="val 8522"/>
            </a:avLst>
          </a:prstGeom>
          <a:solidFill>
            <a:srgbClr val="E8F3E8"/>
          </a:solidFill>
          <a:ln/>
        </p:spPr>
      </p:sp>
      <p:sp>
        <p:nvSpPr>
          <p:cNvPr id="14" name="Text 12"/>
          <p:cNvSpPr/>
          <p:nvPr/>
        </p:nvSpPr>
        <p:spPr>
          <a:xfrm>
            <a:off x="10923032" y="2471261"/>
            <a:ext cx="271522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Страхування ризиків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10923032" y="3210639"/>
            <a:ext cx="271522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Розвиток технологій мінімізації втрат від курсових коливань</a:t>
            </a:r>
            <a:endParaRPr lang="en-US" sz="1550" dirty="0"/>
          </a:p>
        </p:txBody>
      </p:sp>
      <p:sp>
        <p:nvSpPr>
          <p:cNvPr id="16" name="Shape 14"/>
          <p:cNvSpPr/>
          <p:nvPr/>
        </p:nvSpPr>
        <p:spPr>
          <a:xfrm>
            <a:off x="793790" y="4567357"/>
            <a:ext cx="3111937" cy="2088713"/>
          </a:xfrm>
          <a:prstGeom prst="roundRect">
            <a:avLst>
              <a:gd name="adj" fmla="val 8552"/>
            </a:avLst>
          </a:prstGeom>
          <a:solidFill>
            <a:srgbClr val="E8F3E8"/>
          </a:solidFill>
          <a:ln/>
        </p:spPr>
      </p:sp>
      <p:sp>
        <p:nvSpPr>
          <p:cNvPr id="17" name="Text 15"/>
          <p:cNvSpPr/>
          <p:nvPr/>
        </p:nvSpPr>
        <p:spPr>
          <a:xfrm>
            <a:off x="992148" y="4765715"/>
            <a:ext cx="271522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Пруденційний нагляд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992148" y="5505093"/>
            <a:ext cx="271522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Моніторинг індикаторів для попередження кризових процесів</a:t>
            </a:r>
            <a:endParaRPr lang="en-US" sz="1550" dirty="0"/>
          </a:p>
        </p:txBody>
      </p:sp>
      <p:sp>
        <p:nvSpPr>
          <p:cNvPr id="19" name="Shape 17"/>
          <p:cNvSpPr/>
          <p:nvPr/>
        </p:nvSpPr>
        <p:spPr>
          <a:xfrm>
            <a:off x="4104084" y="4567357"/>
            <a:ext cx="3111937" cy="2088713"/>
          </a:xfrm>
          <a:prstGeom prst="roundRect">
            <a:avLst>
              <a:gd name="adj" fmla="val 8552"/>
            </a:avLst>
          </a:prstGeom>
          <a:solidFill>
            <a:srgbClr val="E8F3E8"/>
          </a:solidFill>
          <a:ln/>
        </p:spPr>
      </p:sp>
      <p:sp>
        <p:nvSpPr>
          <p:cNvPr id="20" name="Text 18"/>
          <p:cNvSpPr/>
          <p:nvPr/>
        </p:nvSpPr>
        <p:spPr>
          <a:xfrm>
            <a:off x="4302443" y="476571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Прозорість</a:t>
            </a:r>
            <a:endParaRPr lang="en-US" sz="1950" dirty="0"/>
          </a:p>
        </p:txBody>
      </p:sp>
      <p:sp>
        <p:nvSpPr>
          <p:cNvPr id="21" name="Text 19"/>
          <p:cNvSpPr/>
          <p:nvPr/>
        </p:nvSpPr>
        <p:spPr>
          <a:xfrm>
            <a:off x="4302443" y="5194935"/>
            <a:ext cx="271522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Удосконалення комунікативної політики у валютній сфері</a:t>
            </a:r>
            <a:endParaRPr lang="en-US" sz="1550" dirty="0"/>
          </a:p>
        </p:txBody>
      </p:sp>
      <p:sp>
        <p:nvSpPr>
          <p:cNvPr id="22" name="Shape 20"/>
          <p:cNvSpPr/>
          <p:nvPr/>
        </p:nvSpPr>
        <p:spPr>
          <a:xfrm>
            <a:off x="7414379" y="4567357"/>
            <a:ext cx="3111937" cy="2088713"/>
          </a:xfrm>
          <a:prstGeom prst="roundRect">
            <a:avLst>
              <a:gd name="adj" fmla="val 8552"/>
            </a:avLst>
          </a:prstGeom>
          <a:solidFill>
            <a:srgbClr val="E8F3E8"/>
          </a:solidFill>
          <a:ln/>
        </p:spPr>
      </p:sp>
      <p:sp>
        <p:nvSpPr>
          <p:cNvPr id="23" name="Text 21"/>
          <p:cNvSpPr/>
          <p:nvPr/>
        </p:nvSpPr>
        <p:spPr>
          <a:xfrm>
            <a:off x="7612737" y="476571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Лібералізація</a:t>
            </a:r>
            <a:endParaRPr lang="en-US" sz="1950" dirty="0"/>
          </a:p>
        </p:txBody>
      </p:sp>
      <p:sp>
        <p:nvSpPr>
          <p:cNvPr id="24" name="Text 22"/>
          <p:cNvSpPr/>
          <p:nvPr/>
        </p:nvSpPr>
        <p:spPr>
          <a:xfrm>
            <a:off x="7612737" y="5194935"/>
            <a:ext cx="271522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Поліпшення структури руху капіталів та прямих інвестицій</a:t>
            </a:r>
            <a:endParaRPr lang="en-US" sz="1550" dirty="0"/>
          </a:p>
        </p:txBody>
      </p:sp>
      <p:sp>
        <p:nvSpPr>
          <p:cNvPr id="25" name="Shape 23"/>
          <p:cNvSpPr/>
          <p:nvPr/>
        </p:nvSpPr>
        <p:spPr>
          <a:xfrm>
            <a:off x="10724674" y="4567357"/>
            <a:ext cx="3111937" cy="2088713"/>
          </a:xfrm>
          <a:prstGeom prst="roundRect">
            <a:avLst>
              <a:gd name="adj" fmla="val 8552"/>
            </a:avLst>
          </a:prstGeom>
          <a:solidFill>
            <a:srgbClr val="E8F3E8"/>
          </a:solidFill>
          <a:ln/>
        </p:spPr>
      </p:sp>
      <p:sp>
        <p:nvSpPr>
          <p:cNvPr id="26" name="Text 24"/>
          <p:cNvSpPr/>
          <p:nvPr/>
        </p:nvSpPr>
        <p:spPr>
          <a:xfrm>
            <a:off x="10923032" y="4765715"/>
            <a:ext cx="271522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Управління резервами</a:t>
            </a:r>
            <a:endParaRPr lang="en-US" sz="1950" dirty="0"/>
          </a:p>
        </p:txBody>
      </p:sp>
      <p:sp>
        <p:nvSpPr>
          <p:cNvPr id="27" name="Text 25"/>
          <p:cNvSpPr/>
          <p:nvPr/>
        </p:nvSpPr>
        <p:spPr>
          <a:xfrm>
            <a:off x="10923032" y="5505093"/>
            <a:ext cx="271522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Поліпшення системи на основі міжнародного досвіду</a:t>
            </a:r>
            <a:endParaRPr lang="en-US" sz="1550" dirty="0"/>
          </a:p>
        </p:txBody>
      </p:sp>
      <p:sp>
        <p:nvSpPr>
          <p:cNvPr id="28" name="Text 26"/>
          <p:cNvSpPr/>
          <p:nvPr/>
        </p:nvSpPr>
        <p:spPr>
          <a:xfrm>
            <a:off x="793790" y="6879312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Заходи забезпечення валютної безпеки будуть успішними лише за підтримки виваженою монетарною, фіскальною, борговою та інформаційною політикою, спрямованою на підвищення довіри до національної валюти.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91947"/>
            <a:ext cx="876204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Основні функції валютного ринку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308860"/>
            <a:ext cx="6422231" cy="1706642"/>
          </a:xfrm>
          <a:prstGeom prst="roundRect">
            <a:avLst>
              <a:gd name="adj" fmla="val 10467"/>
            </a:avLst>
          </a:prstGeom>
          <a:solidFill>
            <a:srgbClr val="E8F3E8"/>
          </a:solidFill>
          <a:ln/>
        </p:spPr>
      </p:sp>
      <p:sp>
        <p:nvSpPr>
          <p:cNvPr id="4" name="Text 2"/>
          <p:cNvSpPr/>
          <p:nvPr/>
        </p:nvSpPr>
        <p:spPr>
          <a:xfrm>
            <a:off x="992148" y="2507218"/>
            <a:ext cx="6025515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Міжнародні розрахунки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992148" y="3023235"/>
            <a:ext cx="6025515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Забезпечення виконання міжнародних платежів – первинна функція валютних ринків</a:t>
            </a:r>
            <a:endParaRPr lang="en-US" sz="1950" dirty="0"/>
          </a:p>
        </p:txBody>
      </p:sp>
      <p:sp>
        <p:nvSpPr>
          <p:cNvPr id="6" name="Shape 4"/>
          <p:cNvSpPr/>
          <p:nvPr/>
        </p:nvSpPr>
        <p:spPr>
          <a:xfrm>
            <a:off x="7414379" y="2308860"/>
            <a:ext cx="6422231" cy="1706642"/>
          </a:xfrm>
          <a:prstGeom prst="roundRect">
            <a:avLst>
              <a:gd name="adj" fmla="val 10467"/>
            </a:avLst>
          </a:prstGeom>
          <a:solidFill>
            <a:srgbClr val="E8F3E8"/>
          </a:solidFill>
          <a:ln/>
        </p:spPr>
      </p:sp>
      <p:sp>
        <p:nvSpPr>
          <p:cNvPr id="7" name="Text 5"/>
          <p:cNvSpPr/>
          <p:nvPr/>
        </p:nvSpPr>
        <p:spPr>
          <a:xfrm>
            <a:off x="7612737" y="2507218"/>
            <a:ext cx="6025515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Кредитні ринки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612737" y="3023235"/>
            <a:ext cx="6025515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Ефективне функціонування світових кредитних та фінансових ринків</a:t>
            </a:r>
            <a:endParaRPr lang="en-US" sz="1950" dirty="0"/>
          </a:p>
        </p:txBody>
      </p:sp>
      <p:sp>
        <p:nvSpPr>
          <p:cNvPr id="9" name="Shape 7"/>
          <p:cNvSpPr/>
          <p:nvPr/>
        </p:nvSpPr>
        <p:spPr>
          <a:xfrm>
            <a:off x="793790" y="4213860"/>
            <a:ext cx="6422231" cy="1706642"/>
          </a:xfrm>
          <a:prstGeom prst="roundRect">
            <a:avLst>
              <a:gd name="adj" fmla="val 10467"/>
            </a:avLst>
          </a:prstGeom>
          <a:solidFill>
            <a:srgbClr val="E8F3E8"/>
          </a:solidFill>
          <a:ln/>
        </p:spPr>
      </p:sp>
      <p:sp>
        <p:nvSpPr>
          <p:cNvPr id="10" name="Text 8"/>
          <p:cNvSpPr/>
          <p:nvPr/>
        </p:nvSpPr>
        <p:spPr>
          <a:xfrm>
            <a:off x="992148" y="4412218"/>
            <a:ext cx="6025515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Страхування ризиків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992148" y="4928235"/>
            <a:ext cx="6025515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Зменшення валютних та кредитних ризиків через опціони, ф'ючерси, форварди</a:t>
            </a:r>
            <a:endParaRPr lang="en-US" sz="1950" dirty="0"/>
          </a:p>
        </p:txBody>
      </p:sp>
      <p:sp>
        <p:nvSpPr>
          <p:cNvPr id="12" name="Shape 10"/>
          <p:cNvSpPr/>
          <p:nvPr/>
        </p:nvSpPr>
        <p:spPr>
          <a:xfrm>
            <a:off x="7414379" y="4213860"/>
            <a:ext cx="6422231" cy="1706642"/>
          </a:xfrm>
          <a:prstGeom prst="roundRect">
            <a:avLst>
              <a:gd name="adj" fmla="val 10467"/>
            </a:avLst>
          </a:prstGeom>
          <a:solidFill>
            <a:srgbClr val="E8F3E8"/>
          </a:solidFill>
          <a:ln/>
        </p:spPr>
      </p:sp>
      <p:sp>
        <p:nvSpPr>
          <p:cNvPr id="13" name="Text 11"/>
          <p:cNvSpPr/>
          <p:nvPr/>
        </p:nvSpPr>
        <p:spPr>
          <a:xfrm>
            <a:off x="7612737" y="4412218"/>
            <a:ext cx="6025515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Визначення курсів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7612737" y="4928235"/>
            <a:ext cx="6025515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Формування валютних курсів через попит і пропозицію на ринку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793790" y="6143744"/>
            <a:ext cx="13042821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Валютний ринок також виконує функції регулювання економіки, диверсифікації валютних резервів та інтеграційної валютної політики країни.</a:t>
            </a:r>
            <a:endParaRPr lang="en-US" sz="19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328976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Фактори впливу на валютний ринок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2866787"/>
            <a:ext cx="755642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Внутрішні фактори</a:t>
            </a:r>
            <a:endParaRPr lang="en-US" sz="1950" dirty="0"/>
          </a:p>
        </p:txBody>
      </p:sp>
      <p:sp>
        <p:nvSpPr>
          <p:cNvPr id="5" name="Shape 2"/>
          <p:cNvSpPr/>
          <p:nvPr/>
        </p:nvSpPr>
        <p:spPr>
          <a:xfrm>
            <a:off x="650915" y="3486983"/>
            <a:ext cx="3821906" cy="3413522"/>
          </a:xfrm>
          <a:prstGeom prst="roundRect">
            <a:avLst>
              <a:gd name="adj" fmla="val 8373"/>
            </a:avLst>
          </a:prstGeom>
          <a:solidFill>
            <a:srgbClr val="438951"/>
          </a:solidFill>
          <a:ln/>
        </p:spPr>
      </p:sp>
      <p:sp>
        <p:nvSpPr>
          <p:cNvPr id="6" name="Text 3"/>
          <p:cNvSpPr/>
          <p:nvPr/>
        </p:nvSpPr>
        <p:spPr>
          <a:xfrm>
            <a:off x="849273" y="3665577"/>
            <a:ext cx="3425190" cy="1905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Рівень інфляції та процентних ставок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Стан платіжного балансу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Обсяг грошової маси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Політична стабільність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4821674" y="3665577"/>
            <a:ext cx="3536156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Зовнішні фактори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4821674" y="4241125"/>
            <a:ext cx="3536156" cy="1905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Світові ціни на товари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Міжнародні валютні кризи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Зміни в глобальній економіці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Геополітичні події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32416"/>
            <a:ext cx="717530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Учасники валютного ринку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249329"/>
            <a:ext cx="13042821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Валютний ринок характеризується складною структурою учасників, кожен з яких виконує специфічні функції та впливає на формування валютної політики.</a:t>
            </a:r>
            <a:endParaRPr lang="en-US" sz="19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266480"/>
            <a:ext cx="1783199" cy="1783199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529768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Центральні банки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93790" y="5726906"/>
            <a:ext cx="307467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Регулятори валютно-курсової політики, управління резервами, валютні інтервенції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6467" y="3266480"/>
            <a:ext cx="1783199" cy="1783199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116467" y="529768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Комерційні банки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4116467" y="5726906"/>
            <a:ext cx="307467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Основний обсяг валютних операцій, формування валютного курсу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9144" y="3266480"/>
            <a:ext cx="1783199" cy="1783199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439144" y="529768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Компанії ЗЕД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7439144" y="5726906"/>
            <a:ext cx="307467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Формують попит та пропозицію іноземної валюти через експорт-імпорт</a:t>
            </a:r>
            <a:endParaRPr lang="en-US" sz="15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1821" y="3266480"/>
            <a:ext cx="1783318" cy="1783318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0761821" y="5297805"/>
            <a:ext cx="257127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Інвестиційні фонди</a:t>
            </a:r>
            <a:endParaRPr lang="en-US" sz="1950" dirty="0"/>
          </a:p>
        </p:txBody>
      </p:sp>
      <p:sp>
        <p:nvSpPr>
          <p:cNvPr id="15" name="Text 9"/>
          <p:cNvSpPr/>
          <p:nvPr/>
        </p:nvSpPr>
        <p:spPr>
          <a:xfrm>
            <a:off x="10761821" y="5727025"/>
            <a:ext cx="30747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Диверсифікація портфелів, інвестиції у цінні папери різних країн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8191" y="583525"/>
            <a:ext cx="7607618" cy="1200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Маркет-мейкери та маркет-юзери</a:t>
            </a:r>
            <a:endParaRPr lang="en-US" sz="3750" dirty="0"/>
          </a:p>
        </p:txBody>
      </p:sp>
      <p:sp>
        <p:nvSpPr>
          <p:cNvPr id="4" name="Text 1"/>
          <p:cNvSpPr/>
          <p:nvPr/>
        </p:nvSpPr>
        <p:spPr>
          <a:xfrm>
            <a:off x="768191" y="2229922"/>
            <a:ext cx="3569494" cy="7560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Маркет-мейкери (активні учасники)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768191" y="3153251"/>
            <a:ext cx="3569494" cy="26461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Найбільші банки та фінансово-кредитні установи, які здійснюють значні обсяги валютних операцій і формують стратегію динаміки валютних курсів.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768191" y="5966698"/>
            <a:ext cx="3569494" cy="15120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Приклади:</a:t>
            </a:r>
            <a:r>
              <a:rPr lang="en-US" sz="18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Union Bank of Switzerland (CHF), Bank of America (USD, EUR), Bank of Tokyo-Mitsubishi UFJ (JPY)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4813935" y="2229922"/>
            <a:ext cx="3569494" cy="7560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Маркет-юзери (пасивні учасники)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4813935" y="3153251"/>
            <a:ext cx="3569494" cy="26461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Дрібні банки та фінансово-кредитні установи, які є користувачами валютного ринку і виконують менші обсяги операцій без суттєвого впливу на валютну політику.</a:t>
            </a:r>
            <a:endParaRPr lang="en-US" sz="18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39735" y="802481"/>
            <a:ext cx="1745933" cy="354925"/>
          </a:xfrm>
          <a:prstGeom prst="roundRect">
            <a:avLst>
              <a:gd name="adj" fmla="val 37518"/>
            </a:avLst>
          </a:prstGeom>
          <a:noFill/>
          <a:ln w="7620">
            <a:solidFill>
              <a:srgbClr val="438951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858322" y="865584"/>
            <a:ext cx="1508760" cy="228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50" dirty="0">
                <a:solidFill>
                  <a:srgbClr val="438951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КЛЮЧОВЕ ПОНЯТТЯ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739735" y="1226225"/>
            <a:ext cx="6461165" cy="5778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Валютна безпека держави</a:t>
            </a:r>
            <a:endParaRPr lang="en-US" sz="3600" dirty="0"/>
          </a:p>
        </p:txBody>
      </p:sp>
      <p:sp>
        <p:nvSpPr>
          <p:cNvPr id="5" name="Text 3"/>
          <p:cNvSpPr/>
          <p:nvPr/>
        </p:nvSpPr>
        <p:spPr>
          <a:xfrm>
            <a:off x="1017151" y="2256353"/>
            <a:ext cx="12873514" cy="1071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Валютна безпека – це стан курсоутворення, який характеризується високою довірою суспільства до національної грошової одиниці, її стійкістю, створює оптимальні умови для розвитку економіки та максимально захищає від потрясінь на міжнародних валютних ринках.</a:t>
            </a:r>
            <a:endParaRPr lang="en-US" sz="1800" dirty="0"/>
          </a:p>
        </p:txBody>
      </p:sp>
      <p:sp>
        <p:nvSpPr>
          <p:cNvPr id="6" name="Shape 4"/>
          <p:cNvSpPr/>
          <p:nvPr/>
        </p:nvSpPr>
        <p:spPr>
          <a:xfrm>
            <a:off x="739735" y="2062520"/>
            <a:ext cx="22860" cy="1459587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7" name="Shape 5"/>
          <p:cNvSpPr/>
          <p:nvPr/>
        </p:nvSpPr>
        <p:spPr>
          <a:xfrm>
            <a:off x="739735" y="3715941"/>
            <a:ext cx="6489263" cy="1948101"/>
          </a:xfrm>
          <a:prstGeom prst="roundRect">
            <a:avLst>
              <a:gd name="adj" fmla="val 8544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947499" y="3923705"/>
            <a:ext cx="6073735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Валютна безпека держави</a:t>
            </a:r>
            <a:endParaRPr lang="en-US" sz="1800" dirty="0"/>
          </a:p>
        </p:txBody>
      </p:sp>
      <p:sp>
        <p:nvSpPr>
          <p:cNvPr id="9" name="Text 7"/>
          <p:cNvSpPr/>
          <p:nvPr/>
        </p:nvSpPr>
        <p:spPr>
          <a:xfrm>
            <a:off x="947499" y="4384358"/>
            <a:ext cx="6073735" cy="1071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Достатність валютних коштів для позитивного сальдо платіжного балансу, виконання міжнародних зобов'язань, накопичення резервів</a:t>
            </a:r>
            <a:endParaRPr lang="en-US" sz="1800" dirty="0"/>
          </a:p>
        </p:txBody>
      </p:sp>
      <p:sp>
        <p:nvSpPr>
          <p:cNvPr id="10" name="Shape 8"/>
          <p:cNvSpPr/>
          <p:nvPr/>
        </p:nvSpPr>
        <p:spPr>
          <a:xfrm>
            <a:off x="7401282" y="3715941"/>
            <a:ext cx="6489383" cy="1948101"/>
          </a:xfrm>
          <a:prstGeom prst="roundRect">
            <a:avLst>
              <a:gd name="adj" fmla="val 8544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7609046" y="3923705"/>
            <a:ext cx="6073854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Валютна безпека суб'єктів господарювання</a:t>
            </a:r>
            <a:endParaRPr lang="en-US" sz="1800" dirty="0"/>
          </a:p>
        </p:txBody>
      </p:sp>
      <p:sp>
        <p:nvSpPr>
          <p:cNvPr id="12" name="Text 10"/>
          <p:cNvSpPr/>
          <p:nvPr/>
        </p:nvSpPr>
        <p:spPr>
          <a:xfrm>
            <a:off x="7609046" y="4384358"/>
            <a:ext cx="6073854" cy="714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Оптимальний рівень забезпеченості валютними коштами для розрахунків та розвитку</a:t>
            </a:r>
            <a:endParaRPr lang="en-US" sz="1800" dirty="0"/>
          </a:p>
        </p:txBody>
      </p:sp>
      <p:sp>
        <p:nvSpPr>
          <p:cNvPr id="13" name="Shape 11"/>
          <p:cNvSpPr/>
          <p:nvPr/>
        </p:nvSpPr>
        <p:spPr>
          <a:xfrm>
            <a:off x="739735" y="5836325"/>
            <a:ext cx="6489263" cy="1590794"/>
          </a:xfrm>
          <a:prstGeom prst="roundRect">
            <a:avLst>
              <a:gd name="adj" fmla="val 10463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947499" y="6044089"/>
            <a:ext cx="6073735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Валютна безпека банків</a:t>
            </a:r>
            <a:endParaRPr lang="en-US" sz="1800" dirty="0"/>
          </a:p>
        </p:txBody>
      </p:sp>
      <p:sp>
        <p:nvSpPr>
          <p:cNvPr id="15" name="Text 13"/>
          <p:cNvSpPr/>
          <p:nvPr/>
        </p:nvSpPr>
        <p:spPr>
          <a:xfrm>
            <a:off x="947499" y="6504742"/>
            <a:ext cx="6073735" cy="714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Оптимальне співвідношення вимог і зобов'язань в іноземній валюті</a:t>
            </a:r>
            <a:endParaRPr lang="en-US" sz="1800" dirty="0"/>
          </a:p>
        </p:txBody>
      </p:sp>
      <p:sp>
        <p:nvSpPr>
          <p:cNvPr id="16" name="Shape 14"/>
          <p:cNvSpPr/>
          <p:nvPr/>
        </p:nvSpPr>
        <p:spPr>
          <a:xfrm>
            <a:off x="7401282" y="5836325"/>
            <a:ext cx="6489383" cy="1590794"/>
          </a:xfrm>
          <a:prstGeom prst="roundRect">
            <a:avLst>
              <a:gd name="adj" fmla="val 10463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7609046" y="6044089"/>
            <a:ext cx="6073854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Валютна безпека громадян</a:t>
            </a:r>
            <a:endParaRPr lang="en-US" sz="1800" dirty="0"/>
          </a:p>
        </p:txBody>
      </p:sp>
      <p:sp>
        <p:nvSpPr>
          <p:cNvPr id="18" name="Text 16"/>
          <p:cNvSpPr/>
          <p:nvPr/>
        </p:nvSpPr>
        <p:spPr>
          <a:xfrm>
            <a:off x="7609046" y="6504742"/>
            <a:ext cx="6073854" cy="714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Стан, за якого валютні надходження перевищують особисті витрати</a:t>
            </a:r>
            <a:endParaRPr lang="en-US" sz="1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54624"/>
            <a:ext cx="718935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Чинники валютної безпеки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870716"/>
            <a:ext cx="358782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Стратегічні (довгострокові)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3379232"/>
            <a:ext cx="6279356" cy="25404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Реформування національної економіки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Нормативно-правова база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Розвиток фінансового ринку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Ефективна грошово-кредитна політика НБУ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Рівень офіційних валютних резервів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Стан платіжного балансу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Інвестиційний клімат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Рівень доходів населення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564874" y="2870716"/>
            <a:ext cx="358628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Тактичні (короткострокові)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7564874" y="3379232"/>
            <a:ext cx="6279356" cy="25404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Заяви НБУ про регулювання ринку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Валютні інтервенції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Ажіотажний попит на валюту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Спекулятивні настрої учасників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Зміни облікової ставки НБУ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Податкові платежі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Результати торгів на ринках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Дохідність державних цінних паперів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80905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3169206"/>
            <a:ext cx="1001911" cy="373142"/>
          </a:xfrm>
          <a:prstGeom prst="roundRect">
            <a:avLst>
              <a:gd name="adj" fmla="val 38297"/>
            </a:avLst>
          </a:prstGeom>
          <a:solidFill>
            <a:srgbClr val="DDEEE0"/>
          </a:solidFill>
          <a:ln/>
        </p:spPr>
      </p:sp>
      <p:sp>
        <p:nvSpPr>
          <p:cNvPr id="4" name="Text 1"/>
          <p:cNvSpPr/>
          <p:nvPr/>
        </p:nvSpPr>
        <p:spPr>
          <a:xfrm>
            <a:off x="912852" y="3228737"/>
            <a:ext cx="763786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РОЗДІЛ 2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793790" y="3621643"/>
            <a:ext cx="1226391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Валютно-курсова політика і фінансова безпека</a:t>
            </a:r>
            <a:endParaRPr lang="en-US" sz="3900" dirty="0"/>
          </a:p>
        </p:txBody>
      </p:sp>
      <p:sp>
        <p:nvSpPr>
          <p:cNvPr id="6" name="Text 3"/>
          <p:cNvSpPr/>
          <p:nvPr/>
        </p:nvSpPr>
        <p:spPr>
          <a:xfrm>
            <a:off x="793790" y="4539377"/>
            <a:ext cx="13042821" cy="15878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У гарантуванні фінансової безпеки країни важливу роль відіграє ефективність валютно-курсової політики. Курс національної грошової одиниці впливає на рівень цін, темпи інфляції, обсяг валютних резервів, динаміку експортно-імпортних потоків, сальдо платіжного балансу та стан зовнішньої заборгованості.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793790" y="6350437"/>
            <a:ext cx="13042821" cy="1190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Валютна політика безпосередньо впливає на чинники, пов'язані з ціноутворенням та відтворювальним процесом загалом – інвестиції, технологічні інновації, формування виробничих витрат, зростання продуктивності праці.</a:t>
            </a:r>
            <a:endParaRPr lang="en-US" sz="19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1277</Words>
  <Application>Microsoft Office PowerPoint</Application>
  <PresentationFormat>Довільний</PresentationFormat>
  <Paragraphs>247</Paragraphs>
  <Slides>20</Slides>
  <Notes>20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6" baseType="lpstr">
      <vt:lpstr>Calibri</vt:lpstr>
      <vt:lpstr>Arial</vt:lpstr>
      <vt:lpstr>Fraunces Light</vt:lpstr>
      <vt:lpstr>Fraunces Extra Bold</vt:lpstr>
      <vt:lpstr>Nobile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subject/>
  <dc:creator>Микола Стороженко</dc:creator>
  <cp:lastModifiedBy>Микола Стороженко</cp:lastModifiedBy>
  <cp:revision>2</cp:revision>
  <dcterms:created xsi:type="dcterms:W3CDTF">2026-02-06T06:38:03Z</dcterms:created>
  <dcterms:modified xsi:type="dcterms:W3CDTF">2026-02-06T06:30:13Z</dcterms:modified>
</cp:coreProperties>
</file>