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2" r:id="rId5"/>
    <p:sldId id="266" r:id="rId6"/>
    <p:sldId id="261" r:id="rId7"/>
    <p:sldId id="263" r:id="rId8"/>
    <p:sldId id="259" r:id="rId9"/>
    <p:sldId id="257" r:id="rId10"/>
    <p:sldId id="260" r:id="rId11"/>
    <p:sldId id="268" r:id="rId12"/>
    <p:sldId id="267" r:id="rId13"/>
    <p:sldId id="272" r:id="rId14"/>
    <p:sldId id="271" r:id="rId15"/>
    <p:sldId id="273" r:id="rId16"/>
    <p:sldId id="284" r:id="rId17"/>
    <p:sldId id="278" r:id="rId18"/>
    <p:sldId id="277" r:id="rId19"/>
    <p:sldId id="274" r:id="rId20"/>
    <p:sldId id="280" r:id="rId21"/>
    <p:sldId id="275" r:id="rId22"/>
    <p:sldId id="276" r:id="rId23"/>
    <p:sldId id="279" r:id="rId24"/>
    <p:sldId id="283" r:id="rId25"/>
    <p:sldId id="270" r:id="rId26"/>
    <p:sldId id="281" r:id="rId27"/>
    <p:sldId id="282" r:id="rId28"/>
    <p:sldId id="285" r:id="rId29"/>
    <p:sldId id="269" r:id="rId30"/>
    <p:sldId id="26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4660"/>
  </p:normalViewPr>
  <p:slideViewPr>
    <p:cSldViewPr>
      <p:cViewPr varScale="1">
        <p:scale>
          <a:sx n="69" d="100"/>
          <a:sy n="69" d="100"/>
        </p:scale>
        <p:origin x="-1368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ft.com/video/2be94381-66dc-3320-a292-6a1cde0a3d5f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40769"/>
            <a:ext cx="9144000" cy="3456384"/>
          </a:xfrm>
        </p:spPr>
        <p:txBody>
          <a:bodyPr>
            <a:noAutofit/>
          </a:bodyPr>
          <a:lstStyle/>
          <a:p>
            <a:r>
              <a:rPr lang="uk-UA" sz="7200" dirty="0" smtClean="0">
                <a:solidFill>
                  <a:srgbClr val="FF0000"/>
                </a:solidFill>
              </a:rPr>
              <a:t>ЕЛЕКТРОННЕ ВРЯДУВАННЯ</a:t>
            </a:r>
            <a:endParaRPr lang="uk-UA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336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419872" y="3501008"/>
            <a:ext cx="172819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1026" name="Picture 2" descr="C:\Users\asus\Desktop\завантаженн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44143"/>
            <a:ext cx="8162144" cy="611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108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 smtClean="0">
                <a:solidFill>
                  <a:srgbClr val="FF0000"/>
                </a:solidFill>
              </a:rPr>
              <a:t>Електронна демократія та електронна держава 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Електронна демократія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елементи електронної демократії: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Сектори та інструменти електронної демократії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Процес та етапи становлення електронної демократії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31643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683568" y="-27562"/>
            <a:ext cx="7704856" cy="10169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Електронна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демократія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е-демократія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uk-U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016937"/>
            <a:ext cx="8784976" cy="58326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Сьогодні в Україні реалізовані наступні елементи електронної демократії: </a:t>
            </a:r>
            <a:endParaRPr lang="uk-UA" sz="2400" dirty="0" smtClean="0">
              <a:solidFill>
                <a:srgbClr val="FFFF00"/>
              </a:solidFill>
            </a:endParaRPr>
          </a:p>
          <a:p>
            <a:pPr algn="ctr"/>
            <a:endParaRPr lang="uk-UA" sz="2400" dirty="0" smtClean="0">
              <a:solidFill>
                <a:srgbClr val="FFFF00"/>
              </a:solidFill>
            </a:endParaRP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електронне законодавство у частині публікування </a:t>
            </a:r>
            <a:r>
              <a:rPr lang="uk-UA" sz="2400" dirty="0" smtClean="0">
                <a:solidFill>
                  <a:srgbClr val="FFFF00"/>
                </a:solidFill>
              </a:rPr>
              <a:t>нормативно-правових </a:t>
            </a:r>
            <a:r>
              <a:rPr lang="uk-UA" sz="2400" dirty="0" smtClean="0">
                <a:solidFill>
                  <a:srgbClr val="FFFF00"/>
                </a:solidFill>
              </a:rPr>
              <a:t>актів після їх реєстрації та прийняття на офіційному сайті Верховної Ради; 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електронний суд як Єдиний державний реєстр судових рішень та оперативний обмін інформацією в електронному вигляді між судовими установами;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 електронні звернення, консультації та анкетування (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електронні портали, такі як «Електронна митниця» та «Веб-портал державних </a:t>
            </a:r>
            <a:r>
              <a:rPr lang="uk-UA" sz="2400" dirty="0" err="1" smtClean="0">
                <a:solidFill>
                  <a:srgbClr val="FFFF00"/>
                </a:solidFill>
              </a:rPr>
              <a:t>закупівель</a:t>
            </a:r>
            <a:r>
              <a:rPr lang="uk-UA" sz="2400" dirty="0" smtClean="0">
                <a:solidFill>
                  <a:srgbClr val="FFFF00"/>
                </a:solidFill>
              </a:rPr>
              <a:t>»; 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веб-сайти органів влади; 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локальні портали адміністративних послуг; </a:t>
            </a:r>
          </a:p>
          <a:p>
            <a:pPr marL="342900" indent="-342900" algn="ctr">
              <a:buAutoNum type="arabicPeriod"/>
            </a:pPr>
            <a:r>
              <a:rPr lang="uk-UA" sz="2400" dirty="0" smtClean="0">
                <a:solidFill>
                  <a:srgbClr val="FFFF00"/>
                </a:solidFill>
              </a:rPr>
              <a:t>різноманітні онлайн ініціативи неурядових організацій</a:t>
            </a:r>
            <a:endParaRPr lang="uk-UA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38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39718" y="11266"/>
            <a:ext cx="9104281" cy="8974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Сектори та інструменти електронної демократії</a:t>
            </a:r>
            <a:endParaRPr lang="uk-UA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-29197" y="908720"/>
            <a:ext cx="345638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Е-парламент</a:t>
            </a:r>
            <a:endParaRPr lang="uk-U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-147421" y="5300825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Е-консультація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987824" y="1211707"/>
            <a:ext cx="3456384" cy="7669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Е-законодавство</a:t>
            </a:r>
            <a:endParaRPr lang="uk-U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868144" y="1613504"/>
            <a:ext cx="3214727" cy="7302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Е-правосуддя</a:t>
            </a:r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uk-UA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328503" y="40112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Е-голосування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0" y="2343781"/>
            <a:ext cx="3456384" cy="7771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Е-середовище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965584" y="2754853"/>
            <a:ext cx="3838663" cy="7321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Е-посередництво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-184540" y="3573016"/>
            <a:ext cx="5476620" cy="1058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Е-вибори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е-референдуми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е-ініціативи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163168" y="44684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Е-агітація 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411760" y="5694314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Е-ініціативи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076055" y="5921452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Е-звернення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444208" y="44684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Е-підрахунок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голосів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 е-</a:t>
            </a:r>
            <a:r>
              <a:rPr lang="ru-RU" sz="2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опитування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480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0" y="0"/>
            <a:ext cx="9144000" cy="908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Процес становлення електронної  демократії  </a:t>
            </a:r>
          </a:p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має декілька основних етапів:</a:t>
            </a:r>
            <a:endParaRPr lang="uk-UA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80801" y="1092361"/>
            <a:ext cx="358239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Е-</a:t>
            </a:r>
            <a:r>
              <a:rPr lang="ru-RU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охоплення</a:t>
            </a:r>
            <a:r>
              <a:rPr lang="ru-RU" sz="4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,</a:t>
            </a:r>
            <a:endParaRPr lang="uk-UA" sz="4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02831" y="2708920"/>
            <a:ext cx="633670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Е-</a:t>
            </a:r>
            <a:r>
              <a:rPr lang="ru-RU" sz="48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включення</a:t>
            </a:r>
            <a:endParaRPr lang="uk-UA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5445224"/>
            <a:ext cx="849694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Е-партнерство </a:t>
            </a:r>
            <a:endParaRPr lang="uk-UA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7601" y="4694094"/>
            <a:ext cx="489654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е-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консультування</a:t>
            </a:r>
            <a:endParaRPr lang="uk-UA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004049" y="4694094"/>
            <a:ext cx="4139951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е-участь</a:t>
            </a:r>
            <a:endParaRPr lang="uk-UA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68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832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09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85313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b="1" dirty="0" err="1"/>
              <a:t>Блокчейн</a:t>
            </a:r>
            <a:r>
              <a:rPr lang="uk-UA" dirty="0"/>
              <a:t> — англійською </a:t>
            </a:r>
            <a:r>
              <a:rPr lang="en-US" dirty="0" err="1"/>
              <a:t>blockchain</a:t>
            </a:r>
            <a:r>
              <a:rPr lang="en-US" dirty="0"/>
              <a:t> — </a:t>
            </a:r>
            <a:r>
              <a:rPr lang="uk-UA" dirty="0"/>
              <a:t>це розподілена база даних, яка вирізняється своєю децентралізацією. Інформація зберігається не на єдиному сервері, а на сотнях і тисячах комп'ютерів в усьому світі.</a:t>
            </a:r>
          </a:p>
          <a:p>
            <a:pPr fontAlgn="base"/>
            <a:r>
              <a:rPr lang="uk-UA" dirty="0"/>
              <a:t>База формується у вигляді ланцюжка блоків з інформацією, звідси і назва. Кожен блок містить мітку часу і посилання на попередній блок, завдяки чому з бази неможливо видалити інформацію або підмінити дані.</a:t>
            </a:r>
          </a:p>
          <a:p>
            <a:pPr fontAlgn="base"/>
            <a:r>
              <a:rPr lang="uk-UA" dirty="0"/>
              <a:t>Початково </a:t>
            </a:r>
            <a:r>
              <a:rPr lang="uk-UA" dirty="0" err="1"/>
              <a:t>блокчейн</a:t>
            </a:r>
            <a:r>
              <a:rPr lang="uk-UA" dirty="0"/>
              <a:t> використовувався для </a:t>
            </a:r>
            <a:r>
              <a:rPr lang="uk-UA" dirty="0" err="1"/>
              <a:t>криптовалюти</a:t>
            </a:r>
            <a:r>
              <a:rPr lang="uk-UA" dirty="0"/>
              <a:t> </a:t>
            </a:r>
            <a:r>
              <a:rPr lang="en-US" dirty="0"/>
              <a:t>Bitcoin, </a:t>
            </a:r>
            <a:r>
              <a:rPr lang="uk-UA" dirty="0"/>
              <a:t>творцем якої вважається загадковий </a:t>
            </a:r>
            <a:r>
              <a:rPr lang="uk-UA" dirty="0" err="1"/>
              <a:t>Сатоши</a:t>
            </a:r>
            <a:r>
              <a:rPr lang="uk-UA" dirty="0"/>
              <a:t> </a:t>
            </a:r>
            <a:r>
              <a:rPr lang="uk-UA" dirty="0" err="1"/>
              <a:t>Накамото</a:t>
            </a:r>
            <a:r>
              <a:rPr lang="uk-UA" dirty="0"/>
              <a:t>. Дехто вважає, що він розробив і технологію, дехто — що він просто зміг вдало її використати.</a:t>
            </a:r>
          </a:p>
          <a:p>
            <a:pPr fontAlgn="base"/>
            <a:r>
              <a:rPr lang="uk-UA" dirty="0"/>
              <a:t>"</a:t>
            </a:r>
            <a:r>
              <a:rPr lang="uk-UA" dirty="0" err="1"/>
              <a:t>Блокчейн</a:t>
            </a:r>
            <a:r>
              <a:rPr lang="uk-UA" dirty="0"/>
              <a:t> для </a:t>
            </a:r>
            <a:r>
              <a:rPr lang="uk-UA" dirty="0" err="1"/>
              <a:t>біткоїна</a:t>
            </a:r>
            <a:r>
              <a:rPr lang="uk-UA" dirty="0"/>
              <a:t> — те саме, що інтернет для електронної пошти, — </a:t>
            </a:r>
            <a:r>
              <a:rPr lang="uk-UA" dirty="0">
                <a:hlinkClick r:id="rId2"/>
              </a:rPr>
              <a:t>пояснює</a:t>
            </a:r>
            <a:r>
              <a:rPr lang="uk-UA" dirty="0"/>
              <a:t> оглядач </a:t>
            </a:r>
            <a:r>
              <a:rPr lang="en-US" dirty="0"/>
              <a:t>Financial Times </a:t>
            </a:r>
            <a:r>
              <a:rPr lang="uk-UA" dirty="0" err="1"/>
              <a:t>Саллі</a:t>
            </a:r>
            <a:r>
              <a:rPr lang="uk-UA" dirty="0"/>
              <a:t> </a:t>
            </a:r>
            <a:r>
              <a:rPr lang="uk-UA" dirty="0" err="1"/>
              <a:t>Девіс</a:t>
            </a:r>
            <a:r>
              <a:rPr lang="uk-UA" dirty="0"/>
              <a:t>. — Це велика електронна система, в якій можна створювати додатки. Валюта — один з таких додатків".</a:t>
            </a:r>
          </a:p>
          <a:p>
            <a:pPr fontAlgn="base"/>
            <a:r>
              <a:rPr lang="uk-UA" dirty="0"/>
              <a:t>Сама інформація, яку А передав Б через </a:t>
            </a:r>
            <a:r>
              <a:rPr lang="uk-UA" dirty="0" err="1"/>
              <a:t>блокчейн</a:t>
            </a:r>
            <a:r>
              <a:rPr lang="uk-UA" dirty="0"/>
              <a:t>, може бути і монетою, тобто використовуватися як валюта, і підписом, і ліцензією, і голосом на виборах.</a:t>
            </a:r>
          </a:p>
        </p:txBody>
      </p:sp>
      <p:pic>
        <p:nvPicPr>
          <p:cNvPr id="7170" name="Picture 2" descr="C:\Users\asus\Desktop\blockchain-art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9" y="176393"/>
            <a:ext cx="9011879" cy="270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54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439" y="13111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dirty="0"/>
              <a:t>Вперше технологія </a:t>
            </a:r>
            <a:r>
              <a:rPr lang="uk-UA" dirty="0" err="1"/>
              <a:t>блокчейн</a:t>
            </a:r>
            <a:r>
              <a:rPr lang="uk-UA" dirty="0"/>
              <a:t> була застосована в 2009 році при створенні </a:t>
            </a:r>
            <a:r>
              <a:rPr lang="uk-UA" dirty="0" err="1"/>
              <a:t>криптовалюти</a:t>
            </a:r>
            <a:r>
              <a:rPr lang="uk-UA" dirty="0"/>
              <a:t> «</a:t>
            </a:r>
            <a:r>
              <a:rPr lang="uk-UA" dirty="0" err="1"/>
              <a:t>біткоін</a:t>
            </a:r>
            <a:r>
              <a:rPr lang="uk-UA" dirty="0"/>
              <a:t>» і отримала широку популярність й для розробки інших </a:t>
            </a:r>
            <a:r>
              <a:rPr lang="uk-UA" dirty="0" err="1"/>
              <a:t>кріптовают</a:t>
            </a:r>
            <a:r>
              <a:rPr lang="uk-UA" dirty="0"/>
              <a:t>, наприклад, </a:t>
            </a:r>
            <a:r>
              <a:rPr lang="uk-UA" dirty="0" err="1"/>
              <a:t>ефіріума</a:t>
            </a:r>
            <a:r>
              <a:rPr lang="uk-UA" dirty="0"/>
              <a:t> (</a:t>
            </a:r>
            <a:r>
              <a:rPr lang="en-US" dirty="0"/>
              <a:t>eth), </a:t>
            </a:r>
            <a:r>
              <a:rPr lang="uk-UA" dirty="0" err="1"/>
              <a:t>ріпла</a:t>
            </a:r>
            <a:r>
              <a:rPr lang="uk-UA" dirty="0"/>
              <a:t> і </a:t>
            </a:r>
            <a:r>
              <a:rPr lang="uk-UA" dirty="0" err="1"/>
              <a:t>лайткоіну</a:t>
            </a:r>
            <a:r>
              <a:rPr lang="uk-UA" dirty="0"/>
              <a:t>. Позитивні якості системи сприяли її подальшому проникненню в економіку і зараз </a:t>
            </a:r>
            <a:r>
              <a:rPr lang="uk-UA" dirty="0" err="1"/>
              <a:t>блокчейн</a:t>
            </a:r>
            <a:r>
              <a:rPr lang="uk-UA" dirty="0"/>
              <a:t> застосовують в банківській сфері, державному управлінні, юриспруденції та інших сферах.</a:t>
            </a:r>
          </a:p>
          <a:p>
            <a:pPr fontAlgn="base"/>
            <a:r>
              <a:rPr lang="uk-UA" dirty="0"/>
              <a:t>Так, наприклад, влітку 2017 року компанії </a:t>
            </a:r>
            <a:r>
              <a:rPr lang="en-US" dirty="0"/>
              <a:t>Accenture </a:t>
            </a:r>
            <a:r>
              <a:rPr lang="uk-UA" dirty="0"/>
              <a:t>і </a:t>
            </a:r>
            <a:r>
              <a:rPr lang="en-US" dirty="0"/>
              <a:t>Microsoft </a:t>
            </a:r>
            <a:r>
              <a:rPr lang="uk-UA" dirty="0"/>
              <a:t>представили </a:t>
            </a:r>
            <a:r>
              <a:rPr lang="uk-UA" dirty="0" err="1"/>
              <a:t>блокчейн</a:t>
            </a:r>
            <a:r>
              <a:rPr lang="uk-UA" dirty="0"/>
              <a:t> технологію цифрового посвідчення особи. </a:t>
            </a:r>
            <a:r>
              <a:rPr lang="uk-UA" dirty="0" err="1"/>
              <a:t>Блокчейн</a:t>
            </a:r>
            <a:r>
              <a:rPr lang="uk-UA" dirty="0"/>
              <a:t> </a:t>
            </a:r>
            <a:r>
              <a:rPr lang="uk-UA" dirty="0" err="1"/>
              <a:t>стартапи</a:t>
            </a:r>
            <a:r>
              <a:rPr lang="uk-UA" dirty="0"/>
              <a:t> від </a:t>
            </a:r>
            <a:r>
              <a:rPr lang="en-US" dirty="0"/>
              <a:t>Civic </a:t>
            </a:r>
            <a:r>
              <a:rPr lang="uk-UA" dirty="0"/>
              <a:t>і </a:t>
            </a:r>
            <a:r>
              <a:rPr lang="en-US" dirty="0" err="1"/>
              <a:t>UniquID</a:t>
            </a:r>
            <a:r>
              <a:rPr lang="en-US" dirty="0"/>
              <a:t> Wallet </a:t>
            </a:r>
            <a:r>
              <a:rPr lang="uk-UA" dirty="0"/>
              <a:t>дозволяють людям створювати цифрові документи, що засвідчують особу, які неможливо підробити - можливо, в майбутньому вони замінять «традиційні» паспорти, водійські права та інші документи. Про розробку та плани стосовно використання </a:t>
            </a:r>
            <a:r>
              <a:rPr lang="uk-UA" dirty="0" err="1"/>
              <a:t>блокчейну</a:t>
            </a:r>
            <a:r>
              <a:rPr lang="uk-UA" dirty="0"/>
              <a:t> в майбутньому неодноразово заявляли міжнародні платіжні системи </a:t>
            </a:r>
            <a:r>
              <a:rPr lang="en-US" dirty="0"/>
              <a:t>SWIFT, Master</a:t>
            </a:r>
            <a:r>
              <a:rPr lang="uk-UA" dirty="0"/>
              <a:t>С</a:t>
            </a:r>
            <a:r>
              <a:rPr lang="en-US" dirty="0" err="1"/>
              <a:t>ard</a:t>
            </a:r>
            <a:r>
              <a:rPr lang="en-US" dirty="0"/>
              <a:t> </a:t>
            </a:r>
            <a:r>
              <a:rPr lang="uk-UA" dirty="0"/>
              <a:t>й </a:t>
            </a:r>
            <a:r>
              <a:rPr lang="en-US" dirty="0"/>
              <a:t>VISA. </a:t>
            </a:r>
            <a:r>
              <a:rPr lang="uk-UA" dirty="0"/>
              <a:t>В Естонії держава використовує електронну </a:t>
            </a:r>
            <a:r>
              <a:rPr lang="uk-UA" dirty="0" err="1"/>
              <a:t>блокчейн</a:t>
            </a:r>
            <a:r>
              <a:rPr lang="uk-UA" dirty="0"/>
              <a:t>-систему обліку громадянства.</a:t>
            </a:r>
          </a:p>
        </p:txBody>
      </p:sp>
      <p:pic>
        <p:nvPicPr>
          <p:cNvPr id="8194" name="Picture 2" descr="C:\Users\asus\Desktop\завантаженн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02831"/>
            <a:ext cx="9119561" cy="3261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78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9910" y="2056686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err="1"/>
              <a:t>Блокчейн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ідентифікації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r>
              <a:rPr lang="ru-RU" dirty="0" err="1"/>
              <a:t>Дослівно</a:t>
            </a:r>
            <a:r>
              <a:rPr lang="ru-RU" dirty="0"/>
              <a:t> з </a:t>
            </a:r>
            <a:r>
              <a:rPr lang="ru-RU" dirty="0" err="1"/>
              <a:t>англійської</a:t>
            </a:r>
            <a:r>
              <a:rPr lang="ru-RU" dirty="0"/>
              <a:t> </a:t>
            </a:r>
            <a:r>
              <a:rPr lang="ru-RU" dirty="0" err="1"/>
              <a:t>блокчейн</a:t>
            </a:r>
            <a:r>
              <a:rPr lang="ru-RU" dirty="0"/>
              <a:t> (</a:t>
            </a:r>
            <a:r>
              <a:rPr lang="en-US" dirty="0" err="1"/>
              <a:t>blockchain</a:t>
            </a:r>
            <a:r>
              <a:rPr lang="en-US" dirty="0"/>
              <a:t>) </a:t>
            </a:r>
            <a:r>
              <a:rPr lang="ru-RU" dirty="0" err="1"/>
              <a:t>перекладається</a:t>
            </a:r>
            <a:r>
              <a:rPr lang="ru-RU" dirty="0"/>
              <a:t>, як «</a:t>
            </a:r>
            <a:r>
              <a:rPr lang="ru-RU" dirty="0" err="1"/>
              <a:t>ланцюжок</a:t>
            </a:r>
            <a:r>
              <a:rPr lang="ru-RU" dirty="0"/>
              <a:t> </a:t>
            </a:r>
            <a:r>
              <a:rPr lang="ru-RU" dirty="0" err="1"/>
              <a:t>блоків</a:t>
            </a:r>
            <a:r>
              <a:rPr lang="ru-RU" dirty="0"/>
              <a:t>», а сама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запропонована</a:t>
            </a:r>
            <a:r>
              <a:rPr lang="ru-RU" dirty="0"/>
              <a:t> в 2008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Сатоши</a:t>
            </a:r>
            <a:r>
              <a:rPr lang="ru-RU" dirty="0"/>
              <a:t> </a:t>
            </a:r>
            <a:r>
              <a:rPr lang="ru-RU" dirty="0" err="1"/>
              <a:t>Накамато</a:t>
            </a:r>
            <a:r>
              <a:rPr lang="ru-RU" dirty="0"/>
              <a:t> (</a:t>
            </a:r>
            <a:r>
              <a:rPr lang="ru-RU" dirty="0" err="1"/>
              <a:t>псевдонім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дюлей</a:t>
            </a:r>
            <a:r>
              <a:rPr lang="ru-RU" dirty="0"/>
              <a:t>).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блокчейн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:</a:t>
            </a:r>
          </a:p>
          <a:p>
            <a:pPr fontAlgn="base"/>
            <a:r>
              <a:rPr lang="ru-RU" dirty="0" err="1"/>
              <a:t>прозорість</a:t>
            </a:r>
            <a:r>
              <a:rPr lang="ru-RU" dirty="0"/>
              <a:t> - в </a:t>
            </a:r>
            <a:r>
              <a:rPr lang="ru-RU" dirty="0" err="1"/>
              <a:t>блокчейні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проведені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за всю </a:t>
            </a:r>
            <a:r>
              <a:rPr lang="ru-RU" dirty="0" err="1"/>
              <a:t>історію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</a:t>
            </a:r>
            <a:r>
              <a:rPr lang="ru-RU" dirty="0" err="1"/>
              <a:t>криптовалюти</a:t>
            </a:r>
            <a:r>
              <a:rPr lang="ru-RU" dirty="0"/>
              <a:t>)</a:t>
            </a:r>
          </a:p>
          <a:p>
            <a:pPr fontAlgn="base"/>
            <a:r>
              <a:rPr lang="ru-RU" dirty="0" err="1"/>
              <a:t>стабільність</a:t>
            </a:r>
            <a:r>
              <a:rPr lang="ru-RU" dirty="0"/>
              <a:t> - </a:t>
            </a:r>
            <a:r>
              <a:rPr lang="ru-RU" dirty="0" err="1"/>
              <a:t>ви</a:t>
            </a:r>
            <a:r>
              <a:rPr lang="ru-RU" dirty="0"/>
              <a:t> не </a:t>
            </a:r>
            <a:r>
              <a:rPr lang="uk-UA" dirty="0" smtClean="0"/>
              <a:t>можете</a:t>
            </a:r>
            <a:r>
              <a:rPr lang="ru-RU" dirty="0" smtClean="0"/>
              <a:t> </a:t>
            </a:r>
            <a:r>
              <a:rPr lang="ru-RU" dirty="0" err="1"/>
              <a:t>видалити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замінити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«</a:t>
            </a:r>
            <a:r>
              <a:rPr lang="ru-RU" dirty="0" err="1"/>
              <a:t>заднім</a:t>
            </a:r>
            <a:r>
              <a:rPr lang="ru-RU" dirty="0"/>
              <a:t> числом», а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нову</a:t>
            </a:r>
            <a:r>
              <a:rPr lang="ru-RU" dirty="0"/>
              <a:t> угоду</a:t>
            </a:r>
          </a:p>
          <a:p>
            <a:pPr fontAlgn="base"/>
            <a:r>
              <a:rPr lang="ru-RU" dirty="0" err="1"/>
              <a:t>незалежність</a:t>
            </a:r>
            <a:r>
              <a:rPr lang="ru-RU" dirty="0"/>
              <a:t> -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 не на одному центральному </a:t>
            </a:r>
            <a:r>
              <a:rPr lang="ru-RU" dirty="0" err="1"/>
              <a:t>сервері</a:t>
            </a:r>
            <a:r>
              <a:rPr lang="ru-RU" dirty="0"/>
              <a:t>, а на </a:t>
            </a:r>
            <a:r>
              <a:rPr lang="ru-RU" dirty="0" err="1"/>
              <a:t>безлічі</a:t>
            </a:r>
            <a:r>
              <a:rPr lang="ru-RU" dirty="0"/>
              <a:t> </a:t>
            </a:r>
            <a:r>
              <a:rPr lang="ru-RU" dirty="0" err="1"/>
              <a:t>комп'ютерів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Роботу </a:t>
            </a:r>
            <a:r>
              <a:rPr lang="ru-RU" dirty="0" err="1"/>
              <a:t>блокчейну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зіставити</a:t>
            </a:r>
            <a:r>
              <a:rPr lang="ru-RU" dirty="0"/>
              <a:t> з </a:t>
            </a:r>
            <a:r>
              <a:rPr lang="en-US" dirty="0"/>
              <a:t>Torrent -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в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en-US" dirty="0"/>
              <a:t>P2P (peer to peer - </a:t>
            </a:r>
            <a:r>
              <a:rPr lang="ru-RU" dirty="0" err="1"/>
              <a:t>комп'ютерна</a:t>
            </a:r>
            <a:r>
              <a:rPr lang="ru-RU" dirty="0"/>
              <a:t> мережа, де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рівноправні</a:t>
            </a:r>
            <a:r>
              <a:rPr lang="ru-RU" dirty="0"/>
              <a:t>). Коли ми </a:t>
            </a:r>
            <a:r>
              <a:rPr lang="ru-RU" dirty="0" err="1"/>
              <a:t>завантажуємо</a:t>
            </a:r>
            <a:r>
              <a:rPr lang="ru-RU" dirty="0"/>
              <a:t> </a:t>
            </a:r>
            <a:r>
              <a:rPr lang="ru-RU" dirty="0" err="1"/>
              <a:t>фільм</a:t>
            </a:r>
            <a:r>
              <a:rPr lang="ru-RU" dirty="0"/>
              <a:t> з </a:t>
            </a:r>
            <a:r>
              <a:rPr lang="ru-RU" dirty="0" err="1"/>
              <a:t>трекеру</a:t>
            </a:r>
            <a:r>
              <a:rPr lang="ru-RU" dirty="0"/>
              <a:t>, </a:t>
            </a:r>
            <a:r>
              <a:rPr lang="ru-RU" dirty="0" err="1"/>
              <a:t>центральний</a:t>
            </a:r>
            <a:r>
              <a:rPr lang="ru-RU" dirty="0"/>
              <a:t> сервер не </a:t>
            </a:r>
            <a:r>
              <a:rPr lang="ru-RU" dirty="0" err="1"/>
              <a:t>використовується</a:t>
            </a:r>
            <a:r>
              <a:rPr lang="ru-RU" dirty="0"/>
              <a:t>. Файл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завантажується</a:t>
            </a:r>
            <a:r>
              <a:rPr lang="ru-RU" dirty="0"/>
              <a:t> з </a:t>
            </a:r>
            <a:r>
              <a:rPr lang="ru-RU" dirty="0" err="1"/>
              <a:t>комп'ютера</a:t>
            </a:r>
            <a:r>
              <a:rPr lang="ru-RU" dirty="0"/>
              <a:t> такого ж </a:t>
            </a:r>
            <a:r>
              <a:rPr lang="ru-RU" dirty="0" err="1"/>
              <a:t>учасника</a:t>
            </a:r>
            <a:r>
              <a:rPr lang="ru-RU" dirty="0"/>
              <a:t> торрента, як і </a:t>
            </a:r>
            <a:r>
              <a:rPr lang="ru-RU" dirty="0" err="1"/>
              <a:t>ви</a:t>
            </a:r>
            <a:r>
              <a:rPr lang="ru-RU" dirty="0"/>
              <a:t>. </a:t>
            </a:r>
            <a:r>
              <a:rPr lang="ru-RU" dirty="0" err="1"/>
              <a:t>Аналогічно</a:t>
            </a:r>
            <a:r>
              <a:rPr lang="ru-RU" dirty="0"/>
              <a:t> і в </a:t>
            </a:r>
            <a:r>
              <a:rPr lang="en-US" dirty="0" err="1"/>
              <a:t>blockchain</a:t>
            </a:r>
            <a:r>
              <a:rPr lang="en-US" dirty="0"/>
              <a:t>.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транзакції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учасниками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. А </a:t>
            </a:r>
            <a:r>
              <a:rPr lang="ru-RU" dirty="0" err="1"/>
              <a:t>здійснюються</a:t>
            </a:r>
            <a:r>
              <a:rPr lang="ru-RU" dirty="0"/>
              <a:t> вони за </a:t>
            </a:r>
            <a:r>
              <a:rPr lang="ru-RU" dirty="0" err="1"/>
              <a:t>рахунок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комп'ютери</a:t>
            </a:r>
            <a:r>
              <a:rPr lang="ru-RU" dirty="0"/>
              <a:t> </a:t>
            </a:r>
            <a:r>
              <a:rPr lang="ru-RU" dirty="0" err="1"/>
              <a:t>під'єднані</a:t>
            </a:r>
            <a:r>
              <a:rPr lang="ru-RU" dirty="0"/>
              <a:t> до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- </a:t>
            </a:r>
            <a:r>
              <a:rPr lang="ru-RU" dirty="0" err="1"/>
              <a:t>блокчейн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649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sus\Desktop\centralized_vs_deventralized_vs_distribut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" y="0"/>
            <a:ext cx="91432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87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8562" y="404664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Тема 1. </a:t>
            </a:r>
            <a:r>
              <a:rPr lang="uk-UA" sz="3200" b="1" dirty="0" smtClean="0"/>
              <a:t>Сутність </a:t>
            </a:r>
            <a:r>
              <a:rPr lang="uk-UA" sz="3200" b="1" dirty="0"/>
              <a:t>та особливості системи електронного урядування</a:t>
            </a:r>
            <a:r>
              <a:rPr lang="uk-UA" sz="3200" dirty="0"/>
              <a:t>.</a:t>
            </a:r>
            <a:endParaRPr lang="ru-RU" sz="3200" dirty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Визначення </a:t>
            </a:r>
            <a:r>
              <a:rPr lang="uk-UA" sz="3200" dirty="0"/>
              <a:t>та сутність системи електронного урядування.	 </a:t>
            </a:r>
            <a:endParaRPr lang="ru-RU" sz="3200" dirty="0"/>
          </a:p>
          <a:p>
            <a:pPr marL="514350" indent="-514350">
              <a:buFont typeface="+mj-lt"/>
              <a:buAutoNum type="arabicPeriod"/>
            </a:pPr>
            <a:r>
              <a:rPr lang="uk-UA" sz="3200" dirty="0"/>
              <a:t>Концептуальні засади системи електронного урядування. </a:t>
            </a:r>
            <a:endParaRPr lang="uk-U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Специфіка </a:t>
            </a:r>
            <a:r>
              <a:rPr lang="uk-UA" sz="3200" dirty="0"/>
              <a:t>визначення системи електронного урядування</a:t>
            </a:r>
            <a:r>
              <a:rPr lang="uk-UA" sz="3200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Передумови </a:t>
            </a:r>
            <a:r>
              <a:rPr lang="uk-UA" sz="3200" dirty="0"/>
              <a:t>становлення державної політики. </a:t>
            </a:r>
            <a:endParaRPr lang="uk-U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Політико </a:t>
            </a:r>
            <a:r>
              <a:rPr lang="uk-UA" sz="3200" dirty="0"/>
              <a:t>- управлінські основи системи електронного урядування</a:t>
            </a:r>
            <a:r>
              <a:rPr lang="uk-UA" sz="3200" dirty="0" smtClean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682633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/>
              <a:t>Блокчейн</a:t>
            </a:r>
            <a:r>
              <a:rPr lang="uk-UA" dirty="0"/>
              <a:t> – це основний термін, який необхідно знати, якщо ви хочете розуміти механізм обміну віртуальними грошима. Загалом кажучи, </a:t>
            </a:r>
            <a:r>
              <a:rPr lang="uk-UA" dirty="0" err="1"/>
              <a:t>блокчейн</a:t>
            </a:r>
            <a:r>
              <a:rPr lang="uk-UA" dirty="0"/>
              <a:t> це той фундамент або основа, на якому стоїть </a:t>
            </a:r>
            <a:r>
              <a:rPr lang="uk-UA" dirty="0" err="1"/>
              <a:t>біткойн</a:t>
            </a:r>
            <a:r>
              <a:rPr lang="uk-UA" dirty="0"/>
              <a:t>. Сама назва </a:t>
            </a:r>
            <a:r>
              <a:rPr lang="uk-UA" dirty="0" err="1"/>
              <a:t>блокчейн</a:t>
            </a:r>
            <a:r>
              <a:rPr lang="uk-UA" dirty="0"/>
              <a:t> вже натякає нам про функції цього механізму. «</a:t>
            </a:r>
            <a:r>
              <a:rPr lang="en-US" dirty="0"/>
              <a:t>Block» </a:t>
            </a:r>
            <a:r>
              <a:rPr lang="uk-UA" dirty="0"/>
              <a:t>з англійської – це блоки, «</a:t>
            </a:r>
            <a:r>
              <a:rPr lang="en-US" dirty="0"/>
              <a:t>chain» - </a:t>
            </a:r>
            <a:r>
              <a:rPr lang="uk-UA" dirty="0"/>
              <a:t>це  «ланцюг». Разом це ланцюг блоків. Але при чому тут блоки?</a:t>
            </a:r>
          </a:p>
          <a:p>
            <a:r>
              <a:rPr lang="uk-UA" dirty="0" err="1"/>
              <a:t>Блокчейн</a:t>
            </a:r>
            <a:r>
              <a:rPr lang="uk-UA" dirty="0"/>
              <a:t> – це  </a:t>
            </a:r>
            <a:r>
              <a:rPr lang="uk-UA" dirty="0" err="1"/>
              <a:t>мегамозок</a:t>
            </a:r>
            <a:r>
              <a:rPr lang="uk-UA" dirty="0"/>
              <a:t>, який зберігає в собі необмежену кількість інформації. А блоки – це його звивини пам'яті, які нереально замінити або підмінити. Тому що механізм дуже ретельно перевіряє попередні дані і якщо побачить помилку або шахрайство, то просто проігнорує запит на виконання. А тепер простіше. </a:t>
            </a:r>
            <a:r>
              <a:rPr lang="uk-UA" dirty="0" err="1"/>
              <a:t>Блокчейн</a:t>
            </a:r>
            <a:r>
              <a:rPr lang="uk-UA" dirty="0"/>
              <a:t> – це величезна записна книжка, де в блоках зберігається інформація про транзакції, угоди, контракти всередині мережі та все це представлено в криптографічному вигляді. Також блоки формують строгий ланцюг, а для того щоб створити новий блок, потрібно поступово зчитати інформацію про старі блоки.</a:t>
            </a:r>
          </a:p>
          <a:p>
            <a:r>
              <a:rPr lang="uk-UA" dirty="0"/>
              <a:t>Дуже часто </a:t>
            </a:r>
            <a:r>
              <a:rPr lang="uk-UA" dirty="0" err="1"/>
              <a:t>блокчейн</a:t>
            </a:r>
            <a:r>
              <a:rPr lang="uk-UA" dirty="0"/>
              <a:t> порівнюють з </a:t>
            </a:r>
            <a:r>
              <a:rPr lang="uk-UA" dirty="0" err="1"/>
              <a:t>торрентом</a:t>
            </a:r>
            <a:r>
              <a:rPr lang="uk-UA" dirty="0"/>
              <a:t> і технологією </a:t>
            </a:r>
            <a:r>
              <a:rPr lang="en-US" dirty="0"/>
              <a:t>P2P. </a:t>
            </a:r>
            <a:r>
              <a:rPr lang="uk-UA" dirty="0"/>
              <a:t>Існування </a:t>
            </a:r>
            <a:r>
              <a:rPr lang="uk-UA" dirty="0" err="1"/>
              <a:t>блокчейна</a:t>
            </a:r>
            <a:r>
              <a:rPr lang="uk-UA" dirty="0"/>
              <a:t> можливо тільки, якщо є учасники, які в системі усі рівні. Тому будь-які транзакції проводяться прозоро, безпосередньо між суб'єктами. Коротше кажучи, гроші не належать і не управляються однією людиною, групою або державою, тут усі рівні.</a:t>
            </a:r>
          </a:p>
          <a:p>
            <a:r>
              <a:rPr lang="uk-UA" dirty="0"/>
              <a:t>Також варто поговорити про ланцюги, оскільки вони діляться на два види:</a:t>
            </a:r>
          </a:p>
          <a:p>
            <a:r>
              <a:rPr lang="uk-UA" dirty="0"/>
              <a:t>Публічний </a:t>
            </a:r>
            <a:r>
              <a:rPr lang="uk-UA" dirty="0" err="1"/>
              <a:t>блокчейн</a:t>
            </a:r>
            <a:r>
              <a:rPr lang="uk-UA" dirty="0"/>
              <a:t> – тут у нас рівноправність, про яку ми згадували вище. Додавати і читати інформацію може кожен учасник.</a:t>
            </a:r>
          </a:p>
          <a:p>
            <a:r>
              <a:rPr lang="uk-UA" dirty="0"/>
              <a:t>Приватний </a:t>
            </a:r>
            <a:r>
              <a:rPr lang="uk-UA" dirty="0" err="1"/>
              <a:t>блокчейн</a:t>
            </a:r>
            <a:r>
              <a:rPr lang="uk-UA" dirty="0"/>
              <a:t> – тут є обмеження по запису і читанню </a:t>
            </a:r>
            <a:r>
              <a:rPr lang="uk-UA" dirty="0" err="1"/>
              <a:t>данних</a:t>
            </a:r>
            <a:r>
              <a:rPr lang="uk-UA" dirty="0"/>
              <a:t>. Також можна встановити пріоритетні вузли.</a:t>
            </a:r>
          </a:p>
        </p:txBody>
      </p:sp>
    </p:spTree>
    <p:extLst>
      <p:ext uri="{BB962C8B-B14F-4D97-AF65-F5344CB8AC3E}">
        <p14:creationId xmlns:p14="http://schemas.microsoft.com/office/powerpoint/2010/main" val="171195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tumblr_ounkfvZsQD1vxo98ao3_12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213"/>
            <a:ext cx="9036496" cy="650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74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sus\Desktop\blockchain-infographic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3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5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Почнемо з того, що </a:t>
            </a:r>
            <a:r>
              <a:rPr lang="uk-UA" dirty="0" err="1"/>
              <a:t>блокчейн</a:t>
            </a:r>
            <a:r>
              <a:rPr lang="uk-UA" dirty="0"/>
              <a:t> це система, яка постійно зростає. З кожним днем ​​блоків стає все більше. За допомогою </a:t>
            </a:r>
            <a:r>
              <a:rPr lang="uk-UA" dirty="0" err="1"/>
              <a:t>пірінгових</a:t>
            </a:r>
            <a:r>
              <a:rPr lang="uk-UA" dirty="0"/>
              <a:t> мереж всі блоки поділяються між учасниками. До кожного блоку додають хеш-суму, блоки стоять в певному порядку і створюють ланцюг.</a:t>
            </a:r>
          </a:p>
          <a:p>
            <a:r>
              <a:rPr lang="uk-UA" dirty="0"/>
              <a:t>Дуже важливий момент – це формування і закриття блоків. У кожного блоку є ключ і поки його не розшифрують, блок не закриється. </a:t>
            </a:r>
            <a:r>
              <a:rPr lang="uk-UA" dirty="0" err="1"/>
              <a:t>Розшифровкою</a:t>
            </a:r>
            <a:r>
              <a:rPr lang="uk-UA" dirty="0"/>
              <a:t> займаються </a:t>
            </a:r>
            <a:r>
              <a:rPr lang="uk-UA" dirty="0" err="1"/>
              <a:t>майнери</a:t>
            </a:r>
            <a:r>
              <a:rPr lang="uk-UA" dirty="0"/>
              <a:t>, за допомогою потужного устаткування вони підбирають хеш і за це отримують свою частку, у вигляді </a:t>
            </a:r>
            <a:r>
              <a:rPr lang="uk-UA" dirty="0" err="1"/>
              <a:t>криптовалют</a:t>
            </a:r>
            <a:r>
              <a:rPr lang="uk-UA" dirty="0"/>
              <a:t>.</a:t>
            </a:r>
          </a:p>
          <a:p>
            <a:r>
              <a:rPr lang="uk-UA" dirty="0" err="1"/>
              <a:t>Тапскотт</a:t>
            </a:r>
            <a:r>
              <a:rPr lang="uk-UA" dirty="0"/>
              <a:t> Дон і </a:t>
            </a:r>
            <a:r>
              <a:rPr lang="uk-UA" dirty="0" err="1"/>
              <a:t>Тапскотт</a:t>
            </a:r>
            <a:r>
              <a:rPr lang="uk-UA" dirty="0"/>
              <a:t> </a:t>
            </a:r>
            <a:r>
              <a:rPr lang="uk-UA" dirty="0" err="1"/>
              <a:t>Алекс</a:t>
            </a:r>
            <a:r>
              <a:rPr lang="uk-UA" dirty="0"/>
              <a:t> у книзі «Революція </a:t>
            </a:r>
            <a:r>
              <a:rPr lang="uk-UA" dirty="0" err="1"/>
              <a:t>блокчейн</a:t>
            </a:r>
            <a:r>
              <a:rPr lang="uk-UA" dirty="0"/>
              <a:t>. Як технологія, що стоїть за </a:t>
            </a:r>
            <a:r>
              <a:rPr lang="uk-UA" dirty="0" err="1"/>
              <a:t>біткойнами</a:t>
            </a:r>
            <a:r>
              <a:rPr lang="uk-UA" dirty="0"/>
              <a:t>, змінює гроші, бізнес і Світ» спробували пояснити технологію простими словами, ось що з цього вийшло: «</a:t>
            </a:r>
            <a:r>
              <a:rPr lang="en-US" dirty="0"/>
              <a:t>Bitcoin </a:t>
            </a:r>
            <a:r>
              <a:rPr lang="uk-UA" dirty="0"/>
              <a:t>або інша </a:t>
            </a:r>
            <a:r>
              <a:rPr lang="uk-UA" dirty="0" err="1"/>
              <a:t>криптовалюта</a:t>
            </a:r>
            <a:r>
              <a:rPr lang="uk-UA" dirty="0"/>
              <a:t> не зберігається в якомусь файлі. Інформація про транзакції знаходиться в глобальній, загальнодоступній базі даних - </a:t>
            </a:r>
            <a:r>
              <a:rPr lang="en-US" dirty="0" err="1"/>
              <a:t>Blockchain</a:t>
            </a:r>
            <a:r>
              <a:rPr lang="en-US" dirty="0"/>
              <a:t>. </a:t>
            </a:r>
            <a:r>
              <a:rPr lang="uk-UA" dirty="0"/>
              <a:t>У ній відбувається підтвердження і прийняття операцією цієї великої </a:t>
            </a:r>
            <a:r>
              <a:rPr lang="en-US" dirty="0"/>
              <a:t>P2P-</a:t>
            </a:r>
            <a:r>
              <a:rPr lang="uk-UA" dirty="0"/>
              <a:t>мережі. Увесь ланцюг </a:t>
            </a:r>
            <a:r>
              <a:rPr lang="uk-UA" dirty="0" err="1"/>
              <a:t>розподілено</a:t>
            </a:r>
            <a:r>
              <a:rPr lang="uk-UA" dirty="0"/>
              <a:t>: він підтримується комп'ютерами по всьому світу. Центрального сервера, який можна було б зламати або </a:t>
            </a:r>
            <a:r>
              <a:rPr lang="uk-UA" dirty="0" err="1"/>
              <a:t>взламати</a:t>
            </a:r>
            <a:r>
              <a:rPr lang="uk-UA" dirty="0"/>
              <a:t>, не існує. </a:t>
            </a:r>
            <a:r>
              <a:rPr lang="uk-UA" dirty="0" err="1"/>
              <a:t>Блокчейн</a:t>
            </a:r>
            <a:r>
              <a:rPr lang="uk-UA" dirty="0"/>
              <a:t> публічний і дуже надійний одночасно, оскільки використовує зашифровані дані».</a:t>
            </a:r>
          </a:p>
        </p:txBody>
      </p:sp>
      <p:pic>
        <p:nvPicPr>
          <p:cNvPr id="1027" name="Picture 3" descr="C:\Users\asus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" y="4247317"/>
            <a:ext cx="9144535" cy="253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435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7346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Де можна застосовувати </a:t>
            </a:r>
            <a:r>
              <a:rPr lang="uk-UA" b="1" dirty="0" err="1"/>
              <a:t>блокчейн</a:t>
            </a:r>
            <a:r>
              <a:rPr lang="uk-UA" b="1" dirty="0"/>
              <a:t>?</a:t>
            </a:r>
          </a:p>
          <a:p>
            <a:r>
              <a:rPr lang="uk-UA" dirty="0"/>
              <a:t>У будь-якому випадку банки не зникнуть ніколи, але альтернатива у нас вже є. Для тих, хто боїться за банки, мені дуже сподобалися слова </a:t>
            </a:r>
            <a:r>
              <a:rPr lang="uk-UA" dirty="0" err="1"/>
              <a:t>Санкалп</a:t>
            </a:r>
            <a:r>
              <a:rPr lang="uk-UA" dirty="0"/>
              <a:t> </a:t>
            </a:r>
            <a:r>
              <a:rPr lang="uk-UA" dirty="0" err="1"/>
              <a:t>Шангарі</a:t>
            </a:r>
            <a:r>
              <a:rPr lang="uk-UA" dirty="0"/>
              <a:t>, генерального директора </a:t>
            </a:r>
            <a:r>
              <a:rPr lang="en-US" dirty="0" err="1"/>
              <a:t>Lala</a:t>
            </a:r>
            <a:r>
              <a:rPr lang="en-US" dirty="0"/>
              <a:t> World: «</a:t>
            </a:r>
            <a:r>
              <a:rPr lang="uk-UA" dirty="0"/>
              <a:t>Я хочу виділити основний елемент людської психології. Усякий раз, коли у людей є щось цінне, вони хочуть довірити це по суті того, кому вони можуть довіряти і на кого можуть покладатися. Крім того, якщо щось піде не так, вони зможуть поскаржитися на це особі, яка буде діяти від їх імені. Тому банки завжди будуть залишатися; вони нікуди не дінуться. Однак, як і будь-який інший бізнес, вони повинні будуть розвиватися. </a:t>
            </a:r>
            <a:r>
              <a:rPr lang="en-US" dirty="0"/>
              <a:t>Santander, Goldman Sachs </a:t>
            </a:r>
            <a:r>
              <a:rPr lang="uk-UA" dirty="0"/>
              <a:t>і </a:t>
            </a:r>
            <a:r>
              <a:rPr lang="en-US" dirty="0"/>
              <a:t>DBS </a:t>
            </a:r>
            <a:r>
              <a:rPr lang="uk-UA" dirty="0"/>
              <a:t>є яскравими прикладами». Я погоджуюся з цією думкою, оскільки більшість людей за своєю натурою консерватори. Але якщо </a:t>
            </a:r>
            <a:r>
              <a:rPr lang="uk-UA" dirty="0" err="1"/>
              <a:t>блокчейн</a:t>
            </a:r>
            <a:r>
              <a:rPr lang="uk-UA" dirty="0"/>
              <a:t> так різко увірвався в наше життя, ми повинні знати, де його застосовують і будуть застосовувати. Ось невеликий список на такий випадок:</a:t>
            </a:r>
          </a:p>
        </p:txBody>
      </p:sp>
    </p:spTree>
    <p:extLst>
      <p:ext uri="{BB962C8B-B14F-4D97-AF65-F5344CB8AC3E}">
        <p14:creationId xmlns:p14="http://schemas.microsoft.com/office/powerpoint/2010/main" val="382693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sus\Desktop\освіта блокчейн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80628"/>
            <a:ext cx="8880987" cy="6660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0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76202" y="2876778"/>
            <a:ext cx="915785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Якщо подумати, то технологію </a:t>
            </a:r>
            <a:r>
              <a:rPr lang="uk-UA" dirty="0" err="1"/>
              <a:t>блокчейна</a:t>
            </a:r>
            <a:r>
              <a:rPr lang="uk-UA" dirty="0"/>
              <a:t> можна застосувати скрізь, де потрібна звітність, тому потенціал саме цієї технології безмежний. Але знову ж таки процитую </a:t>
            </a:r>
            <a:r>
              <a:rPr lang="uk-UA" dirty="0" err="1"/>
              <a:t>Шангарі</a:t>
            </a:r>
            <a:r>
              <a:rPr lang="uk-UA" dirty="0"/>
              <a:t>: «</a:t>
            </a:r>
            <a:r>
              <a:rPr lang="uk-UA" dirty="0" err="1"/>
              <a:t>Блокчейн</a:t>
            </a:r>
            <a:r>
              <a:rPr lang="uk-UA" dirty="0"/>
              <a:t> – це не просто галас. Тим не менш, це не чарівна паличка, яка може вирішити все, якщо щось не так з цифровим світом і з Інтернетом. Істинний потенціал </a:t>
            </a:r>
            <a:r>
              <a:rPr lang="uk-UA" dirty="0" err="1"/>
              <a:t>блокчейна</a:t>
            </a:r>
            <a:r>
              <a:rPr lang="uk-UA" dirty="0"/>
              <a:t> полягає в тому, як він реалізований і прийнятий. Покладаючись на речі в перспективі – Інтернет, як ми знаємо, існує більше 40 років, і, тим не менше, як технологія, він все ще знаходиться в зародковому стані. Точно так само можна говорити і про </a:t>
            </a:r>
            <a:r>
              <a:rPr lang="uk-UA" dirty="0" err="1"/>
              <a:t>блокчейн</a:t>
            </a:r>
            <a:r>
              <a:rPr lang="uk-UA" dirty="0"/>
              <a:t>, багато з його недоліків/помилок будуть усунені в майбутньому. Ймовірно, у світі немає нічого безпечного на 100%. Проте, </a:t>
            </a:r>
            <a:r>
              <a:rPr lang="uk-UA" dirty="0" err="1"/>
              <a:t>блокчейн</a:t>
            </a:r>
            <a:r>
              <a:rPr lang="uk-UA" dirty="0"/>
              <a:t> – безумовно найбезпечніша технологія на сьогодні».</a:t>
            </a:r>
          </a:p>
          <a:p>
            <a:r>
              <a:rPr lang="uk-UA" b="1" dirty="0"/>
              <a:t>Перспективний підсумок</a:t>
            </a:r>
          </a:p>
          <a:p>
            <a:r>
              <a:rPr lang="uk-UA" dirty="0"/>
              <a:t>Щоб зрозуміти, як насправді працює технологія </a:t>
            </a:r>
            <a:r>
              <a:rPr lang="uk-UA" dirty="0" err="1"/>
              <a:t>блокчейна</a:t>
            </a:r>
            <a:r>
              <a:rPr lang="uk-UA" dirty="0"/>
              <a:t> потрібно провести з цією темою не один день. Але ось багато хто навіть не знає, що це таке. Вони трохи за човном цього житті. Усе змінюється і, як то кажуть, необхідно йти в ногу з часом. І саме час покаже нам всі перспективи, які відкриє потенціал </a:t>
            </a:r>
            <a:r>
              <a:rPr lang="uk-UA" dirty="0" err="1"/>
              <a:t>блокчейна</a:t>
            </a:r>
            <a:r>
              <a:rPr lang="uk-UA" dirty="0"/>
              <a:t>.</a:t>
            </a:r>
          </a:p>
        </p:txBody>
      </p:sp>
      <p:pic>
        <p:nvPicPr>
          <p:cNvPr id="9218" name="Picture 2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1" y="0"/>
            <a:ext cx="8974148" cy="2876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54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6005" y="-159306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Беззастережно </a:t>
            </a:r>
            <a:r>
              <a:rPr lang="uk-UA" dirty="0"/>
              <a:t>це фінансова сфера. Це дуже хороша ідея, тому що система абсолютно прозора. </a:t>
            </a:r>
            <a:r>
              <a:rPr lang="uk-UA" dirty="0" err="1"/>
              <a:t>Мо</a:t>
            </a:r>
            <a:r>
              <a:rPr lang="uk-UA" dirty="0"/>
              <a:t>, так і корупцію можна буде подолати!</a:t>
            </a:r>
          </a:p>
          <a:p>
            <a:r>
              <a:rPr lang="uk-UA" dirty="0"/>
              <a:t>Юридична сфера. </a:t>
            </a:r>
            <a:r>
              <a:rPr lang="uk-UA" dirty="0" err="1"/>
              <a:t>Блокчейн</a:t>
            </a:r>
            <a:r>
              <a:rPr lang="uk-UA" dirty="0"/>
              <a:t> допоможе уникнути непотрібної тяганини і спростить процес. До того ж, електронний нотаріус </a:t>
            </a:r>
            <a:r>
              <a:rPr lang="en-US" dirty="0" err="1"/>
              <a:t>Stampery</a:t>
            </a:r>
            <a:r>
              <a:rPr lang="en-US" dirty="0"/>
              <a:t> </a:t>
            </a:r>
            <a:r>
              <a:rPr lang="uk-UA" dirty="0"/>
              <a:t>вже завіряє угоди за допомогою </a:t>
            </a:r>
            <a:r>
              <a:rPr lang="uk-UA" dirty="0" err="1"/>
              <a:t>блокчейна</a:t>
            </a:r>
            <a:r>
              <a:rPr lang="uk-UA" dirty="0"/>
              <a:t>.</a:t>
            </a:r>
          </a:p>
          <a:p>
            <a:r>
              <a:rPr lang="uk-UA" dirty="0"/>
              <a:t>Авторське право. Існує такий сервіс як </a:t>
            </a:r>
            <a:r>
              <a:rPr lang="en-US" dirty="0"/>
              <a:t>Ascribe, </a:t>
            </a:r>
            <a:r>
              <a:rPr lang="uk-UA" dirty="0"/>
              <a:t>він може допомогти будь-якій людині підтвердити свої авторські права, звичайно, за допомогою </a:t>
            </a:r>
            <a:r>
              <a:rPr lang="uk-UA" dirty="0" err="1"/>
              <a:t>блокчейна</a:t>
            </a:r>
            <a:r>
              <a:rPr lang="uk-UA" dirty="0"/>
              <a:t>.</a:t>
            </a:r>
          </a:p>
          <a:p>
            <a:r>
              <a:rPr lang="uk-UA" dirty="0"/>
              <a:t>Голосування (вибори). Така практика існує, але тільки в приватному світі. Якщо ж впровадити її на міжнародному рівні, то фальсифікації зведуться до нуля.</a:t>
            </a:r>
          </a:p>
          <a:p>
            <a:r>
              <a:rPr lang="uk-UA" dirty="0"/>
              <a:t>Ідентифікація особистості. Такі </a:t>
            </a:r>
            <a:r>
              <a:rPr lang="uk-UA" dirty="0" err="1"/>
              <a:t>стартапи</a:t>
            </a:r>
            <a:r>
              <a:rPr lang="uk-UA" dirty="0"/>
              <a:t> як </a:t>
            </a:r>
            <a:r>
              <a:rPr lang="en-US" dirty="0"/>
              <a:t>HYRP, </a:t>
            </a:r>
            <a:r>
              <a:rPr lang="en-US" dirty="0" err="1"/>
              <a:t>BlockVerify</a:t>
            </a:r>
            <a:r>
              <a:rPr lang="en-US" dirty="0"/>
              <a:t>, </a:t>
            </a:r>
            <a:r>
              <a:rPr lang="en-US" dirty="0" err="1"/>
              <a:t>OneName</a:t>
            </a:r>
            <a:r>
              <a:rPr lang="en-US" dirty="0"/>
              <a:t>, </a:t>
            </a:r>
            <a:r>
              <a:rPr lang="uk-UA" dirty="0"/>
              <a:t>які працюють на основі технології </a:t>
            </a:r>
            <a:r>
              <a:rPr lang="uk-UA" dirty="0" err="1"/>
              <a:t>блокчейн</a:t>
            </a:r>
            <a:r>
              <a:rPr lang="uk-UA" dirty="0"/>
              <a:t>, можуть створити цифровий аналог ідентифікації особистості.</a:t>
            </a:r>
          </a:p>
          <a:p>
            <a:r>
              <a:rPr lang="uk-UA" dirty="0"/>
              <a:t>Благодійність. Про чарівну властивість грошових коштів благодійності, які йдуть не туди і не тим, напевно, знають усі. Але варто тільки впровадити </a:t>
            </a:r>
            <a:r>
              <a:rPr lang="en-US" dirty="0" err="1"/>
              <a:t>GiveTrack</a:t>
            </a:r>
            <a:r>
              <a:rPr lang="en-US" dirty="0"/>
              <a:t> </a:t>
            </a:r>
            <a:r>
              <a:rPr lang="uk-UA" dirty="0"/>
              <a:t>і всі </a:t>
            </a:r>
            <a:r>
              <a:rPr lang="uk-UA" dirty="0" err="1"/>
              <a:t>забудуть</a:t>
            </a:r>
            <a:r>
              <a:rPr lang="uk-UA" dirty="0"/>
              <a:t> про такі «властивості». Тому що ця платформа надає відриту інформацію про пожертвування і їх витрати.</a:t>
            </a:r>
          </a:p>
          <a:p>
            <a:r>
              <a:rPr lang="uk-UA" dirty="0"/>
              <a:t>Сфера нерухомості. Застосовуючи технологію в цьому випадку, ми отримаємо прискорення купівлі-продажу, а також це можливість зберігати права на власність у надійному місці.</a:t>
            </a:r>
          </a:p>
          <a:p>
            <a:r>
              <a:rPr lang="uk-UA" dirty="0"/>
              <a:t>Якщо подумати, то технологію </a:t>
            </a:r>
            <a:r>
              <a:rPr lang="uk-UA" dirty="0" err="1"/>
              <a:t>блокчейна</a:t>
            </a:r>
            <a:r>
              <a:rPr lang="uk-UA" dirty="0"/>
              <a:t> можна застосувати скрізь, де потрібна звітність, тому потенціал саме цієї технології безмежний. Але знову ж таки процитую </a:t>
            </a:r>
            <a:r>
              <a:rPr lang="uk-UA" dirty="0" err="1"/>
              <a:t>Шангарі</a:t>
            </a:r>
            <a:r>
              <a:rPr lang="uk-UA" dirty="0"/>
              <a:t>: «</a:t>
            </a:r>
            <a:r>
              <a:rPr lang="uk-UA" dirty="0" err="1"/>
              <a:t>Блокчейн</a:t>
            </a:r>
            <a:r>
              <a:rPr lang="uk-UA" dirty="0"/>
              <a:t> – це не просто галас. Тим не менш, це не чарівна паличка, яка може вирішити все, якщо щось не так з цифровим світом і з Інтернетом. Істинний потенціал </a:t>
            </a:r>
            <a:r>
              <a:rPr lang="uk-UA" dirty="0" err="1"/>
              <a:t>блокчейна</a:t>
            </a:r>
            <a:r>
              <a:rPr lang="uk-UA" dirty="0"/>
              <a:t> полягає в тому, як він реалізований і прийнятий. Покладаючись на речі в перспективі – Інтернет, як ми знаємо, існує більше 40 років, і, тим не менше, як технологія, він все ще знаходиться в зародковому стані. Точно так само можна говорити і про </a:t>
            </a:r>
            <a:r>
              <a:rPr lang="uk-UA" dirty="0" err="1"/>
              <a:t>блокчейн</a:t>
            </a:r>
            <a:r>
              <a:rPr lang="uk-UA" dirty="0"/>
              <a:t>, багато з його недоліків/помилок будуть усунені в майбутньому. Ймовірно, у світі немає нічого безпечного на 100%. Проте, </a:t>
            </a:r>
            <a:r>
              <a:rPr lang="uk-UA" dirty="0" err="1"/>
              <a:t>блокчейн</a:t>
            </a:r>
            <a:r>
              <a:rPr lang="uk-UA" dirty="0"/>
              <a:t> – безумовно найбезпечніша технологія на сьогодні».</a:t>
            </a:r>
          </a:p>
        </p:txBody>
      </p:sp>
    </p:spTree>
    <p:extLst>
      <p:ext uri="{BB962C8B-B14F-4D97-AF65-F5344CB8AC3E}">
        <p14:creationId xmlns:p14="http://schemas.microsoft.com/office/powerpoint/2010/main" val="3823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sus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998" y="31010"/>
            <a:ext cx="9217998" cy="6826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06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0528" y="4272677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dirty="0"/>
              <a:t>Втім, ніщо не ідеально, і система </a:t>
            </a:r>
            <a:r>
              <a:rPr lang="uk-UA" dirty="0" err="1"/>
              <a:t>блокчейн</a:t>
            </a:r>
            <a:r>
              <a:rPr lang="uk-UA" dirty="0"/>
              <a:t> теж має свої недоліки. Наприклад, оскільки дані зберігаються на всіх комп'ютерах учасників, для реєстрації операцій потрібна обробка великих обсягів даних, що викликає підвищені вимоги до комп'ютера й до швидкості Інтернету для учасників мережі. Цей факт також сприяє великим енерговитратам на обслуговування операцій в системі, наприклад, за розрахунками економістів в 2020 році витрати електроенергії на обслуговування </a:t>
            </a:r>
            <a:r>
              <a:rPr lang="uk-UA" dirty="0" err="1"/>
              <a:t>біткоіну</a:t>
            </a:r>
            <a:r>
              <a:rPr lang="uk-UA" dirty="0"/>
              <a:t> в світі будуть порівнянні з річним енергоспоживанням невеликої країни, наприклад, Данії.</a:t>
            </a:r>
          </a:p>
          <a:p>
            <a:pPr fontAlgn="base"/>
            <a:r>
              <a:rPr lang="uk-UA" dirty="0"/>
              <a:t>Технологія </a:t>
            </a:r>
            <a:r>
              <a:rPr lang="uk-UA" dirty="0" err="1"/>
              <a:t>блокчейн</a:t>
            </a:r>
            <a:r>
              <a:rPr lang="uk-UA" dirty="0"/>
              <a:t> не регулюється жодним законодавством, що несе додаткові юридичні ризики, наприклад, якщо ваш рахунок буде зламаний хакерами.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11654" y="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Переходячи до переваг </a:t>
            </a:r>
            <a:r>
              <a:rPr lang="uk-UA" dirty="0" err="1"/>
              <a:t>блокчейна</a:t>
            </a:r>
            <a:r>
              <a:rPr lang="uk-UA" dirty="0"/>
              <a:t>, перше, що спадає на думку це надійність. Тому що з одного боку механізм міг здатися абсолютно ненадійним. Але тут все залежить від кожного учасника </a:t>
            </a:r>
            <a:r>
              <a:rPr lang="uk-UA" dirty="0" err="1"/>
              <a:t>блокчейна</a:t>
            </a:r>
            <a:r>
              <a:rPr lang="uk-UA" dirty="0"/>
              <a:t>. Тут відсутній сервер, тобто, в принципі, все засновано на довірчих відносинах. Другою варто згадати децентралізацію мережі, яка дає можливість проводити операцію між людьми з різних країн. А тут пахне незалежністю. Третьою перевагою є прозорість. Усе у відкритому доступі і немає можливості змінити дані. Ну, і останнім четвертим плюсом є безкінечність в теорії. Додавати нові записи можна скільки хочеш, часто </a:t>
            </a:r>
            <a:r>
              <a:rPr lang="uk-UA" dirty="0" err="1"/>
              <a:t>блокчейн</a:t>
            </a:r>
            <a:r>
              <a:rPr lang="uk-UA" dirty="0"/>
              <a:t> порівнюють з суперкомп'ютером.</a:t>
            </a:r>
          </a:p>
        </p:txBody>
      </p:sp>
    </p:spTree>
    <p:extLst>
      <p:ext uri="{BB962C8B-B14F-4D97-AF65-F5344CB8AC3E}">
        <p14:creationId xmlns:p14="http://schemas.microsoft.com/office/powerpoint/2010/main" val="60529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52536" y="61180"/>
            <a:ext cx="957706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поняття курсу :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 держава;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Електронна демократія;</a:t>
            </a:r>
            <a:endParaRPr lang="uk-UA" sz="4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уряд;</a:t>
            </a:r>
            <a:endParaRPr lang="uk-UA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 </a:t>
            </a:r>
            <a:r>
              <a:rPr lang="uk-UA" sz="4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урядування; 50%</a:t>
            </a:r>
            <a:endParaRPr lang="uk-UA" sz="4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Індекс </a:t>
            </a:r>
            <a:r>
              <a:rPr lang="uk-UA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 електронного </a:t>
            </a:r>
            <a:r>
              <a:rPr lang="uk-UA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уряду;</a:t>
            </a:r>
            <a:endParaRPr lang="uk-UA" sz="4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 </a:t>
            </a:r>
            <a:r>
              <a:rPr lang="uk-UA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 </a:t>
            </a:r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послуги;</a:t>
            </a:r>
            <a:endParaRPr lang="uk-UA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суспільство;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середовище електронного урядування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7329028" y="2708920"/>
            <a:ext cx="360040" cy="620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16200000">
            <a:off x="-1354130" y="3018426"/>
            <a:ext cx="1836204" cy="3530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415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2748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політика щодо розвитку інформаційного суспільства та електронного урядування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ержавне управління реалізацією системи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 урядування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щодо оцінювання розвитку інформаційного суспільства та електронного урядування</a:t>
            </a:r>
            <a:endParaRPr lang="uk-UA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62849" y="0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3.</a:t>
            </a:r>
          </a:p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політика та державне управління розвитком інформаційного суспільства та електронного урядування</a:t>
            </a:r>
            <a:endParaRPr lang="uk-UA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427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 вниз 5"/>
          <p:cNvSpPr/>
          <p:nvPr/>
        </p:nvSpPr>
        <p:spPr>
          <a:xfrm>
            <a:off x="4239778" y="2708920"/>
            <a:ext cx="571053" cy="1800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низ 6"/>
          <p:cNvSpPr/>
          <p:nvPr/>
        </p:nvSpPr>
        <p:spPr>
          <a:xfrm>
            <a:off x="4223779" y="3923242"/>
            <a:ext cx="57606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елка вниз 7"/>
          <p:cNvSpPr/>
          <p:nvPr/>
        </p:nvSpPr>
        <p:spPr>
          <a:xfrm>
            <a:off x="4256630" y="4922633"/>
            <a:ext cx="576063" cy="432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07504" y="0"/>
            <a:ext cx="8981822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Історія виникнення е-урядування</a:t>
            </a:r>
            <a:endParaRPr lang="uk-U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7505" y="4139266"/>
            <a:ext cx="8820855" cy="783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електронне урядування 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«e-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governing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7504" y="2900175"/>
            <a:ext cx="8820856" cy="10230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уряд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Electronic Government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e-Government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»»</a:t>
            </a:r>
            <a:endParaRPr lang="uk-U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7505" y="1124743"/>
            <a:ext cx="8820856" cy="15841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514350" indent="-514350" algn="ctr">
              <a:buAutoNum type="arabicPeriod"/>
            </a:pP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 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(е- управління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Governance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онлайновий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уряд) «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Government-on-line 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(GOL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07505" y="5354678"/>
            <a:ext cx="8820856" cy="1503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демократія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(альтернатива:  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 державності, громадянського суспільства)</a:t>
            </a:r>
            <a:endParaRPr lang="uk-UA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175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87061" y="188640"/>
            <a:ext cx="4010013" cy="15841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Умови творення системи електронного врядування</a:t>
            </a:r>
            <a:endParaRPr lang="uk-UA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67544" y="1484784"/>
            <a:ext cx="3312368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Інтернет</a:t>
            </a:r>
            <a:endParaRPr lang="uk-UA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220072" y="1340768"/>
            <a:ext cx="360040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Законодавче регулювання</a:t>
            </a:r>
            <a:endParaRPr lang="uk-UA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220071" y="2852936"/>
            <a:ext cx="3823383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Технічні засоби та можливості</a:t>
            </a:r>
            <a:endParaRPr lang="uk-UA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07504" y="2852936"/>
            <a:ext cx="3816424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Інформаційно -програмне середовище (ІПС)</a:t>
            </a:r>
            <a:endParaRPr lang="uk-UA" sz="2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07504" y="5229200"/>
            <a:ext cx="3816424" cy="16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Можливість роботи у  ІПС</a:t>
            </a:r>
            <a:endParaRPr lang="uk-UA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220072" y="5229200"/>
            <a:ext cx="3823384" cy="16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Володіння навичками роботи у ІПС</a:t>
            </a:r>
            <a:endParaRPr lang="uk-UA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9" name="Стрелка вниз 8"/>
          <p:cNvSpPr/>
          <p:nvPr/>
        </p:nvSpPr>
        <p:spPr>
          <a:xfrm rot="3698902">
            <a:off x="1967002" y="875433"/>
            <a:ext cx="54006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 rot="18034605">
            <a:off x="6696410" y="767028"/>
            <a:ext cx="54006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880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17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247521"/>
              </p:ext>
            </p:extLst>
          </p:nvPr>
        </p:nvGraphicFramePr>
        <p:xfrm>
          <a:off x="323528" y="332656"/>
          <a:ext cx="8352928" cy="3579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2088232"/>
                <a:gridCol w="2088232"/>
              </a:tblGrid>
              <a:tr h="73808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Рівні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Політичний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Державно-управлінський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Адміністративний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Національний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Вищі органи влади</a:t>
                      </a:r>
                    </a:p>
                    <a:p>
                      <a:pPr algn="ctr"/>
                      <a:r>
                        <a:rPr lang="uk-UA" dirty="0" smtClean="0"/>
                        <a:t>держави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Державні органи та інституції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Виконавчі структури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органи врядування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представництва центральних органів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структури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Місцевий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Самоврядні інституції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Самоврядні представницькі органи влади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Громадськість, особистість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323528" y="4077072"/>
            <a:ext cx="1440160" cy="1224136"/>
          </a:xfrm>
          <a:prstGeom prst="ellipse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600" dirty="0" smtClean="0">
              <a:solidFill>
                <a:srgbClr val="FF0000"/>
              </a:solidFill>
            </a:endParaRPr>
          </a:p>
          <a:p>
            <a:pPr algn="ctr"/>
            <a:r>
              <a:rPr lang="uk-UA" sz="1600" dirty="0" smtClean="0">
                <a:solidFill>
                  <a:srgbClr val="FF0000"/>
                </a:solidFill>
              </a:rPr>
              <a:t>Держава</a:t>
            </a:r>
          </a:p>
          <a:p>
            <a:pPr algn="ctr"/>
            <a:endParaRPr lang="uk-UA" sz="1600" dirty="0">
              <a:solidFill>
                <a:srgbClr val="FF0000"/>
              </a:solidFill>
            </a:endParaRPr>
          </a:p>
          <a:p>
            <a:pPr algn="ctr"/>
            <a:endParaRPr lang="uk-UA" sz="1600" dirty="0" smtClean="0">
              <a:solidFill>
                <a:srgbClr val="FF0000"/>
              </a:solidFill>
            </a:endParaRPr>
          </a:p>
          <a:p>
            <a:pPr algn="ctr"/>
            <a:endParaRPr lang="uk-UA" sz="1600" dirty="0">
              <a:solidFill>
                <a:srgbClr val="FF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83568" y="4689140"/>
            <a:ext cx="1440160" cy="1224136"/>
          </a:xfrm>
          <a:prstGeom prst="ellipse">
            <a:avLst/>
          </a:prstGeom>
          <a:solidFill>
            <a:schemeClr val="accent6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rgbClr val="FF0000"/>
              </a:solidFill>
            </a:endParaRPr>
          </a:p>
          <a:p>
            <a:pPr algn="ctr"/>
            <a:r>
              <a:rPr lang="uk-UA" sz="1300" dirty="0" smtClean="0">
                <a:solidFill>
                  <a:srgbClr val="FF0000"/>
                </a:solidFill>
              </a:rPr>
              <a:t>Особистість</a:t>
            </a:r>
            <a:endParaRPr lang="uk-UA" sz="1300" dirty="0">
              <a:solidFill>
                <a:srgbClr val="FF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87624" y="4077072"/>
            <a:ext cx="1440160" cy="1224136"/>
          </a:xfrm>
          <a:prstGeom prst="ellipse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rgbClr val="FF0000"/>
                </a:solidFill>
              </a:rPr>
              <a:t>Суспільство</a:t>
            </a:r>
            <a:endParaRPr lang="uk-UA" sz="1300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3275856" y="4005064"/>
            <a:ext cx="5400600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Державоцентриська</a:t>
            </a:r>
            <a:r>
              <a:rPr lang="uk-UA" dirty="0" smtClean="0"/>
              <a:t> модель ДУ+ДП</a:t>
            </a:r>
            <a:endParaRPr lang="uk-UA" dirty="0"/>
          </a:p>
        </p:txBody>
      </p:sp>
      <p:sp>
        <p:nvSpPr>
          <p:cNvPr id="8" name="Волна 7"/>
          <p:cNvSpPr/>
          <p:nvPr/>
        </p:nvSpPr>
        <p:spPr>
          <a:xfrm>
            <a:off x="4450935" y="4977172"/>
            <a:ext cx="4225521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Менеджеріальна</a:t>
            </a:r>
            <a:r>
              <a:rPr lang="uk-UA" dirty="0" smtClean="0"/>
              <a:t> модель ДУ+ДП</a:t>
            </a:r>
            <a:endParaRPr lang="uk-UA" dirty="0"/>
          </a:p>
        </p:txBody>
      </p:sp>
      <p:sp>
        <p:nvSpPr>
          <p:cNvPr id="9" name="Волна 8"/>
          <p:cNvSpPr/>
          <p:nvPr/>
        </p:nvSpPr>
        <p:spPr>
          <a:xfrm>
            <a:off x="5531055" y="5913276"/>
            <a:ext cx="3145401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Соціально-орієнтована модель ДУ+ДП</a:t>
            </a:r>
            <a:endParaRPr lang="uk-UA" dirty="0"/>
          </a:p>
        </p:txBody>
      </p:sp>
      <p:sp>
        <p:nvSpPr>
          <p:cNvPr id="7" name="Овал 6"/>
          <p:cNvSpPr/>
          <p:nvPr/>
        </p:nvSpPr>
        <p:spPr>
          <a:xfrm>
            <a:off x="5148064" y="-8950"/>
            <a:ext cx="3809750" cy="3448778"/>
          </a:xfrm>
          <a:prstGeom prst="ellipse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право 9"/>
          <p:cNvSpPr/>
          <p:nvPr/>
        </p:nvSpPr>
        <p:spPr>
          <a:xfrm rot="8829889">
            <a:off x="3442403" y="2602144"/>
            <a:ext cx="2017064" cy="6916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право 10"/>
          <p:cNvSpPr/>
          <p:nvPr/>
        </p:nvSpPr>
        <p:spPr>
          <a:xfrm rot="10606708">
            <a:off x="3020082" y="1130145"/>
            <a:ext cx="2138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7001607" y="3315124"/>
            <a:ext cx="708351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1040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13509"/>
            <a:ext cx="8171424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499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sus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284984"/>
            <a:ext cx="5205203" cy="346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sus\Desktop\завантаженн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5279688" cy="370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683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1918</Words>
  <Application>Microsoft Office PowerPoint</Application>
  <PresentationFormat>Экран (4:3)</PresentationFormat>
  <Paragraphs>134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ЕЛЕКТРОННЕ ВРЯДУВАННЯ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ЕЛЕКТРОННЕ ВРЯДУВАННЯ</dc:title>
  <dc:creator>asus</dc:creator>
  <cp:lastModifiedBy>asus</cp:lastModifiedBy>
  <cp:revision>86</cp:revision>
  <dcterms:created xsi:type="dcterms:W3CDTF">2023-03-01T07:29:54Z</dcterms:created>
  <dcterms:modified xsi:type="dcterms:W3CDTF">2023-04-05T09:11:39Z</dcterms:modified>
</cp:coreProperties>
</file>