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sldIdLst>
    <p:sldId id="265"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54C1CB62-6255-49ED-8266-A060993B9D2D}">
          <p14:sldIdLst>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5B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1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ru-RU"/>
              <a:t>Образец заголовка</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AC8E7156-89ED-4EBF-A2EA-C0471DB44F05}" type="datetimeFigureOut">
              <a:rPr lang="ru-UA" smtClean="0"/>
              <a:t>15.10.2021</a:t>
            </a:fld>
            <a:endParaRPr lang="ru-UA" dirty="0"/>
          </a:p>
        </p:txBody>
      </p:sp>
      <p:sp>
        <p:nvSpPr>
          <p:cNvPr id="5" name="Footer Placeholder 4"/>
          <p:cNvSpPr>
            <a:spLocks noGrp="1"/>
          </p:cNvSpPr>
          <p:nvPr>
            <p:ph type="ftr" sz="quarter" idx="11"/>
          </p:nvPr>
        </p:nvSpPr>
        <p:spPr>
          <a:xfrm>
            <a:off x="2416500" y="329307"/>
            <a:ext cx="4973915" cy="309201"/>
          </a:xfrm>
        </p:spPr>
        <p:txBody>
          <a:bodyPr/>
          <a:lstStyle/>
          <a:p>
            <a:endParaRPr lang="ru-UA" dirty="0"/>
          </a:p>
        </p:txBody>
      </p:sp>
      <p:sp>
        <p:nvSpPr>
          <p:cNvPr id="6" name="Slide Number Placeholder 5"/>
          <p:cNvSpPr>
            <a:spLocks noGrp="1"/>
          </p:cNvSpPr>
          <p:nvPr>
            <p:ph type="sldNum" sz="quarter" idx="12"/>
          </p:nvPr>
        </p:nvSpPr>
        <p:spPr>
          <a:xfrm>
            <a:off x="1437664" y="798973"/>
            <a:ext cx="811019" cy="503578"/>
          </a:xfrm>
        </p:spPr>
        <p:txBody>
          <a:bodyPr/>
          <a:lstStyle/>
          <a:p>
            <a:fld id="{29997590-6C37-4E83-AA54-9D79F31A6FFC}" type="slidenum">
              <a:rPr lang="ru-UA" smtClean="0"/>
              <a:t>‹#›</a:t>
            </a:fld>
            <a:endParaRPr lang="ru-UA"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33810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C8E7156-89ED-4EBF-A2EA-C0471DB44F05}" type="datetimeFigureOut">
              <a:rPr lang="ru-UA" smtClean="0"/>
              <a:t>15.10.2021</a:t>
            </a:fld>
            <a:endParaRPr lang="ru-UA" dirty="0"/>
          </a:p>
        </p:txBody>
      </p:sp>
      <p:sp>
        <p:nvSpPr>
          <p:cNvPr id="5" name="Footer Placeholder 4"/>
          <p:cNvSpPr>
            <a:spLocks noGrp="1"/>
          </p:cNvSpPr>
          <p:nvPr>
            <p:ph type="ftr" sz="quarter" idx="11"/>
          </p:nvPr>
        </p:nvSpPr>
        <p:spPr/>
        <p:txBody>
          <a:bodyPr/>
          <a:lstStyle/>
          <a:p>
            <a:endParaRPr lang="ru-UA" dirty="0"/>
          </a:p>
        </p:txBody>
      </p:sp>
      <p:sp>
        <p:nvSpPr>
          <p:cNvPr id="6" name="Slide Number Placeholder 5"/>
          <p:cNvSpPr>
            <a:spLocks noGrp="1"/>
          </p:cNvSpPr>
          <p:nvPr>
            <p:ph type="sldNum" sz="quarter" idx="12"/>
          </p:nvPr>
        </p:nvSpPr>
        <p:spPr/>
        <p:txBody>
          <a:bodyPr/>
          <a:lstStyle/>
          <a:p>
            <a:fld id="{29997590-6C37-4E83-AA54-9D79F31A6FFC}" type="slidenum">
              <a:rPr lang="ru-UA" smtClean="0"/>
              <a:t>‹#›</a:t>
            </a:fld>
            <a:endParaRPr lang="ru-UA"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26141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C8E7156-89ED-4EBF-A2EA-C0471DB44F05}" type="datetimeFigureOut">
              <a:rPr lang="ru-UA" smtClean="0"/>
              <a:t>15.10.2021</a:t>
            </a:fld>
            <a:endParaRPr lang="ru-UA" dirty="0"/>
          </a:p>
        </p:txBody>
      </p:sp>
      <p:sp>
        <p:nvSpPr>
          <p:cNvPr id="5" name="Footer Placeholder 4"/>
          <p:cNvSpPr>
            <a:spLocks noGrp="1"/>
          </p:cNvSpPr>
          <p:nvPr>
            <p:ph type="ftr" sz="quarter" idx="11"/>
          </p:nvPr>
        </p:nvSpPr>
        <p:spPr/>
        <p:txBody>
          <a:bodyPr/>
          <a:lstStyle/>
          <a:p>
            <a:endParaRPr lang="ru-UA" dirty="0"/>
          </a:p>
        </p:txBody>
      </p:sp>
      <p:sp>
        <p:nvSpPr>
          <p:cNvPr id="6" name="Slide Number Placeholder 5"/>
          <p:cNvSpPr>
            <a:spLocks noGrp="1"/>
          </p:cNvSpPr>
          <p:nvPr>
            <p:ph type="sldNum" sz="quarter" idx="12"/>
          </p:nvPr>
        </p:nvSpPr>
        <p:spPr/>
        <p:txBody>
          <a:bodyPr/>
          <a:lstStyle/>
          <a:p>
            <a:fld id="{29997590-6C37-4E83-AA54-9D79F31A6FFC}" type="slidenum">
              <a:rPr lang="ru-UA" smtClean="0"/>
              <a:t>‹#›</a:t>
            </a:fld>
            <a:endParaRPr lang="ru-UA"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87855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C8E7156-89ED-4EBF-A2EA-C0471DB44F05}" type="datetimeFigureOut">
              <a:rPr lang="ru-UA" smtClean="0"/>
              <a:t>15.10.2021</a:t>
            </a:fld>
            <a:endParaRPr lang="ru-UA" dirty="0"/>
          </a:p>
        </p:txBody>
      </p:sp>
      <p:sp>
        <p:nvSpPr>
          <p:cNvPr id="5" name="Footer Placeholder 4"/>
          <p:cNvSpPr>
            <a:spLocks noGrp="1"/>
          </p:cNvSpPr>
          <p:nvPr>
            <p:ph type="ftr" sz="quarter" idx="11"/>
          </p:nvPr>
        </p:nvSpPr>
        <p:spPr/>
        <p:txBody>
          <a:bodyPr/>
          <a:lstStyle/>
          <a:p>
            <a:endParaRPr lang="ru-UA" dirty="0"/>
          </a:p>
        </p:txBody>
      </p:sp>
      <p:sp>
        <p:nvSpPr>
          <p:cNvPr id="6" name="Slide Number Placeholder 5"/>
          <p:cNvSpPr>
            <a:spLocks noGrp="1"/>
          </p:cNvSpPr>
          <p:nvPr>
            <p:ph type="sldNum" sz="quarter" idx="12"/>
          </p:nvPr>
        </p:nvSpPr>
        <p:spPr/>
        <p:txBody>
          <a:bodyPr/>
          <a:lstStyle/>
          <a:p>
            <a:fld id="{29997590-6C37-4E83-AA54-9D79F31A6FFC}" type="slidenum">
              <a:rPr lang="ru-UA" smtClean="0"/>
              <a:t>‹#›</a:t>
            </a:fld>
            <a:endParaRPr lang="ru-UA"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37489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ru-RU"/>
              <a:t>Образец заголовка</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C8E7156-89ED-4EBF-A2EA-C0471DB44F05}" type="datetimeFigureOut">
              <a:rPr lang="ru-UA" smtClean="0"/>
              <a:t>15.10.2021</a:t>
            </a:fld>
            <a:endParaRPr lang="ru-UA" dirty="0"/>
          </a:p>
        </p:txBody>
      </p:sp>
      <p:sp>
        <p:nvSpPr>
          <p:cNvPr id="5" name="Footer Placeholder 4"/>
          <p:cNvSpPr>
            <a:spLocks noGrp="1"/>
          </p:cNvSpPr>
          <p:nvPr>
            <p:ph type="ftr" sz="quarter" idx="11"/>
          </p:nvPr>
        </p:nvSpPr>
        <p:spPr/>
        <p:txBody>
          <a:bodyPr/>
          <a:lstStyle/>
          <a:p>
            <a:endParaRPr lang="ru-UA" dirty="0"/>
          </a:p>
        </p:txBody>
      </p:sp>
      <p:sp>
        <p:nvSpPr>
          <p:cNvPr id="6" name="Slide Number Placeholder 5"/>
          <p:cNvSpPr>
            <a:spLocks noGrp="1"/>
          </p:cNvSpPr>
          <p:nvPr>
            <p:ph type="sldNum" sz="quarter" idx="12"/>
          </p:nvPr>
        </p:nvSpPr>
        <p:spPr/>
        <p:txBody>
          <a:bodyPr/>
          <a:lstStyle/>
          <a:p>
            <a:fld id="{29997590-6C37-4E83-AA54-9D79F31A6FFC}" type="slidenum">
              <a:rPr lang="ru-UA" smtClean="0"/>
              <a:t>‹#›</a:t>
            </a:fld>
            <a:endParaRPr lang="ru-UA"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84272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C8E7156-89ED-4EBF-A2EA-C0471DB44F05}" type="datetimeFigureOut">
              <a:rPr lang="ru-UA" smtClean="0"/>
              <a:t>15.10.2021</a:t>
            </a:fld>
            <a:endParaRPr lang="ru-UA" dirty="0"/>
          </a:p>
        </p:txBody>
      </p:sp>
      <p:sp>
        <p:nvSpPr>
          <p:cNvPr id="6" name="Footer Placeholder 5"/>
          <p:cNvSpPr>
            <a:spLocks noGrp="1"/>
          </p:cNvSpPr>
          <p:nvPr>
            <p:ph type="ftr" sz="quarter" idx="11"/>
          </p:nvPr>
        </p:nvSpPr>
        <p:spPr/>
        <p:txBody>
          <a:bodyPr/>
          <a:lstStyle/>
          <a:p>
            <a:endParaRPr lang="ru-UA" dirty="0"/>
          </a:p>
        </p:txBody>
      </p:sp>
      <p:sp>
        <p:nvSpPr>
          <p:cNvPr id="7" name="Slide Number Placeholder 6"/>
          <p:cNvSpPr>
            <a:spLocks noGrp="1"/>
          </p:cNvSpPr>
          <p:nvPr>
            <p:ph type="sldNum" sz="quarter" idx="12"/>
          </p:nvPr>
        </p:nvSpPr>
        <p:spPr/>
        <p:txBody>
          <a:bodyPr/>
          <a:lstStyle/>
          <a:p>
            <a:fld id="{29997590-6C37-4E83-AA54-9D79F31A6FFC}" type="slidenum">
              <a:rPr lang="ru-UA" smtClean="0"/>
              <a:t>‹#›</a:t>
            </a:fld>
            <a:endParaRPr lang="ru-UA"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20795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447191" y="2824269"/>
            <a:ext cx="4645152" cy="264445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412362" y="2821491"/>
            <a:ext cx="4645152" cy="263737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AC8E7156-89ED-4EBF-A2EA-C0471DB44F05}" type="datetimeFigureOut">
              <a:rPr lang="ru-UA" smtClean="0"/>
              <a:t>15.10.2021</a:t>
            </a:fld>
            <a:endParaRPr lang="ru-UA" dirty="0"/>
          </a:p>
        </p:txBody>
      </p:sp>
      <p:sp>
        <p:nvSpPr>
          <p:cNvPr id="8" name="Footer Placeholder 7"/>
          <p:cNvSpPr>
            <a:spLocks noGrp="1"/>
          </p:cNvSpPr>
          <p:nvPr>
            <p:ph type="ftr" sz="quarter" idx="11"/>
          </p:nvPr>
        </p:nvSpPr>
        <p:spPr/>
        <p:txBody>
          <a:bodyPr/>
          <a:lstStyle/>
          <a:p>
            <a:endParaRPr lang="ru-UA" dirty="0"/>
          </a:p>
        </p:txBody>
      </p:sp>
      <p:sp>
        <p:nvSpPr>
          <p:cNvPr id="9" name="Slide Number Placeholder 8"/>
          <p:cNvSpPr>
            <a:spLocks noGrp="1"/>
          </p:cNvSpPr>
          <p:nvPr>
            <p:ph type="sldNum" sz="quarter" idx="12"/>
          </p:nvPr>
        </p:nvSpPr>
        <p:spPr/>
        <p:txBody>
          <a:bodyPr/>
          <a:lstStyle/>
          <a:p>
            <a:fld id="{29997590-6C37-4E83-AA54-9D79F31A6FFC}" type="slidenum">
              <a:rPr lang="ru-UA" smtClean="0"/>
              <a:t>‹#›</a:t>
            </a:fld>
            <a:endParaRPr lang="ru-UA"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83159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AC8E7156-89ED-4EBF-A2EA-C0471DB44F05}" type="datetimeFigureOut">
              <a:rPr lang="ru-UA" smtClean="0"/>
              <a:t>15.10.2021</a:t>
            </a:fld>
            <a:endParaRPr lang="ru-UA" dirty="0"/>
          </a:p>
        </p:txBody>
      </p:sp>
      <p:sp>
        <p:nvSpPr>
          <p:cNvPr id="4" name="Footer Placeholder 3"/>
          <p:cNvSpPr>
            <a:spLocks noGrp="1"/>
          </p:cNvSpPr>
          <p:nvPr>
            <p:ph type="ftr" sz="quarter" idx="11"/>
          </p:nvPr>
        </p:nvSpPr>
        <p:spPr/>
        <p:txBody>
          <a:bodyPr/>
          <a:lstStyle/>
          <a:p>
            <a:endParaRPr lang="ru-UA" dirty="0"/>
          </a:p>
        </p:txBody>
      </p:sp>
      <p:sp>
        <p:nvSpPr>
          <p:cNvPr id="5" name="Slide Number Placeholder 4"/>
          <p:cNvSpPr>
            <a:spLocks noGrp="1"/>
          </p:cNvSpPr>
          <p:nvPr>
            <p:ph type="sldNum" sz="quarter" idx="12"/>
          </p:nvPr>
        </p:nvSpPr>
        <p:spPr/>
        <p:txBody>
          <a:bodyPr/>
          <a:lstStyle/>
          <a:p>
            <a:fld id="{29997590-6C37-4E83-AA54-9D79F31A6FFC}" type="slidenum">
              <a:rPr lang="ru-UA" smtClean="0"/>
              <a:t>‹#›</a:t>
            </a:fld>
            <a:endParaRPr lang="ru-UA"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66354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8E7156-89ED-4EBF-A2EA-C0471DB44F05}" type="datetimeFigureOut">
              <a:rPr lang="ru-UA" smtClean="0"/>
              <a:t>15.10.2021</a:t>
            </a:fld>
            <a:endParaRPr lang="ru-UA" dirty="0"/>
          </a:p>
        </p:txBody>
      </p:sp>
      <p:sp>
        <p:nvSpPr>
          <p:cNvPr id="3" name="Footer Placeholder 2"/>
          <p:cNvSpPr>
            <a:spLocks noGrp="1"/>
          </p:cNvSpPr>
          <p:nvPr>
            <p:ph type="ftr" sz="quarter" idx="11"/>
          </p:nvPr>
        </p:nvSpPr>
        <p:spPr/>
        <p:txBody>
          <a:bodyPr/>
          <a:lstStyle/>
          <a:p>
            <a:endParaRPr lang="ru-UA" dirty="0"/>
          </a:p>
        </p:txBody>
      </p:sp>
      <p:sp>
        <p:nvSpPr>
          <p:cNvPr id="4" name="Slide Number Placeholder 3"/>
          <p:cNvSpPr>
            <a:spLocks noGrp="1"/>
          </p:cNvSpPr>
          <p:nvPr>
            <p:ph type="sldNum" sz="quarter" idx="12"/>
          </p:nvPr>
        </p:nvSpPr>
        <p:spPr/>
        <p:txBody>
          <a:bodyPr/>
          <a:lstStyle/>
          <a:p>
            <a:fld id="{29997590-6C37-4E83-AA54-9D79F31A6FFC}" type="slidenum">
              <a:rPr lang="ru-UA" smtClean="0"/>
              <a:t>‹#›</a:t>
            </a:fld>
            <a:endParaRPr lang="ru-UA" dirty="0"/>
          </a:p>
        </p:txBody>
      </p:sp>
    </p:spTree>
    <p:extLst>
      <p:ext uri="{BB962C8B-B14F-4D97-AF65-F5344CB8AC3E}">
        <p14:creationId xmlns:p14="http://schemas.microsoft.com/office/powerpoint/2010/main" val="910175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ru-RU"/>
              <a:t>Образец заголовка</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C8E7156-89ED-4EBF-A2EA-C0471DB44F05}" type="datetimeFigureOut">
              <a:rPr lang="ru-UA" smtClean="0"/>
              <a:t>15.10.2021</a:t>
            </a:fld>
            <a:endParaRPr lang="ru-UA" dirty="0"/>
          </a:p>
        </p:txBody>
      </p:sp>
      <p:sp>
        <p:nvSpPr>
          <p:cNvPr id="6" name="Footer Placeholder 5"/>
          <p:cNvSpPr>
            <a:spLocks noGrp="1"/>
          </p:cNvSpPr>
          <p:nvPr>
            <p:ph type="ftr" sz="quarter" idx="11"/>
          </p:nvPr>
        </p:nvSpPr>
        <p:spPr/>
        <p:txBody>
          <a:bodyPr/>
          <a:lstStyle/>
          <a:p>
            <a:endParaRPr lang="ru-UA" dirty="0"/>
          </a:p>
        </p:txBody>
      </p:sp>
      <p:sp>
        <p:nvSpPr>
          <p:cNvPr id="7" name="Slide Number Placeholder 6"/>
          <p:cNvSpPr>
            <a:spLocks noGrp="1"/>
          </p:cNvSpPr>
          <p:nvPr>
            <p:ph type="sldNum" sz="quarter" idx="12"/>
          </p:nvPr>
        </p:nvSpPr>
        <p:spPr/>
        <p:txBody>
          <a:bodyPr/>
          <a:lstStyle/>
          <a:p>
            <a:fld id="{29997590-6C37-4E83-AA54-9D79F31A6FFC}" type="slidenum">
              <a:rPr lang="ru-UA" smtClean="0"/>
              <a:t>‹#›</a:t>
            </a:fld>
            <a:endParaRPr lang="ru-UA"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0009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C8E7156-89ED-4EBF-A2EA-C0471DB44F05}" type="datetimeFigureOut">
              <a:rPr lang="ru-UA" smtClean="0"/>
              <a:t>15.10.2021</a:t>
            </a:fld>
            <a:endParaRPr lang="ru-UA" dirty="0"/>
          </a:p>
        </p:txBody>
      </p:sp>
      <p:sp>
        <p:nvSpPr>
          <p:cNvPr id="6" name="Footer Placeholder 5"/>
          <p:cNvSpPr>
            <a:spLocks noGrp="1"/>
          </p:cNvSpPr>
          <p:nvPr>
            <p:ph type="ftr" sz="quarter" idx="11"/>
          </p:nvPr>
        </p:nvSpPr>
        <p:spPr>
          <a:xfrm>
            <a:off x="1447382" y="318640"/>
            <a:ext cx="5541004" cy="320931"/>
          </a:xfrm>
        </p:spPr>
        <p:txBody>
          <a:bodyPr/>
          <a:lstStyle/>
          <a:p>
            <a:endParaRPr lang="ru-UA" dirty="0"/>
          </a:p>
        </p:txBody>
      </p:sp>
      <p:sp>
        <p:nvSpPr>
          <p:cNvPr id="7" name="Slide Number Placeholder 6"/>
          <p:cNvSpPr>
            <a:spLocks noGrp="1"/>
          </p:cNvSpPr>
          <p:nvPr>
            <p:ph type="sldNum" sz="quarter" idx="12"/>
          </p:nvPr>
        </p:nvSpPr>
        <p:spPr/>
        <p:txBody>
          <a:bodyPr/>
          <a:lstStyle/>
          <a:p>
            <a:fld id="{29997590-6C37-4E83-AA54-9D79F31A6FFC}" type="slidenum">
              <a:rPr lang="ru-UA" smtClean="0"/>
              <a:t>‹#›</a:t>
            </a:fld>
            <a:endParaRPr lang="ru-UA"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36492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C8E7156-89ED-4EBF-A2EA-C0471DB44F05}" type="datetimeFigureOut">
              <a:rPr lang="ru-UA" smtClean="0"/>
              <a:t>15.10.2021</a:t>
            </a:fld>
            <a:endParaRPr lang="ru-UA"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u-UA"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29997590-6C37-4E83-AA54-9D79F31A6FFC}" type="slidenum">
              <a:rPr lang="ru-UA" smtClean="0"/>
              <a:t>‹#›</a:t>
            </a:fld>
            <a:endParaRPr lang="ru-UA"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83394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2.wmf"/><Relationship Id="rId7" Type="http://schemas.openxmlformats.org/officeDocument/2006/relationships/image" Target="../media/image14.wmf"/><Relationship Id="rId2" Type="http://schemas.openxmlformats.org/officeDocument/2006/relationships/oleObject" Target="../embeddings/oleObject1.bin"/><Relationship Id="rId1" Type="http://schemas.openxmlformats.org/officeDocument/2006/relationships/slideLayout" Target="../slideLayouts/slideLayout6.xml"/><Relationship Id="rId6" Type="http://schemas.openxmlformats.org/officeDocument/2006/relationships/oleObject" Target="../embeddings/oleObject3.bin"/><Relationship Id="rId5" Type="http://schemas.openxmlformats.org/officeDocument/2006/relationships/image" Target="../media/image13.wmf"/><Relationship Id="rId4" Type="http://schemas.openxmlformats.org/officeDocument/2006/relationships/oleObject" Target="../embeddings/oleObject2.bin"/><Relationship Id="rId9" Type="http://schemas.openxmlformats.org/officeDocument/2006/relationships/image" Target="../media/image15.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library.znu.edu.ua/2371.ukr.html"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49F30EE2-F134-4FD4-ACCB-67D77437110D}"/>
              </a:ext>
            </a:extLst>
          </p:cNvPr>
          <p:cNvSpPr>
            <a:spLocks noGrp="1"/>
          </p:cNvSpPr>
          <p:nvPr>
            <p:ph type="title"/>
          </p:nvPr>
        </p:nvSpPr>
        <p:spPr>
          <a:xfrm>
            <a:off x="86263" y="120770"/>
            <a:ext cx="7065035" cy="2527539"/>
          </a:xfrm>
        </p:spPr>
        <p:txBody>
          <a:bodyPr anchor="ctr">
            <a:normAutofit fontScale="90000"/>
          </a:bodyPr>
          <a:lstStyle/>
          <a:p>
            <a:pPr marL="85725" algn="ctr">
              <a:lnSpc>
                <a:spcPct val="115000"/>
              </a:lnSpc>
              <a:spcAft>
                <a:spcPts val="800"/>
              </a:spcAft>
              <a:tabLst>
                <a:tab pos="990600" algn="l"/>
              </a:tabLst>
            </a:pPr>
            <a:r>
              <a:rPr lang="uk-UA" sz="3600" b="1" dirty="0"/>
              <a:t>Зміст та оформлення структурних елементів роботи</a:t>
            </a:r>
            <a:br>
              <a:rPr lang="ru-UA" dirty="0"/>
            </a:br>
            <a:br>
              <a:rPr lang="uk-UA" dirty="0"/>
            </a:br>
            <a:r>
              <a:rPr lang="uk-UA" b="1" dirty="0"/>
              <a:t>Титульна сторінка</a:t>
            </a:r>
            <a:endParaRPr lang="ru-UA" b="1" dirty="0"/>
          </a:p>
        </p:txBody>
      </p:sp>
      <p:sp>
        <p:nvSpPr>
          <p:cNvPr id="6" name="Текст 5">
            <a:extLst>
              <a:ext uri="{FF2B5EF4-FFF2-40B4-BE49-F238E27FC236}">
                <a16:creationId xmlns:a16="http://schemas.microsoft.com/office/drawing/2014/main" id="{AAE09EEE-E8FC-4301-B53C-7128B9B29F83}"/>
              </a:ext>
            </a:extLst>
          </p:cNvPr>
          <p:cNvSpPr>
            <a:spLocks noGrp="1"/>
          </p:cNvSpPr>
          <p:nvPr>
            <p:ph type="body" sz="half" idx="2"/>
          </p:nvPr>
        </p:nvSpPr>
        <p:spPr>
          <a:xfrm>
            <a:off x="198408" y="3145992"/>
            <a:ext cx="6776325" cy="2668212"/>
          </a:xfrm>
        </p:spPr>
        <p:txBody>
          <a:bodyPr>
            <a:noAutofit/>
          </a:bodyPr>
          <a:lstStyle/>
          <a:p>
            <a:pPr indent="449580" algn="just">
              <a:lnSpc>
                <a:spcPct val="115000"/>
              </a:lnSpc>
              <a:spcAft>
                <a:spcPts val="800"/>
              </a:spcAft>
            </a:pPr>
            <a:r>
              <a:rPr lang="uk-UA" sz="1600" i="1" dirty="0"/>
              <a:t>Титульний аркуш </a:t>
            </a:r>
            <a:r>
              <a:rPr lang="uk-UA" sz="1600" dirty="0"/>
              <a:t>містить дані, які подають у такій послідовності:</a:t>
            </a:r>
            <a:endParaRPr lang="ru-UA" sz="1600" dirty="0"/>
          </a:p>
          <a:p>
            <a:pPr marL="266700" lvl="0" indent="-266700" algn="just">
              <a:lnSpc>
                <a:spcPct val="115000"/>
              </a:lnSpc>
              <a:spcBef>
                <a:spcPts val="600"/>
              </a:spcBef>
              <a:spcAft>
                <a:spcPts val="600"/>
              </a:spcAft>
              <a:buFont typeface="Arial" panose="020B0604020202020204" pitchFamily="34" charset="0"/>
              <a:buChar char="•"/>
            </a:pPr>
            <a:r>
              <a:rPr lang="uk-UA" sz="1600" dirty="0"/>
              <a:t>відомості про назву міністерства й навчального закладу;</a:t>
            </a:r>
            <a:endParaRPr lang="ru-UA" sz="1600" dirty="0"/>
          </a:p>
          <a:p>
            <a:pPr marL="285750" lvl="0" indent="-285750" algn="just">
              <a:lnSpc>
                <a:spcPct val="115000"/>
              </a:lnSpc>
              <a:spcBef>
                <a:spcPts val="600"/>
              </a:spcBef>
              <a:spcAft>
                <a:spcPts val="600"/>
              </a:spcAft>
              <a:buFont typeface="Arial" panose="020B0604020202020204" pitchFamily="34" charset="0"/>
              <a:buChar char="•"/>
            </a:pPr>
            <a:r>
              <a:rPr lang="uk-UA" sz="1600" dirty="0"/>
              <a:t>назва підрозділу (факультету та випускової кафедри);</a:t>
            </a:r>
            <a:endParaRPr lang="ru-UA" sz="1600" dirty="0"/>
          </a:p>
          <a:p>
            <a:pPr marL="285750" lvl="0" indent="-285750" algn="just">
              <a:lnSpc>
                <a:spcPct val="115000"/>
              </a:lnSpc>
              <a:spcBef>
                <a:spcPts val="600"/>
              </a:spcBef>
              <a:spcAft>
                <a:spcPts val="600"/>
              </a:spcAft>
              <a:buFont typeface="Arial" panose="020B0604020202020204" pitchFamily="34" charset="0"/>
              <a:buChar char="•"/>
            </a:pPr>
            <a:r>
              <a:rPr lang="uk-UA" sz="1600" dirty="0"/>
              <a:t>повна назва документа;</a:t>
            </a:r>
            <a:endParaRPr lang="ru-UA" sz="1600" dirty="0"/>
          </a:p>
          <a:p>
            <a:pPr marL="285750" lvl="0" indent="-285750" algn="just">
              <a:lnSpc>
                <a:spcPct val="115000"/>
              </a:lnSpc>
              <a:spcBef>
                <a:spcPts val="600"/>
              </a:spcBef>
              <a:spcAft>
                <a:spcPts val="600"/>
              </a:spcAft>
              <a:buFont typeface="Arial" panose="020B0604020202020204" pitchFamily="34" charset="0"/>
              <a:buChar char="•"/>
            </a:pPr>
            <a:r>
              <a:rPr lang="uk-UA" sz="1600" dirty="0"/>
              <a:t>відомості про автора, керівника та рецензента роботи;</a:t>
            </a:r>
          </a:p>
          <a:p>
            <a:pPr marL="285750" lvl="0" indent="-285750" algn="just">
              <a:lnSpc>
                <a:spcPct val="115000"/>
              </a:lnSpc>
              <a:spcBef>
                <a:spcPts val="600"/>
              </a:spcBef>
              <a:spcAft>
                <a:spcPts val="600"/>
              </a:spcAft>
              <a:buFont typeface="Arial" panose="020B0604020202020204" pitchFamily="34" charset="0"/>
              <a:buChar char="•"/>
            </a:pPr>
            <a:r>
              <a:rPr lang="uk-UA" sz="1600" dirty="0"/>
              <a:t>рік та місто написання.</a:t>
            </a:r>
            <a:endParaRPr lang="ru-UA" sz="1600" dirty="0"/>
          </a:p>
        </p:txBody>
      </p:sp>
      <p:sp>
        <p:nvSpPr>
          <p:cNvPr id="11" name="Рисунок 10">
            <a:extLst>
              <a:ext uri="{FF2B5EF4-FFF2-40B4-BE49-F238E27FC236}">
                <a16:creationId xmlns:a16="http://schemas.microsoft.com/office/drawing/2014/main" id="{50616A2F-023E-4352-A078-75B77F6D8CC2}"/>
              </a:ext>
            </a:extLst>
          </p:cNvPr>
          <p:cNvSpPr>
            <a:spLocks noGrp="1"/>
          </p:cNvSpPr>
          <p:nvPr>
            <p:ph type="pic" idx="1"/>
          </p:nvPr>
        </p:nvSpPr>
        <p:spPr/>
      </p:sp>
      <p:pic>
        <p:nvPicPr>
          <p:cNvPr id="12" name="Рисунок 11">
            <a:extLst>
              <a:ext uri="{FF2B5EF4-FFF2-40B4-BE49-F238E27FC236}">
                <a16:creationId xmlns:a16="http://schemas.microsoft.com/office/drawing/2014/main" id="{D542F208-5E74-4966-843B-B5CEF3C3FC66}"/>
              </a:ext>
            </a:extLst>
          </p:cNvPr>
          <p:cNvPicPr/>
          <p:nvPr/>
        </p:nvPicPr>
        <p:blipFill rotWithShape="1">
          <a:blip r:embed="rId2"/>
          <a:srcRect l="37018" t="17911" r="35662" b="14569"/>
          <a:stretch/>
        </p:blipFill>
        <p:spPr bwMode="auto">
          <a:xfrm>
            <a:off x="7318943" y="0"/>
            <a:ext cx="4597015" cy="61247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009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08C4EE-7002-4899-ADCD-768FE4569F28}"/>
              </a:ext>
            </a:extLst>
          </p:cNvPr>
          <p:cNvSpPr>
            <a:spLocks noGrp="1"/>
          </p:cNvSpPr>
          <p:nvPr>
            <p:ph type="title"/>
          </p:nvPr>
        </p:nvSpPr>
        <p:spPr>
          <a:xfrm>
            <a:off x="138023" y="798974"/>
            <a:ext cx="5957976" cy="1633676"/>
          </a:xfrm>
        </p:spPr>
        <p:txBody>
          <a:bodyPr anchor="ctr"/>
          <a:lstStyle/>
          <a:p>
            <a:pPr algn="ctr"/>
            <a:r>
              <a:rPr lang="uk-UA" sz="2900" b="1" dirty="0"/>
              <a:t>Таблиці</a:t>
            </a:r>
            <a:endParaRPr lang="ru-UA" sz="2900" b="1" dirty="0"/>
          </a:p>
        </p:txBody>
      </p:sp>
      <p:pic>
        <p:nvPicPr>
          <p:cNvPr id="6" name="Объект 5">
            <a:extLst>
              <a:ext uri="{FF2B5EF4-FFF2-40B4-BE49-F238E27FC236}">
                <a16:creationId xmlns:a16="http://schemas.microsoft.com/office/drawing/2014/main" id="{C8413B47-3F0E-4839-A721-676EB171B659}"/>
              </a:ext>
            </a:extLst>
          </p:cNvPr>
          <p:cNvPicPr>
            <a:picLocks noGrp="1" noChangeAspect="1"/>
          </p:cNvPicPr>
          <p:nvPr>
            <p:ph idx="1"/>
          </p:nvPr>
        </p:nvPicPr>
        <p:blipFill rotWithShape="1">
          <a:blip r:embed="rId2"/>
          <a:srcRect l="31321" t="37854" r="32098" b="28992"/>
          <a:stretch/>
        </p:blipFill>
        <p:spPr>
          <a:xfrm>
            <a:off x="6538822" y="264763"/>
            <a:ext cx="5300267" cy="2702097"/>
          </a:xfrm>
        </p:spPr>
      </p:pic>
      <p:sp>
        <p:nvSpPr>
          <p:cNvPr id="4" name="Текст 3">
            <a:extLst>
              <a:ext uri="{FF2B5EF4-FFF2-40B4-BE49-F238E27FC236}">
                <a16:creationId xmlns:a16="http://schemas.microsoft.com/office/drawing/2014/main" id="{28269797-EA9D-4E2D-B51B-17261F5EA7EF}"/>
              </a:ext>
            </a:extLst>
          </p:cNvPr>
          <p:cNvSpPr>
            <a:spLocks noGrp="1"/>
          </p:cNvSpPr>
          <p:nvPr>
            <p:ph type="body" sz="half" idx="2"/>
          </p:nvPr>
        </p:nvSpPr>
        <p:spPr>
          <a:xfrm>
            <a:off x="0" y="3205491"/>
            <a:ext cx="12120664" cy="2853535"/>
          </a:xfrm>
        </p:spPr>
        <p:txBody>
          <a:bodyPr>
            <a:normAutofit fontScale="25000" lnSpcReduction="20000"/>
          </a:bodyPr>
          <a:lstStyle/>
          <a:p>
            <a:pPr marL="174625" indent="-174625" algn="just">
              <a:spcBef>
                <a:spcPts val="0"/>
              </a:spcBef>
              <a:buFont typeface="Arial" panose="020B0604020202020204" pitchFamily="34" charset="0"/>
              <a:buChar char="•"/>
            </a:pPr>
            <a:r>
              <a:rPr lang="uk-UA" sz="5200" dirty="0"/>
              <a:t>Горизонтальні й вертикальні лінії, що розмежовують рядки таблиці, можна не наводити, якщо це не ускладню є користування таблицею</a:t>
            </a:r>
          </a:p>
          <a:p>
            <a:pPr marL="174625" indent="-174625" algn="just">
              <a:spcBef>
                <a:spcPts val="0"/>
              </a:spcBef>
              <a:buFont typeface="Arial" panose="020B0604020202020204" pitchFamily="34" charset="0"/>
              <a:buChar char="•"/>
            </a:pPr>
            <a:r>
              <a:rPr lang="uk-UA" sz="5200" dirty="0"/>
              <a:t>Таблицю слід розташовувати безпосередньо після тексту, в якому вона згадується вперше або на наступній сторінці. На всі таблиці мають бути посилання в тексті роботи із зазначенням її номера</a:t>
            </a:r>
          </a:p>
          <a:p>
            <a:pPr marL="174625" indent="-174625" algn="just">
              <a:spcBef>
                <a:spcPts val="0"/>
              </a:spcBef>
              <a:buFont typeface="Arial" panose="020B0604020202020204" pitchFamily="34" charset="0"/>
              <a:buChar char="•"/>
            </a:pPr>
            <a:r>
              <a:rPr lang="uk-UA" sz="5200" dirty="0"/>
              <a:t>Таблиці нумерують наскрізно арабськими цифрами, крім таблиць у додатках. Дозволено таблиці нумерувати в межах розділу. У цьому разі номер таблиці складається з номера розділу та порядкового номера таблиці, відокремлених крапкою, наприклад, Таблиця 2.1 – перша таблиця другого розділу.</a:t>
            </a:r>
            <a:endParaRPr lang="ru-UA" sz="5200" dirty="0"/>
          </a:p>
          <a:p>
            <a:pPr marL="174625" indent="-174625" algn="just">
              <a:spcBef>
                <a:spcPts val="0"/>
              </a:spcBef>
              <a:buFont typeface="Arial" panose="020B0604020202020204" pitchFamily="34" charset="0"/>
              <a:buChar char="•"/>
            </a:pPr>
            <a:r>
              <a:rPr lang="uk-UA" sz="5200" dirty="0"/>
              <a:t>Таблиці кожного додатка нумерують окремо. Номер таблиці додатка складається з позначення додатка та порядкового номера таблиці в додатку, відокремлених крапкою, наприклад, «Таблиця В.1 – Назва таблиці» – перша таблиця додатка В</a:t>
            </a:r>
          </a:p>
          <a:p>
            <a:pPr marL="174625" indent="-174625" algn="just">
              <a:spcBef>
                <a:spcPts val="0"/>
              </a:spcBef>
              <a:buFont typeface="Arial" panose="020B0604020202020204" pitchFamily="34" charset="0"/>
              <a:buChar char="•"/>
            </a:pPr>
            <a:r>
              <a:rPr lang="uk-UA" sz="5200" dirty="0"/>
              <a:t>Назву таблиці друкують з великої літери і розміщують над таблицею з абзацного відступу без крапки в кінці</a:t>
            </a:r>
          </a:p>
          <a:p>
            <a:pPr marL="174625" indent="-174625" algn="just">
              <a:spcBef>
                <a:spcPts val="0"/>
              </a:spcBef>
              <a:buFont typeface="Arial" panose="020B0604020202020204" pitchFamily="34" charset="0"/>
              <a:buChar char="•"/>
            </a:pPr>
            <a:r>
              <a:rPr lang="uk-UA" sz="5200" dirty="0"/>
              <a:t>Якщо рядки або колонки таблиці виходять за межі формату сторінки, таблицю поділяють на частини, чи переносять частину таблиці на наступну сторінку. У кожній частині таблиці повторюють її головку та боковик. У разі поділу таблиці на частини дозволено її головку чи боковик заміняти відповідно номерами колонок або рядків, нумеруючи їх арабськими цифрами в першій частині таблиці. Слово «Таблиця» подають лише один раз над першою частиною таблиці. Над іншими частинами таблиці з абзацного відступу друкують «Продовження таблиці» або «Кінець таблиці ____ » без повторення її назви</a:t>
            </a:r>
          </a:p>
          <a:p>
            <a:pPr marL="174625" indent="-174625" algn="just">
              <a:spcBef>
                <a:spcPts val="0"/>
              </a:spcBef>
              <a:buFont typeface="Arial" panose="020B0604020202020204" pitchFamily="34" charset="0"/>
              <a:buChar char="•"/>
            </a:pPr>
            <a:r>
              <a:rPr lang="ru-RU" sz="5200" dirty="0"/>
              <a:t>Заголовки колонок таблиці починають з великої літери, а підзаголовки </a:t>
            </a:r>
            <a:r>
              <a:rPr lang="uk-UA" sz="5200" dirty="0">
                <a:effectLst/>
                <a:latin typeface="Times New Roman" panose="02020603050405020304" pitchFamily="18" charset="0"/>
                <a:ea typeface="Calibri" panose="020F0502020204030204" pitchFamily="34" charset="0"/>
              </a:rPr>
              <a:t>–</a:t>
            </a:r>
            <a:r>
              <a:rPr lang="ru-RU" sz="5200" dirty="0"/>
              <a:t> з малої літери, якщо вони становлять одне речення із заголовком. Підзаголовки, які мають самостійне значення, подають з великої літери. У кінці заго­ловків і підзаголовків таблиць крапки не ставлять. Переважна форма іменників у заголовках </a:t>
            </a:r>
            <a:r>
              <a:rPr lang="uk-UA" sz="5200" dirty="0">
                <a:effectLst/>
                <a:latin typeface="Times New Roman" panose="02020603050405020304" pitchFamily="18" charset="0"/>
                <a:ea typeface="Calibri" panose="020F0502020204030204" pitchFamily="34" charset="0"/>
              </a:rPr>
              <a:t>–</a:t>
            </a:r>
            <a:r>
              <a:rPr lang="ru-RU" sz="5200" dirty="0"/>
              <a:t> </a:t>
            </a:r>
            <a:r>
              <a:rPr lang="uk-UA" sz="5200" dirty="0"/>
              <a:t>однина</a:t>
            </a:r>
          </a:p>
          <a:p>
            <a:pPr algn="just"/>
            <a:endParaRPr lang="uk-UA" dirty="0"/>
          </a:p>
          <a:p>
            <a:pPr algn="just"/>
            <a:endParaRPr lang="ru-UA" dirty="0"/>
          </a:p>
        </p:txBody>
      </p:sp>
    </p:spTree>
    <p:extLst>
      <p:ext uri="{BB962C8B-B14F-4D97-AF65-F5344CB8AC3E}">
        <p14:creationId xmlns:p14="http://schemas.microsoft.com/office/powerpoint/2010/main" val="463530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F5A6A9-9D29-44CD-BF21-B61A5EDEF964}"/>
              </a:ext>
            </a:extLst>
          </p:cNvPr>
          <p:cNvSpPr>
            <a:spLocks noGrp="1"/>
          </p:cNvSpPr>
          <p:nvPr>
            <p:ph type="title"/>
          </p:nvPr>
        </p:nvSpPr>
        <p:spPr>
          <a:xfrm>
            <a:off x="116733" y="798974"/>
            <a:ext cx="4601038" cy="1808040"/>
          </a:xfrm>
        </p:spPr>
        <p:txBody>
          <a:bodyPr anchor="ctr"/>
          <a:lstStyle/>
          <a:p>
            <a:pPr algn="ctr"/>
            <a:r>
              <a:rPr lang="uk-UA" sz="2900" b="1" dirty="0"/>
              <a:t>Переліки</a:t>
            </a:r>
            <a:endParaRPr lang="ru-UA" sz="2900" b="1" dirty="0"/>
          </a:p>
        </p:txBody>
      </p:sp>
      <p:sp>
        <p:nvSpPr>
          <p:cNvPr id="3" name="Объект 2">
            <a:extLst>
              <a:ext uri="{FF2B5EF4-FFF2-40B4-BE49-F238E27FC236}">
                <a16:creationId xmlns:a16="http://schemas.microsoft.com/office/drawing/2014/main" id="{C47BE21E-EBD6-491F-B1DA-DFD1F7AC557A}"/>
              </a:ext>
            </a:extLst>
          </p:cNvPr>
          <p:cNvSpPr>
            <a:spLocks noGrp="1"/>
          </p:cNvSpPr>
          <p:nvPr>
            <p:ph idx="1"/>
          </p:nvPr>
        </p:nvSpPr>
        <p:spPr>
          <a:xfrm>
            <a:off x="7295743" y="184827"/>
            <a:ext cx="4779524" cy="5603130"/>
          </a:xfrm>
        </p:spPr>
        <p:txBody>
          <a:bodyPr>
            <a:normAutofit/>
          </a:bodyPr>
          <a:lstStyle/>
          <a:p>
            <a:pPr indent="0" algn="just">
              <a:lnSpc>
                <a:spcPct val="115000"/>
              </a:lnSpc>
              <a:spcBef>
                <a:spcPts val="600"/>
              </a:spcBef>
              <a:spcAft>
                <a:spcPts val="600"/>
              </a:spcAft>
              <a:buNone/>
            </a:pPr>
            <a:r>
              <a:rPr lang="uk-UA" sz="1600" b="1" dirty="0"/>
              <a:t>Приклад</a:t>
            </a:r>
            <a:r>
              <a:rPr lang="uk-UA" sz="1600" dirty="0"/>
              <a:t>:</a:t>
            </a:r>
            <a:endParaRPr lang="ru-UA" sz="1600" dirty="0"/>
          </a:p>
          <a:p>
            <a:pPr marL="273050" indent="-273050" algn="just">
              <a:lnSpc>
                <a:spcPct val="115000"/>
              </a:lnSpc>
              <a:spcBef>
                <a:spcPts val="600"/>
              </a:spcBef>
              <a:spcAft>
                <a:spcPts val="600"/>
              </a:spcAft>
              <a:buNone/>
            </a:pPr>
            <a:r>
              <a:rPr lang="uk-UA" sz="1600" dirty="0"/>
              <a:t>а)	рівняння з двома змінними та його графік; </a:t>
            </a:r>
            <a:endParaRPr lang="ru-UA" sz="1600" dirty="0"/>
          </a:p>
          <a:p>
            <a:pPr marL="273050" indent="-273050" algn="just">
              <a:lnSpc>
                <a:spcPct val="115000"/>
              </a:lnSpc>
              <a:spcBef>
                <a:spcPts val="600"/>
              </a:spcBef>
              <a:spcAft>
                <a:spcPts val="600"/>
              </a:spcAft>
              <a:buNone/>
            </a:pPr>
            <a:r>
              <a:rPr lang="uk-UA" sz="1600" dirty="0"/>
              <a:t>б)	методи розв’язання систем рівнянь з двома змінними:</a:t>
            </a:r>
            <a:endParaRPr lang="ru-UA" sz="1600" dirty="0"/>
          </a:p>
          <a:p>
            <a:pPr marL="0" indent="273050" algn="just">
              <a:lnSpc>
                <a:spcPct val="115000"/>
              </a:lnSpc>
              <a:spcBef>
                <a:spcPts val="600"/>
              </a:spcBef>
              <a:spcAft>
                <a:spcPts val="600"/>
              </a:spcAft>
              <a:buNone/>
              <a:tabLst>
                <a:tab pos="622300" algn="l"/>
              </a:tabLst>
            </a:pPr>
            <a:r>
              <a:rPr lang="uk-UA" sz="1600" dirty="0"/>
              <a:t>1)	графічний;</a:t>
            </a:r>
            <a:endParaRPr lang="ru-UA" sz="1600" dirty="0"/>
          </a:p>
          <a:p>
            <a:pPr marL="0" indent="273050" algn="just">
              <a:lnSpc>
                <a:spcPct val="115000"/>
              </a:lnSpc>
              <a:spcBef>
                <a:spcPts val="600"/>
              </a:spcBef>
              <a:spcAft>
                <a:spcPts val="600"/>
              </a:spcAft>
              <a:buNone/>
              <a:tabLst>
                <a:tab pos="622300" algn="l"/>
              </a:tabLst>
            </a:pPr>
            <a:r>
              <a:rPr lang="uk-UA" sz="1600" dirty="0"/>
              <a:t>2)	додавання;</a:t>
            </a:r>
            <a:endParaRPr lang="ru-UA" sz="1600" dirty="0"/>
          </a:p>
          <a:p>
            <a:pPr marL="0" indent="273050" algn="just">
              <a:lnSpc>
                <a:spcPct val="115000"/>
              </a:lnSpc>
              <a:spcBef>
                <a:spcPts val="600"/>
              </a:spcBef>
              <a:spcAft>
                <a:spcPts val="600"/>
              </a:spcAft>
              <a:buNone/>
              <a:tabLst>
                <a:tab pos="622300" algn="l"/>
              </a:tabLst>
            </a:pPr>
            <a:r>
              <a:rPr lang="uk-UA" sz="1600" dirty="0"/>
              <a:t>3)	підстановки;</a:t>
            </a:r>
            <a:endParaRPr lang="ru-UA" sz="1600" dirty="0"/>
          </a:p>
          <a:p>
            <a:pPr marL="0" indent="273050" algn="just">
              <a:lnSpc>
                <a:spcPct val="115000"/>
              </a:lnSpc>
              <a:spcBef>
                <a:spcPts val="600"/>
              </a:spcBef>
              <a:spcAft>
                <a:spcPts val="600"/>
              </a:spcAft>
              <a:buNone/>
              <a:tabLst>
                <a:tab pos="622300" algn="l"/>
              </a:tabLst>
            </a:pPr>
            <a:r>
              <a:rPr lang="uk-UA" sz="1600" dirty="0"/>
              <a:t>4)	заміни:</a:t>
            </a:r>
            <a:endParaRPr lang="ru-UA" sz="1600" dirty="0"/>
          </a:p>
          <a:p>
            <a:pPr marL="0" lvl="0" indent="622300" algn="just">
              <a:lnSpc>
                <a:spcPct val="115000"/>
              </a:lnSpc>
              <a:spcBef>
                <a:spcPts val="600"/>
              </a:spcBef>
              <a:spcAft>
                <a:spcPts val="600"/>
              </a:spcAft>
              <a:buNone/>
              <a:tabLst>
                <a:tab pos="990600" algn="l"/>
              </a:tabLst>
            </a:pPr>
            <a:r>
              <a:rPr lang="uk-UA" sz="1800" dirty="0">
                <a:effectLst/>
                <a:latin typeface="Times New Roman" panose="02020603050405020304" pitchFamily="18" charset="0"/>
                <a:ea typeface="Calibri" panose="020F0502020204030204" pitchFamily="34" charset="0"/>
              </a:rPr>
              <a:t>– </a:t>
            </a:r>
            <a:r>
              <a:rPr lang="uk-UA" sz="1600" dirty="0"/>
              <a:t>зведення до одного рівняння;</a:t>
            </a:r>
            <a:endParaRPr lang="ru-UA" sz="1600" dirty="0"/>
          </a:p>
          <a:p>
            <a:pPr marL="0" lvl="0" indent="622300" algn="just">
              <a:lnSpc>
                <a:spcPct val="115000"/>
              </a:lnSpc>
              <a:spcBef>
                <a:spcPts val="600"/>
              </a:spcBef>
              <a:spcAft>
                <a:spcPts val="600"/>
              </a:spcAft>
              <a:buNone/>
              <a:tabLst>
                <a:tab pos="990600" algn="l"/>
              </a:tabLst>
            </a:pPr>
            <a:r>
              <a:rPr lang="uk-UA" sz="1800" dirty="0">
                <a:effectLst/>
                <a:latin typeface="Times New Roman" panose="02020603050405020304" pitchFamily="18" charset="0"/>
                <a:ea typeface="Calibri" panose="020F0502020204030204" pitchFamily="34" charset="0"/>
              </a:rPr>
              <a:t>– </a:t>
            </a:r>
            <a:r>
              <a:rPr lang="uk-UA" sz="1600" dirty="0"/>
              <a:t>зведення до системи рівнянь;</a:t>
            </a:r>
            <a:endParaRPr lang="ru-UA" sz="1600" dirty="0"/>
          </a:p>
          <a:p>
            <a:pPr marL="0" indent="273050" algn="just">
              <a:lnSpc>
                <a:spcPct val="115000"/>
              </a:lnSpc>
              <a:spcBef>
                <a:spcPts val="600"/>
              </a:spcBef>
              <a:spcAft>
                <a:spcPts val="600"/>
              </a:spcAft>
              <a:buNone/>
              <a:tabLst>
                <a:tab pos="622300" algn="l"/>
              </a:tabLst>
            </a:pPr>
            <a:r>
              <a:rPr lang="uk-UA" sz="1600" dirty="0"/>
              <a:t>5)	інші способи.</a:t>
            </a:r>
            <a:endParaRPr lang="ru-UA" sz="1600" dirty="0"/>
          </a:p>
          <a:p>
            <a:endParaRPr lang="ru-UA" dirty="0"/>
          </a:p>
        </p:txBody>
      </p:sp>
      <p:sp>
        <p:nvSpPr>
          <p:cNvPr id="4" name="Текст 3">
            <a:extLst>
              <a:ext uri="{FF2B5EF4-FFF2-40B4-BE49-F238E27FC236}">
                <a16:creationId xmlns:a16="http://schemas.microsoft.com/office/drawing/2014/main" id="{ECEF64C0-723E-4A47-B6C8-CF9C3F3D46F1}"/>
              </a:ext>
            </a:extLst>
          </p:cNvPr>
          <p:cNvSpPr>
            <a:spLocks noGrp="1"/>
          </p:cNvSpPr>
          <p:nvPr>
            <p:ph type="body" sz="half" idx="2"/>
          </p:nvPr>
        </p:nvSpPr>
        <p:spPr>
          <a:xfrm>
            <a:off x="116733" y="3205491"/>
            <a:ext cx="6965003" cy="2582466"/>
          </a:xfrm>
        </p:spPr>
        <p:txBody>
          <a:bodyPr>
            <a:normAutofit fontScale="85000" lnSpcReduction="20000"/>
          </a:bodyPr>
          <a:lstStyle/>
          <a:p>
            <a:pPr marL="285750" indent="-285750" algn="just">
              <a:lnSpc>
                <a:spcPct val="115000"/>
              </a:lnSpc>
              <a:spcBef>
                <a:spcPts val="0"/>
              </a:spcBef>
              <a:spcAft>
                <a:spcPts val="600"/>
              </a:spcAft>
              <a:buFont typeface="Arial" panose="020B0604020202020204" pitchFamily="34" charset="0"/>
              <a:buChar char="•"/>
            </a:pPr>
            <a:r>
              <a:rPr lang="uk-UA" sz="1500" dirty="0"/>
              <a:t>Подають у розділах, підрозділах, пунктах і/або підпунктах</a:t>
            </a:r>
          </a:p>
          <a:p>
            <a:pPr marL="285750" indent="-285750" algn="just">
              <a:lnSpc>
                <a:spcPct val="115000"/>
              </a:lnSpc>
              <a:spcBef>
                <a:spcPts val="0"/>
              </a:spcBef>
              <a:spcAft>
                <a:spcPts val="600"/>
              </a:spcAft>
              <a:buFont typeface="Arial" panose="020B0604020202020204" pitchFamily="34" charset="0"/>
              <a:buChar char="•"/>
            </a:pPr>
            <a:r>
              <a:rPr lang="uk-UA" sz="1500" dirty="0"/>
              <a:t>Перед переліком ставлять двокрапку (крім пояснювальних переліків на рисунках);</a:t>
            </a:r>
          </a:p>
          <a:p>
            <a:pPr marL="285750" indent="-285750" algn="just">
              <a:lnSpc>
                <a:spcPct val="115000"/>
              </a:lnSpc>
              <a:spcBef>
                <a:spcPts val="0"/>
              </a:spcBef>
              <a:spcAft>
                <a:spcPts val="600"/>
              </a:spcAft>
              <a:buFont typeface="Arial" panose="020B0604020202020204" pitchFamily="34" charset="0"/>
              <a:buChar char="•"/>
            </a:pPr>
            <a:r>
              <a:rPr lang="uk-UA" sz="1500" dirty="0"/>
              <a:t>Якщо переліки одного рівня підпорядкованості, на які у роботі немає посилань, то перед кожним із переліків ставлять знак «тире». Якщо у звіті є посилання на переліки, підпорядкованість позначають малими літерами української абетки (за виключенням літер ґ, ї, й, ь), далі – арабськими цифрами, далі – через знаки «тире». Після цифри або літери певної позиції переліку ставлять круглу дужку</a:t>
            </a:r>
          </a:p>
          <a:p>
            <a:pPr marL="285750" indent="-285750" algn="just">
              <a:lnSpc>
                <a:spcPct val="115000"/>
              </a:lnSpc>
              <a:spcBef>
                <a:spcPts val="0"/>
              </a:spcBef>
              <a:buFont typeface="Arial" panose="020B0604020202020204" pitchFamily="34" charset="0"/>
              <a:buChar char="•"/>
            </a:pPr>
            <a:r>
              <a:rPr lang="uk-UA" sz="1500" dirty="0"/>
              <a:t>Текст кожної позиції переліку треба починати з малої літери з абзацного відступу відносно попереднього рівня підпорядкованості. Між елементами ставлять кому або крапку з комою, залежно від ступеня логічного зв’язку між ними й складності синтаксичної побудови елемента переліку</a:t>
            </a:r>
            <a:endParaRPr lang="ru-UA" sz="1500" dirty="0"/>
          </a:p>
          <a:p>
            <a:endParaRPr lang="ru-UA" dirty="0"/>
          </a:p>
        </p:txBody>
      </p:sp>
    </p:spTree>
    <p:extLst>
      <p:ext uri="{BB962C8B-B14F-4D97-AF65-F5344CB8AC3E}">
        <p14:creationId xmlns:p14="http://schemas.microsoft.com/office/powerpoint/2010/main" val="355638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CFF957-4A20-4071-A3E2-11E54AF93611}"/>
              </a:ext>
            </a:extLst>
          </p:cNvPr>
          <p:cNvSpPr>
            <a:spLocks noGrp="1"/>
          </p:cNvSpPr>
          <p:nvPr>
            <p:ph type="title"/>
          </p:nvPr>
        </p:nvSpPr>
        <p:spPr/>
        <p:txBody>
          <a:bodyPr anchor="ctr"/>
          <a:lstStyle/>
          <a:p>
            <a:pPr algn="ctr"/>
            <a:r>
              <a:rPr lang="uk-UA" sz="2900" b="1" dirty="0"/>
              <a:t>Примітки</a:t>
            </a:r>
            <a:endParaRPr lang="ru-UA" sz="2900" b="1" dirty="0"/>
          </a:p>
        </p:txBody>
      </p:sp>
      <p:sp>
        <p:nvSpPr>
          <p:cNvPr id="4" name="Текст 3">
            <a:extLst>
              <a:ext uri="{FF2B5EF4-FFF2-40B4-BE49-F238E27FC236}">
                <a16:creationId xmlns:a16="http://schemas.microsoft.com/office/drawing/2014/main" id="{1FC85F7A-E44F-4B80-BF27-429ECB46404F}"/>
              </a:ext>
            </a:extLst>
          </p:cNvPr>
          <p:cNvSpPr>
            <a:spLocks noGrp="1"/>
          </p:cNvSpPr>
          <p:nvPr>
            <p:ph type="body" sz="half" idx="4294967295"/>
          </p:nvPr>
        </p:nvSpPr>
        <p:spPr>
          <a:xfrm>
            <a:off x="0" y="1853754"/>
            <a:ext cx="7178675" cy="4040635"/>
          </a:xfrm>
        </p:spPr>
        <p:txBody>
          <a:bodyPr>
            <a:noAutofit/>
          </a:bodyPr>
          <a:lstStyle/>
          <a:p>
            <a:pPr marL="285750" indent="-285750" algn="just">
              <a:lnSpc>
                <a:spcPct val="100000"/>
              </a:lnSpc>
              <a:spcBef>
                <a:spcPts val="0"/>
              </a:spcBef>
              <a:spcAft>
                <a:spcPts val="300"/>
              </a:spcAft>
              <a:buFont typeface="Arial" panose="020B0604020202020204" pitchFamily="34" charset="0"/>
              <a:buChar char="•"/>
              <a:tabLst>
                <a:tab pos="800100" algn="l"/>
              </a:tabLst>
            </a:pPr>
            <a:r>
              <a:rPr lang="uk-UA" sz="1800" dirty="0"/>
              <a:t>Подають у роботі, якщо є потреба пояснень до тексту, таблиць, рисунків</a:t>
            </a:r>
            <a:endParaRPr lang="ru-UA" sz="1800" dirty="0"/>
          </a:p>
          <a:p>
            <a:pPr marL="285750" indent="-285750" algn="just">
              <a:lnSpc>
                <a:spcPct val="100000"/>
              </a:lnSpc>
              <a:spcBef>
                <a:spcPts val="0"/>
              </a:spcBef>
              <a:spcAft>
                <a:spcPts val="300"/>
              </a:spcAft>
              <a:buFont typeface="Arial" panose="020B0604020202020204" pitchFamily="34" charset="0"/>
              <a:buChar char="•"/>
              <a:tabLst>
                <a:tab pos="800100" algn="l"/>
              </a:tabLst>
            </a:pPr>
            <a:r>
              <a:rPr lang="uk-UA" sz="1800" dirty="0"/>
              <a:t>Подають безпосередньо за текстом, під рисунком (перед його назвою), під основною частиною таблиці (у її межах)</a:t>
            </a:r>
            <a:endParaRPr lang="ru-UA" sz="1800" dirty="0"/>
          </a:p>
          <a:p>
            <a:pPr marL="285750" indent="-285750" algn="just">
              <a:lnSpc>
                <a:spcPct val="100000"/>
              </a:lnSpc>
              <a:spcBef>
                <a:spcPts val="0"/>
              </a:spcBef>
              <a:spcAft>
                <a:spcPts val="300"/>
              </a:spcAft>
              <a:buFont typeface="Arial" panose="020B0604020202020204" pitchFamily="34" charset="0"/>
              <a:buChar char="•"/>
              <a:tabLst>
                <a:tab pos="800100" algn="l"/>
              </a:tabLst>
            </a:pPr>
            <a:r>
              <a:rPr lang="uk-UA" sz="1800" dirty="0"/>
              <a:t>Одну примітку не нумерують</a:t>
            </a:r>
            <a:endParaRPr lang="ru-UA" sz="1800" dirty="0"/>
          </a:p>
          <a:p>
            <a:pPr marL="285750" indent="-285750" algn="just">
              <a:lnSpc>
                <a:spcPct val="100000"/>
              </a:lnSpc>
              <a:spcBef>
                <a:spcPts val="0"/>
              </a:spcBef>
              <a:spcAft>
                <a:spcPts val="300"/>
              </a:spcAft>
              <a:buFont typeface="Arial" panose="020B0604020202020204" pitchFamily="34" charset="0"/>
              <a:buChar char="•"/>
            </a:pPr>
            <a:r>
              <a:rPr lang="uk-UA" sz="1800" dirty="0"/>
              <a:t>Слово «Примітка» друкують кеглем 12 через один міжрядковий інтервал з абзацного відступу з великої літери з крапкою в кінці. У тому самому рядку через проміжок з великої літери друкують текст примітки тим самим шрифтом</a:t>
            </a:r>
          </a:p>
          <a:p>
            <a:pPr marL="285750" indent="-285750" algn="just">
              <a:lnSpc>
                <a:spcPct val="100000"/>
              </a:lnSpc>
              <a:spcBef>
                <a:spcPts val="0"/>
              </a:spcBef>
              <a:buFont typeface="Arial" panose="020B0604020202020204" pitchFamily="34" charset="0"/>
              <a:buChar char="•"/>
            </a:pPr>
            <a:r>
              <a:rPr lang="uk-UA" sz="1800" dirty="0"/>
              <a:t>Якщо приміток дві та більше, їх подають після тексту, якого вони стосуються, оформлюють аналогічно і нумерують послідовно арабськими цифрами з крапкою. Після слова «Примітки» ставлять двокрапку і з нового рядка з абзацу після номера примітки з великої літери подають текст примітки</a:t>
            </a:r>
            <a:endParaRPr lang="ru-UA" sz="1800" dirty="0"/>
          </a:p>
        </p:txBody>
      </p:sp>
      <p:sp>
        <p:nvSpPr>
          <p:cNvPr id="3" name="Объект 2">
            <a:extLst>
              <a:ext uri="{FF2B5EF4-FFF2-40B4-BE49-F238E27FC236}">
                <a16:creationId xmlns:a16="http://schemas.microsoft.com/office/drawing/2014/main" id="{094AFE63-7F6A-4BD2-A241-C12F95BF8BDA}"/>
              </a:ext>
            </a:extLst>
          </p:cNvPr>
          <p:cNvSpPr>
            <a:spLocks noGrp="1"/>
          </p:cNvSpPr>
          <p:nvPr>
            <p:ph idx="4294967295"/>
          </p:nvPr>
        </p:nvSpPr>
        <p:spPr>
          <a:xfrm>
            <a:off x="7433013" y="1853754"/>
            <a:ext cx="4622800" cy="4115138"/>
          </a:xfrm>
        </p:spPr>
        <p:txBody>
          <a:bodyPr>
            <a:normAutofit/>
          </a:bodyPr>
          <a:lstStyle/>
          <a:p>
            <a:pPr indent="0" algn="just">
              <a:lnSpc>
                <a:spcPct val="115000"/>
              </a:lnSpc>
              <a:spcAft>
                <a:spcPts val="800"/>
              </a:spcAft>
              <a:buNone/>
            </a:pPr>
            <a:r>
              <a:rPr lang="uk-UA" sz="2400" b="1" dirty="0"/>
              <a:t>Приклад</a:t>
            </a:r>
          </a:p>
          <a:p>
            <a:pPr indent="0" algn="just">
              <a:lnSpc>
                <a:spcPct val="115000"/>
              </a:lnSpc>
              <a:spcAft>
                <a:spcPts val="800"/>
              </a:spcAft>
              <a:buNone/>
            </a:pPr>
            <a:r>
              <a:rPr lang="uk-UA" sz="1600" i="1" dirty="0"/>
              <a:t>(якщо примітка одна)</a:t>
            </a:r>
            <a:endParaRPr lang="ru-UA" sz="1600" i="1" dirty="0"/>
          </a:p>
          <a:p>
            <a:pPr indent="0" algn="just">
              <a:lnSpc>
                <a:spcPct val="115000"/>
              </a:lnSpc>
              <a:spcAft>
                <a:spcPts val="800"/>
              </a:spcAft>
              <a:buNone/>
            </a:pPr>
            <a:r>
              <a:rPr lang="uk-UA" sz="1400" dirty="0"/>
              <a:t>Примітка._____________________________________________________________________________.</a:t>
            </a:r>
            <a:endParaRPr lang="ru-UA" sz="1400" dirty="0"/>
          </a:p>
          <a:p>
            <a:pPr indent="0" algn="just">
              <a:lnSpc>
                <a:spcPct val="115000"/>
              </a:lnSpc>
              <a:spcAft>
                <a:spcPts val="800"/>
              </a:spcAft>
              <a:buNone/>
            </a:pPr>
            <a:endParaRPr lang="uk-UA" sz="2600" i="1" dirty="0"/>
          </a:p>
          <a:p>
            <a:pPr indent="0" algn="just">
              <a:lnSpc>
                <a:spcPct val="115000"/>
              </a:lnSpc>
              <a:spcAft>
                <a:spcPts val="800"/>
              </a:spcAft>
              <a:buNone/>
            </a:pPr>
            <a:r>
              <a:rPr lang="uk-UA" sz="1600" i="1" dirty="0"/>
              <a:t>(якщо приміток дві і більше)</a:t>
            </a:r>
            <a:endParaRPr lang="ru-UA" sz="1600" i="1" dirty="0"/>
          </a:p>
          <a:p>
            <a:pPr indent="0" algn="just">
              <a:lnSpc>
                <a:spcPct val="115000"/>
              </a:lnSpc>
              <a:spcAft>
                <a:spcPts val="800"/>
              </a:spcAft>
              <a:buNone/>
            </a:pPr>
            <a:r>
              <a:rPr lang="uk-UA" sz="1400" dirty="0"/>
              <a:t>Примітка 1._________________________________.</a:t>
            </a:r>
          </a:p>
          <a:p>
            <a:pPr indent="0" algn="just">
              <a:lnSpc>
                <a:spcPct val="115000"/>
              </a:lnSpc>
              <a:spcAft>
                <a:spcPts val="800"/>
              </a:spcAft>
              <a:buNone/>
            </a:pPr>
            <a:r>
              <a:rPr lang="uk-UA" sz="1400" dirty="0"/>
              <a:t>Примітка 2. _________________________________.</a:t>
            </a:r>
            <a:endParaRPr lang="ru-UA" sz="1400" dirty="0"/>
          </a:p>
          <a:p>
            <a:pPr indent="0" algn="just">
              <a:lnSpc>
                <a:spcPct val="115000"/>
              </a:lnSpc>
              <a:spcAft>
                <a:spcPts val="800"/>
              </a:spcAft>
              <a:buNone/>
            </a:pPr>
            <a:endParaRPr lang="ru-UA" sz="2600" dirty="0"/>
          </a:p>
          <a:p>
            <a:endParaRPr lang="ru-UA" dirty="0"/>
          </a:p>
        </p:txBody>
      </p:sp>
    </p:spTree>
    <p:extLst>
      <p:ext uri="{BB962C8B-B14F-4D97-AF65-F5344CB8AC3E}">
        <p14:creationId xmlns:p14="http://schemas.microsoft.com/office/powerpoint/2010/main" val="2769825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92778D-2DB3-43B6-8B0D-E796C9048FFA}"/>
              </a:ext>
            </a:extLst>
          </p:cNvPr>
          <p:cNvSpPr>
            <a:spLocks noGrp="1"/>
          </p:cNvSpPr>
          <p:nvPr>
            <p:ph type="title"/>
          </p:nvPr>
        </p:nvSpPr>
        <p:spPr>
          <a:xfrm>
            <a:off x="1451579" y="804519"/>
            <a:ext cx="9598859" cy="1049235"/>
          </a:xfrm>
        </p:spPr>
        <p:txBody>
          <a:bodyPr anchor="ctr"/>
          <a:lstStyle/>
          <a:p>
            <a:pPr algn="ctr"/>
            <a:r>
              <a:rPr lang="uk-UA" sz="2900" b="1" dirty="0"/>
              <a:t>Виноски</a:t>
            </a:r>
            <a:endParaRPr lang="ru-UA" sz="2900" b="1" dirty="0"/>
          </a:p>
        </p:txBody>
      </p:sp>
      <p:sp>
        <p:nvSpPr>
          <p:cNvPr id="4" name="Текст 3">
            <a:extLst>
              <a:ext uri="{FF2B5EF4-FFF2-40B4-BE49-F238E27FC236}">
                <a16:creationId xmlns:a16="http://schemas.microsoft.com/office/drawing/2014/main" id="{1933AC1B-BF9F-47D7-BBC9-771A8CE7340B}"/>
              </a:ext>
            </a:extLst>
          </p:cNvPr>
          <p:cNvSpPr>
            <a:spLocks noGrp="1"/>
          </p:cNvSpPr>
          <p:nvPr>
            <p:ph type="body" sz="half" idx="4294967295"/>
          </p:nvPr>
        </p:nvSpPr>
        <p:spPr>
          <a:xfrm>
            <a:off x="0" y="1854200"/>
            <a:ext cx="7185025" cy="3983038"/>
          </a:xfrm>
        </p:spPr>
        <p:txBody>
          <a:bodyPr>
            <a:noAutofit/>
          </a:bodyPr>
          <a:lstStyle/>
          <a:p>
            <a:pPr marL="0" indent="360363" algn="just">
              <a:spcBef>
                <a:spcPts val="0"/>
              </a:spcBef>
              <a:spcAft>
                <a:spcPts val="600"/>
              </a:spcAft>
              <a:buNone/>
              <a:tabLst>
                <a:tab pos="800100" algn="l"/>
              </a:tabLst>
            </a:pPr>
            <a:r>
              <a:rPr lang="uk-UA" sz="1400" i="1" dirty="0"/>
              <a:t>Виноски</a:t>
            </a:r>
            <a:r>
              <a:rPr lang="uk-UA" sz="1400" dirty="0"/>
              <a:t> – пояснення до окремих даних, наведених у тексті або таблиці.</a:t>
            </a:r>
            <a:endParaRPr lang="ru-UA" sz="1400" dirty="0"/>
          </a:p>
          <a:p>
            <a:pPr marL="285750" indent="-285750" algn="just">
              <a:spcBef>
                <a:spcPts val="0"/>
              </a:spcBef>
              <a:spcAft>
                <a:spcPts val="300"/>
              </a:spcAft>
              <a:buFont typeface="Arial" panose="020B0604020202020204" pitchFamily="34" charset="0"/>
              <a:buChar char="•"/>
              <a:tabLst>
                <a:tab pos="800100" algn="l"/>
              </a:tabLst>
            </a:pPr>
            <a:r>
              <a:rPr lang="uk-UA" sz="1400" dirty="0"/>
              <a:t>Позначають над рядком арабськими цифрами з круглою дужкою, наприклад, </a:t>
            </a:r>
            <a:r>
              <a:rPr lang="uk-UA" sz="1400" baseline="30000" dirty="0"/>
              <a:t>1)</a:t>
            </a:r>
            <a:r>
              <a:rPr lang="uk-UA" sz="1400" dirty="0"/>
              <a:t> </a:t>
            </a:r>
          </a:p>
          <a:p>
            <a:pPr marL="285750" indent="-285750" algn="just">
              <a:spcBef>
                <a:spcPts val="0"/>
              </a:spcBef>
              <a:spcAft>
                <a:spcPts val="300"/>
              </a:spcAft>
              <a:buFont typeface="Arial" panose="020B0604020202020204" pitchFamily="34" charset="0"/>
              <a:buChar char="•"/>
              <a:tabLst>
                <a:tab pos="800100" algn="l"/>
              </a:tabLst>
            </a:pPr>
            <a:r>
              <a:rPr lang="uk-UA" sz="1400" dirty="0"/>
              <a:t>Нумерують у межах кожної сторінки</a:t>
            </a:r>
          </a:p>
          <a:p>
            <a:pPr marL="285750" indent="-285750" algn="just">
              <a:spcBef>
                <a:spcPts val="0"/>
              </a:spcBef>
              <a:spcAft>
                <a:spcPts val="300"/>
              </a:spcAft>
              <a:buFont typeface="Arial" panose="020B0604020202020204" pitchFamily="34" charset="0"/>
              <a:buChar char="•"/>
              <a:tabLst>
                <a:tab pos="800100" algn="l"/>
              </a:tabLst>
            </a:pPr>
            <a:r>
              <a:rPr lang="uk-UA" sz="1400" dirty="0"/>
              <a:t>Дозволено позначати зірочкою (*)</a:t>
            </a:r>
            <a:endParaRPr lang="ru-UA" sz="1400" dirty="0"/>
          </a:p>
          <a:p>
            <a:pPr marL="285750" indent="-285750" algn="just">
              <a:spcBef>
                <a:spcPts val="0"/>
              </a:spcBef>
              <a:spcAft>
                <a:spcPts val="300"/>
              </a:spcAft>
              <a:buFont typeface="Arial" panose="020B0604020202020204" pitchFamily="34" charset="0"/>
              <a:buChar char="•"/>
              <a:tabLst>
                <a:tab pos="800100" algn="l"/>
              </a:tabLst>
            </a:pPr>
            <a:r>
              <a:rPr lang="uk-UA" sz="1400" dirty="0"/>
              <a:t>На одній сторінці тексту дозволено застосовувати не більше ніж чотири виноски</a:t>
            </a:r>
            <a:endParaRPr lang="ru-UA" sz="1400" dirty="0"/>
          </a:p>
          <a:p>
            <a:pPr marL="285750" indent="-285750" algn="just">
              <a:spcBef>
                <a:spcPts val="0"/>
              </a:spcBef>
              <a:spcAft>
                <a:spcPts val="300"/>
              </a:spcAft>
              <a:buFont typeface="Arial" panose="020B0604020202020204" pitchFamily="34" charset="0"/>
              <a:buChar char="•"/>
              <a:tabLst>
                <a:tab pos="800100" algn="l"/>
              </a:tabLst>
            </a:pPr>
            <a:r>
              <a:rPr lang="uk-UA" sz="1400" dirty="0"/>
              <a:t>Знак виноски проставляють безпосередньо після слова, числа, символу або речення, до якого дають пояснення. Цей самий знак ставлять і перед пояснювальним текстом</a:t>
            </a:r>
          </a:p>
          <a:p>
            <a:pPr marL="285750" indent="-285750" algn="just">
              <a:spcBef>
                <a:spcPts val="0"/>
              </a:spcBef>
              <a:tabLst>
                <a:tab pos="800100" algn="l"/>
              </a:tabLst>
            </a:pPr>
            <a:r>
              <a:rPr lang="uk-UA" altLang="ru-UA" sz="1400" dirty="0"/>
              <a:t>Пояснювальний текст виноски пишуть з абзацного відступу:</a:t>
            </a:r>
          </a:p>
          <a:p>
            <a:pPr marL="449263" indent="-182563" algn="just">
              <a:spcBef>
                <a:spcPts val="0"/>
              </a:spcBef>
              <a:buFont typeface="Wingdings" panose="05000000000000000000" pitchFamily="2" charset="2"/>
              <a:buChar char="Ø"/>
              <a:tabLst>
                <a:tab pos="800100" algn="l"/>
              </a:tabLst>
            </a:pPr>
            <a:r>
              <a:rPr lang="uk-UA" altLang="ru-UA" sz="1400" dirty="0"/>
              <a:t>у тексті звіту – у кінці сторінки, на якій зазначено виноску;</a:t>
            </a:r>
          </a:p>
          <a:p>
            <a:pPr marL="449263" indent="-182563" algn="just">
              <a:spcBef>
                <a:spcPts val="0"/>
              </a:spcBef>
              <a:spcAft>
                <a:spcPts val="300"/>
              </a:spcAft>
              <a:buFont typeface="Wingdings" panose="05000000000000000000" pitchFamily="2" charset="2"/>
              <a:buChar char="Ø"/>
              <a:tabLst>
                <a:tab pos="800100" algn="l"/>
              </a:tabLst>
            </a:pPr>
            <a:r>
              <a:rPr lang="uk-UA" altLang="ru-UA" sz="1400" dirty="0"/>
              <a:t>у таблиці – під основною частиною таблиці, але в її межах</a:t>
            </a:r>
          </a:p>
          <a:p>
            <a:pPr marR="0" lvl="0" algn="just" defTabSz="914400" rtl="0" eaLnBrk="0" fontAlgn="base" latinLnBrk="0" hangingPunct="0">
              <a:spcBef>
                <a:spcPts val="0"/>
              </a:spcBef>
              <a:spcAft>
                <a:spcPts val="300"/>
              </a:spcAft>
              <a:buClr>
                <a:srgbClr val="C00000"/>
              </a:buClr>
              <a:buSzTx/>
              <a:tabLst>
                <a:tab pos="800100" algn="l"/>
              </a:tabLst>
            </a:pPr>
            <a:r>
              <a:rPr lang="uk-UA" altLang="ru-UA" sz="1400" dirty="0"/>
              <a:t>Виноску відокремлюють від основного тексту звіту чи таблиці тонкою горизонтальною лінією завдовжки від 30 мм до 40 мм, проведеною в лівій частині сторінки</a:t>
            </a:r>
          </a:p>
          <a:p>
            <a:pPr marR="0" lvl="0" algn="just" defTabSz="914400" rtl="0" eaLnBrk="0" fontAlgn="base" latinLnBrk="0" hangingPunct="0">
              <a:spcBef>
                <a:spcPts val="0"/>
              </a:spcBef>
              <a:spcAft>
                <a:spcPts val="300"/>
              </a:spcAft>
              <a:buClr>
                <a:srgbClr val="C00000"/>
              </a:buClr>
              <a:buSzTx/>
              <a:tabLst>
                <a:tab pos="800100" algn="l"/>
              </a:tabLst>
            </a:pPr>
            <a:r>
              <a:rPr lang="uk-UA" altLang="ru-UA" sz="1400" dirty="0"/>
              <a:t>Текст виноски друкують кеглем 12 з абзацного відступу через один міжрядковий інтервал.</a:t>
            </a:r>
            <a:endParaRPr lang="ru-UA" sz="1400" dirty="0"/>
          </a:p>
        </p:txBody>
      </p:sp>
      <p:sp>
        <p:nvSpPr>
          <p:cNvPr id="6" name="Текст 3">
            <a:extLst>
              <a:ext uri="{FF2B5EF4-FFF2-40B4-BE49-F238E27FC236}">
                <a16:creationId xmlns:a16="http://schemas.microsoft.com/office/drawing/2014/main" id="{C95B8579-F202-4306-A9A8-0FEF75CBD06E}"/>
              </a:ext>
            </a:extLst>
          </p:cNvPr>
          <p:cNvSpPr txBox="1">
            <a:spLocks/>
          </p:cNvSpPr>
          <p:nvPr/>
        </p:nvSpPr>
        <p:spPr>
          <a:xfrm>
            <a:off x="7272068" y="1853754"/>
            <a:ext cx="4666890" cy="398348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indent="0" algn="just">
              <a:lnSpc>
                <a:spcPct val="115000"/>
              </a:lnSpc>
              <a:spcAft>
                <a:spcPts val="800"/>
              </a:spcAft>
              <a:buNone/>
            </a:pPr>
            <a:r>
              <a:rPr lang="uk-UA" sz="1500" b="1" dirty="0"/>
              <a:t>Приклад</a:t>
            </a:r>
            <a:r>
              <a:rPr lang="uk-UA" sz="1500" dirty="0"/>
              <a:t>.</a:t>
            </a:r>
            <a:endParaRPr lang="ru-UA" sz="1500" dirty="0"/>
          </a:p>
          <a:p>
            <a:pPr indent="0" algn="just">
              <a:lnSpc>
                <a:spcPct val="115000"/>
              </a:lnSpc>
              <a:spcAft>
                <a:spcPts val="800"/>
              </a:spcAft>
              <a:buNone/>
            </a:pPr>
            <a:r>
              <a:rPr lang="uk-UA" sz="1500" i="1" dirty="0"/>
              <a:t>Цитата в тексті</a:t>
            </a:r>
            <a:r>
              <a:rPr lang="uk-UA" sz="1500" dirty="0"/>
              <a:t>: «... послідовність є арифметичною прогресією тоді й тільки тоді, коли кожний її член, крім першого (і останнього, якщо послідовність скінченна) дорівнює середньому арифметичному двох сусідніх із ним членів </a:t>
            </a:r>
            <a:r>
              <a:rPr lang="uk-UA" sz="1500" baseline="30000" dirty="0"/>
              <a:t>1)</a:t>
            </a:r>
            <a:r>
              <a:rPr lang="uk-UA" sz="1500" dirty="0"/>
              <a:t>».</a:t>
            </a:r>
            <a:endParaRPr lang="ru-UA" sz="1500" dirty="0"/>
          </a:p>
          <a:p>
            <a:pPr indent="0" algn="just">
              <a:lnSpc>
                <a:spcPct val="115000"/>
              </a:lnSpc>
              <a:spcAft>
                <a:spcPts val="800"/>
              </a:spcAft>
              <a:buNone/>
            </a:pPr>
            <a:r>
              <a:rPr lang="uk-UA" sz="1500" dirty="0"/>
              <a:t>Відповідне подання виноски:</a:t>
            </a:r>
            <a:endParaRPr lang="ru-UA" sz="1500" dirty="0"/>
          </a:p>
          <a:p>
            <a:pPr marL="180975" indent="0" algn="just">
              <a:lnSpc>
                <a:spcPct val="115000"/>
              </a:lnSpc>
              <a:spcAft>
                <a:spcPts val="800"/>
              </a:spcAft>
              <a:buNone/>
            </a:pPr>
            <a:r>
              <a:rPr lang="uk-UA" sz="1500" dirty="0"/>
              <a:t>_________________</a:t>
            </a:r>
            <a:endParaRPr lang="ru-UA" sz="1500" dirty="0"/>
          </a:p>
          <a:p>
            <a:pPr indent="0" algn="just">
              <a:lnSpc>
                <a:spcPct val="115000"/>
              </a:lnSpc>
              <a:spcAft>
                <a:spcPts val="800"/>
              </a:spcAft>
              <a:buNone/>
            </a:pPr>
            <a:r>
              <a:rPr lang="uk-UA" sz="1500" baseline="30000" dirty="0"/>
              <a:t>1) </a:t>
            </a:r>
            <a:r>
              <a:rPr lang="uk-UA" sz="1200" dirty="0"/>
              <a:t>Зрозуміло, що ця властивість стосується тих послідовностей, у яких більше двох членів</a:t>
            </a:r>
            <a:r>
              <a:rPr lang="uk-UA" sz="1500" dirty="0"/>
              <a:t>.</a:t>
            </a:r>
            <a:endParaRPr lang="ru-UA" sz="1500" dirty="0"/>
          </a:p>
          <a:p>
            <a:pPr marL="285750" indent="-285750" algn="just">
              <a:lnSpc>
                <a:spcPct val="115000"/>
              </a:lnSpc>
              <a:spcAft>
                <a:spcPts val="800"/>
              </a:spcAft>
              <a:tabLst>
                <a:tab pos="800100" algn="l"/>
              </a:tabLst>
            </a:pPr>
            <a:endParaRPr lang="ru-UA" sz="1800" dirty="0"/>
          </a:p>
          <a:p>
            <a:endParaRPr lang="ru-UA" dirty="0"/>
          </a:p>
        </p:txBody>
      </p:sp>
    </p:spTree>
    <p:extLst>
      <p:ext uri="{BB962C8B-B14F-4D97-AF65-F5344CB8AC3E}">
        <p14:creationId xmlns:p14="http://schemas.microsoft.com/office/powerpoint/2010/main" val="2688343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0C397E-709A-45DF-89CE-76B6ADC32C71}"/>
              </a:ext>
            </a:extLst>
          </p:cNvPr>
          <p:cNvSpPr>
            <a:spLocks noGrp="1"/>
          </p:cNvSpPr>
          <p:nvPr>
            <p:ph type="title"/>
          </p:nvPr>
        </p:nvSpPr>
        <p:spPr/>
        <p:txBody>
          <a:bodyPr anchor="ctr"/>
          <a:lstStyle/>
          <a:p>
            <a:pPr algn="ctr"/>
            <a:r>
              <a:rPr lang="uk-UA" sz="2900" b="1" dirty="0"/>
              <a:t>Формули та рівняння</a:t>
            </a:r>
            <a:endParaRPr lang="ru-UA" sz="2900" b="1" dirty="0"/>
          </a:p>
        </p:txBody>
      </p:sp>
      <p:sp>
        <p:nvSpPr>
          <p:cNvPr id="4" name="TextBox 3">
            <a:extLst>
              <a:ext uri="{FF2B5EF4-FFF2-40B4-BE49-F238E27FC236}">
                <a16:creationId xmlns:a16="http://schemas.microsoft.com/office/drawing/2014/main" id="{E494313F-12D3-4074-83BA-F0CFAAD997D3}"/>
              </a:ext>
            </a:extLst>
          </p:cNvPr>
          <p:cNvSpPr txBox="1"/>
          <p:nvPr/>
        </p:nvSpPr>
        <p:spPr>
          <a:xfrm>
            <a:off x="1451579" y="1974524"/>
            <a:ext cx="8727591" cy="3417667"/>
          </a:xfrm>
          <a:prstGeom prst="rect">
            <a:avLst/>
          </a:prstGeom>
          <a:noFill/>
        </p:spPr>
        <p:txBody>
          <a:bodyPr wrap="square">
            <a:spAutoFit/>
          </a:bodyPr>
          <a:lstStyle/>
          <a:p>
            <a:pPr marL="285750" indent="-285750" algn="just">
              <a:lnSpc>
                <a:spcPct val="115000"/>
              </a:lnSpc>
              <a:spcAft>
                <a:spcPts val="800"/>
              </a:spcAft>
              <a:buClr>
                <a:srgbClr val="C00000"/>
              </a:buClr>
              <a:buFont typeface="Arial" panose="020B0604020202020204" pitchFamily="34" charset="0"/>
              <a:buChar char="•"/>
              <a:tabLst>
                <a:tab pos="800100" algn="l"/>
              </a:tabLst>
            </a:pPr>
            <a:r>
              <a:rPr lang="uk-UA" sz="1400" dirty="0"/>
              <a:t>Розташовують після тексту, в якому вони згадуються, посередині рядка</a:t>
            </a:r>
            <a:endParaRPr lang="ru-UA" sz="1400" dirty="0"/>
          </a:p>
          <a:p>
            <a:pPr marL="285750" indent="-285750" algn="just">
              <a:lnSpc>
                <a:spcPct val="115000"/>
              </a:lnSpc>
              <a:spcAft>
                <a:spcPts val="800"/>
              </a:spcAft>
              <a:buClr>
                <a:srgbClr val="C00000"/>
              </a:buClr>
              <a:buFont typeface="Arial" panose="020B0604020202020204" pitchFamily="34" charset="0"/>
              <a:buChar char="•"/>
              <a:tabLst>
                <a:tab pos="800100" algn="l"/>
              </a:tabLst>
            </a:pPr>
            <a:r>
              <a:rPr lang="uk-UA" sz="1400" dirty="0"/>
              <a:t>Вище й нижче формули (або групи формул) або рівняння повинно бути не менше одного вільного рядка</a:t>
            </a:r>
          </a:p>
          <a:p>
            <a:pPr marL="285750" indent="-285750" algn="just">
              <a:lnSpc>
                <a:spcPct val="115000"/>
              </a:lnSpc>
              <a:spcAft>
                <a:spcPts val="800"/>
              </a:spcAft>
              <a:buClr>
                <a:srgbClr val="C00000"/>
              </a:buClr>
              <a:buFont typeface="Arial" panose="020B0604020202020204" pitchFamily="34" charset="0"/>
              <a:buChar char="•"/>
              <a:tabLst>
                <a:tab pos="800100" algn="l"/>
              </a:tabLst>
            </a:pPr>
            <a:r>
              <a:rPr lang="uk-UA" sz="1400" dirty="0"/>
              <a:t>Нумерують</a:t>
            </a:r>
            <a:r>
              <a:rPr lang="ru-RU" sz="1400" dirty="0"/>
              <a:t> </a:t>
            </a:r>
            <a:r>
              <a:rPr lang="uk-UA" sz="1400" dirty="0"/>
              <a:t>лише ті формули та/чи рівняння, на які є посилання в тексті звіту чи додатка</a:t>
            </a:r>
          </a:p>
          <a:p>
            <a:pPr marL="285750" indent="-285750" algn="just">
              <a:lnSpc>
                <a:spcPct val="115000"/>
              </a:lnSpc>
              <a:spcAft>
                <a:spcPts val="800"/>
              </a:spcAft>
              <a:buClr>
                <a:srgbClr val="C00000"/>
              </a:buClr>
              <a:buFont typeface="Arial" panose="020B0604020202020204" pitchFamily="34" charset="0"/>
              <a:buChar char="•"/>
              <a:tabLst>
                <a:tab pos="800100" algn="l"/>
              </a:tabLst>
            </a:pPr>
            <a:r>
              <a:rPr lang="uk-UA" sz="1400" dirty="0"/>
              <a:t>Формули й рівняння в роботі (за винятком формул і рівнянь, наведених у вступі, висновках і додатках) слід нумерувати наскрізно арабськими цифрами. </a:t>
            </a:r>
            <a:r>
              <a:rPr lang="ru-RU" sz="1400" dirty="0"/>
              <a:t>Дозволено </a:t>
            </a:r>
            <a:r>
              <a:rPr lang="uk-UA" sz="1400" dirty="0"/>
              <a:t>їх нумерувати в межах кожного розділу</a:t>
            </a:r>
          </a:p>
          <a:p>
            <a:pPr marL="285750" indent="-285750" algn="just">
              <a:lnSpc>
                <a:spcPct val="115000"/>
              </a:lnSpc>
              <a:spcAft>
                <a:spcPts val="800"/>
              </a:spcAft>
              <a:buClr>
                <a:srgbClr val="C00000"/>
              </a:buClr>
              <a:buFont typeface="Arial" panose="020B0604020202020204" pitchFamily="34" charset="0"/>
              <a:buChar char="•"/>
              <a:tabLst>
                <a:tab pos="800100" algn="l"/>
              </a:tabLst>
            </a:pPr>
            <a:r>
              <a:rPr lang="ru-RU" sz="1400" dirty="0"/>
              <a:t>Номер </a:t>
            </a:r>
            <a:r>
              <a:rPr lang="uk-UA" sz="1400" dirty="0"/>
              <a:t>формули чи рівняння друкують на їх рівні праворуч у крайньому положенні в круглих дужках, наприклад (3). У багаторядкових формулах або рівняннях їхній номер проставляють на рівні останнього рядка</a:t>
            </a:r>
          </a:p>
          <a:p>
            <a:pPr marL="285750" indent="-285750" algn="just">
              <a:lnSpc>
                <a:spcPct val="115000"/>
              </a:lnSpc>
              <a:spcAft>
                <a:spcPts val="800"/>
              </a:spcAft>
              <a:buClr>
                <a:srgbClr val="C00000"/>
              </a:buClr>
              <a:buFont typeface="Arial" panose="020B0604020202020204" pitchFamily="34" charset="0"/>
              <a:buChar char="•"/>
              <a:tabLst>
                <a:tab pos="800100" algn="l"/>
              </a:tabLst>
            </a:pPr>
            <a:r>
              <a:rPr lang="uk-UA" sz="1400" dirty="0"/>
              <a:t>У кожному додатку номер формули чи рівняння складається з великої літери, що позначає додаток, і порядкового номера формули або рівняння в цьому додатку, відокремлених крапкою, наприклад (А.3)</a:t>
            </a:r>
          </a:p>
          <a:p>
            <a:pPr marL="285750" indent="-285750" algn="just">
              <a:lnSpc>
                <a:spcPct val="115000"/>
              </a:lnSpc>
              <a:spcAft>
                <a:spcPts val="800"/>
              </a:spcAft>
              <a:buClr>
                <a:srgbClr val="C00000"/>
              </a:buClr>
              <a:buFont typeface="Arial" panose="020B0604020202020204" pitchFamily="34" charset="0"/>
              <a:buChar char="•"/>
              <a:tabLst>
                <a:tab pos="800100" algn="l"/>
              </a:tabLst>
            </a:pPr>
            <a:r>
              <a:rPr lang="uk-UA" sz="1400" dirty="0"/>
              <a:t>Якщо в тексті роботи чи додатка лише одна формула чи рівняння, їх нумерують так: (1) чи (А.1) відповідно.</a:t>
            </a:r>
            <a:endParaRPr lang="ru-UA" sz="1400" dirty="0"/>
          </a:p>
        </p:txBody>
      </p:sp>
    </p:spTree>
    <p:extLst>
      <p:ext uri="{BB962C8B-B14F-4D97-AF65-F5344CB8AC3E}">
        <p14:creationId xmlns:p14="http://schemas.microsoft.com/office/powerpoint/2010/main" val="2152305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99BF1A-9C3F-4BDE-9FB0-9EE7246D2528}"/>
              </a:ext>
            </a:extLst>
          </p:cNvPr>
          <p:cNvSpPr>
            <a:spLocks noGrp="1"/>
          </p:cNvSpPr>
          <p:nvPr>
            <p:ph type="title"/>
          </p:nvPr>
        </p:nvSpPr>
        <p:spPr/>
        <p:txBody>
          <a:bodyPr anchor="ctr"/>
          <a:lstStyle/>
          <a:p>
            <a:pPr algn="ctr"/>
            <a:r>
              <a:rPr lang="uk-UA" sz="3200" b="1" dirty="0"/>
              <a:t>Формули та рівняння</a:t>
            </a:r>
            <a:endParaRPr lang="ru-UA" dirty="0"/>
          </a:p>
        </p:txBody>
      </p:sp>
      <p:sp>
        <p:nvSpPr>
          <p:cNvPr id="4" name="TextBox 3">
            <a:extLst>
              <a:ext uri="{FF2B5EF4-FFF2-40B4-BE49-F238E27FC236}">
                <a16:creationId xmlns:a16="http://schemas.microsoft.com/office/drawing/2014/main" id="{00423B0D-887B-4741-8C6D-B69510DCB362}"/>
              </a:ext>
            </a:extLst>
          </p:cNvPr>
          <p:cNvSpPr txBox="1"/>
          <p:nvPr/>
        </p:nvSpPr>
        <p:spPr>
          <a:xfrm>
            <a:off x="284672" y="1853754"/>
            <a:ext cx="5566195" cy="4001095"/>
          </a:xfrm>
          <a:prstGeom prst="rect">
            <a:avLst/>
          </a:prstGeom>
          <a:noFill/>
        </p:spPr>
        <p:txBody>
          <a:bodyPr wrap="square">
            <a:spAutoFit/>
          </a:bodyPr>
          <a:lstStyle/>
          <a:p>
            <a:pPr marL="285750" indent="-285750" algn="just">
              <a:spcAft>
                <a:spcPts val="600"/>
              </a:spcAft>
              <a:buClr>
                <a:srgbClr val="C00000"/>
              </a:buClr>
              <a:buFont typeface="Arial" panose="020B0604020202020204" pitchFamily="34" charset="0"/>
              <a:buChar char="•"/>
            </a:pPr>
            <a:r>
              <a:rPr lang="uk-UA" sz="1400" dirty="0"/>
              <a:t>Пояснення значень символів і числових коефіцієнтів, що входять до формули чи рівняння, слід наводити з нового рядка безпосередньо під формулою в тій послідовності, в якій вони наведені у формулі чи рівнянні</a:t>
            </a:r>
          </a:p>
          <a:p>
            <a:pPr marL="285750" indent="-285750" algn="just">
              <a:spcAft>
                <a:spcPts val="600"/>
              </a:spcAft>
              <a:buClr>
                <a:srgbClr val="C00000"/>
              </a:buClr>
              <a:buFont typeface="Arial" panose="020B0604020202020204" pitchFamily="34" charset="0"/>
              <a:buChar char="•"/>
            </a:pPr>
            <a:r>
              <a:rPr lang="uk-UA" sz="1400" dirty="0"/>
              <a:t>Пояснення значення кожного символу та числового коефіцієнта слід давати з нового рядка. Перший рядок пояснення починають без абзацного відступу словом «де» без двокрапки. Познаки, яким встановлюють визначення чи пояснення, рекомендовано вирівнювати у вертикальному напрямку</a:t>
            </a:r>
          </a:p>
          <a:p>
            <a:pPr marL="285750" indent="-285750" algn="just">
              <a:spcAft>
                <a:spcPts val="600"/>
              </a:spcAft>
              <a:buClr>
                <a:srgbClr val="C00000"/>
              </a:buClr>
              <a:buFont typeface="Arial" panose="020B0604020202020204" pitchFamily="34" charset="0"/>
              <a:buChar char="•"/>
            </a:pPr>
            <a:endParaRPr lang="uk-UA" sz="1400" dirty="0"/>
          </a:p>
          <a:p>
            <a:pPr marL="285750" indent="-285750" algn="just">
              <a:spcAft>
                <a:spcPts val="600"/>
              </a:spcAft>
              <a:buClr>
                <a:srgbClr val="C00000"/>
              </a:buClr>
              <a:buFont typeface="Arial" panose="020B0604020202020204" pitchFamily="34" charset="0"/>
              <a:buChar char="•"/>
            </a:pPr>
            <a:r>
              <a:rPr lang="uk-UA" sz="1400" dirty="0"/>
              <a:t>Хімічні формули та рівняння подають буквами латинської абетки, дотримуючи положень вище. Пояснення познак, що входять до формули чи рівняння, наводять за потреби. Під формулою хімічної сполуки може бути розміщено її назву</a:t>
            </a:r>
            <a:endParaRPr lang="ru-RU" sz="1400" dirty="0"/>
          </a:p>
          <a:p>
            <a:pPr marL="285750" indent="-285750" algn="just">
              <a:spcAft>
                <a:spcPts val="600"/>
              </a:spcAft>
              <a:buClr>
                <a:srgbClr val="C00000"/>
              </a:buClr>
              <a:buFont typeface="Arial" panose="020B0604020202020204" pitchFamily="34" charset="0"/>
              <a:buChar char="•"/>
            </a:pPr>
            <a:endParaRPr lang="uk-UA" sz="1400" dirty="0"/>
          </a:p>
          <a:p>
            <a:pPr marL="285750" indent="-285750" algn="just">
              <a:spcAft>
                <a:spcPts val="600"/>
              </a:spcAft>
              <a:buClr>
                <a:srgbClr val="C00000"/>
              </a:buClr>
              <a:buFont typeface="Arial" panose="020B0604020202020204" pitchFamily="34" charset="0"/>
              <a:buChar char="•"/>
            </a:pPr>
            <a:endParaRPr lang="ru-UA" sz="1400" dirty="0"/>
          </a:p>
        </p:txBody>
      </p:sp>
      <p:sp>
        <p:nvSpPr>
          <p:cNvPr id="6" name="TextBox 5">
            <a:extLst>
              <a:ext uri="{FF2B5EF4-FFF2-40B4-BE49-F238E27FC236}">
                <a16:creationId xmlns:a16="http://schemas.microsoft.com/office/drawing/2014/main" id="{284B753C-0366-4C63-9380-E94CB167BC7D}"/>
              </a:ext>
            </a:extLst>
          </p:cNvPr>
          <p:cNvSpPr txBox="1"/>
          <p:nvPr/>
        </p:nvSpPr>
        <p:spPr>
          <a:xfrm>
            <a:off x="6341135" y="1853754"/>
            <a:ext cx="5566195" cy="4262705"/>
          </a:xfrm>
          <a:prstGeom prst="rect">
            <a:avLst/>
          </a:prstGeom>
          <a:noFill/>
        </p:spPr>
        <p:txBody>
          <a:bodyPr wrap="square">
            <a:spAutoFit/>
          </a:bodyPr>
          <a:lstStyle/>
          <a:p>
            <a:r>
              <a:rPr lang="uk-UA" sz="1400" i="1" dirty="0"/>
              <a:t>Приклад оформлення математичної формули</a:t>
            </a:r>
          </a:p>
          <a:p>
            <a:r>
              <a:rPr lang="uk-UA" altLang="ru-UA" sz="1400" dirty="0"/>
              <a:t>Цитата з тексту: «Відомо, що</a:t>
            </a:r>
          </a:p>
          <a:p>
            <a:endParaRPr lang="uk-UA" altLang="ru-UA" sz="1400" dirty="0"/>
          </a:p>
          <a:p>
            <a:pPr algn="r"/>
            <a:r>
              <a:rPr lang="uk-UA" altLang="ru-UA" sz="1400" dirty="0"/>
              <a:t>                                                                ,                                      (4.1)</a:t>
            </a:r>
          </a:p>
          <a:p>
            <a:pPr algn="r"/>
            <a:endParaRPr lang="uk-UA" altLang="ru-UA" sz="1400" dirty="0"/>
          </a:p>
          <a:p>
            <a:pPr algn="just">
              <a:spcAft>
                <a:spcPts val="600"/>
              </a:spcAft>
            </a:pPr>
            <a:r>
              <a:rPr lang="uk-UA" altLang="ru-UA" sz="1400" dirty="0"/>
              <a:t>де                – математичне очікування,</a:t>
            </a:r>
          </a:p>
          <a:p>
            <a:pPr algn="just"/>
            <a:r>
              <a:rPr lang="uk-UA" altLang="ru-UA" sz="1400" dirty="0"/>
              <a:t>                 – середнє квадратичне відхилення міцності та навантаження».</a:t>
            </a:r>
          </a:p>
          <a:p>
            <a:pPr algn="just"/>
            <a:endParaRPr lang="uk-UA" altLang="ru-UA" sz="1400" i="1" dirty="0"/>
          </a:p>
          <a:p>
            <a:r>
              <a:rPr lang="uk-UA" sz="1400" i="1" dirty="0"/>
              <a:t>Приклад оформлення фізичної формули</a:t>
            </a:r>
          </a:p>
          <a:p>
            <a:r>
              <a:rPr lang="uk-UA" altLang="ru-UA" sz="1400" dirty="0"/>
              <a:t>Масу твердого тіла в кілограмах обчислюють за формулою:</a:t>
            </a:r>
          </a:p>
          <a:p>
            <a:pPr algn="r"/>
            <a:endParaRPr lang="uk-UA" altLang="ru-UA" sz="1400" dirty="0"/>
          </a:p>
          <a:p>
            <a:pPr algn="r"/>
            <a:r>
              <a:rPr lang="uk-UA" altLang="ru-UA" sz="1400" dirty="0"/>
              <a:t>,                                           (2.2)</a:t>
            </a:r>
          </a:p>
          <a:p>
            <a:pPr marR="0" lvl="0" algn="just" defTabSz="914400" rtl="0" eaLnBrk="0" fontAlgn="base" latinLnBrk="0" hangingPunct="0">
              <a:lnSpc>
                <a:spcPct val="100000"/>
              </a:lnSpc>
              <a:spcBef>
                <a:spcPct val="0"/>
              </a:spcBef>
              <a:spcAft>
                <a:spcPct val="0"/>
              </a:spcAft>
              <a:buClrTx/>
              <a:buSzTx/>
              <a:buFontTx/>
              <a:buNone/>
              <a:tabLst/>
            </a:pPr>
            <a:endParaRPr lang="uk-UA" altLang="ru-UA" sz="1400" dirty="0"/>
          </a:p>
          <a:p>
            <a:pPr marR="0" lvl="0" algn="just" defTabSz="914400" rtl="0" eaLnBrk="0" fontAlgn="base" latinLnBrk="0" hangingPunct="0">
              <a:lnSpc>
                <a:spcPct val="100000"/>
              </a:lnSpc>
              <a:spcBef>
                <a:spcPct val="0"/>
              </a:spcBef>
              <a:spcAft>
                <a:spcPct val="0"/>
              </a:spcAft>
              <a:buClrTx/>
              <a:buSzTx/>
              <a:buFontTx/>
              <a:buNone/>
              <a:tabLst/>
            </a:pPr>
            <a:r>
              <a:rPr lang="uk-UA" altLang="ru-UA" sz="1400" dirty="0"/>
              <a:t>де  </a:t>
            </a:r>
            <a:r>
              <a:rPr lang="uk-UA" altLang="ru-UA" sz="1400" i="1" dirty="0">
                <a:latin typeface="Times New Roman" panose="02020603050405020304" pitchFamily="18" charset="0"/>
                <a:cs typeface="Times New Roman" panose="02020603050405020304" pitchFamily="18" charset="0"/>
              </a:rPr>
              <a:t>F</a:t>
            </a:r>
            <a:r>
              <a:rPr lang="uk-UA" altLang="ru-UA" sz="1400" dirty="0"/>
              <a:t> – сила, що діє на тіло, H;</a:t>
            </a:r>
          </a:p>
          <a:p>
            <a:pPr marL="0" marR="0" lvl="0" indent="269875" algn="just" defTabSz="914400" rtl="0" eaLnBrk="0" fontAlgn="base" latinLnBrk="0" hangingPunct="0">
              <a:lnSpc>
                <a:spcPct val="100000"/>
              </a:lnSpc>
              <a:spcBef>
                <a:spcPct val="0"/>
              </a:spcBef>
              <a:spcAft>
                <a:spcPct val="0"/>
              </a:spcAft>
              <a:buClrTx/>
              <a:buSzTx/>
              <a:buFontTx/>
              <a:buNone/>
              <a:tabLst/>
            </a:pPr>
            <a:r>
              <a:rPr lang="uk-UA" altLang="ru-UA" sz="1400" i="1" dirty="0">
                <a:latin typeface="Times New Roman" panose="02020603050405020304" pitchFamily="18" charset="0"/>
                <a:cs typeface="Times New Roman" panose="02020603050405020304" pitchFamily="18" charset="0"/>
              </a:rPr>
              <a:t>a</a:t>
            </a:r>
            <a:r>
              <a:rPr lang="uk-UA" altLang="ru-UA" sz="1400" dirty="0"/>
              <a:t> – прискорення тіла, м/с</a:t>
            </a:r>
            <a:r>
              <a:rPr lang="uk-UA" altLang="ru-UA" sz="1400" baseline="30000" dirty="0"/>
              <a:t>2</a:t>
            </a:r>
            <a:r>
              <a:rPr lang="uk-UA" altLang="ru-UA" sz="1400" dirty="0"/>
              <a:t>.</a:t>
            </a:r>
          </a:p>
          <a:p>
            <a:endParaRPr lang="uk-UA" altLang="ru-UA" sz="1400" dirty="0"/>
          </a:p>
          <a:p>
            <a:endParaRPr lang="uk-UA" sz="1400" i="1" dirty="0"/>
          </a:p>
          <a:p>
            <a:endParaRPr lang="uk-UA" sz="1400" dirty="0"/>
          </a:p>
        </p:txBody>
      </p:sp>
      <p:graphicFrame>
        <p:nvGraphicFramePr>
          <p:cNvPr id="7" name="Объект 6">
            <a:extLst>
              <a:ext uri="{FF2B5EF4-FFF2-40B4-BE49-F238E27FC236}">
                <a16:creationId xmlns:a16="http://schemas.microsoft.com/office/drawing/2014/main" id="{81024E6C-22B5-4B70-86B8-31A6F63C048D}"/>
              </a:ext>
            </a:extLst>
          </p:cNvPr>
          <p:cNvGraphicFramePr>
            <a:graphicFrameLocks noChangeAspect="1"/>
          </p:cNvGraphicFramePr>
          <p:nvPr>
            <p:extLst>
              <p:ext uri="{D42A27DB-BD31-4B8C-83A1-F6EECF244321}">
                <p14:modId xmlns:p14="http://schemas.microsoft.com/office/powerpoint/2010/main" val="201929030"/>
              </p:ext>
            </p:extLst>
          </p:nvPr>
        </p:nvGraphicFramePr>
        <p:xfrm>
          <a:off x="8531524" y="2438529"/>
          <a:ext cx="1038225" cy="523875"/>
        </p:xfrm>
        <a:graphic>
          <a:graphicData uri="http://schemas.openxmlformats.org/presentationml/2006/ole">
            <mc:AlternateContent xmlns:mc="http://schemas.openxmlformats.org/markup-compatibility/2006">
              <mc:Choice xmlns:v="urn:schemas-microsoft-com:vml" Requires="v">
                <p:oleObj r:id="rId2" imgW="1040948" imgH="520474" progId="Microsoft">
                  <p:embed/>
                </p:oleObj>
              </mc:Choice>
              <mc:Fallback>
                <p:oleObj r:id="rId2" imgW="1040948" imgH="520474" progId="Microsoft">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1524" y="2438529"/>
                        <a:ext cx="1038225" cy="523875"/>
                      </a:xfrm>
                      <a:prstGeom prst="rect">
                        <a:avLst/>
                      </a:prstGeom>
                      <a:solidFill>
                        <a:srgbClr val="FFFFFF"/>
                      </a:solidFill>
                    </p:spPr>
                  </p:pic>
                </p:oleObj>
              </mc:Fallback>
            </mc:AlternateContent>
          </a:graphicData>
        </a:graphic>
      </p:graphicFrame>
      <p:graphicFrame>
        <p:nvGraphicFramePr>
          <p:cNvPr id="8" name="Объект 7">
            <a:extLst>
              <a:ext uri="{FF2B5EF4-FFF2-40B4-BE49-F238E27FC236}">
                <a16:creationId xmlns:a16="http://schemas.microsoft.com/office/drawing/2014/main" id="{7A8CFE6C-BA4F-47DA-838B-B969EEF35CFA}"/>
              </a:ext>
            </a:extLst>
          </p:cNvPr>
          <p:cNvGraphicFramePr>
            <a:graphicFrameLocks noChangeAspect="1"/>
          </p:cNvGraphicFramePr>
          <p:nvPr>
            <p:extLst>
              <p:ext uri="{D42A27DB-BD31-4B8C-83A1-F6EECF244321}">
                <p14:modId xmlns:p14="http://schemas.microsoft.com/office/powerpoint/2010/main" val="3825964097"/>
              </p:ext>
            </p:extLst>
          </p:nvPr>
        </p:nvGraphicFramePr>
        <p:xfrm>
          <a:off x="6686282" y="2962404"/>
          <a:ext cx="628650" cy="238125"/>
        </p:xfrm>
        <a:graphic>
          <a:graphicData uri="http://schemas.openxmlformats.org/presentationml/2006/ole">
            <mc:AlternateContent xmlns:mc="http://schemas.openxmlformats.org/markup-compatibility/2006">
              <mc:Choice xmlns:v="urn:schemas-microsoft-com:vml" Requires="v">
                <p:oleObj r:id="rId4" imgW="622030" imgH="241195" progId="Microsoft">
                  <p:embed/>
                </p:oleObj>
              </mc:Choice>
              <mc:Fallback>
                <p:oleObj r:id="rId4" imgW="622030" imgH="241195" progId="Microsoft">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6282" y="2962404"/>
                        <a:ext cx="628650" cy="238125"/>
                      </a:xfrm>
                      <a:prstGeom prst="rect">
                        <a:avLst/>
                      </a:prstGeom>
                      <a:solidFill>
                        <a:srgbClr val="FFFFFF"/>
                      </a:solidFill>
                    </p:spPr>
                  </p:pic>
                </p:oleObj>
              </mc:Fallback>
            </mc:AlternateContent>
          </a:graphicData>
        </a:graphic>
      </p:graphicFrame>
      <p:graphicFrame>
        <p:nvGraphicFramePr>
          <p:cNvPr id="9" name="Объект 8">
            <a:extLst>
              <a:ext uri="{FF2B5EF4-FFF2-40B4-BE49-F238E27FC236}">
                <a16:creationId xmlns:a16="http://schemas.microsoft.com/office/drawing/2014/main" id="{5450C4AC-7D30-4CAA-8AAE-CC821CB55874}"/>
              </a:ext>
            </a:extLst>
          </p:cNvPr>
          <p:cNvGraphicFramePr>
            <a:graphicFrameLocks noChangeAspect="1"/>
          </p:cNvGraphicFramePr>
          <p:nvPr>
            <p:extLst>
              <p:ext uri="{D42A27DB-BD31-4B8C-83A1-F6EECF244321}">
                <p14:modId xmlns:p14="http://schemas.microsoft.com/office/powerpoint/2010/main" val="3923709325"/>
              </p:ext>
            </p:extLst>
          </p:nvPr>
        </p:nvGraphicFramePr>
        <p:xfrm>
          <a:off x="6686282" y="3228401"/>
          <a:ext cx="438150" cy="238125"/>
        </p:xfrm>
        <a:graphic>
          <a:graphicData uri="http://schemas.openxmlformats.org/presentationml/2006/ole">
            <mc:AlternateContent xmlns:mc="http://schemas.openxmlformats.org/markup-compatibility/2006">
              <mc:Choice xmlns:v="urn:schemas-microsoft-com:vml" Requires="v">
                <p:oleObj r:id="rId6" imgW="431613" imgH="241195" progId="Microsoft">
                  <p:embed/>
                </p:oleObj>
              </mc:Choice>
              <mc:Fallback>
                <p:oleObj r:id="rId6" imgW="431613" imgH="241195" progId="Microsoft">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86282" y="3228401"/>
                        <a:ext cx="438150" cy="238125"/>
                      </a:xfrm>
                      <a:prstGeom prst="rect">
                        <a:avLst/>
                      </a:prstGeom>
                      <a:solidFill>
                        <a:srgbClr val="FFFFFF"/>
                      </a:solidFill>
                    </p:spPr>
                  </p:pic>
                </p:oleObj>
              </mc:Fallback>
            </mc:AlternateContent>
          </a:graphicData>
        </a:graphic>
      </p:graphicFrame>
      <p:graphicFrame>
        <p:nvGraphicFramePr>
          <p:cNvPr id="15" name="Объект 14">
            <a:extLst>
              <a:ext uri="{FF2B5EF4-FFF2-40B4-BE49-F238E27FC236}">
                <a16:creationId xmlns:a16="http://schemas.microsoft.com/office/drawing/2014/main" id="{8639346F-9733-41B5-8A7D-62245FDB9F29}"/>
              </a:ext>
            </a:extLst>
          </p:cNvPr>
          <p:cNvGraphicFramePr>
            <a:graphicFrameLocks noChangeAspect="1"/>
          </p:cNvGraphicFramePr>
          <p:nvPr>
            <p:extLst>
              <p:ext uri="{D42A27DB-BD31-4B8C-83A1-F6EECF244321}">
                <p14:modId xmlns:p14="http://schemas.microsoft.com/office/powerpoint/2010/main" val="1412494105"/>
              </p:ext>
            </p:extLst>
          </p:nvPr>
        </p:nvGraphicFramePr>
        <p:xfrm>
          <a:off x="8798223" y="4442603"/>
          <a:ext cx="504825" cy="457200"/>
        </p:xfrm>
        <a:graphic>
          <a:graphicData uri="http://schemas.openxmlformats.org/presentationml/2006/ole">
            <mc:AlternateContent xmlns:mc="http://schemas.openxmlformats.org/markup-compatibility/2006">
              <mc:Choice xmlns:v="urn:schemas-microsoft-com:vml" Requires="v">
                <p:oleObj r:id="rId8" imgW="508000" imgH="457200" progId="MathType">
                  <p:embed/>
                </p:oleObj>
              </mc:Choice>
              <mc:Fallback>
                <p:oleObj r:id="rId8" imgW="508000" imgH="457200" progId="MathType">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98223" y="4442603"/>
                        <a:ext cx="504825" cy="457200"/>
                      </a:xfrm>
                      <a:prstGeom prst="rect">
                        <a:avLst/>
                      </a:prstGeom>
                      <a:solidFill>
                        <a:srgbClr val="FFFFFF"/>
                      </a:solidFill>
                    </p:spPr>
                  </p:pic>
                </p:oleObj>
              </mc:Fallback>
            </mc:AlternateContent>
          </a:graphicData>
        </a:graphic>
      </p:graphicFrame>
    </p:spTree>
    <p:extLst>
      <p:ext uri="{BB962C8B-B14F-4D97-AF65-F5344CB8AC3E}">
        <p14:creationId xmlns:p14="http://schemas.microsoft.com/office/powerpoint/2010/main" val="4056748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4033FB-5479-490E-A607-B8A5DDE3E77F}"/>
              </a:ext>
            </a:extLst>
          </p:cNvPr>
          <p:cNvSpPr>
            <a:spLocks noGrp="1"/>
          </p:cNvSpPr>
          <p:nvPr>
            <p:ph type="title"/>
          </p:nvPr>
        </p:nvSpPr>
        <p:spPr/>
        <p:txBody>
          <a:bodyPr anchor="ctr"/>
          <a:lstStyle/>
          <a:p>
            <a:pPr algn="ctr"/>
            <a:r>
              <a:rPr lang="uk-UA" b="1" dirty="0"/>
              <a:t>Числові значення величин</a:t>
            </a:r>
            <a:endParaRPr lang="ru-UA" b="1" dirty="0"/>
          </a:p>
        </p:txBody>
      </p:sp>
      <p:sp>
        <p:nvSpPr>
          <p:cNvPr id="4" name="TextBox 3">
            <a:extLst>
              <a:ext uri="{FF2B5EF4-FFF2-40B4-BE49-F238E27FC236}">
                <a16:creationId xmlns:a16="http://schemas.microsoft.com/office/drawing/2014/main" id="{41248AF1-FDAE-44E3-B66A-709096407F50}"/>
              </a:ext>
            </a:extLst>
          </p:cNvPr>
          <p:cNvSpPr txBox="1"/>
          <p:nvPr/>
        </p:nvSpPr>
        <p:spPr>
          <a:xfrm>
            <a:off x="1451579" y="1958050"/>
            <a:ext cx="9603275" cy="3492751"/>
          </a:xfrm>
          <a:prstGeom prst="rect">
            <a:avLst/>
          </a:prstGeom>
          <a:noFill/>
        </p:spPr>
        <p:txBody>
          <a:bodyPr wrap="square">
            <a:spAutoFit/>
          </a:bodyPr>
          <a:lstStyle/>
          <a:p>
            <a:pPr marL="285750" indent="-285750" algn="just">
              <a:lnSpc>
                <a:spcPct val="115000"/>
              </a:lnSpc>
              <a:spcAft>
                <a:spcPts val="800"/>
              </a:spcAft>
              <a:buClr>
                <a:srgbClr val="C00000"/>
              </a:buClr>
              <a:buFont typeface="Arial" panose="020B0604020202020204" pitchFamily="34" charset="0"/>
              <a:buChar char="•"/>
              <a:tabLst>
                <a:tab pos="800100" algn="l"/>
              </a:tabLst>
            </a:pPr>
            <a:r>
              <a:rPr lang="uk-UA" dirty="0"/>
              <a:t>Числові значення величин з допусками наводять так:</a:t>
            </a:r>
            <a:endParaRPr lang="ru-UA" dirty="0"/>
          </a:p>
          <a:p>
            <a:pPr algn="ctr">
              <a:lnSpc>
                <a:spcPct val="115000"/>
              </a:lnSpc>
              <a:spcAft>
                <a:spcPts val="800"/>
              </a:spcAft>
              <a:tabLst>
                <a:tab pos="800100" algn="l"/>
              </a:tabLst>
            </a:pPr>
            <a:r>
              <a:rPr lang="uk-UA" dirty="0"/>
              <a:t>(65 ± 3) %;</a:t>
            </a:r>
            <a:endParaRPr lang="ru-UA" dirty="0"/>
          </a:p>
          <a:p>
            <a:pPr algn="ctr">
              <a:lnSpc>
                <a:spcPct val="115000"/>
              </a:lnSpc>
              <a:spcAft>
                <a:spcPts val="1200"/>
              </a:spcAft>
              <a:tabLst>
                <a:tab pos="800100" algn="l"/>
              </a:tabLst>
            </a:pPr>
            <a:r>
              <a:rPr lang="uk-UA" dirty="0"/>
              <a:t>80 мм ± 2 мм або (80 ± 2) мм</a:t>
            </a:r>
            <a:endParaRPr lang="ru-UA" dirty="0"/>
          </a:p>
          <a:p>
            <a:pPr marL="285750" indent="-285750" algn="just">
              <a:lnSpc>
                <a:spcPct val="115000"/>
              </a:lnSpc>
              <a:spcBef>
                <a:spcPts val="600"/>
              </a:spcBef>
              <a:spcAft>
                <a:spcPts val="800"/>
              </a:spcAft>
              <a:buClr>
                <a:srgbClr val="C00000"/>
              </a:buClr>
              <a:buFont typeface="Arial" panose="020B0604020202020204" pitchFamily="34" charset="0"/>
              <a:buChar char="•"/>
              <a:tabLst>
                <a:tab pos="800100" algn="l"/>
              </a:tabLst>
            </a:pPr>
            <a:r>
              <a:rPr lang="uk-UA" dirty="0"/>
              <a:t>Діапазон чисел фізичних величин наводять, використовую чи прикметники «від» і «до». Наприклад</a:t>
            </a:r>
            <a:endParaRPr lang="ru-UA" dirty="0"/>
          </a:p>
          <a:p>
            <a:pPr algn="ctr">
              <a:lnSpc>
                <a:spcPct val="115000"/>
              </a:lnSpc>
              <a:spcAft>
                <a:spcPts val="1200"/>
              </a:spcAft>
              <a:tabLst>
                <a:tab pos="800100" algn="l"/>
              </a:tabLst>
            </a:pPr>
            <a:r>
              <a:rPr lang="uk-UA" dirty="0"/>
              <a:t>від 1 мм до 5 мм (а не від 1 до 5 мм)</a:t>
            </a:r>
            <a:endParaRPr lang="ru-UA" dirty="0"/>
          </a:p>
          <a:p>
            <a:pPr marL="285750" indent="-285750" algn="just">
              <a:lnSpc>
                <a:spcPct val="115000"/>
              </a:lnSpc>
              <a:spcBef>
                <a:spcPts val="600"/>
              </a:spcBef>
              <a:spcAft>
                <a:spcPts val="800"/>
              </a:spcAft>
              <a:buClr>
                <a:srgbClr val="C00000"/>
              </a:buClr>
              <a:buFont typeface="Arial" panose="020B0604020202020204" pitchFamily="34" charset="0"/>
              <a:buChar char="•"/>
              <a:tabLst>
                <a:tab pos="800100" algn="l"/>
              </a:tabLst>
            </a:pPr>
            <a:r>
              <a:rPr lang="uk-UA" dirty="0"/>
              <a:t>Якщо треба зазначити два чи три виміри, їх подають так:</a:t>
            </a:r>
          </a:p>
          <a:p>
            <a:pPr algn="ctr">
              <a:lnSpc>
                <a:spcPct val="115000"/>
              </a:lnSpc>
              <a:spcAft>
                <a:spcPts val="800"/>
              </a:spcAft>
              <a:buClr>
                <a:srgbClr val="C00000"/>
              </a:buClr>
              <a:tabLst>
                <a:tab pos="800100" algn="l"/>
              </a:tabLst>
            </a:pPr>
            <a:r>
              <a:rPr lang="uk-UA" dirty="0"/>
              <a:t>80 мм х 25 мм х 50 мм (а не 80 х 25 х 50 мм)</a:t>
            </a:r>
            <a:endParaRPr lang="ru-UA" dirty="0"/>
          </a:p>
        </p:txBody>
      </p:sp>
    </p:spTree>
    <p:extLst>
      <p:ext uri="{BB962C8B-B14F-4D97-AF65-F5344CB8AC3E}">
        <p14:creationId xmlns:p14="http://schemas.microsoft.com/office/powerpoint/2010/main" val="4270422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74971E-E98A-4308-AD98-C1B4FB6B301A}"/>
              </a:ext>
            </a:extLst>
          </p:cNvPr>
          <p:cNvSpPr>
            <a:spLocks noGrp="1"/>
          </p:cNvSpPr>
          <p:nvPr>
            <p:ph type="title"/>
          </p:nvPr>
        </p:nvSpPr>
        <p:spPr/>
        <p:txBody>
          <a:bodyPr anchor="ctr"/>
          <a:lstStyle/>
          <a:p>
            <a:pPr algn="ctr"/>
            <a:r>
              <a:rPr lang="uk-UA" b="1" dirty="0"/>
              <a:t>Посилання</a:t>
            </a:r>
            <a:endParaRPr lang="ru-UA" b="1" dirty="0"/>
          </a:p>
        </p:txBody>
      </p:sp>
      <p:sp>
        <p:nvSpPr>
          <p:cNvPr id="4" name="TextBox 3">
            <a:extLst>
              <a:ext uri="{FF2B5EF4-FFF2-40B4-BE49-F238E27FC236}">
                <a16:creationId xmlns:a16="http://schemas.microsoft.com/office/drawing/2014/main" id="{2FB4C459-008A-42C6-9D46-07102224BB5A}"/>
              </a:ext>
            </a:extLst>
          </p:cNvPr>
          <p:cNvSpPr txBox="1"/>
          <p:nvPr/>
        </p:nvSpPr>
        <p:spPr>
          <a:xfrm>
            <a:off x="138023" y="2059101"/>
            <a:ext cx="11671540" cy="3315075"/>
          </a:xfrm>
          <a:prstGeom prst="rect">
            <a:avLst/>
          </a:prstGeom>
          <a:noFill/>
        </p:spPr>
        <p:txBody>
          <a:bodyPr wrap="square">
            <a:spAutoFit/>
          </a:bodyPr>
          <a:lstStyle/>
          <a:p>
            <a:pPr marL="285750" indent="-285750" algn="just">
              <a:lnSpc>
                <a:spcPct val="115000"/>
              </a:lnSpc>
              <a:spcAft>
                <a:spcPts val="800"/>
              </a:spcAft>
              <a:buClr>
                <a:srgbClr val="C00000"/>
              </a:buClr>
              <a:buFont typeface="Arial" panose="020B0604020202020204" pitchFamily="34" charset="0"/>
              <a:buChar char="•"/>
              <a:tabLst>
                <a:tab pos="800100" algn="l"/>
              </a:tabLst>
            </a:pPr>
            <a:r>
              <a:rPr lang="uk-UA" sz="1400" dirty="0"/>
              <a:t>У тексті можна робити посилання на структурні елементи самої роботи та інші джерела</a:t>
            </a:r>
            <a:endParaRPr lang="ru-UA" sz="1400" dirty="0"/>
          </a:p>
          <a:p>
            <a:pPr marL="285750" indent="-285750" algn="just">
              <a:lnSpc>
                <a:spcPct val="115000"/>
              </a:lnSpc>
              <a:spcAft>
                <a:spcPts val="800"/>
              </a:spcAft>
              <a:buClr>
                <a:srgbClr val="C00000"/>
              </a:buClr>
              <a:buFont typeface="Arial" panose="020B0604020202020204" pitchFamily="34" charset="0"/>
              <a:buChar char="•"/>
              <a:tabLst>
                <a:tab pos="800100" algn="l"/>
              </a:tabLst>
            </a:pPr>
            <a:r>
              <a:rPr lang="uk-UA" sz="1400" dirty="0"/>
              <a:t>Посилаючись, треба використовувати такі вирази: «у розділі 4», «див. 2.1», «відповідно до 2.3.4.1», «(рисунок 1.3)», «відповідно до таблиці 3.2», «згідно з формулою (3.1)», «у рівняннях (1.23) – (1.25)», «(додаток Г)» тощо</a:t>
            </a:r>
            <a:endParaRPr lang="ru-UA" sz="1400" dirty="0"/>
          </a:p>
          <a:p>
            <a:pPr marL="285750" indent="-285750" algn="just">
              <a:lnSpc>
                <a:spcPct val="115000"/>
              </a:lnSpc>
              <a:spcAft>
                <a:spcPts val="800"/>
              </a:spcAft>
              <a:buClr>
                <a:srgbClr val="C00000"/>
              </a:buClr>
              <a:buFont typeface="Arial" panose="020B0604020202020204" pitchFamily="34" charset="0"/>
              <a:buChar char="•"/>
              <a:tabLst>
                <a:tab pos="800100" algn="l"/>
              </a:tabLst>
            </a:pPr>
            <a:r>
              <a:rPr lang="uk-UA" sz="1400" dirty="0"/>
              <a:t>Дозволено в посиланні використовувати загальноприйняті скорочення, наприклад, «згідно з рис. 10», «див. табл. 3.3» тощо.</a:t>
            </a:r>
            <a:endParaRPr lang="ru-UA" sz="1400" dirty="0"/>
          </a:p>
          <a:p>
            <a:pPr marL="285750" indent="-285750" algn="just">
              <a:lnSpc>
                <a:spcPct val="115000"/>
              </a:lnSpc>
              <a:spcAft>
                <a:spcPts val="800"/>
              </a:spcAft>
              <a:buClr>
                <a:srgbClr val="C00000"/>
              </a:buClr>
              <a:buFont typeface="Arial" panose="020B0604020202020204" pitchFamily="34" charset="0"/>
              <a:buChar char="•"/>
              <a:tabLst>
                <a:tab pos="800100" algn="l"/>
              </a:tabLst>
            </a:pPr>
            <a:r>
              <a:rPr lang="uk-UA" sz="1400" dirty="0"/>
              <a:t>Посилаючись на позицію переліку, треба зазначити номер структурного елемента роботи та номер позиції переліку з круглою дужкою, відокремлені комою. Якщо переліки мають кілька рівнів – їх зазначають, наприклад: «відповідно до 2.3.4.1, б), 2)».</a:t>
            </a:r>
            <a:endParaRPr lang="ru-UA" sz="1400" dirty="0"/>
          </a:p>
          <a:p>
            <a:pPr marL="285750" indent="-285750" algn="just">
              <a:lnSpc>
                <a:spcPct val="115000"/>
              </a:lnSpc>
              <a:spcAft>
                <a:spcPts val="800"/>
              </a:spcAft>
              <a:buClr>
                <a:srgbClr val="C00000"/>
              </a:buClr>
              <a:buFont typeface="Arial" panose="020B0604020202020204" pitchFamily="34" charset="0"/>
              <a:buChar char="•"/>
              <a:tabLst>
                <a:tab pos="800100" algn="l"/>
              </a:tabLst>
            </a:pPr>
            <a:r>
              <a:rPr lang="uk-UA" sz="1400" dirty="0"/>
              <a:t>Посилання в тексті на джерела інформації, наведені в переліку посилань, рекомендовано подавати так: номер у квадратних дужках, за яким це джерело зазначено в переліку джерел посилання, та/або номер сторінки (крім газетних статей і випадків, коли посилаються на джерело в цілому). Наприклад, «[32, с. 85]» або «у роботах [2]-[3]».</a:t>
            </a:r>
            <a:endParaRPr lang="ru-UA" sz="1400" dirty="0"/>
          </a:p>
          <a:p>
            <a:pPr marL="285750" indent="-285750" algn="just">
              <a:lnSpc>
                <a:spcPct val="115000"/>
              </a:lnSpc>
              <a:spcAft>
                <a:spcPts val="800"/>
              </a:spcAft>
              <a:buClr>
                <a:srgbClr val="C00000"/>
              </a:buClr>
              <a:buFont typeface="Arial" panose="020B0604020202020204" pitchFamily="34" charset="0"/>
              <a:buChar char="•"/>
              <a:tabLst>
                <a:tab pos="800100" algn="l"/>
              </a:tabLst>
            </a:pPr>
            <a:r>
              <a:rPr lang="uk-UA" sz="1400" dirty="0"/>
              <a:t>Дозволено наводити посилання на джерела інформації у виносках. У цьому разі оформлення посилання має відповідати його бібліографічному опису за переліком посилань із зазначеного номера.</a:t>
            </a:r>
            <a:endParaRPr lang="ru-UA" sz="1400" dirty="0"/>
          </a:p>
        </p:txBody>
      </p:sp>
    </p:spTree>
    <p:extLst>
      <p:ext uri="{BB962C8B-B14F-4D97-AF65-F5344CB8AC3E}">
        <p14:creationId xmlns:p14="http://schemas.microsoft.com/office/powerpoint/2010/main" val="4068204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07F154-EF94-4F88-82FE-42E0CAD3879A}"/>
              </a:ext>
            </a:extLst>
          </p:cNvPr>
          <p:cNvSpPr>
            <a:spLocks noGrp="1"/>
          </p:cNvSpPr>
          <p:nvPr>
            <p:ph type="title"/>
          </p:nvPr>
        </p:nvSpPr>
        <p:spPr/>
        <p:txBody>
          <a:bodyPr anchor="ctr"/>
          <a:lstStyle/>
          <a:p>
            <a:pPr algn="ctr"/>
            <a:r>
              <a:rPr lang="uk-UA" b="1" dirty="0"/>
              <a:t>Перелік джерел посилання</a:t>
            </a:r>
            <a:endParaRPr lang="ru-UA" dirty="0"/>
          </a:p>
        </p:txBody>
      </p:sp>
      <p:sp>
        <p:nvSpPr>
          <p:cNvPr id="4" name="TextBox 3">
            <a:extLst>
              <a:ext uri="{FF2B5EF4-FFF2-40B4-BE49-F238E27FC236}">
                <a16:creationId xmlns:a16="http://schemas.microsoft.com/office/drawing/2014/main" id="{683FED15-3C69-4FC2-AB3A-935927A561BA}"/>
              </a:ext>
            </a:extLst>
          </p:cNvPr>
          <p:cNvSpPr txBox="1"/>
          <p:nvPr/>
        </p:nvSpPr>
        <p:spPr>
          <a:xfrm>
            <a:off x="172277" y="1853754"/>
            <a:ext cx="11847445" cy="3985706"/>
          </a:xfrm>
          <a:prstGeom prst="rect">
            <a:avLst/>
          </a:prstGeom>
          <a:noFill/>
        </p:spPr>
        <p:txBody>
          <a:bodyPr wrap="square">
            <a:spAutoFit/>
          </a:bodyPr>
          <a:lstStyle/>
          <a:p>
            <a:pPr marL="285750" indent="-285750" algn="just">
              <a:spcAft>
                <a:spcPts val="600"/>
              </a:spcAft>
              <a:buClr>
                <a:srgbClr val="C00000"/>
              </a:buClr>
              <a:buFont typeface="Arial" panose="020B0604020202020204" pitchFamily="34" charset="0"/>
              <a:buChar char="•"/>
              <a:tabLst>
                <a:tab pos="800100" algn="l"/>
              </a:tabLst>
            </a:pPr>
            <a:r>
              <a:rPr lang="uk-UA" sz="1200" dirty="0"/>
              <a:t>Перелік джерел, на які є посилання в основній частині роботи, наводять після висновків, починаючи з нової сторінки. У відповідних місцях тексту мають бути посилання. Порядкові номери описів у переліку є посиланнями в тексті (номерні посилання)</a:t>
            </a:r>
            <a:endParaRPr lang="ru-UA" sz="1200" dirty="0"/>
          </a:p>
          <a:p>
            <a:pPr marL="285750" indent="-285750" algn="just">
              <a:spcAft>
                <a:spcPts val="600"/>
              </a:spcAft>
              <a:buClr>
                <a:srgbClr val="C00000"/>
              </a:buClr>
              <a:buFont typeface="Arial" panose="020B0604020202020204" pitchFamily="34" charset="0"/>
              <a:buChar char="•"/>
              <a:tabLst>
                <a:tab pos="800100" algn="l"/>
              </a:tabLst>
            </a:pPr>
            <a:r>
              <a:rPr lang="uk-UA" sz="1200" dirty="0"/>
              <a:t>Джерела, на які є посилання лише в додатку, наводять в окремому переліку, який розміщують у кінці цього додатка</a:t>
            </a:r>
            <a:endParaRPr lang="ru-UA" sz="1200" dirty="0"/>
          </a:p>
          <a:p>
            <a:pPr marL="285750" indent="-285750" algn="just">
              <a:spcAft>
                <a:spcPts val="600"/>
              </a:spcAft>
              <a:buClr>
                <a:srgbClr val="C00000"/>
              </a:buClr>
              <a:buFont typeface="Arial" panose="020B0604020202020204" pitchFamily="34" charset="0"/>
              <a:buChar char="•"/>
              <a:tabLst>
                <a:tab pos="800100" algn="l"/>
              </a:tabLst>
            </a:pPr>
            <a:r>
              <a:rPr lang="uk-UA" sz="1200" dirty="0"/>
              <a:t>Літературні джерела слід розміщувати одним із таких способів:</a:t>
            </a:r>
            <a:endParaRPr lang="ru-UA" sz="1200" dirty="0"/>
          </a:p>
          <a:p>
            <a:pPr marL="534988" lvl="0" indent="-268288" algn="just">
              <a:buClr>
                <a:srgbClr val="C00000"/>
              </a:buClr>
              <a:buFont typeface="Wingdings" panose="05000000000000000000" pitchFamily="2" charset="2"/>
              <a:buChar char="Ø"/>
            </a:pPr>
            <a:r>
              <a:rPr lang="uk-UA" sz="1200" dirty="0"/>
              <a:t>у порядку появи посилань у тексті (найбільш зручний для користування і рекомендований при написанні кваліфікаційних робіт);</a:t>
            </a:r>
            <a:endParaRPr lang="ru-UA" sz="1200" dirty="0"/>
          </a:p>
          <a:p>
            <a:pPr marL="534988" lvl="0" indent="-268288" algn="just">
              <a:buClr>
                <a:srgbClr val="C00000"/>
              </a:buClr>
              <a:buFont typeface="Wingdings" panose="05000000000000000000" pitchFamily="2" charset="2"/>
              <a:buChar char="Ø"/>
            </a:pPr>
            <a:r>
              <a:rPr lang="uk-UA" sz="1200" dirty="0"/>
              <a:t>в алфавітному порядку прізвищ перших авторів або заголовків; </a:t>
            </a:r>
            <a:endParaRPr lang="ru-UA" sz="1200" dirty="0"/>
          </a:p>
          <a:p>
            <a:pPr marL="534988" lvl="0" indent="-268288" algn="just">
              <a:buClr>
                <a:srgbClr val="C00000"/>
              </a:buClr>
              <a:buFont typeface="Wingdings" panose="05000000000000000000" pitchFamily="2" charset="2"/>
              <a:buChar char="Ø"/>
            </a:pPr>
            <a:r>
              <a:rPr lang="uk-UA" sz="1200" dirty="0"/>
              <a:t>у хронологічному порядку</a:t>
            </a:r>
          </a:p>
          <a:p>
            <a:pPr marL="171450" indent="-171450" algn="just">
              <a:spcBef>
                <a:spcPts val="600"/>
              </a:spcBef>
              <a:spcAft>
                <a:spcPts val="600"/>
              </a:spcAft>
              <a:buClr>
                <a:srgbClr val="C00000"/>
              </a:buClr>
              <a:buFont typeface="Arial" panose="020B0604020202020204" pitchFamily="34" charset="0"/>
              <a:buChar char="•"/>
              <a:tabLst>
                <a:tab pos="800100" algn="l"/>
              </a:tabLst>
            </a:pPr>
            <a:r>
              <a:rPr lang="uk-UA" sz="1200" dirty="0"/>
              <a:t>Загальні вимоги до цитування такі:</a:t>
            </a:r>
            <a:endParaRPr lang="ru-RU" sz="1200" dirty="0"/>
          </a:p>
          <a:p>
            <a:pPr marL="534988" indent="-268288" algn="just">
              <a:buClr>
                <a:srgbClr val="C00000"/>
              </a:buClr>
              <a:buFont typeface="Wingdings" panose="05000000000000000000" pitchFamily="2" charset="2"/>
              <a:buChar char="Ø"/>
              <a:tabLst>
                <a:tab pos="800100" algn="l"/>
              </a:tabLst>
            </a:pPr>
            <a:r>
              <a:rPr lang="uk-UA" sz="1200" dirty="0"/>
              <a:t>текст цитати починається і закінчується лапками і наводиться в граматичній формі, в якій він поданий в джерелі, із збереженням особливостей авторського написання. Наукові терміни, запропоновані іншими авторами, не виділяються лапками, за винятком тих, що викликали загальну полеміку. У цих випадках використовується вираз «так званий»;</a:t>
            </a:r>
            <a:endParaRPr lang="ru-UA" sz="1200" dirty="0"/>
          </a:p>
          <a:p>
            <a:pPr marL="534988" indent="-268288" algn="just">
              <a:buClr>
                <a:srgbClr val="C00000"/>
              </a:buClr>
              <a:buFont typeface="Wingdings" panose="05000000000000000000" pitchFamily="2" charset="2"/>
              <a:buChar char="Ø"/>
            </a:pPr>
            <a:r>
              <a:rPr lang="uk-UA" sz="1200" dirty="0"/>
              <a:t>цитування має бути повним, без довільного скорочення авторського тексту і без перекручень думок автора. Пропуск слів, речень, абзаців при цитуванні авторського тексту позначається трьома крапками, які можуть ставитися на початку, всередині та в кінці цитати;</a:t>
            </a:r>
            <a:endParaRPr lang="ru-UA" sz="1200" dirty="0"/>
          </a:p>
          <a:p>
            <a:pPr marL="534988" indent="-268288" algn="just">
              <a:buClr>
                <a:srgbClr val="C00000"/>
              </a:buClr>
              <a:buFont typeface="Wingdings" panose="05000000000000000000" pitchFamily="2" charset="2"/>
              <a:buChar char="Ø"/>
            </a:pPr>
            <a:r>
              <a:rPr lang="uk-UA" sz="1200" dirty="0"/>
              <a:t>кожна цитата обов’язково супроводжується посиланням на джерело;</a:t>
            </a:r>
            <a:endParaRPr lang="ru-UA" sz="1200" dirty="0"/>
          </a:p>
          <a:p>
            <a:pPr marL="534988" indent="-268288" algn="just">
              <a:buClr>
                <a:srgbClr val="C00000"/>
              </a:buClr>
              <a:buFont typeface="Wingdings" panose="05000000000000000000" pitchFamily="2" charset="2"/>
              <a:buChar char="Ø"/>
            </a:pPr>
            <a:r>
              <a:rPr lang="uk-UA" sz="1200" dirty="0"/>
              <a:t>при непрямому цитуванні (переказ, виклад думок інших авторів своїми словами) слід бути максимально точним щодо думок автора, коректним в оцінюванні його результатів і робити відповідні посилання на джерела;</a:t>
            </a:r>
            <a:endParaRPr lang="ru-UA" sz="1200" dirty="0"/>
          </a:p>
          <a:p>
            <a:pPr marL="534988" indent="-268288" algn="just">
              <a:buClr>
                <a:srgbClr val="C00000"/>
              </a:buClr>
              <a:buFont typeface="Wingdings" panose="05000000000000000000" pitchFamily="2" charset="2"/>
              <a:buChar char="Ø"/>
            </a:pPr>
            <a:r>
              <a:rPr lang="uk-UA" sz="1200" dirty="0"/>
              <a:t>цитування повинно бути оптимальним, враховуючи, що надмірне цитування створює враження компілятивності, а недостатнє – знижує наукову цінність викладеного матеріалу.</a:t>
            </a:r>
          </a:p>
          <a:p>
            <a:pPr marL="266700" indent="-266700" algn="just">
              <a:buClr>
                <a:srgbClr val="C00000"/>
              </a:buClr>
              <a:buFont typeface="Arial" panose="020B0604020202020204" pitchFamily="34" charset="0"/>
              <a:buChar char="•"/>
            </a:pPr>
            <a:r>
              <a:rPr lang="uk-UA" sz="1200" dirty="0"/>
              <a:t>Приклади оформлення </a:t>
            </a:r>
            <a:r>
              <a:rPr lang="en-US" sz="1200" b="0" i="0" u="none" strike="noStrike" dirty="0">
                <a:solidFill>
                  <a:srgbClr val="065BB8"/>
                </a:solidFill>
                <a:effectLst/>
                <a:latin typeface="Open Sans" panose="020B0606030504020204" pitchFamily="34" charset="0"/>
                <a:hlinkClick r:id="rId2">
                  <a:extLst>
                    <a:ext uri="{A12FA001-AC4F-418D-AE19-62706E023703}">
                      <ahyp:hlinkClr xmlns:ahyp="http://schemas.microsoft.com/office/drawing/2018/hyperlinkcolor" val="tx"/>
                    </a:ext>
                  </a:extLst>
                </a:hlinkClick>
              </a:rPr>
              <a:t>http://library.znu.edu.ua/2371.ukr.html</a:t>
            </a:r>
            <a:endParaRPr lang="ru-UA" sz="1200" dirty="0">
              <a:solidFill>
                <a:srgbClr val="065BB8"/>
              </a:solidFill>
            </a:endParaRPr>
          </a:p>
        </p:txBody>
      </p:sp>
    </p:spTree>
    <p:extLst>
      <p:ext uri="{BB962C8B-B14F-4D97-AF65-F5344CB8AC3E}">
        <p14:creationId xmlns:p14="http://schemas.microsoft.com/office/powerpoint/2010/main" val="1335773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AE13B4-4686-4054-8C19-C3FD075E7C28}"/>
              </a:ext>
            </a:extLst>
          </p:cNvPr>
          <p:cNvSpPr>
            <a:spLocks noGrp="1"/>
          </p:cNvSpPr>
          <p:nvPr>
            <p:ph type="title"/>
          </p:nvPr>
        </p:nvSpPr>
        <p:spPr/>
        <p:txBody>
          <a:bodyPr anchor="ctr"/>
          <a:lstStyle/>
          <a:p>
            <a:pPr algn="ctr"/>
            <a:r>
              <a:rPr lang="uk-UA" b="1" dirty="0"/>
              <a:t>Додатки</a:t>
            </a:r>
            <a:br>
              <a:rPr lang="ru-UA" sz="2400" dirty="0">
                <a:effectLst/>
                <a:latin typeface="Calibri" panose="020F0502020204030204" pitchFamily="34" charset="0"/>
                <a:ea typeface="Calibri" panose="020F0502020204030204" pitchFamily="34" charset="0"/>
                <a:cs typeface="Times New Roman" panose="02020603050405020304" pitchFamily="18" charset="0"/>
              </a:rPr>
            </a:br>
            <a:endParaRPr lang="ru-UA" dirty="0"/>
          </a:p>
        </p:txBody>
      </p:sp>
      <p:sp>
        <p:nvSpPr>
          <p:cNvPr id="4" name="TextBox 3">
            <a:extLst>
              <a:ext uri="{FF2B5EF4-FFF2-40B4-BE49-F238E27FC236}">
                <a16:creationId xmlns:a16="http://schemas.microsoft.com/office/drawing/2014/main" id="{B099C7FE-F517-4F64-91B8-F24E9947E850}"/>
              </a:ext>
            </a:extLst>
          </p:cNvPr>
          <p:cNvSpPr txBox="1"/>
          <p:nvPr/>
        </p:nvSpPr>
        <p:spPr>
          <a:xfrm>
            <a:off x="69011" y="1853754"/>
            <a:ext cx="12033849" cy="3880101"/>
          </a:xfrm>
          <a:prstGeom prst="rect">
            <a:avLst/>
          </a:prstGeom>
          <a:noFill/>
        </p:spPr>
        <p:txBody>
          <a:bodyPr wrap="square">
            <a:spAutoFit/>
          </a:bodyPr>
          <a:lstStyle/>
          <a:p>
            <a:pPr marL="171450" indent="-171450" algn="just">
              <a:lnSpc>
                <a:spcPct val="115000"/>
              </a:lnSpc>
              <a:spcAft>
                <a:spcPts val="600"/>
              </a:spcAft>
              <a:buClr>
                <a:srgbClr val="C00000"/>
              </a:buClr>
              <a:buFont typeface="Arial" panose="020B0604020202020204" pitchFamily="34" charset="0"/>
              <a:buChar char="•"/>
              <a:tabLst>
                <a:tab pos="800100" algn="l"/>
              </a:tabLst>
            </a:pPr>
            <a:r>
              <a:rPr lang="uk-UA" sz="1200" dirty="0"/>
              <a:t>Додатки можуть містити:</a:t>
            </a:r>
            <a:endParaRPr lang="ru-UA" sz="1200" dirty="0"/>
          </a:p>
          <a:p>
            <a:pPr marL="449263" lvl="0" indent="-268288" algn="just">
              <a:lnSpc>
                <a:spcPct val="115000"/>
              </a:lnSpc>
              <a:buClr>
                <a:srgbClr val="C00000"/>
              </a:buClr>
              <a:buFont typeface="Wingdings" panose="05000000000000000000" pitchFamily="2" charset="2"/>
              <a:buChar char="Ø"/>
            </a:pPr>
            <a:r>
              <a:rPr lang="uk-UA" sz="1200" dirty="0"/>
              <a:t>допоміжні рисунки й таблиці;</a:t>
            </a:r>
            <a:endParaRPr lang="ru-UA" sz="1200" dirty="0"/>
          </a:p>
          <a:p>
            <a:pPr marL="449263" lvl="0" indent="-268288" algn="just">
              <a:lnSpc>
                <a:spcPct val="115000"/>
              </a:lnSpc>
              <a:buClr>
                <a:srgbClr val="C00000"/>
              </a:buClr>
              <a:buFont typeface="Wingdings" panose="05000000000000000000" pitchFamily="2" charset="2"/>
              <a:buChar char="Ø"/>
            </a:pPr>
            <a:r>
              <a:rPr lang="uk-UA" sz="1200" dirty="0"/>
              <a:t>документи, що стосуються проведених досліджень або їх результатів, які через великий обсяг, специфіку викладення або форму подання не може бути внесено до основної частини роботи;</a:t>
            </a:r>
            <a:endParaRPr lang="ru-UA" sz="1200" dirty="0"/>
          </a:p>
          <a:p>
            <a:pPr marL="449263" lvl="0" indent="-268288" algn="just">
              <a:lnSpc>
                <a:spcPct val="115000"/>
              </a:lnSpc>
              <a:spcAft>
                <a:spcPts val="600"/>
              </a:spcAft>
              <a:buClr>
                <a:srgbClr val="C00000"/>
              </a:buClr>
              <a:buFont typeface="Wingdings" panose="05000000000000000000" pitchFamily="2" charset="2"/>
              <a:buChar char="Ø"/>
            </a:pPr>
            <a:r>
              <a:rPr lang="uk-UA" sz="1200" dirty="0"/>
              <a:t>іншу інформацію.</a:t>
            </a:r>
            <a:endParaRPr lang="ru-UA" sz="1200" dirty="0"/>
          </a:p>
          <a:p>
            <a:pPr marL="171450" indent="-171450" algn="just">
              <a:lnSpc>
                <a:spcPct val="115000"/>
              </a:lnSpc>
              <a:spcAft>
                <a:spcPts val="800"/>
              </a:spcAft>
              <a:buClr>
                <a:srgbClr val="C00000"/>
              </a:buClr>
              <a:buFont typeface="Arial" panose="020B0604020202020204" pitchFamily="34" charset="0"/>
              <a:buChar char="•"/>
              <a:tabLst>
                <a:tab pos="800100" algn="l"/>
              </a:tabLst>
            </a:pPr>
            <a:r>
              <a:rPr lang="uk-UA" sz="1200" dirty="0"/>
              <a:t>Додаток повинен мати заголовок, надрукований вгорі малими літерами напівжирного написання з першої великої симетрично відносно тексту сторінки. Посередині рядка над заголовком великими літерами напівжирного написання повинно бути надруковано – слово «ДОДАТОК» і відповідну велику літеру української абетки, крім літер Ґ, Є, З, І, Ї, Й, О, Ч, Ь, яка позначає додаток. Текст кожного додатка починають з наступної сторінки. Один додаток позначається як додаток А.</a:t>
            </a:r>
          </a:p>
          <a:p>
            <a:pPr marL="171450" indent="-171450" algn="just">
              <a:lnSpc>
                <a:spcPct val="115000"/>
              </a:lnSpc>
              <a:spcAft>
                <a:spcPts val="800"/>
              </a:spcAft>
              <a:buClr>
                <a:srgbClr val="C00000"/>
              </a:buClr>
              <a:buFont typeface="Arial" panose="020B0604020202020204" pitchFamily="34" charset="0"/>
              <a:buChar char="•"/>
              <a:tabLst>
                <a:tab pos="800100" algn="l"/>
              </a:tabLst>
            </a:pPr>
            <a:r>
              <a:rPr lang="uk-UA" sz="1200" dirty="0"/>
              <a:t>Додатки повинні мати спільну з рештою роботи наскрізну нумерацію сторінок.</a:t>
            </a:r>
          </a:p>
          <a:p>
            <a:pPr marL="171450" indent="-171450" algn="just">
              <a:lnSpc>
                <a:spcPct val="115000"/>
              </a:lnSpc>
              <a:spcAft>
                <a:spcPts val="800"/>
              </a:spcAft>
              <a:buClr>
                <a:srgbClr val="C00000"/>
              </a:buClr>
              <a:buFont typeface="Arial" panose="020B0604020202020204" pitchFamily="34" charset="0"/>
              <a:buChar char="•"/>
              <a:tabLst>
                <a:tab pos="800100" algn="l"/>
              </a:tabLst>
            </a:pPr>
            <a:r>
              <a:rPr lang="uk-UA" sz="1200" dirty="0"/>
              <a:t>За необхідності текст додатків може поділятися на розділи, підрозділи, пункти й підпункти, які слід нумерувати в межах кожного додатка. У цьому разі перед кожним номером ставлять позначення додатка (літеру) й крапку, наприклад, А.2 – другий розділ додатка А; Г.3.1 – підрозділ 3.1 додатка Г; Д.4.1.2 – пункт 4.1.2 додатка Д.</a:t>
            </a:r>
          </a:p>
          <a:p>
            <a:pPr marL="171450" indent="-171450" algn="just">
              <a:lnSpc>
                <a:spcPct val="115000"/>
              </a:lnSpc>
              <a:spcAft>
                <a:spcPts val="800"/>
              </a:spcAft>
              <a:buClr>
                <a:srgbClr val="C00000"/>
              </a:buClr>
              <a:buFont typeface="Arial" panose="020B0604020202020204" pitchFamily="34" charset="0"/>
              <a:buChar char="•"/>
              <a:tabLst>
                <a:tab pos="800100" algn="l"/>
              </a:tabLst>
            </a:pPr>
            <a:r>
              <a:rPr lang="uk-UA" sz="1200" dirty="0"/>
              <a:t>Ілюстрації, таблиці, формули та рівняння, що є в тексті додатка, слід нумерувати в межах кожного додатка, наприклад, рисунок Д.3 – третій рисунок додатка Д, таблиця А.3 – третя таблиця додатка А, формула (А.1) – перша формула додатка А. Якщо в додатку одна ілюстрація, одна таблиця, одна формула, їх нумерують, наприклад, рисунок А.1, таблиця А.1, формула (В.1).</a:t>
            </a:r>
          </a:p>
          <a:p>
            <a:pPr marL="171450" indent="-171450" algn="just">
              <a:lnSpc>
                <a:spcPct val="115000"/>
              </a:lnSpc>
              <a:spcAft>
                <a:spcPts val="800"/>
              </a:spcAft>
              <a:buClr>
                <a:srgbClr val="C00000"/>
              </a:buClr>
              <a:buFont typeface="Arial" panose="020B0604020202020204" pitchFamily="34" charset="0"/>
              <a:buChar char="•"/>
              <a:tabLst>
                <a:tab pos="800100" algn="l"/>
              </a:tabLst>
            </a:pPr>
            <a:r>
              <a:rPr lang="uk-UA" sz="1200" dirty="0"/>
              <a:t>У посиланнях в тексті додатка на ілюстрації, таблиці, формули, рівняння рекомендується писати: «... на рисунку А.2 ...», «... на рис. А.2 ...», «... в таблиці В.3 ...» або «... в табл. В.3 ...».</a:t>
            </a:r>
            <a:endParaRPr lang="ru-UA" sz="1200" dirty="0"/>
          </a:p>
        </p:txBody>
      </p:sp>
    </p:spTree>
    <p:extLst>
      <p:ext uri="{BB962C8B-B14F-4D97-AF65-F5344CB8AC3E}">
        <p14:creationId xmlns:p14="http://schemas.microsoft.com/office/powerpoint/2010/main" val="2420169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089D5646-3CB5-4CA7-8ABA-ABD03B38CDB1}"/>
              </a:ext>
            </a:extLst>
          </p:cNvPr>
          <p:cNvSpPr>
            <a:spLocks noGrp="1"/>
          </p:cNvSpPr>
          <p:nvPr>
            <p:ph type="title"/>
          </p:nvPr>
        </p:nvSpPr>
        <p:spPr/>
        <p:txBody>
          <a:bodyPr anchor="ctr"/>
          <a:lstStyle/>
          <a:p>
            <a:pPr algn="ctr"/>
            <a:r>
              <a:rPr lang="uk-UA" sz="2900" b="1" dirty="0"/>
              <a:t>Завдання на кваліфікаційну роботу</a:t>
            </a:r>
            <a:endParaRPr lang="ru-UA" sz="2900" b="1" dirty="0"/>
          </a:p>
        </p:txBody>
      </p:sp>
      <p:sp>
        <p:nvSpPr>
          <p:cNvPr id="6" name="Объект 5">
            <a:extLst>
              <a:ext uri="{FF2B5EF4-FFF2-40B4-BE49-F238E27FC236}">
                <a16:creationId xmlns:a16="http://schemas.microsoft.com/office/drawing/2014/main" id="{B9E0F3C6-9D46-48E0-8B70-201938274B86}"/>
              </a:ext>
            </a:extLst>
          </p:cNvPr>
          <p:cNvSpPr>
            <a:spLocks noGrp="1"/>
          </p:cNvSpPr>
          <p:nvPr>
            <p:ph idx="1"/>
          </p:nvPr>
        </p:nvSpPr>
        <p:spPr>
          <a:xfrm>
            <a:off x="215660" y="1853754"/>
            <a:ext cx="11731925" cy="4132978"/>
          </a:xfrm>
        </p:spPr>
        <p:txBody>
          <a:bodyPr>
            <a:normAutofit fontScale="25000" lnSpcReduction="20000"/>
          </a:bodyPr>
          <a:lstStyle/>
          <a:p>
            <a:pPr marL="0" indent="0" algn="just">
              <a:lnSpc>
                <a:spcPct val="134000"/>
              </a:lnSpc>
              <a:spcBef>
                <a:spcPts val="0"/>
              </a:spcBef>
              <a:buNone/>
            </a:pPr>
            <a:r>
              <a:rPr lang="uk-UA" sz="5600" i="1" dirty="0"/>
              <a:t>Завдання на кваліфікаційну роботу </a:t>
            </a:r>
            <a:r>
              <a:rPr lang="uk-UA" sz="5600" dirty="0"/>
              <a:t>містить дані, які подають у такій послідовності:</a:t>
            </a:r>
            <a:endParaRPr lang="ru-UA" sz="5600" dirty="0"/>
          </a:p>
          <a:p>
            <a:pPr lvl="0" algn="just">
              <a:lnSpc>
                <a:spcPct val="134000"/>
              </a:lnSpc>
              <a:spcBef>
                <a:spcPts val="0"/>
              </a:spcBef>
            </a:pPr>
            <a:r>
              <a:rPr lang="uk-UA" sz="5600" dirty="0"/>
              <a:t>відомості про назву міністерства й навчального закладу;</a:t>
            </a:r>
            <a:endParaRPr lang="ru-UA" sz="5600" dirty="0"/>
          </a:p>
          <a:p>
            <a:pPr lvl="0" algn="just">
              <a:lnSpc>
                <a:spcPct val="134000"/>
              </a:lnSpc>
              <a:spcBef>
                <a:spcPts val="0"/>
              </a:spcBef>
            </a:pPr>
            <a:r>
              <a:rPr lang="uk-UA" sz="5600" dirty="0"/>
              <a:t>назва підрозділу (факультету та випускової кафедри);</a:t>
            </a:r>
            <a:endParaRPr lang="ru-UA" sz="5600" dirty="0"/>
          </a:p>
          <a:p>
            <a:pPr lvl="0" algn="just">
              <a:lnSpc>
                <a:spcPct val="134000"/>
              </a:lnSpc>
              <a:spcBef>
                <a:spcPts val="0"/>
              </a:spcBef>
            </a:pPr>
            <a:r>
              <a:rPr lang="uk-UA" sz="5600" dirty="0"/>
              <a:t>назва ступеня освіти, спеціальності та освітньої програми, за якою буде захищатися студент;</a:t>
            </a:r>
            <a:endParaRPr lang="ru-UA" sz="5600" dirty="0"/>
          </a:p>
          <a:p>
            <a:pPr lvl="0" algn="just">
              <a:lnSpc>
                <a:spcPct val="134000"/>
              </a:lnSpc>
              <a:spcBef>
                <a:spcPts val="0"/>
              </a:spcBef>
            </a:pPr>
            <a:r>
              <a:rPr lang="uk-UA" sz="5600" dirty="0"/>
              <a:t>візу завідувача випускової кафедри;</a:t>
            </a:r>
            <a:endParaRPr lang="ru-UA" sz="5600" dirty="0"/>
          </a:p>
          <a:p>
            <a:pPr lvl="0" algn="just">
              <a:lnSpc>
                <a:spcPct val="134000"/>
              </a:lnSpc>
              <a:spcBef>
                <a:spcPts val="0"/>
              </a:spcBef>
            </a:pPr>
            <a:r>
              <a:rPr lang="uk-UA" sz="5600" dirty="0"/>
              <a:t>повну назва документа;</a:t>
            </a:r>
            <a:endParaRPr lang="ru-UA" sz="5600" dirty="0"/>
          </a:p>
          <a:p>
            <a:pPr lvl="0" algn="just">
              <a:lnSpc>
                <a:spcPct val="134000"/>
              </a:lnSpc>
              <a:spcBef>
                <a:spcPts val="0"/>
              </a:spcBef>
            </a:pPr>
            <a:r>
              <a:rPr lang="uk-UA" sz="5600" dirty="0"/>
              <a:t>відомості про автора та керівника;</a:t>
            </a:r>
            <a:endParaRPr lang="ru-UA" sz="5600" dirty="0"/>
          </a:p>
          <a:p>
            <a:pPr lvl="0" algn="just">
              <a:lnSpc>
                <a:spcPct val="134000"/>
              </a:lnSpc>
              <a:spcBef>
                <a:spcPts val="0"/>
              </a:spcBef>
            </a:pPr>
            <a:r>
              <a:rPr lang="uk-UA" sz="5600" dirty="0"/>
              <a:t>тему роботи, номер і дата наказу по Запорізькому національному університету, яким затверджено тему роботи;</a:t>
            </a:r>
            <a:endParaRPr lang="ru-UA" sz="5600" dirty="0"/>
          </a:p>
          <a:p>
            <a:pPr lvl="0" algn="just">
              <a:lnSpc>
                <a:spcPct val="134000"/>
              </a:lnSpc>
              <a:spcBef>
                <a:spcPts val="0"/>
              </a:spcBef>
            </a:pPr>
            <a:r>
              <a:rPr lang="uk-UA" sz="5600" dirty="0"/>
              <a:t>строк подання студентом роботи;</a:t>
            </a:r>
            <a:endParaRPr lang="ru-UA" sz="5600" dirty="0"/>
          </a:p>
          <a:p>
            <a:pPr lvl="0" algn="just">
              <a:lnSpc>
                <a:spcPct val="134000"/>
              </a:lnSpc>
              <a:spcBef>
                <a:spcPts val="0"/>
              </a:spcBef>
            </a:pPr>
            <a:r>
              <a:rPr lang="uk-UA" sz="5600" dirty="0"/>
              <a:t>вихідні дані до роботи;</a:t>
            </a:r>
            <a:endParaRPr lang="ru-UA" sz="5600" dirty="0"/>
          </a:p>
          <a:p>
            <a:pPr lvl="0" algn="just">
              <a:lnSpc>
                <a:spcPct val="134000"/>
              </a:lnSpc>
              <a:spcBef>
                <a:spcPts val="0"/>
              </a:spcBef>
            </a:pPr>
            <a:r>
              <a:rPr lang="uk-UA" sz="5600" dirty="0"/>
              <a:t>перелік питань, які потрібно розробити;</a:t>
            </a:r>
            <a:endParaRPr lang="ru-UA" sz="5600" dirty="0"/>
          </a:p>
          <a:p>
            <a:pPr lvl="0" algn="just">
              <a:lnSpc>
                <a:spcPct val="134000"/>
              </a:lnSpc>
              <a:spcBef>
                <a:spcPts val="0"/>
              </a:spcBef>
            </a:pPr>
            <a:r>
              <a:rPr lang="uk-UA" sz="5600" dirty="0"/>
              <a:t>перелік графічного матеріалу;</a:t>
            </a:r>
            <a:endParaRPr lang="ru-UA" sz="5600" dirty="0"/>
          </a:p>
          <a:p>
            <a:pPr lvl="0" algn="just">
              <a:lnSpc>
                <a:spcPct val="134000"/>
              </a:lnSpc>
              <a:spcBef>
                <a:spcPts val="0"/>
              </a:spcBef>
            </a:pPr>
            <a:r>
              <a:rPr lang="uk-UA" sz="5600" dirty="0"/>
              <a:t>візу консультанта (якщо його наявність передбачено);</a:t>
            </a:r>
            <a:endParaRPr lang="ru-UA" sz="5600" dirty="0"/>
          </a:p>
          <a:p>
            <a:pPr lvl="0" algn="just">
              <a:lnSpc>
                <a:spcPct val="134000"/>
              </a:lnSpc>
              <a:spcBef>
                <a:spcPts val="0"/>
              </a:spcBef>
            </a:pPr>
            <a:r>
              <a:rPr lang="uk-UA" sz="5600" dirty="0"/>
              <a:t>дату видачі завдання;</a:t>
            </a:r>
            <a:endParaRPr lang="ru-UA" sz="5600" dirty="0"/>
          </a:p>
          <a:p>
            <a:pPr lvl="0" algn="just">
              <a:lnSpc>
                <a:spcPct val="134000"/>
              </a:lnSpc>
              <a:spcBef>
                <a:spcPts val="0"/>
              </a:spcBef>
            </a:pPr>
            <a:r>
              <a:rPr lang="uk-UA" sz="5600" dirty="0"/>
              <a:t>календарний графік виконання роботи;</a:t>
            </a:r>
            <a:endParaRPr lang="ru-UA" sz="5600" dirty="0"/>
          </a:p>
          <a:p>
            <a:pPr algn="just">
              <a:lnSpc>
                <a:spcPct val="134000"/>
              </a:lnSpc>
              <a:spcBef>
                <a:spcPts val="0"/>
              </a:spcBef>
            </a:pPr>
            <a:r>
              <a:rPr lang="uk-UA" sz="5600" dirty="0"/>
              <a:t>візу студента про ознайомлення із завданням до роботи;</a:t>
            </a:r>
            <a:endParaRPr lang="ru-UA" sz="5600" dirty="0"/>
          </a:p>
          <a:p>
            <a:pPr lvl="0" algn="just">
              <a:lnSpc>
                <a:spcPct val="134000"/>
              </a:lnSpc>
              <a:spcBef>
                <a:spcPts val="0"/>
              </a:spcBef>
            </a:pPr>
            <a:r>
              <a:rPr lang="uk-UA" sz="5600" dirty="0"/>
              <a:t>візи наукового керівника та нормоконтролера, які засвідчують допуск до захисту.</a:t>
            </a:r>
            <a:endParaRPr lang="ru-UA" sz="5600" dirty="0"/>
          </a:p>
          <a:p>
            <a:endParaRPr lang="ru-UA" dirty="0"/>
          </a:p>
        </p:txBody>
      </p:sp>
    </p:spTree>
    <p:extLst>
      <p:ext uri="{BB962C8B-B14F-4D97-AF65-F5344CB8AC3E}">
        <p14:creationId xmlns:p14="http://schemas.microsoft.com/office/powerpoint/2010/main" val="329241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9429B22A-AF92-4D5F-B2FB-63DB7FB6A2B6}"/>
              </a:ext>
            </a:extLst>
          </p:cNvPr>
          <p:cNvPicPr>
            <a:picLocks noChangeAspect="1"/>
          </p:cNvPicPr>
          <p:nvPr/>
        </p:nvPicPr>
        <p:blipFill rotWithShape="1">
          <a:blip r:embed="rId2"/>
          <a:srcRect l="35802" t="19371" r="36958" b="11445"/>
          <a:stretch/>
        </p:blipFill>
        <p:spPr>
          <a:xfrm>
            <a:off x="1647646" y="0"/>
            <a:ext cx="4287328" cy="6124754"/>
          </a:xfrm>
          <a:prstGeom prst="rect">
            <a:avLst/>
          </a:prstGeom>
        </p:spPr>
      </p:pic>
      <p:pic>
        <p:nvPicPr>
          <p:cNvPr id="9" name="Рисунок 8">
            <a:extLst>
              <a:ext uri="{FF2B5EF4-FFF2-40B4-BE49-F238E27FC236}">
                <a16:creationId xmlns:a16="http://schemas.microsoft.com/office/drawing/2014/main" id="{09AFF76F-84C8-4021-8E2B-31CDDF22F1AC}"/>
              </a:ext>
            </a:extLst>
          </p:cNvPr>
          <p:cNvPicPr>
            <a:picLocks noChangeAspect="1"/>
          </p:cNvPicPr>
          <p:nvPr/>
        </p:nvPicPr>
        <p:blipFill rotWithShape="1">
          <a:blip r:embed="rId3"/>
          <a:srcRect l="35802" t="22444" r="36958" b="9560"/>
          <a:stretch/>
        </p:blipFill>
        <p:spPr>
          <a:xfrm>
            <a:off x="6501442" y="0"/>
            <a:ext cx="4362089" cy="6124754"/>
          </a:xfrm>
          <a:prstGeom prst="rect">
            <a:avLst/>
          </a:prstGeom>
        </p:spPr>
      </p:pic>
    </p:spTree>
    <p:extLst>
      <p:ext uri="{BB962C8B-B14F-4D97-AF65-F5344CB8AC3E}">
        <p14:creationId xmlns:p14="http://schemas.microsoft.com/office/powerpoint/2010/main" val="1394896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24AD7A-5AFD-4293-B069-6F884323E9B6}"/>
              </a:ext>
            </a:extLst>
          </p:cNvPr>
          <p:cNvSpPr>
            <a:spLocks noGrp="1"/>
          </p:cNvSpPr>
          <p:nvPr>
            <p:ph type="title"/>
          </p:nvPr>
        </p:nvSpPr>
        <p:spPr>
          <a:xfrm>
            <a:off x="1451579" y="358748"/>
            <a:ext cx="9603275" cy="1049235"/>
          </a:xfrm>
        </p:spPr>
        <p:txBody>
          <a:bodyPr anchor="ctr"/>
          <a:lstStyle/>
          <a:p>
            <a:pPr algn="ctr"/>
            <a:r>
              <a:rPr lang="uk-UA" sz="2900" b="1" dirty="0"/>
              <a:t>Реферат</a:t>
            </a:r>
            <a:endParaRPr lang="ru-UA" sz="2900" b="1" dirty="0"/>
          </a:p>
        </p:txBody>
      </p:sp>
      <p:sp>
        <p:nvSpPr>
          <p:cNvPr id="3" name="Объект 2">
            <a:extLst>
              <a:ext uri="{FF2B5EF4-FFF2-40B4-BE49-F238E27FC236}">
                <a16:creationId xmlns:a16="http://schemas.microsoft.com/office/drawing/2014/main" id="{DB79E830-F2FF-4B1C-9FB1-434153F1F7AF}"/>
              </a:ext>
            </a:extLst>
          </p:cNvPr>
          <p:cNvSpPr>
            <a:spLocks noGrp="1"/>
          </p:cNvSpPr>
          <p:nvPr>
            <p:ph idx="1"/>
          </p:nvPr>
        </p:nvSpPr>
        <p:spPr>
          <a:xfrm>
            <a:off x="948906" y="1946720"/>
            <a:ext cx="10783019" cy="4005506"/>
          </a:xfrm>
        </p:spPr>
        <p:txBody>
          <a:bodyPr>
            <a:noAutofit/>
          </a:bodyPr>
          <a:lstStyle/>
          <a:p>
            <a:pPr marL="0" indent="0" algn="just">
              <a:lnSpc>
                <a:spcPct val="115000"/>
              </a:lnSpc>
              <a:spcBef>
                <a:spcPts val="200"/>
              </a:spcBef>
              <a:spcAft>
                <a:spcPts val="200"/>
              </a:spcAft>
              <a:buNone/>
              <a:tabLst>
                <a:tab pos="800100" algn="l"/>
              </a:tabLst>
            </a:pPr>
            <a:r>
              <a:rPr lang="uk-UA" sz="1600" i="1" dirty="0"/>
              <a:t>Реферат</a:t>
            </a:r>
            <a:r>
              <a:rPr lang="uk-UA" sz="1600" dirty="0"/>
              <a:t> повинен містити:</a:t>
            </a:r>
            <a:endParaRPr lang="ru-UA" sz="1600" dirty="0"/>
          </a:p>
          <a:p>
            <a:pPr lvl="0" algn="just">
              <a:lnSpc>
                <a:spcPct val="115000"/>
              </a:lnSpc>
              <a:spcBef>
                <a:spcPts val="200"/>
              </a:spcBef>
            </a:pPr>
            <a:r>
              <a:rPr lang="uk-UA" sz="1600" dirty="0"/>
              <a:t>відомості про обсяг роботи, кількість ілюстрацій, таблиць, кількість джерел, додатків згідно з переліком посилань (усі відомості наводять включаючи дані додатків);</a:t>
            </a:r>
            <a:endParaRPr lang="ru-UA" sz="1600" dirty="0"/>
          </a:p>
          <a:p>
            <a:pPr lvl="0" algn="just">
              <a:lnSpc>
                <a:spcPct val="115000"/>
              </a:lnSpc>
              <a:spcBef>
                <a:spcPts val="0"/>
              </a:spcBef>
            </a:pPr>
            <a:r>
              <a:rPr lang="uk-UA" sz="1600" dirty="0"/>
              <a:t>текст реферату;</a:t>
            </a:r>
            <a:endParaRPr lang="ru-UA" sz="1600" dirty="0"/>
          </a:p>
          <a:p>
            <a:pPr lvl="0" algn="just">
              <a:lnSpc>
                <a:spcPct val="115000"/>
              </a:lnSpc>
              <a:spcBef>
                <a:spcPts val="0"/>
              </a:spcBef>
              <a:spcAft>
                <a:spcPts val="200"/>
              </a:spcAft>
            </a:pPr>
            <a:r>
              <a:rPr lang="uk-UA" sz="1600" dirty="0"/>
              <a:t>перелік ключових слів.</a:t>
            </a:r>
          </a:p>
          <a:p>
            <a:pPr marL="0" lvl="0" indent="0" algn="just">
              <a:lnSpc>
                <a:spcPct val="115000"/>
              </a:lnSpc>
              <a:spcBef>
                <a:spcPts val="200"/>
              </a:spcBef>
              <a:spcAft>
                <a:spcPts val="200"/>
              </a:spcAft>
              <a:buNone/>
            </a:pPr>
            <a:r>
              <a:rPr lang="uk-UA" sz="1600" i="1" dirty="0"/>
              <a:t>Текст реферату </a:t>
            </a:r>
            <a:r>
              <a:rPr lang="uk-UA" sz="1600" dirty="0"/>
              <a:t>повинен відображати подану в роботі інформацію в такій послідовності:</a:t>
            </a:r>
            <a:endParaRPr lang="ru-UA" sz="1600" dirty="0"/>
          </a:p>
          <a:p>
            <a:pPr lvl="0" algn="just">
              <a:lnSpc>
                <a:spcPct val="115000"/>
              </a:lnSpc>
              <a:spcBef>
                <a:spcPts val="200"/>
              </a:spcBef>
            </a:pPr>
            <a:r>
              <a:rPr lang="uk-UA" sz="1600" dirty="0"/>
              <a:t>об’єкт дослідження;</a:t>
            </a:r>
            <a:endParaRPr lang="ru-UA" sz="1600" dirty="0"/>
          </a:p>
          <a:p>
            <a:pPr lvl="0" algn="just">
              <a:lnSpc>
                <a:spcPct val="115000"/>
              </a:lnSpc>
              <a:spcBef>
                <a:spcPts val="0"/>
              </a:spcBef>
            </a:pPr>
            <a:r>
              <a:rPr lang="uk-UA" sz="1600" dirty="0"/>
              <a:t>мета роботи;</a:t>
            </a:r>
            <a:endParaRPr lang="ru-UA" sz="1600" dirty="0"/>
          </a:p>
          <a:p>
            <a:pPr lvl="0" algn="just">
              <a:lnSpc>
                <a:spcPct val="115000"/>
              </a:lnSpc>
              <a:spcBef>
                <a:spcPts val="0"/>
              </a:spcBef>
            </a:pPr>
            <a:r>
              <a:rPr lang="uk-UA" sz="1600" dirty="0"/>
              <a:t>методи дослідження;</a:t>
            </a:r>
            <a:endParaRPr lang="ru-UA" sz="1600" dirty="0"/>
          </a:p>
          <a:p>
            <a:pPr lvl="0" algn="just">
              <a:lnSpc>
                <a:spcPct val="115000"/>
              </a:lnSpc>
              <a:spcBef>
                <a:spcPts val="0"/>
              </a:spcBef>
            </a:pPr>
            <a:r>
              <a:rPr lang="uk-UA" sz="1600" dirty="0"/>
              <a:t>результати та їх новизна;</a:t>
            </a:r>
            <a:endParaRPr lang="ru-UA" sz="1600" dirty="0"/>
          </a:p>
          <a:p>
            <a:pPr lvl="0" algn="just">
              <a:lnSpc>
                <a:spcPct val="115000"/>
              </a:lnSpc>
              <a:spcBef>
                <a:spcPts val="0"/>
              </a:spcBef>
            </a:pPr>
            <a:r>
              <a:rPr lang="uk-UA" sz="1600" dirty="0"/>
              <a:t>взаємозв’язок з іншими роботами;</a:t>
            </a:r>
            <a:endParaRPr lang="ru-UA" sz="1600" dirty="0"/>
          </a:p>
          <a:p>
            <a:pPr lvl="0" algn="just">
              <a:lnSpc>
                <a:spcPct val="115000"/>
              </a:lnSpc>
              <a:spcBef>
                <a:spcPts val="0"/>
              </a:spcBef>
            </a:pPr>
            <a:r>
              <a:rPr lang="uk-UA" sz="1600" dirty="0"/>
              <a:t>рекомендації щодо використання результатів роботи;</a:t>
            </a:r>
            <a:endParaRPr lang="ru-UA" sz="1600" dirty="0"/>
          </a:p>
          <a:p>
            <a:pPr lvl="0" algn="just">
              <a:lnSpc>
                <a:spcPct val="115000"/>
              </a:lnSpc>
              <a:spcBef>
                <a:spcPts val="0"/>
              </a:spcBef>
              <a:spcAft>
                <a:spcPts val="200"/>
              </a:spcAft>
            </a:pPr>
            <a:r>
              <a:rPr lang="uk-UA" sz="1600" dirty="0"/>
              <a:t>значимість роботи та висновки.</a:t>
            </a:r>
            <a:endParaRPr lang="ru-UA" sz="1600" dirty="0"/>
          </a:p>
        </p:txBody>
      </p:sp>
    </p:spTree>
    <p:extLst>
      <p:ext uri="{BB962C8B-B14F-4D97-AF65-F5344CB8AC3E}">
        <p14:creationId xmlns:p14="http://schemas.microsoft.com/office/powerpoint/2010/main" val="1109092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4534A6D3-B9C6-4395-8E83-8C5A25805246}"/>
              </a:ext>
            </a:extLst>
          </p:cNvPr>
          <p:cNvPicPr>
            <a:picLocks noChangeAspect="1"/>
          </p:cNvPicPr>
          <p:nvPr/>
        </p:nvPicPr>
        <p:blipFill rotWithShape="1">
          <a:blip r:embed="rId2"/>
          <a:srcRect l="27878" t="23522" r="27688" b="8931"/>
          <a:stretch/>
        </p:blipFill>
        <p:spPr>
          <a:xfrm>
            <a:off x="0" y="580294"/>
            <a:ext cx="5877761" cy="5026048"/>
          </a:xfrm>
          <a:prstGeom prst="rect">
            <a:avLst/>
          </a:prstGeom>
        </p:spPr>
      </p:pic>
      <p:pic>
        <p:nvPicPr>
          <p:cNvPr id="9" name="Рисунок 8">
            <a:extLst>
              <a:ext uri="{FF2B5EF4-FFF2-40B4-BE49-F238E27FC236}">
                <a16:creationId xmlns:a16="http://schemas.microsoft.com/office/drawing/2014/main" id="{4E734ED4-2167-4775-88AE-542C050081DE}"/>
              </a:ext>
            </a:extLst>
          </p:cNvPr>
          <p:cNvPicPr>
            <a:picLocks noChangeAspect="1"/>
          </p:cNvPicPr>
          <p:nvPr/>
        </p:nvPicPr>
        <p:blipFill rotWithShape="1">
          <a:blip r:embed="rId3"/>
          <a:srcRect l="27692" t="21410" r="27740" b="32579"/>
          <a:stretch/>
        </p:blipFill>
        <p:spPr>
          <a:xfrm>
            <a:off x="5929352" y="580294"/>
            <a:ext cx="6262648" cy="3636865"/>
          </a:xfrm>
          <a:prstGeom prst="rect">
            <a:avLst/>
          </a:prstGeom>
        </p:spPr>
      </p:pic>
    </p:spTree>
    <p:extLst>
      <p:ext uri="{BB962C8B-B14F-4D97-AF65-F5344CB8AC3E}">
        <p14:creationId xmlns:p14="http://schemas.microsoft.com/office/powerpoint/2010/main" val="2858268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4F8C6A-3A50-4E78-B9C5-4140135BBBC4}"/>
              </a:ext>
            </a:extLst>
          </p:cNvPr>
          <p:cNvSpPr>
            <a:spLocks noGrp="1"/>
          </p:cNvSpPr>
          <p:nvPr>
            <p:ph type="title"/>
          </p:nvPr>
        </p:nvSpPr>
        <p:spPr>
          <a:xfrm>
            <a:off x="838731" y="1122542"/>
            <a:ext cx="4708054" cy="1190993"/>
          </a:xfrm>
        </p:spPr>
        <p:txBody>
          <a:bodyPr anchor="ctr"/>
          <a:lstStyle/>
          <a:p>
            <a:pPr algn="ctr"/>
            <a:r>
              <a:rPr lang="uk-UA" sz="2900" b="1" dirty="0"/>
              <a:t>Зміст</a:t>
            </a:r>
            <a:endParaRPr lang="ru-UA" sz="2900" b="1" dirty="0"/>
          </a:p>
        </p:txBody>
      </p:sp>
      <p:sp>
        <p:nvSpPr>
          <p:cNvPr id="3" name="Рисунок 2">
            <a:extLst>
              <a:ext uri="{FF2B5EF4-FFF2-40B4-BE49-F238E27FC236}">
                <a16:creationId xmlns:a16="http://schemas.microsoft.com/office/drawing/2014/main" id="{721BD60B-E175-4940-8266-F898BFAC5652}"/>
              </a:ext>
            </a:extLst>
          </p:cNvPr>
          <p:cNvSpPr>
            <a:spLocks noGrp="1"/>
          </p:cNvSpPr>
          <p:nvPr>
            <p:ph type="pic" idx="1"/>
          </p:nvPr>
        </p:nvSpPr>
        <p:spPr/>
      </p:sp>
      <p:sp>
        <p:nvSpPr>
          <p:cNvPr id="4" name="Текст 3">
            <a:extLst>
              <a:ext uri="{FF2B5EF4-FFF2-40B4-BE49-F238E27FC236}">
                <a16:creationId xmlns:a16="http://schemas.microsoft.com/office/drawing/2014/main" id="{296EE926-D60F-4D81-AED1-6EAF35586F2E}"/>
              </a:ext>
            </a:extLst>
          </p:cNvPr>
          <p:cNvSpPr>
            <a:spLocks noGrp="1"/>
          </p:cNvSpPr>
          <p:nvPr>
            <p:ph type="body" sz="half" idx="2"/>
          </p:nvPr>
        </p:nvSpPr>
        <p:spPr>
          <a:xfrm>
            <a:off x="129396" y="3145991"/>
            <a:ext cx="6301377" cy="2737223"/>
          </a:xfrm>
        </p:spPr>
        <p:txBody>
          <a:bodyPr>
            <a:normAutofit/>
          </a:bodyPr>
          <a:lstStyle/>
          <a:p>
            <a:r>
              <a:rPr lang="uk-UA" sz="1600" i="1" dirty="0"/>
              <a:t>Зміст</a:t>
            </a:r>
            <a:r>
              <a:rPr lang="uk-UA" sz="1600" dirty="0"/>
              <a:t> включає:</a:t>
            </a:r>
          </a:p>
          <a:p>
            <a:pPr marL="285750" indent="-285750">
              <a:spcBef>
                <a:spcPts val="0"/>
              </a:spcBef>
              <a:buFont typeface="Arial" panose="020B0604020202020204" pitchFamily="34" charset="0"/>
              <a:buChar char="•"/>
            </a:pPr>
            <a:r>
              <a:rPr lang="uk-UA" sz="1600" dirty="0"/>
              <a:t>завдання на роботу;</a:t>
            </a:r>
          </a:p>
          <a:p>
            <a:pPr marL="285750" indent="-285750">
              <a:spcBef>
                <a:spcPts val="0"/>
              </a:spcBef>
              <a:buFont typeface="Arial" panose="020B0604020202020204" pitchFamily="34" charset="0"/>
              <a:buChar char="•"/>
            </a:pPr>
            <a:r>
              <a:rPr lang="uk-UA" sz="1600" dirty="0"/>
              <a:t>реферат;</a:t>
            </a:r>
          </a:p>
          <a:p>
            <a:pPr marL="285750" indent="-285750">
              <a:spcBef>
                <a:spcPts val="0"/>
              </a:spcBef>
              <a:buFont typeface="Arial" panose="020B0604020202020204" pitchFamily="34" charset="0"/>
              <a:buChar char="•"/>
            </a:pPr>
            <a:r>
              <a:rPr lang="uk-UA" sz="1600" dirty="0"/>
              <a:t>вступ;</a:t>
            </a:r>
          </a:p>
          <a:p>
            <a:pPr marL="285750" indent="-285750">
              <a:spcBef>
                <a:spcPts val="0"/>
              </a:spcBef>
              <a:buFont typeface="Arial" panose="020B0604020202020204" pitchFamily="34" charset="0"/>
              <a:buChar char="•"/>
            </a:pPr>
            <a:r>
              <a:rPr lang="uk-UA" sz="1600" dirty="0"/>
              <a:t>назву всіх розділів, підрозділів, пунктів (якщо вони мають назву);</a:t>
            </a:r>
          </a:p>
          <a:p>
            <a:pPr marL="285750" indent="-285750">
              <a:spcBef>
                <a:spcPts val="0"/>
              </a:spcBef>
              <a:buFont typeface="Arial" panose="020B0604020202020204" pitchFamily="34" charset="0"/>
              <a:buChar char="•"/>
            </a:pPr>
            <a:r>
              <a:rPr lang="uk-UA" sz="1600" dirty="0"/>
              <a:t>висновки;</a:t>
            </a:r>
          </a:p>
          <a:p>
            <a:pPr marL="285750" indent="-285750">
              <a:spcBef>
                <a:spcPts val="0"/>
              </a:spcBef>
              <a:buFont typeface="Arial" panose="020B0604020202020204" pitchFamily="34" charset="0"/>
              <a:buChar char="•"/>
            </a:pPr>
            <a:r>
              <a:rPr lang="uk-UA" sz="1600" dirty="0"/>
              <a:t>перелік посилань;</a:t>
            </a:r>
          </a:p>
          <a:p>
            <a:pPr marL="285750" indent="-285750">
              <a:spcBef>
                <a:spcPts val="0"/>
              </a:spcBef>
              <a:buFont typeface="Arial" panose="020B0604020202020204" pitchFamily="34" charset="0"/>
              <a:buChar char="•"/>
            </a:pPr>
            <a:r>
              <a:rPr lang="uk-UA" sz="1600" dirty="0"/>
              <a:t>назву додатків із зазначенням номерів сторінок, з яких починаються ці елементи роботи</a:t>
            </a:r>
            <a:endParaRPr lang="ru-UA" sz="1600" dirty="0"/>
          </a:p>
        </p:txBody>
      </p:sp>
      <p:pic>
        <p:nvPicPr>
          <p:cNvPr id="8" name="Рисунок 7">
            <a:extLst>
              <a:ext uri="{FF2B5EF4-FFF2-40B4-BE49-F238E27FC236}">
                <a16:creationId xmlns:a16="http://schemas.microsoft.com/office/drawing/2014/main" id="{A1C78F31-999A-45F1-83FD-33E62CE2781D}"/>
              </a:ext>
            </a:extLst>
          </p:cNvPr>
          <p:cNvPicPr>
            <a:picLocks noChangeAspect="1"/>
          </p:cNvPicPr>
          <p:nvPr/>
        </p:nvPicPr>
        <p:blipFill rotWithShape="1">
          <a:blip r:embed="rId2"/>
          <a:srcRect l="28089" t="21636" r="30095" b="10439"/>
          <a:stretch/>
        </p:blipFill>
        <p:spPr>
          <a:xfrm>
            <a:off x="6430773" y="465827"/>
            <a:ext cx="5761227" cy="5304136"/>
          </a:xfrm>
          <a:prstGeom prst="rect">
            <a:avLst/>
          </a:prstGeom>
        </p:spPr>
      </p:pic>
    </p:spTree>
    <p:extLst>
      <p:ext uri="{BB962C8B-B14F-4D97-AF65-F5344CB8AC3E}">
        <p14:creationId xmlns:p14="http://schemas.microsoft.com/office/powerpoint/2010/main" val="3283016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FA83FD-FB7F-4D3E-B1B3-F7BFE1F49034}"/>
              </a:ext>
            </a:extLst>
          </p:cNvPr>
          <p:cNvSpPr>
            <a:spLocks noGrp="1"/>
          </p:cNvSpPr>
          <p:nvPr>
            <p:ph type="title"/>
          </p:nvPr>
        </p:nvSpPr>
        <p:spPr>
          <a:xfrm>
            <a:off x="163903" y="798973"/>
            <a:ext cx="4553868" cy="2247117"/>
          </a:xfrm>
        </p:spPr>
        <p:txBody>
          <a:bodyPr anchor="ctr"/>
          <a:lstStyle/>
          <a:p>
            <a:pPr algn="ctr"/>
            <a:r>
              <a:rPr lang="uk-UA" sz="2900" b="1" dirty="0"/>
              <a:t>Скорочення та умовні познаки</a:t>
            </a:r>
            <a:endParaRPr lang="ru-UA" sz="2900" b="1" dirty="0"/>
          </a:p>
        </p:txBody>
      </p:sp>
      <p:sp>
        <p:nvSpPr>
          <p:cNvPr id="7" name="Объект 6">
            <a:extLst>
              <a:ext uri="{FF2B5EF4-FFF2-40B4-BE49-F238E27FC236}">
                <a16:creationId xmlns:a16="http://schemas.microsoft.com/office/drawing/2014/main" id="{254BDC90-6C97-44A0-800B-D8B7DED30E4F}"/>
              </a:ext>
            </a:extLst>
          </p:cNvPr>
          <p:cNvSpPr>
            <a:spLocks noGrp="1"/>
          </p:cNvSpPr>
          <p:nvPr>
            <p:ph idx="1"/>
          </p:nvPr>
        </p:nvSpPr>
        <p:spPr/>
        <p:txBody>
          <a:bodyPr/>
          <a:lstStyle/>
          <a:p>
            <a:pPr marL="0" indent="0">
              <a:buNone/>
            </a:pPr>
            <a:endParaRPr lang="ru-UA" dirty="0"/>
          </a:p>
        </p:txBody>
      </p:sp>
      <p:sp>
        <p:nvSpPr>
          <p:cNvPr id="4" name="Текст 3">
            <a:extLst>
              <a:ext uri="{FF2B5EF4-FFF2-40B4-BE49-F238E27FC236}">
                <a16:creationId xmlns:a16="http://schemas.microsoft.com/office/drawing/2014/main" id="{52B9F617-1B26-472D-A381-38342AD77F78}"/>
              </a:ext>
            </a:extLst>
          </p:cNvPr>
          <p:cNvSpPr>
            <a:spLocks noGrp="1"/>
          </p:cNvSpPr>
          <p:nvPr>
            <p:ph type="body" sz="half" idx="2"/>
          </p:nvPr>
        </p:nvSpPr>
        <p:spPr>
          <a:xfrm>
            <a:off x="69011" y="3205491"/>
            <a:ext cx="4974703" cy="2591460"/>
          </a:xfrm>
        </p:spPr>
        <p:txBody>
          <a:bodyPr>
            <a:noAutofit/>
          </a:bodyPr>
          <a:lstStyle/>
          <a:p>
            <a:pPr algn="just">
              <a:lnSpc>
                <a:spcPct val="115000"/>
              </a:lnSpc>
              <a:spcBef>
                <a:spcPts val="300"/>
              </a:spcBef>
              <a:spcAft>
                <a:spcPts val="300"/>
              </a:spcAft>
              <a:tabLst>
                <a:tab pos="457200" algn="l"/>
              </a:tabLst>
            </a:pPr>
            <a:r>
              <a:rPr lang="uk-UA" sz="1400" i="1" dirty="0"/>
              <a:t>Скорочення та умовні познаки</a:t>
            </a:r>
            <a:r>
              <a:rPr lang="uk-UA" sz="1400" dirty="0"/>
              <a:t> використовуються у випадку, коли в роботі вжито специфічну термінологію, маловідомі скорочення, нові символи, позначення або вони використовуються більше трьох разів</a:t>
            </a:r>
          </a:p>
          <a:p>
            <a:pPr algn="just">
              <a:lnSpc>
                <a:spcPct val="115000"/>
              </a:lnSpc>
              <a:spcBef>
                <a:spcPts val="300"/>
              </a:spcBef>
              <a:spcAft>
                <a:spcPts val="300"/>
              </a:spcAft>
              <a:tabLst>
                <a:tab pos="457200" algn="l"/>
              </a:tabLst>
            </a:pPr>
            <a:r>
              <a:rPr lang="uk-UA" sz="1400" dirty="0"/>
              <a:t>При використанні скорочень, термінів менше трьох разів, перелік не складається, бо розшифровку можна навести в тексті при першому застосуванні.</a:t>
            </a:r>
            <a:endParaRPr lang="ru-UA" sz="1400" dirty="0"/>
          </a:p>
          <a:p>
            <a:pPr algn="just">
              <a:spcBef>
                <a:spcPts val="300"/>
              </a:spcBef>
              <a:spcAft>
                <a:spcPts val="300"/>
              </a:spcAft>
            </a:pPr>
            <a:r>
              <a:rPr lang="uk-UA" sz="1400" dirty="0"/>
              <a:t>Перелік повинен розташовуватись стовпцем. Ліворуч в алфавітному порядку наводять умовні позначення, символи, одиниці, скорочення й терміни, праворуч – їх детальну розшифровку</a:t>
            </a:r>
            <a:endParaRPr lang="ru-UA" sz="1400" dirty="0"/>
          </a:p>
        </p:txBody>
      </p:sp>
      <p:pic>
        <p:nvPicPr>
          <p:cNvPr id="9" name="Рисунок 8">
            <a:extLst>
              <a:ext uri="{FF2B5EF4-FFF2-40B4-BE49-F238E27FC236}">
                <a16:creationId xmlns:a16="http://schemas.microsoft.com/office/drawing/2014/main" id="{B459A0E7-C687-4096-ABCA-CCDEDE8980A2}"/>
              </a:ext>
            </a:extLst>
          </p:cNvPr>
          <p:cNvPicPr>
            <a:picLocks noChangeAspect="1"/>
          </p:cNvPicPr>
          <p:nvPr/>
        </p:nvPicPr>
        <p:blipFill rotWithShape="1">
          <a:blip r:embed="rId2"/>
          <a:srcRect l="27524" t="40880" r="35125" b="10314"/>
          <a:stretch/>
        </p:blipFill>
        <p:spPr>
          <a:xfrm>
            <a:off x="5043714" y="483079"/>
            <a:ext cx="7130090" cy="5240547"/>
          </a:xfrm>
          <a:prstGeom prst="rect">
            <a:avLst/>
          </a:prstGeom>
        </p:spPr>
      </p:pic>
    </p:spTree>
    <p:extLst>
      <p:ext uri="{BB962C8B-B14F-4D97-AF65-F5344CB8AC3E}">
        <p14:creationId xmlns:p14="http://schemas.microsoft.com/office/powerpoint/2010/main" val="744508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5E90124C-FC77-45A9-803C-A7EA56029B21}"/>
              </a:ext>
            </a:extLst>
          </p:cNvPr>
          <p:cNvSpPr>
            <a:spLocks noGrp="1"/>
          </p:cNvSpPr>
          <p:nvPr>
            <p:ph type="title"/>
          </p:nvPr>
        </p:nvSpPr>
        <p:spPr/>
        <p:txBody>
          <a:bodyPr anchor="ctr"/>
          <a:lstStyle/>
          <a:p>
            <a:pPr algn="ctr"/>
            <a:r>
              <a:rPr lang="uk-UA" sz="2900" b="1" dirty="0"/>
              <a:t>Рисунки</a:t>
            </a:r>
            <a:endParaRPr lang="ru-UA" sz="2900" b="1" dirty="0"/>
          </a:p>
        </p:txBody>
      </p:sp>
      <p:sp>
        <p:nvSpPr>
          <p:cNvPr id="6" name="Объект 5">
            <a:extLst>
              <a:ext uri="{FF2B5EF4-FFF2-40B4-BE49-F238E27FC236}">
                <a16:creationId xmlns:a16="http://schemas.microsoft.com/office/drawing/2014/main" id="{435A90CB-C979-41EC-8782-EA4BFAA0EF26}"/>
              </a:ext>
            </a:extLst>
          </p:cNvPr>
          <p:cNvSpPr>
            <a:spLocks noGrp="1"/>
          </p:cNvSpPr>
          <p:nvPr>
            <p:ph idx="1"/>
          </p:nvPr>
        </p:nvSpPr>
        <p:spPr>
          <a:xfrm>
            <a:off x="69011" y="1853754"/>
            <a:ext cx="12025223" cy="4081220"/>
          </a:xfrm>
        </p:spPr>
        <p:txBody>
          <a:bodyPr>
            <a:normAutofit/>
          </a:bodyPr>
          <a:lstStyle/>
          <a:p>
            <a:pPr algn="just">
              <a:lnSpc>
                <a:spcPct val="115000"/>
              </a:lnSpc>
              <a:spcBef>
                <a:spcPts val="0"/>
              </a:spcBef>
              <a:spcAft>
                <a:spcPts val="200"/>
              </a:spcAft>
              <a:tabLst>
                <a:tab pos="800100" algn="l"/>
              </a:tabLst>
            </a:pPr>
            <a:r>
              <a:rPr lang="uk-UA" sz="1600" dirty="0"/>
              <a:t>Усі графічні матеріали роботи (ескізи, діаграми, графіки, схеми, фотографії, рисунки тощо) повинні мати однаковий підпис «Рисунок»</a:t>
            </a:r>
          </a:p>
          <a:p>
            <a:pPr algn="just">
              <a:spcBef>
                <a:spcPts val="0"/>
              </a:spcBef>
              <a:spcAft>
                <a:spcPts val="200"/>
              </a:spcAft>
            </a:pPr>
            <a:r>
              <a:rPr lang="uk-UA" sz="1600" dirty="0"/>
              <a:t>Рисунок подають одразу після тексту, де вперше посилаються на нього, або якнайближче до нього на наступній сторінці, а за потреби – в додатках</a:t>
            </a:r>
          </a:p>
          <a:p>
            <a:pPr algn="just">
              <a:spcBef>
                <a:spcPts val="0"/>
              </a:spcBef>
              <a:spcAft>
                <a:spcPts val="200"/>
              </a:spcAft>
            </a:pPr>
            <a:r>
              <a:rPr lang="uk-UA" sz="1600" dirty="0"/>
              <a:t>Графічні матеріали звіту доцільно виконувати із застосуванням обчислювальної техніки та подавати на аркуш ах формату А4 у чорно-білому чи кольоровому зображенні</a:t>
            </a:r>
          </a:p>
          <a:p>
            <a:pPr algn="just">
              <a:spcBef>
                <a:spcPts val="0"/>
              </a:spcBef>
              <a:spcAft>
                <a:spcPts val="200"/>
              </a:spcAft>
            </a:pPr>
            <a:r>
              <a:rPr lang="uk-UA" sz="1600" dirty="0"/>
              <a:t>Рисунки нумерують наскрізно арабськими цифрами, крім рисунків у додатках. Дозволено рисунки нумерувати в межах кожного розділу. У цьому разі номер рисунка складається з номера розділу та порядкового номера рисунка в цьому розділі, які відокремлюють крапкою, наприклад, рисунок 2.1 – перший рисунок другого розділу</a:t>
            </a:r>
          </a:p>
          <a:p>
            <a:pPr algn="just">
              <a:spcBef>
                <a:spcPts val="0"/>
              </a:spcBef>
              <a:spcAft>
                <a:spcPts val="200"/>
              </a:spcAft>
            </a:pPr>
            <a:r>
              <a:rPr lang="uk-UA" sz="1600" dirty="0"/>
              <a:t>Рисунки кожного додатка нумерують окремо. Номер рисунка додатка складається з познаки додатка та порядкового номера рисунка в додатку, відокремлених крапкою, наприклад, рисунок А.1 – перший рисунок додатка А</a:t>
            </a:r>
          </a:p>
          <a:p>
            <a:pPr algn="just">
              <a:spcBef>
                <a:spcPts val="0"/>
              </a:spcBef>
              <a:spcAft>
                <a:spcPts val="200"/>
              </a:spcAft>
            </a:pPr>
            <a:r>
              <a:rPr lang="uk-UA" sz="1600" dirty="0"/>
              <a:t>Назву рисунка друкують з великої літери та розміщують під ним посередині рядка, наприклад, «Рисунок 2.1 – Схема устаткування»</a:t>
            </a:r>
          </a:p>
          <a:p>
            <a:pPr algn="just">
              <a:spcBef>
                <a:spcPts val="0"/>
              </a:spcBef>
            </a:pPr>
            <a:r>
              <a:rPr lang="uk-UA" sz="1600" dirty="0"/>
              <a:t>Рисунок виконують на одній сторінці аркуша. Якщо він не вміщується на одній сторінці, його можна переносити на наступні сторінки (Рисунок ___, аркуш ___)</a:t>
            </a:r>
          </a:p>
          <a:p>
            <a:pPr algn="just">
              <a:spcBef>
                <a:spcPts val="300"/>
              </a:spcBef>
              <a:spcAft>
                <a:spcPts val="300"/>
              </a:spcAft>
            </a:pPr>
            <a:endParaRPr lang="ru-UA" sz="1600" dirty="0"/>
          </a:p>
        </p:txBody>
      </p:sp>
    </p:spTree>
    <p:extLst>
      <p:ext uri="{BB962C8B-B14F-4D97-AF65-F5344CB8AC3E}">
        <p14:creationId xmlns:p14="http://schemas.microsoft.com/office/powerpoint/2010/main" val="2110943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721AE57-F063-48C5-BA0B-E2DFE70FC453}"/>
              </a:ext>
            </a:extLst>
          </p:cNvPr>
          <p:cNvPicPr>
            <a:picLocks noChangeAspect="1"/>
          </p:cNvPicPr>
          <p:nvPr/>
        </p:nvPicPr>
        <p:blipFill rotWithShape="1">
          <a:blip r:embed="rId2"/>
          <a:srcRect l="30920" t="28553" r="30589" b="27547"/>
          <a:stretch/>
        </p:blipFill>
        <p:spPr>
          <a:xfrm>
            <a:off x="94890" y="940279"/>
            <a:ext cx="6077744" cy="3899141"/>
          </a:xfrm>
          <a:prstGeom prst="rect">
            <a:avLst/>
          </a:prstGeom>
        </p:spPr>
      </p:pic>
      <p:pic>
        <p:nvPicPr>
          <p:cNvPr id="7" name="Рисунок 6">
            <a:extLst>
              <a:ext uri="{FF2B5EF4-FFF2-40B4-BE49-F238E27FC236}">
                <a16:creationId xmlns:a16="http://schemas.microsoft.com/office/drawing/2014/main" id="{3199B0DB-2347-49BA-AF18-5068C20B01A2}"/>
              </a:ext>
            </a:extLst>
          </p:cNvPr>
          <p:cNvPicPr>
            <a:picLocks noChangeAspect="1"/>
          </p:cNvPicPr>
          <p:nvPr/>
        </p:nvPicPr>
        <p:blipFill rotWithShape="1">
          <a:blip r:embed="rId3"/>
          <a:srcRect l="27806" t="24403" r="32005" b="25912"/>
          <a:stretch/>
        </p:blipFill>
        <p:spPr>
          <a:xfrm>
            <a:off x="6392173" y="940279"/>
            <a:ext cx="5624419" cy="3911347"/>
          </a:xfrm>
          <a:prstGeom prst="rect">
            <a:avLst/>
          </a:prstGeom>
        </p:spPr>
      </p:pic>
    </p:spTree>
    <p:extLst>
      <p:ext uri="{BB962C8B-B14F-4D97-AF65-F5344CB8AC3E}">
        <p14:creationId xmlns:p14="http://schemas.microsoft.com/office/powerpoint/2010/main" val="3234163946"/>
      </p:ext>
    </p:extLst>
  </p:cSld>
  <p:clrMapOvr>
    <a:masterClrMapping/>
  </p:clrMapOvr>
</p:sld>
</file>

<file path=ppt/theme/theme1.xml><?xml version="1.0" encoding="utf-8"?>
<a:theme xmlns:a="http://schemas.openxmlformats.org/drawingml/2006/main" name="Галерея">
  <a:themeElements>
    <a:clrScheme name="Галерея">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Галерея">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алерея">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
  <TotalTime>1540</TotalTime>
  <Words>2756</Words>
  <Application>Microsoft Office PowerPoint</Application>
  <PresentationFormat>Широкоэкранный</PresentationFormat>
  <Paragraphs>180</Paragraphs>
  <Slides>19</Slides>
  <Notes>0</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2</vt:i4>
      </vt:variant>
      <vt:variant>
        <vt:lpstr>Заголовки слайдов</vt:lpstr>
      </vt:variant>
      <vt:variant>
        <vt:i4>19</vt:i4>
      </vt:variant>
    </vt:vector>
  </HeadingPairs>
  <TitlesOfParts>
    <vt:vector size="28" baseType="lpstr">
      <vt:lpstr>Arial</vt:lpstr>
      <vt:lpstr>Calibri</vt:lpstr>
      <vt:lpstr>Gill Sans MT</vt:lpstr>
      <vt:lpstr>Open Sans</vt:lpstr>
      <vt:lpstr>Times New Roman</vt:lpstr>
      <vt:lpstr>Wingdings</vt:lpstr>
      <vt:lpstr>Галерея</vt:lpstr>
      <vt:lpstr>Microsoft</vt:lpstr>
      <vt:lpstr>MathType</vt:lpstr>
      <vt:lpstr>Зміст та оформлення структурних елементів роботи  Титульна сторінка</vt:lpstr>
      <vt:lpstr>Завдання на кваліфікаційну роботу</vt:lpstr>
      <vt:lpstr>Презентация PowerPoint</vt:lpstr>
      <vt:lpstr>Реферат</vt:lpstr>
      <vt:lpstr>Презентация PowerPoint</vt:lpstr>
      <vt:lpstr>Зміст</vt:lpstr>
      <vt:lpstr>Скорочення та умовні познаки</vt:lpstr>
      <vt:lpstr>Рисунки</vt:lpstr>
      <vt:lpstr>Презентация PowerPoint</vt:lpstr>
      <vt:lpstr>Таблиці</vt:lpstr>
      <vt:lpstr>Переліки</vt:lpstr>
      <vt:lpstr>Примітки</vt:lpstr>
      <vt:lpstr>Виноски</vt:lpstr>
      <vt:lpstr>Формули та рівняння</vt:lpstr>
      <vt:lpstr>Формули та рівняння</vt:lpstr>
      <vt:lpstr>Числові значення величин</vt:lpstr>
      <vt:lpstr>Посилання</vt:lpstr>
      <vt:lpstr>Перелік джерел посилання</vt:lpstr>
      <vt:lpstr>Додатки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Професійний інструментарій результатів досліджень</dc:title>
  <dc:creator>user</dc:creator>
  <cp:lastModifiedBy>user</cp:lastModifiedBy>
  <cp:revision>31</cp:revision>
  <dcterms:created xsi:type="dcterms:W3CDTF">2021-10-14T17:26:29Z</dcterms:created>
  <dcterms:modified xsi:type="dcterms:W3CDTF">2021-10-15T19:11:48Z</dcterms:modified>
</cp:coreProperties>
</file>