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4630400" cy="8229600"/>
  <p:notesSz cx="8229600" cy="146304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4610"/>
  </p:normalViewPr>
  <p:slideViewPr>
    <p:cSldViewPr snapToGrid="0" snapToObjects="1">
      <p:cViewPr varScale="1">
        <p:scale>
          <a:sx n="94" d="100"/>
          <a:sy n="94" d="100"/>
        </p:scale>
        <p:origin x="55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8178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2C2B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403234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2C2B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403234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2C2B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403234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2C2B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403234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2C2B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403234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2C2B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403234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2C2B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403234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2C2B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403234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2C2B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403234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2C2B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403234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2408277"/>
            <a:ext cx="7556421" cy="24803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850"/>
              </a:lnSpc>
              <a:buNone/>
            </a:pPr>
            <a:r>
              <a:rPr lang="en-US" sz="3900" b="1" dirty="0">
                <a:solidFill>
                  <a:srgbClr val="FFF8F5"/>
                </a:solidFill>
                <a:latin typeface="Noto Serif HK Bold" pitchFamily="34" charset="0"/>
                <a:ea typeface="Noto Serif HK Bold" pitchFamily="34" charset="-122"/>
                <a:cs typeface="Noto Serif HK Bold" pitchFamily="34" charset="-120"/>
              </a:rPr>
              <a:t>Відеоконтент для Instagram: Вимоги, Алгоритм, Програми для Створення</a:t>
            </a:r>
            <a:endParaRPr lang="en-US" sz="3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05326" y="491847"/>
            <a:ext cx="13219748" cy="15209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950"/>
              </a:lnSpc>
              <a:buNone/>
            </a:pPr>
            <a:r>
              <a:rPr lang="en-US" sz="4750" b="1" dirty="0">
                <a:solidFill>
                  <a:srgbClr val="FFF8F5"/>
                </a:solidFill>
                <a:latin typeface="Noto Serif HK Bold" pitchFamily="34" charset="0"/>
                <a:ea typeface="Noto Serif HK Bold" pitchFamily="34" charset="-122"/>
                <a:cs typeface="Noto Serif HK Bold" pitchFamily="34" charset="-120"/>
              </a:rPr>
              <a:t>Підсумок: Як завоювати Instagram відеоконтентом </a:t>
            </a:r>
            <a:endParaRPr lang="en-US" sz="4750" dirty="0"/>
          </a:p>
        </p:txBody>
      </p:sp>
      <p:sp>
        <p:nvSpPr>
          <p:cNvPr id="3" name="Shape 1"/>
          <p:cNvSpPr/>
          <p:nvPr/>
        </p:nvSpPr>
        <p:spPr>
          <a:xfrm>
            <a:off x="705326" y="2365415"/>
            <a:ext cx="1652468" cy="1015841"/>
          </a:xfrm>
          <a:prstGeom prst="roundRect">
            <a:avLst>
              <a:gd name="adj" fmla="val 2604"/>
            </a:avLst>
          </a:prstGeom>
          <a:solidFill>
            <a:srgbClr val="403234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7557" y="2718316"/>
            <a:ext cx="247888" cy="30992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2534126" y="2541746"/>
            <a:ext cx="2204204" cy="27539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Noto Serif HK Bold" pitchFamily="34" charset="0"/>
                <a:ea typeface="Noto Serif HK Bold" pitchFamily="34" charset="-122"/>
                <a:cs typeface="Noto Serif HK Bold" pitchFamily="34" charset="-120"/>
              </a:rPr>
              <a:t>Ставте на Відео</a:t>
            </a:r>
            <a:endParaRPr lang="en-US" sz="1700" dirty="0"/>
          </a:p>
        </p:txBody>
      </p:sp>
      <p:sp>
        <p:nvSpPr>
          <p:cNvPr id="6" name="Text 3"/>
          <p:cNvSpPr/>
          <p:nvPr/>
        </p:nvSpPr>
        <p:spPr>
          <a:xfrm>
            <a:off x="2534126" y="2922865"/>
            <a:ext cx="6858000" cy="2820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350" dirty="0">
                <a:solidFill>
                  <a:srgbClr val="FFFFFF"/>
                </a:solidFill>
                <a:latin typeface="Noto Serif HK" pitchFamily="34" charset="0"/>
                <a:ea typeface="Noto Serif HK" pitchFamily="34" charset="-122"/>
                <a:cs typeface="Noto Serif HK" pitchFamily="34" charset="-120"/>
              </a:rPr>
              <a:t>Reels — ваш головний інструмент для органічного зростання та охоплення.</a:t>
            </a:r>
            <a:endParaRPr lang="en-US" sz="1350" dirty="0"/>
          </a:p>
        </p:txBody>
      </p:sp>
      <p:sp>
        <p:nvSpPr>
          <p:cNvPr id="7" name="Shape 4"/>
          <p:cNvSpPr/>
          <p:nvPr/>
        </p:nvSpPr>
        <p:spPr>
          <a:xfrm>
            <a:off x="2445901" y="3371731"/>
            <a:ext cx="11391067" cy="11430"/>
          </a:xfrm>
          <a:prstGeom prst="roundRect">
            <a:avLst>
              <a:gd name="adj" fmla="val 231413"/>
            </a:avLst>
          </a:prstGeom>
          <a:solidFill>
            <a:srgbClr val="403234"/>
          </a:solidFill>
          <a:ln/>
        </p:spPr>
      </p:sp>
      <p:sp>
        <p:nvSpPr>
          <p:cNvPr id="8" name="Shape 5"/>
          <p:cNvSpPr/>
          <p:nvPr/>
        </p:nvSpPr>
        <p:spPr>
          <a:xfrm>
            <a:off x="705326" y="3469362"/>
            <a:ext cx="3304937" cy="1297900"/>
          </a:xfrm>
          <a:prstGeom prst="roundRect">
            <a:avLst>
              <a:gd name="adj" fmla="val 2038"/>
            </a:avLst>
          </a:prstGeom>
          <a:solidFill>
            <a:srgbClr val="403234"/>
          </a:solidFill>
          <a:ln/>
        </p:spPr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3851" y="3963353"/>
            <a:ext cx="247888" cy="309920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4186595" y="3645694"/>
            <a:ext cx="2417564" cy="27539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Noto Serif HK Bold" pitchFamily="34" charset="0"/>
                <a:ea typeface="Noto Serif HK Bold" pitchFamily="34" charset="-122"/>
                <a:cs typeface="Noto Serif HK Bold" pitchFamily="34" charset="-120"/>
              </a:rPr>
              <a:t>Динаміка та Інтрига</a:t>
            </a:r>
            <a:endParaRPr lang="en-US" sz="1700" dirty="0"/>
          </a:p>
        </p:txBody>
      </p:sp>
      <p:sp>
        <p:nvSpPr>
          <p:cNvPr id="11" name="Text 7"/>
          <p:cNvSpPr/>
          <p:nvPr/>
        </p:nvSpPr>
        <p:spPr>
          <a:xfrm>
            <a:off x="4186595" y="4026813"/>
            <a:ext cx="9562148" cy="5641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350" dirty="0">
                <a:solidFill>
                  <a:srgbClr val="FFFFFF"/>
                </a:solidFill>
                <a:latin typeface="Noto Serif HK" pitchFamily="34" charset="0"/>
                <a:ea typeface="Noto Serif HK" pitchFamily="34" charset="-122"/>
                <a:cs typeface="Noto Serif HK" pitchFamily="34" charset="-120"/>
              </a:rPr>
              <a:t>Використовуйте правило 3 секунд і підтримуйте високий темп монтажу, щоб максимізувати Completion Rate.</a:t>
            </a:r>
            <a:endParaRPr lang="en-US" sz="1350" dirty="0"/>
          </a:p>
        </p:txBody>
      </p:sp>
      <p:sp>
        <p:nvSpPr>
          <p:cNvPr id="12" name="Shape 8"/>
          <p:cNvSpPr/>
          <p:nvPr/>
        </p:nvSpPr>
        <p:spPr>
          <a:xfrm>
            <a:off x="4098369" y="4757738"/>
            <a:ext cx="9738598" cy="11430"/>
          </a:xfrm>
          <a:prstGeom prst="roundRect">
            <a:avLst>
              <a:gd name="adj" fmla="val 231413"/>
            </a:avLst>
          </a:prstGeom>
          <a:solidFill>
            <a:srgbClr val="403234"/>
          </a:solidFill>
          <a:ln/>
        </p:spPr>
      </p:sp>
      <p:sp>
        <p:nvSpPr>
          <p:cNvPr id="13" name="Shape 9"/>
          <p:cNvSpPr/>
          <p:nvPr/>
        </p:nvSpPr>
        <p:spPr>
          <a:xfrm>
            <a:off x="705326" y="4855369"/>
            <a:ext cx="4957405" cy="1015841"/>
          </a:xfrm>
          <a:prstGeom prst="roundRect">
            <a:avLst>
              <a:gd name="adj" fmla="val 2604"/>
            </a:avLst>
          </a:prstGeom>
          <a:solidFill>
            <a:srgbClr val="403234"/>
          </a:solidFill>
          <a:ln/>
        </p:spPr>
      </p:sp>
      <p:pic>
        <p:nvPicPr>
          <p:cNvPr id="1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60025" y="5208270"/>
            <a:ext cx="247888" cy="309920"/>
          </a:xfrm>
          <a:prstGeom prst="rect">
            <a:avLst/>
          </a:prstGeom>
        </p:spPr>
      </p:pic>
      <p:sp>
        <p:nvSpPr>
          <p:cNvPr id="15" name="Text 10"/>
          <p:cNvSpPr/>
          <p:nvPr/>
        </p:nvSpPr>
        <p:spPr>
          <a:xfrm>
            <a:off x="5839063" y="5031700"/>
            <a:ext cx="2204204" cy="27539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Noto Serif HK Bold" pitchFamily="34" charset="0"/>
                <a:ea typeface="Noto Serif HK Bold" pitchFamily="34" charset="-122"/>
                <a:cs typeface="Noto Serif HK Bold" pitchFamily="34" charset="-120"/>
              </a:rPr>
              <a:t>Якісний Монтаж</a:t>
            </a:r>
            <a:endParaRPr lang="en-US" sz="1700" dirty="0"/>
          </a:p>
        </p:txBody>
      </p:sp>
      <p:sp>
        <p:nvSpPr>
          <p:cNvPr id="16" name="Text 11"/>
          <p:cNvSpPr/>
          <p:nvPr/>
        </p:nvSpPr>
        <p:spPr>
          <a:xfrm>
            <a:off x="5839063" y="5412819"/>
            <a:ext cx="7822287" cy="2820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350" dirty="0">
                <a:solidFill>
                  <a:srgbClr val="FFFFFF"/>
                </a:solidFill>
                <a:latin typeface="Noto Serif HK" pitchFamily="34" charset="0"/>
                <a:ea typeface="Noto Serif HK" pitchFamily="34" charset="-122"/>
                <a:cs typeface="Noto Serif HK" pitchFamily="34" charset="-120"/>
              </a:rPr>
              <a:t>Використовуйте CapCut або InShot для створення професійно оформленого контенту.</a:t>
            </a:r>
            <a:endParaRPr lang="en-US" sz="1350" dirty="0"/>
          </a:p>
        </p:txBody>
      </p:sp>
      <p:sp>
        <p:nvSpPr>
          <p:cNvPr id="17" name="Shape 12"/>
          <p:cNvSpPr/>
          <p:nvPr/>
        </p:nvSpPr>
        <p:spPr>
          <a:xfrm>
            <a:off x="5750838" y="5861685"/>
            <a:ext cx="8086130" cy="11430"/>
          </a:xfrm>
          <a:prstGeom prst="roundRect">
            <a:avLst>
              <a:gd name="adj" fmla="val 231413"/>
            </a:avLst>
          </a:prstGeom>
          <a:solidFill>
            <a:srgbClr val="403234"/>
          </a:solidFill>
          <a:ln/>
        </p:spPr>
      </p:sp>
      <p:sp>
        <p:nvSpPr>
          <p:cNvPr id="18" name="Shape 13"/>
          <p:cNvSpPr/>
          <p:nvPr/>
        </p:nvSpPr>
        <p:spPr>
          <a:xfrm>
            <a:off x="705326" y="5959316"/>
            <a:ext cx="6609874" cy="1297900"/>
          </a:xfrm>
          <a:prstGeom prst="roundRect">
            <a:avLst>
              <a:gd name="adj" fmla="val 2038"/>
            </a:avLst>
          </a:prstGeom>
          <a:solidFill>
            <a:srgbClr val="403234"/>
          </a:solidFill>
          <a:ln/>
        </p:spPr>
      </p:sp>
      <p:pic>
        <p:nvPicPr>
          <p:cNvPr id="19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86319" y="6453307"/>
            <a:ext cx="247888" cy="309920"/>
          </a:xfrm>
          <a:prstGeom prst="rect">
            <a:avLst/>
          </a:prstGeom>
        </p:spPr>
      </p:pic>
      <p:sp>
        <p:nvSpPr>
          <p:cNvPr id="20" name="Text 14"/>
          <p:cNvSpPr/>
          <p:nvPr/>
        </p:nvSpPr>
        <p:spPr>
          <a:xfrm>
            <a:off x="7491532" y="6135648"/>
            <a:ext cx="2772608" cy="27539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Noto Serif HK Bold" pitchFamily="34" charset="0"/>
                <a:ea typeface="Noto Serif HK Bold" pitchFamily="34" charset="-122"/>
                <a:cs typeface="Noto Serif HK Bold" pitchFamily="34" charset="-120"/>
              </a:rPr>
              <a:t>Взаємодія з Аудиторією</a:t>
            </a:r>
            <a:endParaRPr lang="en-US" sz="1700" dirty="0"/>
          </a:p>
        </p:txBody>
      </p:sp>
      <p:sp>
        <p:nvSpPr>
          <p:cNvPr id="21" name="Text 15"/>
          <p:cNvSpPr/>
          <p:nvPr/>
        </p:nvSpPr>
        <p:spPr>
          <a:xfrm>
            <a:off x="7491532" y="6516767"/>
            <a:ext cx="6257211" cy="5641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350" dirty="0">
                <a:solidFill>
                  <a:srgbClr val="FFFFFF"/>
                </a:solidFill>
                <a:latin typeface="Noto Serif HK" pitchFamily="34" charset="0"/>
                <a:ea typeface="Noto Serif HK" pitchFamily="34" charset="-122"/>
                <a:cs typeface="Noto Serif HK" pitchFamily="34" charset="-120"/>
              </a:rPr>
              <a:t>Активізуйте коментарі, заохочуйте збереження та поширення. Це живить алгоритм.</a:t>
            </a:r>
            <a:endParaRPr lang="en-US" sz="1350" dirty="0"/>
          </a:p>
        </p:txBody>
      </p:sp>
      <p:sp>
        <p:nvSpPr>
          <p:cNvPr id="22" name="Text 16"/>
          <p:cNvSpPr/>
          <p:nvPr/>
        </p:nvSpPr>
        <p:spPr>
          <a:xfrm>
            <a:off x="705326" y="7455575"/>
            <a:ext cx="13219748" cy="2820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350" dirty="0">
                <a:solidFill>
                  <a:srgbClr val="D3C9C5"/>
                </a:solidFill>
                <a:latin typeface="Noto Serif HK" pitchFamily="34" charset="0"/>
                <a:ea typeface="Noto Serif HK" pitchFamily="34" charset="-122"/>
                <a:cs typeface="Noto Serif HK" pitchFamily="34" charset="-120"/>
              </a:rPr>
              <a:t>Впроваджуйте ці знання вже сьогодні, щоб випередити конкурентів та перетворити ваш Instagram-профіль на потужний канал комунікації.</a:t>
            </a:r>
            <a:endParaRPr lang="en-US" sz="13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182082" y="480417"/>
            <a:ext cx="7752636" cy="108704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250"/>
              </a:lnSpc>
              <a:buNone/>
            </a:pPr>
            <a:r>
              <a:rPr lang="en-US" sz="3400" b="1" dirty="0">
                <a:solidFill>
                  <a:srgbClr val="FFF8F5"/>
                </a:solidFill>
                <a:latin typeface="Noto Serif HK Bold" pitchFamily="34" charset="0"/>
                <a:ea typeface="Noto Serif HK Bold" pitchFamily="34" charset="-122"/>
                <a:cs typeface="Noto Serif HK Bold" pitchFamily="34" charset="-120"/>
              </a:rPr>
              <a:t>Чому відео — це майбутнє Instagram?</a:t>
            </a:r>
            <a:endParaRPr lang="en-US" sz="3400" dirty="0"/>
          </a:p>
        </p:txBody>
      </p:sp>
      <p:sp>
        <p:nvSpPr>
          <p:cNvPr id="4" name="Text 1"/>
          <p:cNvSpPr/>
          <p:nvPr/>
        </p:nvSpPr>
        <p:spPr>
          <a:xfrm>
            <a:off x="6182082" y="1828324"/>
            <a:ext cx="7752636" cy="104334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D3C9C5"/>
                </a:solidFill>
                <a:latin typeface="Noto Serif HK" pitchFamily="34" charset="0"/>
                <a:ea typeface="Noto Serif HK" pitchFamily="34" charset="-122"/>
                <a:cs typeface="Noto Serif HK" pitchFamily="34" charset="-120"/>
              </a:rPr>
              <a:t>Instagram невпинно еволюціонує, перетворюючись на платформу, де домінує рух. Статичний контент відходить на другий план, поступаючись місцем захоплюючим </a:t>
            </a:r>
            <a:r>
              <a:rPr lang="en-US" sz="1700" b="1" dirty="0">
                <a:solidFill>
                  <a:srgbClr val="D3C9C5"/>
                </a:solidFill>
                <a:latin typeface="Noto Serif HK" pitchFamily="34" charset="0"/>
                <a:ea typeface="Noto Serif HK" pitchFamily="34" charset="-122"/>
                <a:cs typeface="Noto Serif HK" pitchFamily="34" charset="-120"/>
              </a:rPr>
              <a:t>Reels</a:t>
            </a:r>
            <a:r>
              <a:rPr lang="en-US" sz="1700" dirty="0">
                <a:solidFill>
                  <a:srgbClr val="D3C9C5"/>
                </a:solidFill>
                <a:latin typeface="Noto Serif HK" pitchFamily="34" charset="0"/>
                <a:ea typeface="Noto Serif HK" pitchFamily="34" charset="-122"/>
                <a:cs typeface="Noto Serif HK" pitchFamily="34" charset="-120"/>
              </a:rPr>
              <a:t> та історіям.</a:t>
            </a:r>
            <a:endParaRPr lang="en-US" sz="1700" dirty="0"/>
          </a:p>
        </p:txBody>
      </p:sp>
      <p:sp>
        <p:nvSpPr>
          <p:cNvPr id="5" name="Shape 2"/>
          <p:cNvSpPr/>
          <p:nvPr/>
        </p:nvSpPr>
        <p:spPr>
          <a:xfrm>
            <a:off x="6182082" y="3067288"/>
            <a:ext cx="3789402" cy="2532221"/>
          </a:xfrm>
          <a:prstGeom prst="roundRect">
            <a:avLst>
              <a:gd name="adj" fmla="val 1030"/>
            </a:avLst>
          </a:prstGeom>
          <a:solidFill>
            <a:srgbClr val="5F5153"/>
          </a:solidFill>
          <a:ln/>
        </p:spPr>
      </p:sp>
      <p:sp>
        <p:nvSpPr>
          <p:cNvPr id="6" name="Shape 3"/>
          <p:cNvSpPr/>
          <p:nvPr/>
        </p:nvSpPr>
        <p:spPr>
          <a:xfrm>
            <a:off x="6355913" y="3241119"/>
            <a:ext cx="521732" cy="521732"/>
          </a:xfrm>
          <a:prstGeom prst="roundRect">
            <a:avLst>
              <a:gd name="adj" fmla="val 17524487"/>
            </a:avLst>
          </a:prstGeom>
          <a:solidFill>
            <a:srgbClr val="E2C2B3"/>
          </a:solidFill>
          <a:ln/>
        </p:spPr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9384" y="3355181"/>
            <a:ext cx="234791" cy="293489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6355913" y="3936683"/>
            <a:ext cx="2174677" cy="27170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700" b="1" dirty="0">
                <a:solidFill>
                  <a:srgbClr val="D3C9C5"/>
                </a:solidFill>
                <a:latin typeface="Noto Serif HK Bold" pitchFamily="34" charset="0"/>
                <a:ea typeface="Noto Serif HK Bold" pitchFamily="34" charset="-122"/>
                <a:cs typeface="Noto Serif HK Bold" pitchFamily="34" charset="-120"/>
              </a:rPr>
              <a:t>Домінування Reels</a:t>
            </a:r>
            <a:endParaRPr lang="en-US" sz="1700" dirty="0"/>
          </a:p>
        </p:txBody>
      </p:sp>
      <p:sp>
        <p:nvSpPr>
          <p:cNvPr id="9" name="Text 5"/>
          <p:cNvSpPr/>
          <p:nvPr/>
        </p:nvSpPr>
        <p:spPr>
          <a:xfrm>
            <a:off x="6355913" y="4312682"/>
            <a:ext cx="3441740" cy="11129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350" dirty="0">
                <a:solidFill>
                  <a:srgbClr val="D3C9C5"/>
                </a:solidFill>
                <a:latin typeface="Noto Serif HK" pitchFamily="34" charset="0"/>
                <a:ea typeface="Noto Serif HK" pitchFamily="34" charset="-122"/>
                <a:cs typeface="Noto Serif HK" pitchFamily="34" charset="-120"/>
              </a:rPr>
              <a:t>Відеоформат займає центральне місце у стрічці та вкладці "Explore", значно збільшуючи потенційне охоплення.</a:t>
            </a:r>
            <a:endParaRPr lang="en-US" sz="1350" dirty="0"/>
          </a:p>
        </p:txBody>
      </p:sp>
      <p:sp>
        <p:nvSpPr>
          <p:cNvPr id="10" name="Shape 6"/>
          <p:cNvSpPr/>
          <p:nvPr/>
        </p:nvSpPr>
        <p:spPr>
          <a:xfrm>
            <a:off x="10145316" y="3067288"/>
            <a:ext cx="3789402" cy="2532221"/>
          </a:xfrm>
          <a:prstGeom prst="roundRect">
            <a:avLst>
              <a:gd name="adj" fmla="val 1030"/>
            </a:avLst>
          </a:prstGeom>
          <a:solidFill>
            <a:srgbClr val="5F5153"/>
          </a:solidFill>
          <a:ln/>
        </p:spPr>
      </p:sp>
      <p:sp>
        <p:nvSpPr>
          <p:cNvPr id="11" name="Shape 7"/>
          <p:cNvSpPr/>
          <p:nvPr/>
        </p:nvSpPr>
        <p:spPr>
          <a:xfrm>
            <a:off x="10319147" y="3241119"/>
            <a:ext cx="521732" cy="521732"/>
          </a:xfrm>
          <a:prstGeom prst="roundRect">
            <a:avLst>
              <a:gd name="adj" fmla="val 17524487"/>
            </a:avLst>
          </a:prstGeom>
          <a:solidFill>
            <a:srgbClr val="E2C2B3"/>
          </a:solidFill>
          <a:ln/>
        </p:spPr>
      </p:sp>
      <p:pic>
        <p:nvPicPr>
          <p:cNvPr id="12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62617" y="3355181"/>
            <a:ext cx="234791" cy="293489"/>
          </a:xfrm>
          <a:prstGeom prst="rect">
            <a:avLst/>
          </a:prstGeom>
        </p:spPr>
      </p:pic>
      <p:sp>
        <p:nvSpPr>
          <p:cNvPr id="13" name="Text 8"/>
          <p:cNvSpPr/>
          <p:nvPr/>
        </p:nvSpPr>
        <p:spPr>
          <a:xfrm>
            <a:off x="10319147" y="3936683"/>
            <a:ext cx="2525673" cy="27170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700" b="1" dirty="0">
                <a:solidFill>
                  <a:srgbClr val="D3C9C5"/>
                </a:solidFill>
                <a:latin typeface="Noto Serif HK Bold" pitchFamily="34" charset="0"/>
                <a:ea typeface="Noto Serif HK Bold" pitchFamily="34" charset="-122"/>
                <a:cs typeface="Noto Serif HK Bold" pitchFamily="34" charset="-120"/>
              </a:rPr>
              <a:t>Пріоритет алгоритму</a:t>
            </a:r>
            <a:endParaRPr lang="en-US" sz="1700" dirty="0"/>
          </a:p>
        </p:txBody>
      </p:sp>
      <p:sp>
        <p:nvSpPr>
          <p:cNvPr id="14" name="Text 9"/>
          <p:cNvSpPr/>
          <p:nvPr/>
        </p:nvSpPr>
        <p:spPr>
          <a:xfrm>
            <a:off x="10319147" y="4312682"/>
            <a:ext cx="3441740" cy="11129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350" dirty="0">
                <a:solidFill>
                  <a:srgbClr val="D3C9C5"/>
                </a:solidFill>
                <a:latin typeface="Noto Serif HK" pitchFamily="34" charset="0"/>
                <a:ea typeface="Noto Serif HK" pitchFamily="34" charset="-122"/>
                <a:cs typeface="Noto Serif HK" pitchFamily="34" charset="-120"/>
              </a:rPr>
              <a:t>Алгоритм 2025 року віддає явну перевагу контенту, який максимально утримує увагу користувача.</a:t>
            </a:r>
            <a:endParaRPr lang="en-US" sz="1350" dirty="0"/>
          </a:p>
        </p:txBody>
      </p:sp>
      <p:sp>
        <p:nvSpPr>
          <p:cNvPr id="15" name="Shape 10"/>
          <p:cNvSpPr/>
          <p:nvPr/>
        </p:nvSpPr>
        <p:spPr>
          <a:xfrm>
            <a:off x="6182082" y="5773341"/>
            <a:ext cx="7752636" cy="1975723"/>
          </a:xfrm>
          <a:prstGeom prst="roundRect">
            <a:avLst>
              <a:gd name="adj" fmla="val 1320"/>
            </a:avLst>
          </a:prstGeom>
          <a:solidFill>
            <a:srgbClr val="5F5153"/>
          </a:solidFill>
          <a:ln/>
        </p:spPr>
      </p:sp>
      <p:sp>
        <p:nvSpPr>
          <p:cNvPr id="16" name="Shape 11"/>
          <p:cNvSpPr/>
          <p:nvPr/>
        </p:nvSpPr>
        <p:spPr>
          <a:xfrm>
            <a:off x="6355913" y="5947172"/>
            <a:ext cx="521732" cy="521732"/>
          </a:xfrm>
          <a:prstGeom prst="roundRect">
            <a:avLst>
              <a:gd name="adj" fmla="val 17524487"/>
            </a:avLst>
          </a:prstGeom>
          <a:solidFill>
            <a:srgbClr val="E2C2B3"/>
          </a:solidFill>
          <a:ln/>
        </p:spPr>
      </p:sp>
      <p:pic>
        <p:nvPicPr>
          <p:cNvPr id="17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99384" y="6061234"/>
            <a:ext cx="234791" cy="293489"/>
          </a:xfrm>
          <a:prstGeom prst="rect">
            <a:avLst/>
          </a:prstGeom>
        </p:spPr>
      </p:pic>
      <p:sp>
        <p:nvSpPr>
          <p:cNvPr id="18" name="Text 12"/>
          <p:cNvSpPr/>
          <p:nvPr/>
        </p:nvSpPr>
        <p:spPr>
          <a:xfrm>
            <a:off x="6355913" y="6642735"/>
            <a:ext cx="2251115" cy="27170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700" b="1" dirty="0">
                <a:solidFill>
                  <a:srgbClr val="D3C9C5"/>
                </a:solidFill>
                <a:latin typeface="Noto Serif HK Bold" pitchFamily="34" charset="0"/>
                <a:ea typeface="Noto Serif HK Bold" pitchFamily="34" charset="-122"/>
                <a:cs typeface="Noto Serif HK Bold" pitchFamily="34" charset="-120"/>
              </a:rPr>
              <a:t>Ключ до зростання</a:t>
            </a:r>
            <a:endParaRPr lang="en-US" sz="1700" dirty="0"/>
          </a:p>
        </p:txBody>
      </p:sp>
      <p:sp>
        <p:nvSpPr>
          <p:cNvPr id="19" name="Text 13"/>
          <p:cNvSpPr/>
          <p:nvPr/>
        </p:nvSpPr>
        <p:spPr>
          <a:xfrm>
            <a:off x="6355913" y="7018734"/>
            <a:ext cx="7404973" cy="5564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350" dirty="0">
                <a:solidFill>
                  <a:srgbClr val="D3C9C5"/>
                </a:solidFill>
                <a:latin typeface="Noto Serif HK" pitchFamily="34" charset="0"/>
                <a:ea typeface="Noto Serif HK" pitchFamily="34" charset="-122"/>
                <a:cs typeface="Noto Serif HK" pitchFamily="34" charset="-120"/>
              </a:rPr>
              <a:t>Відеоконтент є найбільш ефективним інструментом для швидкого розширення аудиторії та розвитку бізнесу на платформі.</a:t>
            </a:r>
            <a:endParaRPr lang="en-US" sz="13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6504" y="416957"/>
            <a:ext cx="7390567" cy="47386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700"/>
              </a:lnSpc>
              <a:buNone/>
            </a:pPr>
            <a:r>
              <a:rPr lang="en-US" sz="2950" b="1" dirty="0">
                <a:solidFill>
                  <a:srgbClr val="FFF8F5"/>
                </a:solidFill>
                <a:latin typeface="Noto Serif HK Bold" pitchFamily="34" charset="0"/>
                <a:ea typeface="Noto Serif HK Bold" pitchFamily="34" charset="-122"/>
                <a:cs typeface="Noto Serif HK Bold" pitchFamily="34" charset="-120"/>
              </a:rPr>
              <a:t>Алгоритм Instagram: Як він працює?</a:t>
            </a:r>
            <a:endParaRPr lang="en-US" sz="2950" dirty="0"/>
          </a:p>
        </p:txBody>
      </p:sp>
      <p:sp>
        <p:nvSpPr>
          <p:cNvPr id="3" name="Text 1"/>
          <p:cNvSpPr/>
          <p:nvPr/>
        </p:nvSpPr>
        <p:spPr>
          <a:xfrm>
            <a:off x="606504" y="1194078"/>
            <a:ext cx="13417391" cy="2426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150" dirty="0">
                <a:solidFill>
                  <a:srgbClr val="D3C9C5"/>
                </a:solidFill>
                <a:latin typeface="Noto Serif HK" pitchFamily="34" charset="0"/>
                <a:ea typeface="Noto Serif HK" pitchFamily="34" charset="-122"/>
                <a:cs typeface="Noto Serif HK" pitchFamily="34" charset="-120"/>
              </a:rPr>
              <a:t>Алгоритм Instagram — це складна система, яка має одну головну мету: </a:t>
            </a:r>
            <a:r>
              <a:rPr lang="en-US" sz="1150" b="1" dirty="0">
                <a:solidFill>
                  <a:srgbClr val="D3C9C5"/>
                </a:solidFill>
                <a:latin typeface="Noto Serif HK" pitchFamily="34" charset="0"/>
                <a:ea typeface="Noto Serif HK" pitchFamily="34" charset="-122"/>
                <a:cs typeface="Noto Serif HK" pitchFamily="34" charset="-120"/>
              </a:rPr>
              <a:t>збільшити час, який користувачі проводять у додатку</a:t>
            </a:r>
            <a:r>
              <a:rPr lang="en-US" sz="1150" dirty="0">
                <a:solidFill>
                  <a:srgbClr val="D3C9C5"/>
                </a:solidFill>
                <a:latin typeface="Noto Serif HK" pitchFamily="34" charset="0"/>
                <a:ea typeface="Noto Serif HK" pitchFamily="34" charset="-122"/>
                <a:cs typeface="Noto Serif HK" pitchFamily="34" charset="-120"/>
              </a:rPr>
              <a:t>.</a:t>
            </a:r>
            <a:endParaRPr lang="en-US" sz="1150" dirty="0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749" y="1607225"/>
            <a:ext cx="13306782" cy="5738217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1557131" y="6257261"/>
            <a:ext cx="3429986" cy="3773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350" b="1" dirty="0">
                <a:solidFill>
                  <a:srgbClr val="000000"/>
                </a:solidFill>
                <a:latin typeface="Noto Serif HK Bold" pitchFamily="34" charset="0"/>
                <a:ea typeface="Noto Serif HK Bold" pitchFamily="34" charset="-122"/>
                <a:cs typeface="Noto Serif HK Bold" pitchFamily="34" charset="-120"/>
              </a:rPr>
              <a:t>Результат: видимість</a:t>
            </a:r>
            <a:endParaRPr lang="en-US" sz="1350" dirty="0"/>
          </a:p>
        </p:txBody>
      </p:sp>
      <p:sp>
        <p:nvSpPr>
          <p:cNvPr id="6" name="Text 3"/>
          <p:cNvSpPr/>
          <p:nvPr/>
        </p:nvSpPr>
        <p:spPr>
          <a:xfrm>
            <a:off x="1557131" y="4928957"/>
            <a:ext cx="3072752" cy="3773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350" b="1" dirty="0">
                <a:solidFill>
                  <a:srgbClr val="000000"/>
                </a:solidFill>
                <a:latin typeface="Noto Serif HK Bold" pitchFamily="34" charset="0"/>
                <a:ea typeface="Noto Serif HK Bold" pitchFamily="34" charset="-122"/>
                <a:cs typeface="Noto Serif HK Bold" pitchFamily="34" charset="-120"/>
              </a:rPr>
              <a:t>Рівень завершення</a:t>
            </a:r>
            <a:endParaRPr lang="en-US" sz="1350" dirty="0"/>
          </a:p>
        </p:txBody>
      </p:sp>
      <p:sp>
        <p:nvSpPr>
          <p:cNvPr id="7" name="Text 4"/>
          <p:cNvSpPr/>
          <p:nvPr/>
        </p:nvSpPr>
        <p:spPr>
          <a:xfrm>
            <a:off x="1557131" y="3614069"/>
            <a:ext cx="3018874" cy="3773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350" b="1" dirty="0">
                <a:solidFill>
                  <a:srgbClr val="000000"/>
                </a:solidFill>
                <a:latin typeface="Noto Serif HK Bold" pitchFamily="34" charset="0"/>
                <a:ea typeface="Noto Serif HK Bold" pitchFamily="34" charset="-122"/>
                <a:cs typeface="Noto Serif HK Bold" pitchFamily="34" charset="-120"/>
              </a:rPr>
              <a:t>Перевірка якості</a:t>
            </a:r>
            <a:endParaRPr lang="en-US" sz="1350" dirty="0"/>
          </a:p>
        </p:txBody>
      </p:sp>
      <p:sp>
        <p:nvSpPr>
          <p:cNvPr id="8" name="Text 5"/>
          <p:cNvSpPr/>
          <p:nvPr/>
        </p:nvSpPr>
        <p:spPr>
          <a:xfrm>
            <a:off x="1557131" y="2285765"/>
            <a:ext cx="3945501" cy="3773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350" b="1" dirty="0">
                <a:solidFill>
                  <a:srgbClr val="000000"/>
                </a:solidFill>
                <a:latin typeface="Noto Serif HK Bold" pitchFamily="34" charset="0"/>
                <a:ea typeface="Noto Serif HK Bold" pitchFamily="34" charset="-122"/>
                <a:cs typeface="Noto Serif HK Bold" pitchFamily="34" charset="-120"/>
              </a:rPr>
              <a:t>Активність користувача</a:t>
            </a:r>
            <a:endParaRPr lang="en-US" sz="1350" dirty="0"/>
          </a:p>
        </p:txBody>
      </p:sp>
      <p:sp>
        <p:nvSpPr>
          <p:cNvPr id="9" name="Text 6"/>
          <p:cNvSpPr/>
          <p:nvPr/>
        </p:nvSpPr>
        <p:spPr>
          <a:xfrm>
            <a:off x="606504" y="7515939"/>
            <a:ext cx="13417391" cy="2426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1900"/>
              </a:lnSpc>
              <a:buSzPct val="100000"/>
              <a:buChar char="•"/>
            </a:pPr>
            <a:r>
              <a:rPr lang="en-US" sz="1150" b="1" dirty="0">
                <a:solidFill>
                  <a:srgbClr val="D3C9C5"/>
                </a:solidFill>
                <a:latin typeface="Noto Serif HK" pitchFamily="34" charset="0"/>
                <a:ea typeface="Noto Serif HK" pitchFamily="34" charset="-122"/>
                <a:cs typeface="Noto Serif HK" pitchFamily="34" charset="-120"/>
              </a:rPr>
              <a:t>Активність користувача:</a:t>
            </a:r>
            <a:r>
              <a:rPr lang="en-US" sz="1150" dirty="0">
                <a:solidFill>
                  <a:srgbClr val="D3C9C5"/>
                </a:solidFill>
                <a:latin typeface="Noto Serif HK" pitchFamily="34" charset="0"/>
                <a:ea typeface="Noto Serif HK" pitchFamily="34" charset="-122"/>
                <a:cs typeface="Noto Serif HK" pitchFamily="34" charset="-120"/>
              </a:rPr>
              <a:t> Аналізується, на які Reels він реагує, коментує, ділиться та зберігає.</a:t>
            </a:r>
            <a:endParaRPr lang="en-US" sz="1150" dirty="0"/>
          </a:p>
        </p:txBody>
      </p:sp>
      <p:sp>
        <p:nvSpPr>
          <p:cNvPr id="10" name="Text 7"/>
          <p:cNvSpPr/>
          <p:nvPr/>
        </p:nvSpPr>
        <p:spPr>
          <a:xfrm>
            <a:off x="606504" y="7811572"/>
            <a:ext cx="13417391" cy="2426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1900"/>
              </a:lnSpc>
              <a:buSzPct val="100000"/>
              <a:buChar char="•"/>
            </a:pPr>
            <a:r>
              <a:rPr lang="en-US" sz="1150" b="1" dirty="0">
                <a:solidFill>
                  <a:srgbClr val="D3C9C5"/>
                </a:solidFill>
                <a:latin typeface="Noto Serif HK" pitchFamily="34" charset="0"/>
                <a:ea typeface="Noto Serif HK" pitchFamily="34" charset="-122"/>
                <a:cs typeface="Noto Serif HK" pitchFamily="34" charset="-120"/>
              </a:rPr>
              <a:t>Історія взаємодій:</a:t>
            </a:r>
            <a:r>
              <a:rPr lang="en-US" sz="1150" dirty="0">
                <a:solidFill>
                  <a:srgbClr val="D3C9C5"/>
                </a:solidFill>
                <a:latin typeface="Noto Serif HK" pitchFamily="34" charset="0"/>
                <a:ea typeface="Noto Serif HK" pitchFamily="34" charset="-122"/>
                <a:cs typeface="Noto Serif HK" pitchFamily="34" charset="-120"/>
              </a:rPr>
              <a:t> Якщо користувач часто взаємодіє з вашим профілем, йому частіше показуватимуться ваші нові відео.</a:t>
            </a:r>
            <a:endParaRPr lang="en-US" sz="1150" dirty="0"/>
          </a:p>
        </p:txBody>
      </p:sp>
      <p:sp>
        <p:nvSpPr>
          <p:cNvPr id="11" name="Text 8"/>
          <p:cNvSpPr/>
          <p:nvPr/>
        </p:nvSpPr>
        <p:spPr>
          <a:xfrm>
            <a:off x="606504" y="8107204"/>
            <a:ext cx="13417391" cy="4852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1900"/>
              </a:lnSpc>
              <a:buSzPct val="100000"/>
              <a:buChar char="•"/>
            </a:pPr>
            <a:r>
              <a:rPr lang="en-US" sz="1150" b="1" dirty="0">
                <a:solidFill>
                  <a:srgbClr val="D3C9C5"/>
                </a:solidFill>
                <a:latin typeface="Noto Serif HK" pitchFamily="34" charset="0"/>
                <a:ea typeface="Noto Serif HK" pitchFamily="34" charset="-122"/>
                <a:cs typeface="Noto Serif HK" pitchFamily="34" charset="-120"/>
              </a:rPr>
              <a:t>Показник перегляду (Completion Rate):</a:t>
            </a:r>
            <a:r>
              <a:rPr lang="en-US" sz="1150" dirty="0">
                <a:solidFill>
                  <a:srgbClr val="D3C9C5"/>
                </a:solidFill>
                <a:latin typeface="Noto Serif HK" pitchFamily="34" charset="0"/>
                <a:ea typeface="Noto Serif HK" pitchFamily="34" charset="-122"/>
                <a:cs typeface="Noto Serif HK" pitchFamily="34" charset="-120"/>
              </a:rPr>
              <a:t> Відео, які користувачі дивляться до кінця або переглядають повторно, отримують найвищий пріоритет. Це критично важливий показник.</a:t>
            </a:r>
            <a:endParaRPr lang="en-US" sz="11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113383" y="945475"/>
            <a:ext cx="7717274" cy="4899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850"/>
              </a:lnSpc>
              <a:buNone/>
            </a:pPr>
            <a:r>
              <a:rPr lang="en-US" sz="3050" b="1" dirty="0">
                <a:solidFill>
                  <a:srgbClr val="FFF8F5"/>
                </a:solidFill>
                <a:latin typeface="Noto Serif HK Bold" pitchFamily="34" charset="0"/>
                <a:ea typeface="Noto Serif HK Bold" pitchFamily="34" charset="-122"/>
                <a:cs typeface="Noto Serif HK Bold" pitchFamily="34" charset="-120"/>
              </a:rPr>
              <a:t>Правило 3 секунд: Захоплення уваги</a:t>
            </a:r>
            <a:endParaRPr lang="en-US" sz="3050" dirty="0"/>
          </a:p>
        </p:txBody>
      </p:sp>
      <p:sp>
        <p:nvSpPr>
          <p:cNvPr id="4" name="Text 1"/>
          <p:cNvSpPr/>
          <p:nvPr/>
        </p:nvSpPr>
        <p:spPr>
          <a:xfrm>
            <a:off x="6348413" y="1905476"/>
            <a:ext cx="7655004" cy="5876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850" b="1" dirty="0">
                <a:solidFill>
                  <a:srgbClr val="FFF8F5"/>
                </a:solidFill>
                <a:latin typeface="Noto Serif HK Bold" pitchFamily="34" charset="0"/>
                <a:ea typeface="Noto Serif HK Bold" pitchFamily="34" charset="-122"/>
                <a:cs typeface="Noto Serif HK Bold" pitchFamily="34" charset="-120"/>
              </a:rPr>
              <a:t>Ви маєте лише 3-5 секунд, щоб переконати глядача не скролити далі. Це ваш перший і найважливіший виклик.</a:t>
            </a:r>
            <a:endParaRPr lang="en-US" sz="1850" dirty="0"/>
          </a:p>
        </p:txBody>
      </p:sp>
      <p:sp>
        <p:nvSpPr>
          <p:cNvPr id="5" name="Shape 2"/>
          <p:cNvSpPr/>
          <p:nvPr/>
        </p:nvSpPr>
        <p:spPr>
          <a:xfrm>
            <a:off x="6113383" y="1670447"/>
            <a:ext cx="22860" cy="1057751"/>
          </a:xfrm>
          <a:prstGeom prst="rect">
            <a:avLst/>
          </a:prstGeom>
          <a:solidFill>
            <a:srgbClr val="E2C2B3"/>
          </a:solidFill>
          <a:ln/>
        </p:spPr>
      </p:sp>
      <p:sp>
        <p:nvSpPr>
          <p:cNvPr id="6" name="Text 3"/>
          <p:cNvSpPr/>
          <p:nvPr/>
        </p:nvSpPr>
        <p:spPr>
          <a:xfrm>
            <a:off x="6113383" y="2904530"/>
            <a:ext cx="7890034" cy="5017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200" dirty="0">
                <a:solidFill>
                  <a:srgbClr val="D3C9C5"/>
                </a:solidFill>
                <a:latin typeface="Noto Serif HK" pitchFamily="34" charset="0"/>
                <a:ea typeface="Noto Serif HK" pitchFamily="34" charset="-122"/>
                <a:cs typeface="Noto Serif HK" pitchFamily="34" charset="-120"/>
              </a:rPr>
              <a:t>Щоб утримати глядача, необхідно забезпечити постійну динаміку та візуальне стимулювання. Це правило застосовується протягом усього відео, але перші секунди є вирішальними.</a:t>
            </a:r>
            <a:endParaRPr lang="en-US" sz="1200" dirty="0"/>
          </a:p>
        </p:txBody>
      </p:sp>
      <p:sp>
        <p:nvSpPr>
          <p:cNvPr id="7" name="Shape 4"/>
          <p:cNvSpPr/>
          <p:nvPr/>
        </p:nvSpPr>
        <p:spPr>
          <a:xfrm>
            <a:off x="6113383" y="3817620"/>
            <a:ext cx="3866674" cy="1662827"/>
          </a:xfrm>
          <a:prstGeom prst="roundRect">
            <a:avLst>
              <a:gd name="adj" fmla="val 6599"/>
            </a:avLst>
          </a:prstGeom>
          <a:solidFill>
            <a:srgbClr val="403234"/>
          </a:solidFill>
          <a:ln/>
        </p:spPr>
      </p:sp>
      <p:sp>
        <p:nvSpPr>
          <p:cNvPr id="8" name="Shape 5"/>
          <p:cNvSpPr/>
          <p:nvPr/>
        </p:nvSpPr>
        <p:spPr>
          <a:xfrm>
            <a:off x="6113383" y="3794760"/>
            <a:ext cx="3866674" cy="91440"/>
          </a:xfrm>
          <a:prstGeom prst="roundRect">
            <a:avLst>
              <a:gd name="adj" fmla="val 25716"/>
            </a:avLst>
          </a:prstGeom>
          <a:solidFill>
            <a:srgbClr val="E2C2B3"/>
          </a:solidFill>
          <a:ln/>
        </p:spPr>
      </p:sp>
      <p:sp>
        <p:nvSpPr>
          <p:cNvPr id="9" name="Shape 6"/>
          <p:cNvSpPr/>
          <p:nvPr/>
        </p:nvSpPr>
        <p:spPr>
          <a:xfrm>
            <a:off x="7811631" y="3582591"/>
            <a:ext cx="470178" cy="470178"/>
          </a:xfrm>
          <a:prstGeom prst="roundRect">
            <a:avLst>
              <a:gd name="adj" fmla="val 194480"/>
            </a:avLst>
          </a:prstGeom>
          <a:solidFill>
            <a:srgbClr val="E2C2B3"/>
          </a:solidFill>
          <a:ln/>
        </p:spPr>
      </p:sp>
      <p:pic>
        <p:nvPicPr>
          <p:cNvPr id="10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2720" y="3700105"/>
            <a:ext cx="188000" cy="235029"/>
          </a:xfrm>
          <a:prstGeom prst="rect">
            <a:avLst/>
          </a:prstGeom>
        </p:spPr>
      </p:pic>
      <p:sp>
        <p:nvSpPr>
          <p:cNvPr id="11" name="Text 7"/>
          <p:cNvSpPr/>
          <p:nvPr/>
        </p:nvSpPr>
        <p:spPr>
          <a:xfrm>
            <a:off x="6292929" y="4209455"/>
            <a:ext cx="1996083" cy="2449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500" b="1" dirty="0">
                <a:solidFill>
                  <a:srgbClr val="D3C9C5"/>
                </a:solidFill>
                <a:latin typeface="Noto Serif HK Bold" pitchFamily="34" charset="0"/>
                <a:ea typeface="Noto Serif HK Bold" pitchFamily="34" charset="-122"/>
                <a:cs typeface="Noto Serif HK Bold" pitchFamily="34" charset="-120"/>
              </a:rPr>
              <a:t>Візуальний "Гачок"</a:t>
            </a:r>
            <a:endParaRPr lang="en-US" sz="1500" dirty="0"/>
          </a:p>
        </p:txBody>
      </p:sp>
      <p:sp>
        <p:nvSpPr>
          <p:cNvPr id="12" name="Text 8"/>
          <p:cNvSpPr/>
          <p:nvPr/>
        </p:nvSpPr>
        <p:spPr>
          <a:xfrm>
            <a:off x="6292929" y="4548307"/>
            <a:ext cx="3507581" cy="7525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200" dirty="0">
                <a:solidFill>
                  <a:srgbClr val="D3C9C5"/>
                </a:solidFill>
                <a:latin typeface="Noto Serif HK" pitchFamily="34" charset="0"/>
                <a:ea typeface="Noto Serif HK" pitchFamily="34" charset="-122"/>
                <a:cs typeface="Noto Serif HK" pitchFamily="34" charset="-120"/>
              </a:rPr>
              <a:t>Яскравий кадр, несподівана дія або шокуючий факт, озвучений у перші 3 секунди.</a:t>
            </a:r>
            <a:endParaRPr lang="en-US" sz="1200" dirty="0"/>
          </a:p>
        </p:txBody>
      </p:sp>
      <p:sp>
        <p:nvSpPr>
          <p:cNvPr id="13" name="Shape 9"/>
          <p:cNvSpPr/>
          <p:nvPr/>
        </p:nvSpPr>
        <p:spPr>
          <a:xfrm>
            <a:off x="10136743" y="3817620"/>
            <a:ext cx="3866674" cy="1662827"/>
          </a:xfrm>
          <a:prstGeom prst="roundRect">
            <a:avLst>
              <a:gd name="adj" fmla="val 6599"/>
            </a:avLst>
          </a:prstGeom>
          <a:solidFill>
            <a:srgbClr val="403234"/>
          </a:solidFill>
          <a:ln/>
        </p:spPr>
      </p:sp>
      <p:sp>
        <p:nvSpPr>
          <p:cNvPr id="14" name="Shape 10"/>
          <p:cNvSpPr/>
          <p:nvPr/>
        </p:nvSpPr>
        <p:spPr>
          <a:xfrm>
            <a:off x="10136743" y="3794760"/>
            <a:ext cx="3866674" cy="91440"/>
          </a:xfrm>
          <a:prstGeom prst="roundRect">
            <a:avLst>
              <a:gd name="adj" fmla="val 25716"/>
            </a:avLst>
          </a:prstGeom>
          <a:solidFill>
            <a:srgbClr val="E2C2B3"/>
          </a:solidFill>
          <a:ln/>
        </p:spPr>
      </p:sp>
      <p:sp>
        <p:nvSpPr>
          <p:cNvPr id="15" name="Shape 11"/>
          <p:cNvSpPr/>
          <p:nvPr/>
        </p:nvSpPr>
        <p:spPr>
          <a:xfrm>
            <a:off x="11834991" y="3582591"/>
            <a:ext cx="470178" cy="470178"/>
          </a:xfrm>
          <a:prstGeom prst="roundRect">
            <a:avLst>
              <a:gd name="adj" fmla="val 194480"/>
            </a:avLst>
          </a:prstGeom>
          <a:solidFill>
            <a:srgbClr val="E2C2B3"/>
          </a:solidFill>
          <a:ln/>
        </p:spPr>
      </p:sp>
      <p:pic>
        <p:nvPicPr>
          <p:cNvPr id="16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76080" y="3700105"/>
            <a:ext cx="188000" cy="235029"/>
          </a:xfrm>
          <a:prstGeom prst="rect">
            <a:avLst/>
          </a:prstGeom>
        </p:spPr>
      </p:pic>
      <p:sp>
        <p:nvSpPr>
          <p:cNvPr id="17" name="Text 12"/>
          <p:cNvSpPr/>
          <p:nvPr/>
        </p:nvSpPr>
        <p:spPr>
          <a:xfrm>
            <a:off x="10316289" y="4209455"/>
            <a:ext cx="1959531" cy="2449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500" b="1" dirty="0">
                <a:solidFill>
                  <a:srgbClr val="D3C9C5"/>
                </a:solidFill>
                <a:latin typeface="Noto Serif HK Bold" pitchFamily="34" charset="0"/>
                <a:ea typeface="Noto Serif HK Bold" pitchFamily="34" charset="-122"/>
                <a:cs typeface="Noto Serif HK Bold" pitchFamily="34" charset="-120"/>
              </a:rPr>
              <a:t>"Вау"-Моменти</a:t>
            </a:r>
            <a:endParaRPr lang="en-US" sz="1500" dirty="0"/>
          </a:p>
        </p:txBody>
      </p:sp>
      <p:sp>
        <p:nvSpPr>
          <p:cNvPr id="18" name="Text 13"/>
          <p:cNvSpPr/>
          <p:nvPr/>
        </p:nvSpPr>
        <p:spPr>
          <a:xfrm>
            <a:off x="10316289" y="4548307"/>
            <a:ext cx="3507581" cy="7525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200" dirty="0">
                <a:solidFill>
                  <a:srgbClr val="D3C9C5"/>
                </a:solidFill>
                <a:latin typeface="Noto Serif HK" pitchFamily="34" charset="0"/>
                <a:ea typeface="Noto Serif HK" pitchFamily="34" charset="-122"/>
                <a:cs typeface="Noto Serif HK" pitchFamily="34" charset="-120"/>
              </a:rPr>
              <a:t>Вставляйте новий, інтригуючий елемент кожні 15-20 секунд, щоб підтримувати рівень зацікавленості.</a:t>
            </a:r>
            <a:endParaRPr lang="en-US" sz="1200" dirty="0"/>
          </a:p>
        </p:txBody>
      </p:sp>
      <p:sp>
        <p:nvSpPr>
          <p:cNvPr id="19" name="Shape 14"/>
          <p:cNvSpPr/>
          <p:nvPr/>
        </p:nvSpPr>
        <p:spPr>
          <a:xfrm>
            <a:off x="6113383" y="5872163"/>
            <a:ext cx="7890034" cy="1411962"/>
          </a:xfrm>
          <a:prstGeom prst="roundRect">
            <a:avLst>
              <a:gd name="adj" fmla="val 7771"/>
            </a:avLst>
          </a:prstGeom>
          <a:solidFill>
            <a:srgbClr val="403234"/>
          </a:solidFill>
          <a:ln/>
        </p:spPr>
      </p:sp>
      <p:sp>
        <p:nvSpPr>
          <p:cNvPr id="20" name="Shape 15"/>
          <p:cNvSpPr/>
          <p:nvPr/>
        </p:nvSpPr>
        <p:spPr>
          <a:xfrm>
            <a:off x="6113383" y="5849303"/>
            <a:ext cx="7890034" cy="91440"/>
          </a:xfrm>
          <a:prstGeom prst="roundRect">
            <a:avLst>
              <a:gd name="adj" fmla="val 25716"/>
            </a:avLst>
          </a:prstGeom>
          <a:solidFill>
            <a:srgbClr val="E2C2B3"/>
          </a:solidFill>
          <a:ln/>
        </p:spPr>
      </p:sp>
      <p:sp>
        <p:nvSpPr>
          <p:cNvPr id="21" name="Shape 16"/>
          <p:cNvSpPr/>
          <p:nvPr/>
        </p:nvSpPr>
        <p:spPr>
          <a:xfrm>
            <a:off x="9823311" y="5637133"/>
            <a:ext cx="470178" cy="470178"/>
          </a:xfrm>
          <a:prstGeom prst="roundRect">
            <a:avLst>
              <a:gd name="adj" fmla="val 194480"/>
            </a:avLst>
          </a:prstGeom>
          <a:solidFill>
            <a:srgbClr val="E2C2B3"/>
          </a:solidFill>
          <a:ln/>
        </p:spPr>
      </p:sp>
      <p:pic>
        <p:nvPicPr>
          <p:cNvPr id="22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64400" y="5754648"/>
            <a:ext cx="188000" cy="235029"/>
          </a:xfrm>
          <a:prstGeom prst="rect">
            <a:avLst/>
          </a:prstGeom>
        </p:spPr>
      </p:pic>
      <p:sp>
        <p:nvSpPr>
          <p:cNvPr id="23" name="Text 17"/>
          <p:cNvSpPr/>
          <p:nvPr/>
        </p:nvSpPr>
        <p:spPr>
          <a:xfrm>
            <a:off x="6292929" y="6263997"/>
            <a:ext cx="2081451" cy="2449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500" b="1" dirty="0">
                <a:solidFill>
                  <a:srgbClr val="D3C9C5"/>
                </a:solidFill>
                <a:latin typeface="Noto Serif HK Bold" pitchFamily="34" charset="0"/>
                <a:ea typeface="Noto Serif HK Bold" pitchFamily="34" charset="-122"/>
                <a:cs typeface="Noto Serif HK Bold" pitchFamily="34" charset="-120"/>
              </a:rPr>
              <a:t>Інтрига та Питання</a:t>
            </a:r>
            <a:endParaRPr lang="en-US" sz="1500" dirty="0"/>
          </a:p>
        </p:txBody>
      </p:sp>
      <p:sp>
        <p:nvSpPr>
          <p:cNvPr id="24" name="Text 18"/>
          <p:cNvSpPr/>
          <p:nvPr/>
        </p:nvSpPr>
        <p:spPr>
          <a:xfrm>
            <a:off x="6292929" y="6602849"/>
            <a:ext cx="7530941" cy="5017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200" dirty="0">
                <a:solidFill>
                  <a:srgbClr val="D3C9C5"/>
                </a:solidFill>
                <a:latin typeface="Noto Serif HK" pitchFamily="34" charset="0"/>
                <a:ea typeface="Noto Serif HK" pitchFamily="34" charset="-122"/>
                <a:cs typeface="Noto Serif HK" pitchFamily="34" charset="-120"/>
              </a:rPr>
              <a:t>Почніть з питання або обіцянки, наприклад: "Ось як я заробив $1000 за 5 хвилин (і це не обман)".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35196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130290" y="442674"/>
            <a:ext cx="7856220" cy="10063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950"/>
              </a:lnSpc>
              <a:buNone/>
            </a:pPr>
            <a:r>
              <a:rPr lang="en-US" sz="3150" b="1" dirty="0">
                <a:solidFill>
                  <a:srgbClr val="FFF8F5"/>
                </a:solidFill>
                <a:latin typeface="Noto Serif HK Bold" pitchFamily="34" charset="0"/>
                <a:ea typeface="Noto Serif HK Bold" pitchFamily="34" charset="-122"/>
                <a:cs typeface="Noto Serif HK Bold" pitchFamily="34" charset="-120"/>
              </a:rPr>
              <a:t>Основні вимоги до відеоконтенту в Instagram</a:t>
            </a:r>
            <a:endParaRPr lang="en-US" sz="3150" dirty="0"/>
          </a:p>
        </p:txBody>
      </p:sp>
      <p:sp>
        <p:nvSpPr>
          <p:cNvPr id="4" name="Text 1"/>
          <p:cNvSpPr/>
          <p:nvPr/>
        </p:nvSpPr>
        <p:spPr>
          <a:xfrm>
            <a:off x="6130290" y="1690449"/>
            <a:ext cx="7856220" cy="5150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250" dirty="0">
                <a:solidFill>
                  <a:srgbClr val="D3C9C5"/>
                </a:solidFill>
                <a:latin typeface="Noto Serif HK" pitchFamily="34" charset="0"/>
                <a:ea typeface="Noto Serif HK" pitchFamily="34" charset="-122"/>
                <a:cs typeface="Noto Serif HK" pitchFamily="34" charset="-120"/>
              </a:rPr>
              <a:t>Дотримання технічних та етичних стандартів Instagram є обов'язковою умовою для отримання високих охоплень.</a:t>
            </a:r>
            <a:endParaRPr lang="en-US" sz="1250" dirty="0"/>
          </a:p>
        </p:txBody>
      </p:sp>
      <p:sp>
        <p:nvSpPr>
          <p:cNvPr id="5" name="Shape 2"/>
          <p:cNvSpPr/>
          <p:nvPr/>
        </p:nvSpPr>
        <p:spPr>
          <a:xfrm>
            <a:off x="6130290" y="2386608"/>
            <a:ext cx="7856220" cy="1230749"/>
          </a:xfrm>
          <a:prstGeom prst="roundRect">
            <a:avLst>
              <a:gd name="adj" fmla="val 8916"/>
            </a:avLst>
          </a:prstGeom>
          <a:solidFill>
            <a:srgbClr val="403234"/>
          </a:solidFill>
          <a:ln w="22860">
            <a:solidFill>
              <a:srgbClr val="786A6C"/>
            </a:solidFill>
            <a:prstDash val="solid"/>
          </a:ln>
        </p:spPr>
      </p:sp>
      <p:sp>
        <p:nvSpPr>
          <p:cNvPr id="6" name="Shape 3"/>
          <p:cNvSpPr/>
          <p:nvPr/>
        </p:nvSpPr>
        <p:spPr>
          <a:xfrm>
            <a:off x="6107430" y="2386608"/>
            <a:ext cx="91440" cy="1230749"/>
          </a:xfrm>
          <a:prstGeom prst="roundRect">
            <a:avLst>
              <a:gd name="adj" fmla="val 26410"/>
            </a:avLst>
          </a:prstGeom>
          <a:solidFill>
            <a:srgbClr val="E2C2B3"/>
          </a:solidFill>
          <a:ln/>
        </p:spPr>
      </p:sp>
      <p:sp>
        <p:nvSpPr>
          <p:cNvPr id="7" name="Text 4"/>
          <p:cNvSpPr/>
          <p:nvPr/>
        </p:nvSpPr>
        <p:spPr>
          <a:xfrm>
            <a:off x="6382703" y="2570440"/>
            <a:ext cx="4001929" cy="2514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550" b="1" dirty="0">
                <a:solidFill>
                  <a:srgbClr val="D3C9C5"/>
                </a:solidFill>
                <a:latin typeface="Noto Serif HK Bold" pitchFamily="34" charset="0"/>
                <a:ea typeface="Noto Serif HK Bold" pitchFamily="34" charset="-122"/>
                <a:cs typeface="Noto Serif HK Bold" pitchFamily="34" charset="-120"/>
              </a:rPr>
              <a:t>Вертикальний Формат та Тривалість</a:t>
            </a:r>
            <a:endParaRPr lang="en-US" sz="1550" dirty="0"/>
          </a:p>
        </p:txBody>
      </p:sp>
      <p:sp>
        <p:nvSpPr>
          <p:cNvPr id="8" name="Text 5"/>
          <p:cNvSpPr/>
          <p:nvPr/>
        </p:nvSpPr>
        <p:spPr>
          <a:xfrm>
            <a:off x="6382703" y="2918460"/>
            <a:ext cx="7419975" cy="5150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250" dirty="0">
                <a:solidFill>
                  <a:srgbClr val="D3C9C5"/>
                </a:solidFill>
                <a:latin typeface="Noto Serif HK" pitchFamily="34" charset="0"/>
                <a:ea typeface="Noto Serif HK" pitchFamily="34" charset="-122"/>
                <a:cs typeface="Noto Serif HK" pitchFamily="34" charset="-120"/>
              </a:rPr>
              <a:t>Оптимальний формат 9:16 (повноекранний) для Reels. Ідеальна тривалість — до 90 секунд, з фокусом на 15-30 секунд для максимального утримання.</a:t>
            </a:r>
            <a:endParaRPr lang="en-US" sz="1250" dirty="0"/>
          </a:p>
        </p:txBody>
      </p:sp>
      <p:sp>
        <p:nvSpPr>
          <p:cNvPr id="9" name="Shape 6"/>
          <p:cNvSpPr/>
          <p:nvPr/>
        </p:nvSpPr>
        <p:spPr>
          <a:xfrm>
            <a:off x="6130290" y="3778329"/>
            <a:ext cx="7856220" cy="1230749"/>
          </a:xfrm>
          <a:prstGeom prst="roundRect">
            <a:avLst>
              <a:gd name="adj" fmla="val 8916"/>
            </a:avLst>
          </a:prstGeom>
          <a:solidFill>
            <a:srgbClr val="403234"/>
          </a:solidFill>
          <a:ln w="22860">
            <a:solidFill>
              <a:srgbClr val="786A6C"/>
            </a:solidFill>
            <a:prstDash val="solid"/>
          </a:ln>
        </p:spPr>
      </p:sp>
      <p:sp>
        <p:nvSpPr>
          <p:cNvPr id="10" name="Shape 7"/>
          <p:cNvSpPr/>
          <p:nvPr/>
        </p:nvSpPr>
        <p:spPr>
          <a:xfrm>
            <a:off x="6107430" y="3778329"/>
            <a:ext cx="91440" cy="1230749"/>
          </a:xfrm>
          <a:prstGeom prst="roundRect">
            <a:avLst>
              <a:gd name="adj" fmla="val 26410"/>
            </a:avLst>
          </a:prstGeom>
          <a:solidFill>
            <a:srgbClr val="E2C2B3"/>
          </a:solidFill>
          <a:ln/>
        </p:spPr>
      </p:sp>
      <p:sp>
        <p:nvSpPr>
          <p:cNvPr id="11" name="Text 8"/>
          <p:cNvSpPr/>
          <p:nvPr/>
        </p:nvSpPr>
        <p:spPr>
          <a:xfrm>
            <a:off x="6382703" y="3962162"/>
            <a:ext cx="2012394" cy="2514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550" b="1" dirty="0">
                <a:solidFill>
                  <a:srgbClr val="D3C9C5"/>
                </a:solidFill>
                <a:latin typeface="Noto Serif HK Bold" pitchFamily="34" charset="0"/>
                <a:ea typeface="Noto Serif HK Bold" pitchFamily="34" charset="-122"/>
                <a:cs typeface="Noto Serif HK Bold" pitchFamily="34" charset="-120"/>
              </a:rPr>
              <a:t>Висока Якість</a:t>
            </a:r>
            <a:endParaRPr lang="en-US" sz="1550" dirty="0"/>
          </a:p>
        </p:txBody>
      </p:sp>
      <p:sp>
        <p:nvSpPr>
          <p:cNvPr id="12" name="Text 9"/>
          <p:cNvSpPr/>
          <p:nvPr/>
        </p:nvSpPr>
        <p:spPr>
          <a:xfrm>
            <a:off x="6382703" y="4310182"/>
            <a:ext cx="7419975" cy="5150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250" dirty="0">
                <a:solidFill>
                  <a:srgbClr val="D3C9C5"/>
                </a:solidFill>
                <a:latin typeface="Noto Serif HK" pitchFamily="34" charset="0"/>
                <a:ea typeface="Noto Serif HK" pitchFamily="34" charset="-122"/>
                <a:cs typeface="Noto Serif HK" pitchFamily="34" charset="-120"/>
              </a:rPr>
              <a:t>Чітке, професійне зображення, добре освітлення, стабільна камера. Відео не повинно містити водяних знаків інших платформ (наприклад, TikTok).</a:t>
            </a:r>
            <a:endParaRPr lang="en-US" sz="1250" dirty="0"/>
          </a:p>
        </p:txBody>
      </p:sp>
      <p:sp>
        <p:nvSpPr>
          <p:cNvPr id="13" name="Shape 10"/>
          <p:cNvSpPr/>
          <p:nvPr/>
        </p:nvSpPr>
        <p:spPr>
          <a:xfrm>
            <a:off x="6130290" y="5170051"/>
            <a:ext cx="7856220" cy="1230749"/>
          </a:xfrm>
          <a:prstGeom prst="roundRect">
            <a:avLst>
              <a:gd name="adj" fmla="val 8916"/>
            </a:avLst>
          </a:prstGeom>
          <a:solidFill>
            <a:srgbClr val="403234"/>
          </a:solidFill>
          <a:ln w="22860">
            <a:solidFill>
              <a:srgbClr val="786A6C"/>
            </a:solidFill>
            <a:prstDash val="solid"/>
          </a:ln>
        </p:spPr>
      </p:sp>
      <p:sp>
        <p:nvSpPr>
          <p:cNvPr id="14" name="Shape 11"/>
          <p:cNvSpPr/>
          <p:nvPr/>
        </p:nvSpPr>
        <p:spPr>
          <a:xfrm>
            <a:off x="6107430" y="5170051"/>
            <a:ext cx="91440" cy="1230749"/>
          </a:xfrm>
          <a:prstGeom prst="roundRect">
            <a:avLst>
              <a:gd name="adj" fmla="val 26410"/>
            </a:avLst>
          </a:prstGeom>
          <a:solidFill>
            <a:srgbClr val="E2C2B3"/>
          </a:solidFill>
          <a:ln/>
        </p:spPr>
      </p:sp>
      <p:sp>
        <p:nvSpPr>
          <p:cNvPr id="15" name="Text 12"/>
          <p:cNvSpPr/>
          <p:nvPr/>
        </p:nvSpPr>
        <p:spPr>
          <a:xfrm>
            <a:off x="6382703" y="5353883"/>
            <a:ext cx="2045256" cy="2514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550" b="1" dirty="0">
                <a:solidFill>
                  <a:srgbClr val="D3C9C5"/>
                </a:solidFill>
                <a:latin typeface="Noto Serif HK Bold" pitchFamily="34" charset="0"/>
                <a:ea typeface="Noto Serif HK Bold" pitchFamily="34" charset="-122"/>
                <a:cs typeface="Noto Serif HK Bold" pitchFamily="34" charset="-120"/>
              </a:rPr>
              <a:t>Звуковий Супровід</a:t>
            </a:r>
            <a:endParaRPr lang="en-US" sz="1550" dirty="0"/>
          </a:p>
        </p:txBody>
      </p:sp>
      <p:sp>
        <p:nvSpPr>
          <p:cNvPr id="16" name="Text 13"/>
          <p:cNvSpPr/>
          <p:nvPr/>
        </p:nvSpPr>
        <p:spPr>
          <a:xfrm>
            <a:off x="6382703" y="5701903"/>
            <a:ext cx="7419975" cy="5150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250" dirty="0">
                <a:solidFill>
                  <a:srgbClr val="D3C9C5"/>
                </a:solidFill>
                <a:latin typeface="Noto Serif HK" pitchFamily="34" charset="0"/>
                <a:ea typeface="Noto Serif HK" pitchFamily="34" charset="-122"/>
                <a:cs typeface="Noto Serif HK" pitchFamily="34" charset="-120"/>
              </a:rPr>
              <a:t>Використовуйте трендові аудіо або музику з бібліотеки Instagram. Це може значно підвищити ймовірність потрапляння відео у рекомендації.</a:t>
            </a:r>
            <a:endParaRPr lang="en-US" sz="1250" dirty="0"/>
          </a:p>
        </p:txBody>
      </p:sp>
      <p:sp>
        <p:nvSpPr>
          <p:cNvPr id="17" name="Shape 14"/>
          <p:cNvSpPr/>
          <p:nvPr/>
        </p:nvSpPr>
        <p:spPr>
          <a:xfrm>
            <a:off x="6130290" y="6561772"/>
            <a:ext cx="7856220" cy="1230749"/>
          </a:xfrm>
          <a:prstGeom prst="roundRect">
            <a:avLst>
              <a:gd name="adj" fmla="val 8916"/>
            </a:avLst>
          </a:prstGeom>
          <a:solidFill>
            <a:srgbClr val="403234"/>
          </a:solidFill>
          <a:ln w="22860">
            <a:solidFill>
              <a:srgbClr val="786A6C"/>
            </a:solidFill>
            <a:prstDash val="solid"/>
          </a:ln>
        </p:spPr>
      </p:sp>
      <p:sp>
        <p:nvSpPr>
          <p:cNvPr id="18" name="Shape 15"/>
          <p:cNvSpPr/>
          <p:nvPr/>
        </p:nvSpPr>
        <p:spPr>
          <a:xfrm>
            <a:off x="6107430" y="6561772"/>
            <a:ext cx="91440" cy="1230749"/>
          </a:xfrm>
          <a:prstGeom prst="roundRect">
            <a:avLst>
              <a:gd name="adj" fmla="val 26410"/>
            </a:avLst>
          </a:prstGeom>
          <a:solidFill>
            <a:srgbClr val="E2C2B3"/>
          </a:solidFill>
          <a:ln/>
        </p:spPr>
      </p:sp>
      <p:sp>
        <p:nvSpPr>
          <p:cNvPr id="19" name="Text 16"/>
          <p:cNvSpPr/>
          <p:nvPr/>
        </p:nvSpPr>
        <p:spPr>
          <a:xfrm>
            <a:off x="6382703" y="6745605"/>
            <a:ext cx="2864882" cy="2514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550" b="1" dirty="0">
                <a:solidFill>
                  <a:srgbClr val="D3C9C5"/>
                </a:solidFill>
                <a:latin typeface="Noto Serif HK Bold" pitchFamily="34" charset="0"/>
                <a:ea typeface="Noto Serif HK Bold" pitchFamily="34" charset="-122"/>
                <a:cs typeface="Noto Serif HK Bold" pitchFamily="34" charset="-120"/>
              </a:rPr>
              <a:t>Чіткий Заклик до Дії (CTA)</a:t>
            </a:r>
            <a:endParaRPr lang="en-US" sz="1550" dirty="0"/>
          </a:p>
        </p:txBody>
      </p:sp>
      <p:sp>
        <p:nvSpPr>
          <p:cNvPr id="20" name="Text 17"/>
          <p:cNvSpPr/>
          <p:nvPr/>
        </p:nvSpPr>
        <p:spPr>
          <a:xfrm>
            <a:off x="6382703" y="7093625"/>
            <a:ext cx="7419975" cy="5150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250" dirty="0">
                <a:solidFill>
                  <a:srgbClr val="D3C9C5"/>
                </a:solidFill>
                <a:latin typeface="Noto Serif HK" pitchFamily="34" charset="0"/>
                <a:ea typeface="Noto Serif HK" pitchFamily="34" charset="-122"/>
                <a:cs typeface="Noto Serif HK" pitchFamily="34" charset="-120"/>
              </a:rPr>
              <a:t>Заохочуйте користувачів до взаємодії: "Збережіть, щоб не забути", "Напишіть свою думку в коментарях", "Поділіться з другом".</a:t>
            </a:r>
            <a:endParaRPr lang="en-US" sz="12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894636"/>
            <a:ext cx="9885759" cy="6200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850"/>
              </a:lnSpc>
              <a:buNone/>
            </a:pPr>
            <a:r>
              <a:rPr lang="en-US" sz="3900" b="1" dirty="0">
                <a:solidFill>
                  <a:srgbClr val="FFF8F5"/>
                </a:solidFill>
                <a:latin typeface="Noto Serif HK Bold" pitchFamily="34" charset="0"/>
                <a:ea typeface="Noto Serif HK Bold" pitchFamily="34" charset="-122"/>
                <a:cs typeface="Noto Serif HK Bold" pitchFamily="34" charset="-120"/>
              </a:rPr>
              <a:t>Як підвищити Completion Rate відео?</a:t>
            </a:r>
            <a:endParaRPr lang="en-US" sz="3900" dirty="0"/>
          </a:p>
        </p:txBody>
      </p:sp>
      <p:sp>
        <p:nvSpPr>
          <p:cNvPr id="3" name="Text 1"/>
          <p:cNvSpPr/>
          <p:nvPr/>
        </p:nvSpPr>
        <p:spPr>
          <a:xfrm>
            <a:off x="793790" y="1911548"/>
            <a:ext cx="13042821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D3C9C5"/>
                </a:solidFill>
                <a:latin typeface="Noto Serif HK" pitchFamily="34" charset="0"/>
                <a:ea typeface="Noto Serif HK" pitchFamily="34" charset="-122"/>
                <a:cs typeface="Noto Serif HK" pitchFamily="34" charset="-120"/>
              </a:rPr>
              <a:t>Completion Rate (показник завершення перегляду) — це мірило успіху вашого відео. Чим довше глядач дивиться, тим більше Instagram розуміє, що контент вартий уваги.</a:t>
            </a:r>
            <a:endParaRPr lang="en-US" sz="1550" dirty="0"/>
          </a:p>
        </p:txBody>
      </p:sp>
      <p:sp>
        <p:nvSpPr>
          <p:cNvPr id="4" name="Text 2"/>
          <p:cNvSpPr/>
          <p:nvPr/>
        </p:nvSpPr>
        <p:spPr>
          <a:xfrm>
            <a:off x="1912382" y="3068241"/>
            <a:ext cx="282261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400"/>
              </a:lnSpc>
              <a:buNone/>
            </a:pPr>
            <a:r>
              <a:rPr lang="en-US" sz="1950" b="1" dirty="0">
                <a:solidFill>
                  <a:srgbClr val="D3C9C5"/>
                </a:solidFill>
                <a:latin typeface="Noto Serif HK Bold" pitchFamily="34" charset="0"/>
                <a:ea typeface="Noto Serif HK Bold" pitchFamily="34" charset="-122"/>
                <a:cs typeface="Noto Serif HK Bold" pitchFamily="34" charset="-120"/>
              </a:rPr>
              <a:t>Динамічний Монтаж</a:t>
            </a:r>
            <a:endParaRPr lang="en-US" sz="1950" dirty="0"/>
          </a:p>
        </p:txBody>
      </p:sp>
      <p:sp>
        <p:nvSpPr>
          <p:cNvPr id="5" name="Text 3"/>
          <p:cNvSpPr/>
          <p:nvPr/>
        </p:nvSpPr>
        <p:spPr>
          <a:xfrm>
            <a:off x="793790" y="3497461"/>
            <a:ext cx="3941207" cy="9526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500"/>
              </a:lnSpc>
              <a:buNone/>
            </a:pPr>
            <a:r>
              <a:rPr lang="en-US" sz="1550" dirty="0">
                <a:solidFill>
                  <a:srgbClr val="D3C9C5"/>
                </a:solidFill>
                <a:latin typeface="Noto Serif HK" pitchFamily="34" charset="0"/>
                <a:ea typeface="Noto Serif HK" pitchFamily="34" charset="-122"/>
                <a:cs typeface="Noto Serif HK" pitchFamily="34" charset="-120"/>
              </a:rPr>
              <a:t>Швидка зміна кадрів (кожні 1-3 секунди), щоб не дати оку занудьгувати.</a:t>
            </a:r>
            <a:endParaRPr lang="en-US" sz="1550" dirty="0"/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2653" y="2769870"/>
            <a:ext cx="4564975" cy="4564975"/>
          </a:xfrm>
          <a:prstGeom prst="rect">
            <a:avLst/>
          </a:prstGeom>
        </p:spPr>
      </p:pic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7864" y="3559552"/>
            <a:ext cx="296942" cy="371118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9895284" y="3068241"/>
            <a:ext cx="2672120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b="1" dirty="0">
                <a:solidFill>
                  <a:srgbClr val="D3C9C5"/>
                </a:solidFill>
                <a:latin typeface="Noto Serif HK Bold" pitchFamily="34" charset="0"/>
                <a:ea typeface="Noto Serif HK Bold" pitchFamily="34" charset="-122"/>
                <a:cs typeface="Noto Serif HK Bold" pitchFamily="34" charset="-120"/>
              </a:rPr>
              <a:t>Точки Зацікавлення</a:t>
            </a:r>
            <a:endParaRPr lang="en-US" sz="1950" dirty="0"/>
          </a:p>
        </p:txBody>
      </p:sp>
      <p:sp>
        <p:nvSpPr>
          <p:cNvPr id="9" name="Text 5"/>
          <p:cNvSpPr/>
          <p:nvPr/>
        </p:nvSpPr>
        <p:spPr>
          <a:xfrm>
            <a:off x="9895284" y="3497461"/>
            <a:ext cx="3941326" cy="9526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D3C9C5"/>
                </a:solidFill>
                <a:latin typeface="Noto Serif HK" pitchFamily="34" charset="0"/>
                <a:ea typeface="Noto Serif HK" pitchFamily="34" charset="-122"/>
                <a:cs typeface="Noto Serif HK" pitchFamily="34" charset="-120"/>
              </a:rPr>
              <a:t>Використовуйте текстові накладки, ефекти та субтитри, щоб виділити ключові моменти.</a:t>
            </a:r>
            <a:endParaRPr lang="en-US" sz="1550" dirty="0"/>
          </a:p>
        </p:txBody>
      </p:sp>
      <p:pic>
        <p:nvPicPr>
          <p:cNvPr id="10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2653" y="2769870"/>
            <a:ext cx="4564975" cy="4564975"/>
          </a:xfrm>
          <a:prstGeom prst="rect">
            <a:avLst/>
          </a:prstGeom>
        </p:spPr>
      </p:pic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73738" y="3948053"/>
            <a:ext cx="296942" cy="371118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9895284" y="5344478"/>
            <a:ext cx="3941326" cy="6203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b="1" dirty="0">
                <a:solidFill>
                  <a:srgbClr val="D3C9C5"/>
                </a:solidFill>
                <a:latin typeface="Noto Serif HK Bold" pitchFamily="34" charset="0"/>
                <a:ea typeface="Noto Serif HK Bold" pitchFamily="34" charset="-122"/>
                <a:cs typeface="Noto Serif HK Bold" pitchFamily="34" charset="-120"/>
              </a:rPr>
              <a:t>Створення Петель (Open Loop)</a:t>
            </a:r>
            <a:endParaRPr lang="en-US" sz="1950" dirty="0"/>
          </a:p>
        </p:txBody>
      </p:sp>
      <p:sp>
        <p:nvSpPr>
          <p:cNvPr id="13" name="Text 7"/>
          <p:cNvSpPr/>
          <p:nvPr/>
        </p:nvSpPr>
        <p:spPr>
          <a:xfrm>
            <a:off x="9895284" y="6083856"/>
            <a:ext cx="3941326" cy="9526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D3C9C5"/>
                </a:solidFill>
                <a:latin typeface="Noto Serif HK" pitchFamily="34" charset="0"/>
                <a:ea typeface="Noto Serif HK" pitchFamily="34" charset="-122"/>
                <a:cs typeface="Noto Serif HK" pitchFamily="34" charset="-120"/>
              </a:rPr>
              <a:t>Почніть відео з інтриги, яку розкриєте лише наприкінці. Це змушує глядача чекати розв'язки.</a:t>
            </a:r>
            <a:endParaRPr lang="en-US" sz="1550" dirty="0"/>
          </a:p>
        </p:txBody>
      </p:sp>
      <p:pic>
        <p:nvPicPr>
          <p:cNvPr id="14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32653" y="2769870"/>
            <a:ext cx="4564975" cy="4564975"/>
          </a:xfrm>
          <a:prstGeom prst="rect">
            <a:avLst/>
          </a:prstGeom>
        </p:spPr>
      </p:pic>
      <p:pic>
        <p:nvPicPr>
          <p:cNvPr id="15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85237" y="6173926"/>
            <a:ext cx="296942" cy="371118"/>
          </a:xfrm>
          <a:prstGeom prst="rect">
            <a:avLst/>
          </a:prstGeom>
        </p:spPr>
      </p:pic>
      <p:sp>
        <p:nvSpPr>
          <p:cNvPr id="16" name="Text 8"/>
          <p:cNvSpPr/>
          <p:nvPr/>
        </p:nvSpPr>
        <p:spPr>
          <a:xfrm>
            <a:off x="2254091" y="5499497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400"/>
              </a:lnSpc>
              <a:buNone/>
            </a:pPr>
            <a:r>
              <a:rPr lang="en-US" sz="1950" b="1" dirty="0">
                <a:solidFill>
                  <a:srgbClr val="D3C9C5"/>
                </a:solidFill>
                <a:latin typeface="Noto Serif HK Bold" pitchFamily="34" charset="0"/>
                <a:ea typeface="Noto Serif HK Bold" pitchFamily="34" charset="-122"/>
                <a:cs typeface="Noto Serif HK Bold" pitchFamily="34" charset="-120"/>
              </a:rPr>
              <a:t>Сильний Фінал</a:t>
            </a:r>
            <a:endParaRPr lang="en-US" sz="1950" dirty="0"/>
          </a:p>
        </p:txBody>
      </p:sp>
      <p:sp>
        <p:nvSpPr>
          <p:cNvPr id="17" name="Text 9"/>
          <p:cNvSpPr/>
          <p:nvPr/>
        </p:nvSpPr>
        <p:spPr>
          <a:xfrm>
            <a:off x="793790" y="5928717"/>
            <a:ext cx="3941207" cy="9526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500"/>
              </a:lnSpc>
              <a:buNone/>
            </a:pPr>
            <a:r>
              <a:rPr lang="en-US" sz="1550" dirty="0">
                <a:solidFill>
                  <a:srgbClr val="D3C9C5"/>
                </a:solidFill>
                <a:latin typeface="Noto Serif HK" pitchFamily="34" charset="0"/>
                <a:ea typeface="Noto Serif HK" pitchFamily="34" charset="-122"/>
                <a:cs typeface="Noto Serif HK" pitchFamily="34" charset="-120"/>
              </a:rPr>
              <a:t>Завершуйте відео потужним меседжем або питанням, яке спонукає до коментування.</a:t>
            </a:r>
            <a:endParaRPr lang="en-US" sz="1550" dirty="0"/>
          </a:p>
        </p:txBody>
      </p:sp>
      <p:pic>
        <p:nvPicPr>
          <p:cNvPr id="18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32653" y="2769870"/>
            <a:ext cx="4564975" cy="4564975"/>
          </a:xfrm>
          <a:prstGeom prst="rect">
            <a:avLst/>
          </a:prstGeom>
        </p:spPr>
      </p:pic>
      <p:pic>
        <p:nvPicPr>
          <p:cNvPr id="19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59363" y="5785425"/>
            <a:ext cx="296942" cy="37111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67596" y="527685"/>
            <a:ext cx="12320111" cy="5995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700"/>
              </a:lnSpc>
              <a:buNone/>
            </a:pPr>
            <a:r>
              <a:rPr lang="en-US" sz="3750" b="1" dirty="0">
                <a:solidFill>
                  <a:srgbClr val="FFF8F5"/>
                </a:solidFill>
                <a:latin typeface="Noto Serif HK Bold" pitchFamily="34" charset="0"/>
                <a:ea typeface="Noto Serif HK Bold" pitchFamily="34" charset="-122"/>
                <a:cs typeface="Noto Serif HK Bold" pitchFamily="34" charset="-120"/>
              </a:rPr>
              <a:t>Програми для створення відеоконтенту: ТОП-3 </a:t>
            </a:r>
            <a:endParaRPr lang="en-US" sz="3750" dirty="0"/>
          </a:p>
        </p:txBody>
      </p:sp>
      <p:sp>
        <p:nvSpPr>
          <p:cNvPr id="3" name="Text 1"/>
          <p:cNvSpPr/>
          <p:nvPr/>
        </p:nvSpPr>
        <p:spPr>
          <a:xfrm>
            <a:off x="767596" y="1511022"/>
            <a:ext cx="13095208" cy="3070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D3C9C5"/>
                </a:solidFill>
                <a:latin typeface="Noto Serif HK" pitchFamily="34" charset="0"/>
                <a:ea typeface="Noto Serif HK" pitchFamily="34" charset="-122"/>
                <a:cs typeface="Noto Serif HK" pitchFamily="34" charset="-120"/>
              </a:rPr>
              <a:t>Вибір правильного інструменту може суттєво прискорити процес створення якісних Reels.</a:t>
            </a:r>
            <a:endParaRPr lang="en-US" sz="1500" dirty="0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216" y="2158603"/>
            <a:ext cx="4257675" cy="2302788"/>
          </a:xfrm>
          <a:prstGeom prst="rect">
            <a:avLst/>
          </a:prstGeom>
        </p:spPr>
      </p:pic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6363" y="2158603"/>
            <a:ext cx="4257675" cy="2302788"/>
          </a:xfrm>
          <a:prstGeom prst="rect">
            <a:avLst/>
          </a:prstGeom>
        </p:spPr>
      </p:pic>
      <p:pic>
        <p:nvPicPr>
          <p:cNvPr id="6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97509" y="2158603"/>
            <a:ext cx="4257675" cy="2302788"/>
          </a:xfrm>
          <a:prstGeom prst="rect">
            <a:avLst/>
          </a:prstGeom>
        </p:spPr>
      </p:pic>
      <p:sp>
        <p:nvSpPr>
          <p:cNvPr id="7" name="Shape 2"/>
          <p:cNvSpPr/>
          <p:nvPr/>
        </p:nvSpPr>
        <p:spPr>
          <a:xfrm>
            <a:off x="767596" y="4801910"/>
            <a:ext cx="13095208" cy="2901196"/>
          </a:xfrm>
          <a:prstGeom prst="roundRect">
            <a:avLst>
              <a:gd name="adj" fmla="val 992"/>
            </a:avLst>
          </a:prstGeom>
          <a:noFill/>
          <a:ln w="7620">
            <a:solidFill>
              <a:srgbClr val="FFFFFF">
                <a:alpha val="24000"/>
              </a:srgbClr>
            </a:solidFill>
            <a:prstDash val="solid"/>
          </a:ln>
        </p:spPr>
      </p:sp>
      <p:sp>
        <p:nvSpPr>
          <p:cNvPr id="8" name="Shape 3"/>
          <p:cNvSpPr/>
          <p:nvPr/>
        </p:nvSpPr>
        <p:spPr>
          <a:xfrm>
            <a:off x="775216" y="4809530"/>
            <a:ext cx="13079968" cy="1166693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9" name="Text 4"/>
          <p:cNvSpPr/>
          <p:nvPr/>
        </p:nvSpPr>
        <p:spPr>
          <a:xfrm>
            <a:off x="967145" y="4932283"/>
            <a:ext cx="3536513" cy="3070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b="1" dirty="0">
                <a:solidFill>
                  <a:srgbClr val="D3C9C5"/>
                </a:solidFill>
                <a:latin typeface="Noto Serif HK" pitchFamily="34" charset="0"/>
                <a:ea typeface="Noto Serif HK" pitchFamily="34" charset="-122"/>
                <a:cs typeface="Noto Serif HK" pitchFamily="34" charset="-120"/>
              </a:rPr>
              <a:t>CapCut</a:t>
            </a:r>
            <a:endParaRPr lang="en-US" sz="1500" dirty="0"/>
          </a:p>
        </p:txBody>
      </p:sp>
      <p:sp>
        <p:nvSpPr>
          <p:cNvPr id="10" name="Text 5"/>
          <p:cNvSpPr/>
          <p:nvPr/>
        </p:nvSpPr>
        <p:spPr>
          <a:xfrm>
            <a:off x="4894898" y="4932283"/>
            <a:ext cx="8768477" cy="9211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D3C9C5"/>
                </a:solidFill>
                <a:latin typeface="Noto Serif HK" pitchFamily="34" charset="0"/>
                <a:ea typeface="Noto Serif HK" pitchFamily="34" charset="-122"/>
                <a:cs typeface="Noto Serif HK" pitchFamily="34" charset="-120"/>
              </a:rPr>
              <a:t>Лідер мобільного монтажу. Надзвичайно простий інтерфейс, широкий вибір трендових ефектів, можливість автоматичного додавання субтитрів. Ідеальний для новачків і швидкого створення контенту.</a:t>
            </a:r>
            <a:endParaRPr lang="en-US" sz="1500" dirty="0"/>
          </a:p>
        </p:txBody>
      </p:sp>
      <p:sp>
        <p:nvSpPr>
          <p:cNvPr id="11" name="Shape 6"/>
          <p:cNvSpPr/>
          <p:nvPr/>
        </p:nvSpPr>
        <p:spPr>
          <a:xfrm>
            <a:off x="775216" y="5976223"/>
            <a:ext cx="13079968" cy="859631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2" name="Text 7"/>
          <p:cNvSpPr/>
          <p:nvPr/>
        </p:nvSpPr>
        <p:spPr>
          <a:xfrm>
            <a:off x="967145" y="6098977"/>
            <a:ext cx="3536513" cy="3070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b="1" dirty="0">
                <a:solidFill>
                  <a:srgbClr val="D3C9C5"/>
                </a:solidFill>
                <a:latin typeface="Noto Serif HK" pitchFamily="34" charset="0"/>
                <a:ea typeface="Noto Serif HK" pitchFamily="34" charset="-122"/>
                <a:cs typeface="Noto Serif HK" pitchFamily="34" charset="-120"/>
              </a:rPr>
              <a:t>InShot</a:t>
            </a:r>
            <a:endParaRPr lang="en-US" sz="1500" dirty="0"/>
          </a:p>
        </p:txBody>
      </p:sp>
      <p:sp>
        <p:nvSpPr>
          <p:cNvPr id="13" name="Text 8"/>
          <p:cNvSpPr/>
          <p:nvPr/>
        </p:nvSpPr>
        <p:spPr>
          <a:xfrm>
            <a:off x="4894898" y="6098977"/>
            <a:ext cx="8768477" cy="6141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D3C9C5"/>
                </a:solidFill>
                <a:latin typeface="Noto Serif HK" pitchFamily="34" charset="0"/>
                <a:ea typeface="Noto Serif HK" pitchFamily="34" charset="-122"/>
                <a:cs typeface="Noto Serif HK" pitchFamily="34" charset="-120"/>
              </a:rPr>
              <a:t>Універсальний і багатофункціональний редактор. Зручний для обрізки, накладання музики, тексту та фільтрів. Чудово підходить для створення як Reels, так і Stories.</a:t>
            </a:r>
            <a:endParaRPr lang="en-US" sz="1500" dirty="0"/>
          </a:p>
        </p:txBody>
      </p:sp>
      <p:sp>
        <p:nvSpPr>
          <p:cNvPr id="14" name="Shape 9"/>
          <p:cNvSpPr/>
          <p:nvPr/>
        </p:nvSpPr>
        <p:spPr>
          <a:xfrm>
            <a:off x="775216" y="6835854"/>
            <a:ext cx="13079968" cy="859631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15" name="Text 10"/>
          <p:cNvSpPr/>
          <p:nvPr/>
        </p:nvSpPr>
        <p:spPr>
          <a:xfrm>
            <a:off x="967145" y="6958608"/>
            <a:ext cx="3536513" cy="3070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b="1" dirty="0">
                <a:solidFill>
                  <a:srgbClr val="D3C9C5"/>
                </a:solidFill>
                <a:latin typeface="Noto Serif HK" pitchFamily="34" charset="0"/>
                <a:ea typeface="Noto Serif HK" pitchFamily="34" charset="-122"/>
                <a:cs typeface="Noto Serif HK" pitchFamily="34" charset="-120"/>
              </a:rPr>
              <a:t>Adobe Premiere Rush</a:t>
            </a:r>
            <a:endParaRPr lang="en-US" sz="1500" dirty="0"/>
          </a:p>
        </p:txBody>
      </p:sp>
      <p:sp>
        <p:nvSpPr>
          <p:cNvPr id="16" name="Text 11"/>
          <p:cNvSpPr/>
          <p:nvPr/>
        </p:nvSpPr>
        <p:spPr>
          <a:xfrm>
            <a:off x="4894898" y="6958608"/>
            <a:ext cx="8768477" cy="6141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D3C9C5"/>
                </a:solidFill>
                <a:latin typeface="Noto Serif HK" pitchFamily="34" charset="0"/>
                <a:ea typeface="Noto Serif HK" pitchFamily="34" charset="-122"/>
                <a:cs typeface="Noto Serif HK" pitchFamily="34" charset="-120"/>
              </a:rPr>
              <a:t>Професійний інструмент для більш досвідчених креаторів. Забезпечує високу якість експорту, синхронізацію між пристроями та просунуті можливості кольорокорекції.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704136"/>
            <a:ext cx="12211526" cy="6200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850"/>
              </a:lnSpc>
              <a:buNone/>
            </a:pPr>
            <a:r>
              <a:rPr lang="en-US" sz="3900" b="1" dirty="0">
                <a:solidFill>
                  <a:srgbClr val="FFF8F5"/>
                </a:solidFill>
                <a:latin typeface="Noto Serif HK Bold" pitchFamily="34" charset="0"/>
                <a:ea typeface="Noto Serif HK Bold" pitchFamily="34" charset="-122"/>
                <a:cs typeface="Noto Serif HK Bold" pitchFamily="34" charset="-120"/>
              </a:rPr>
              <a:t>Поради для ефективної роботи з програмами</a:t>
            </a:r>
            <a:endParaRPr lang="en-US" sz="3900" dirty="0"/>
          </a:p>
        </p:txBody>
      </p:sp>
      <p:sp>
        <p:nvSpPr>
          <p:cNvPr id="3" name="Text 1"/>
          <p:cNvSpPr/>
          <p:nvPr/>
        </p:nvSpPr>
        <p:spPr>
          <a:xfrm>
            <a:off x="793790" y="1721048"/>
            <a:ext cx="13042821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D3C9C5"/>
                </a:solidFill>
                <a:latin typeface="Noto Serif HK" pitchFamily="34" charset="0"/>
                <a:ea typeface="Noto Serif HK" pitchFamily="34" charset="-122"/>
                <a:cs typeface="Noto Serif HK" pitchFamily="34" charset="-120"/>
              </a:rPr>
              <a:t>Навіть найкращий інструмент вимагає правильного підходу для максимальної ефективності. Ці поради допоможуть вам оптимізувати робочий процес.</a:t>
            </a:r>
            <a:endParaRPr lang="en-US" sz="1550" dirty="0"/>
          </a:p>
        </p:txBody>
      </p:sp>
      <p:sp>
        <p:nvSpPr>
          <p:cNvPr id="4" name="Shape 2"/>
          <p:cNvSpPr/>
          <p:nvPr/>
        </p:nvSpPr>
        <p:spPr>
          <a:xfrm>
            <a:off x="793790" y="2579370"/>
            <a:ext cx="6422231" cy="595313"/>
          </a:xfrm>
          <a:prstGeom prst="roundRect">
            <a:avLst>
              <a:gd name="adj" fmla="val 480089"/>
            </a:avLst>
          </a:prstGeom>
          <a:solidFill>
            <a:srgbClr val="5F5153"/>
          </a:solidFill>
          <a:ln/>
        </p:spPr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6077" y="2690932"/>
            <a:ext cx="297656" cy="372070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992148" y="3373041"/>
            <a:ext cx="3309938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b="1" dirty="0">
                <a:solidFill>
                  <a:srgbClr val="D3C9C5"/>
                </a:solidFill>
                <a:latin typeface="Noto Serif HK Bold" pitchFamily="34" charset="0"/>
                <a:ea typeface="Noto Serif HK Bold" pitchFamily="34" charset="-122"/>
                <a:cs typeface="Noto Serif HK Bold" pitchFamily="34" charset="-120"/>
              </a:rPr>
              <a:t>Використання Шаблонів</a:t>
            </a:r>
            <a:endParaRPr lang="en-US" sz="1950" dirty="0"/>
          </a:p>
        </p:txBody>
      </p:sp>
      <p:sp>
        <p:nvSpPr>
          <p:cNvPr id="7" name="Text 4"/>
          <p:cNvSpPr/>
          <p:nvPr/>
        </p:nvSpPr>
        <p:spPr>
          <a:xfrm>
            <a:off x="992148" y="3802261"/>
            <a:ext cx="6025515" cy="9526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D3C9C5"/>
                </a:solidFill>
                <a:latin typeface="Noto Serif HK" pitchFamily="34" charset="0"/>
                <a:ea typeface="Noto Serif HK" pitchFamily="34" charset="-122"/>
                <a:cs typeface="Noto Serif HK" pitchFamily="34" charset="-120"/>
              </a:rPr>
              <a:t>Багато програм (особливо CapCut) пропонують шаблони, що дозволяють створити трендовий ролик за лічені хвилини, замінюючи лише відеофрагменти.</a:t>
            </a:r>
            <a:endParaRPr lang="en-US" sz="1550" dirty="0"/>
          </a:p>
        </p:txBody>
      </p:sp>
      <p:sp>
        <p:nvSpPr>
          <p:cNvPr id="8" name="Shape 5"/>
          <p:cNvSpPr/>
          <p:nvPr/>
        </p:nvSpPr>
        <p:spPr>
          <a:xfrm>
            <a:off x="7414379" y="2579370"/>
            <a:ext cx="6422231" cy="595313"/>
          </a:xfrm>
          <a:prstGeom prst="roundRect">
            <a:avLst>
              <a:gd name="adj" fmla="val 480089"/>
            </a:avLst>
          </a:prstGeom>
          <a:solidFill>
            <a:srgbClr val="5F5153"/>
          </a:solidFill>
          <a:ln/>
        </p:spPr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76667" y="2690932"/>
            <a:ext cx="297656" cy="372070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7612737" y="3373041"/>
            <a:ext cx="2854404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b="1" dirty="0">
                <a:solidFill>
                  <a:srgbClr val="D3C9C5"/>
                </a:solidFill>
                <a:latin typeface="Noto Serif HK Bold" pitchFamily="34" charset="0"/>
                <a:ea typeface="Noto Serif HK Bold" pitchFamily="34" charset="-122"/>
                <a:cs typeface="Noto Serif HK Bold" pitchFamily="34" charset="-120"/>
              </a:rPr>
              <a:t>Додавання Субтитрів</a:t>
            </a:r>
            <a:endParaRPr lang="en-US" sz="1950" dirty="0"/>
          </a:p>
        </p:txBody>
      </p:sp>
      <p:sp>
        <p:nvSpPr>
          <p:cNvPr id="11" name="Text 7"/>
          <p:cNvSpPr/>
          <p:nvPr/>
        </p:nvSpPr>
        <p:spPr>
          <a:xfrm>
            <a:off x="7612737" y="3802261"/>
            <a:ext cx="6025515" cy="9526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D3C9C5"/>
                </a:solidFill>
                <a:latin typeface="Noto Serif HK" pitchFamily="34" charset="0"/>
                <a:ea typeface="Noto Serif HK" pitchFamily="34" charset="-122"/>
                <a:cs typeface="Noto Serif HK" pitchFamily="34" charset="-120"/>
              </a:rPr>
              <a:t>Пам'ятайте, що більшість користувачів скролять стрічку без звуку. Субтитри необхідні для передачі вашого повідомлення.</a:t>
            </a:r>
            <a:endParaRPr lang="en-US" sz="1550" dirty="0"/>
          </a:p>
        </p:txBody>
      </p:sp>
      <p:sp>
        <p:nvSpPr>
          <p:cNvPr id="12" name="Shape 8"/>
          <p:cNvSpPr/>
          <p:nvPr/>
        </p:nvSpPr>
        <p:spPr>
          <a:xfrm>
            <a:off x="793790" y="5151596"/>
            <a:ext cx="6422231" cy="595313"/>
          </a:xfrm>
          <a:prstGeom prst="roundRect">
            <a:avLst>
              <a:gd name="adj" fmla="val 480089"/>
            </a:avLst>
          </a:prstGeom>
          <a:solidFill>
            <a:srgbClr val="5F5153"/>
          </a:solidFill>
          <a:ln/>
        </p:spPr>
      </p:sp>
      <p:pic>
        <p:nvPicPr>
          <p:cNvPr id="13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6077" y="5263158"/>
            <a:ext cx="297656" cy="372070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992148" y="5945267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b="1" dirty="0">
                <a:solidFill>
                  <a:srgbClr val="D3C9C5"/>
                </a:solidFill>
                <a:latin typeface="Noto Serif HK Bold" pitchFamily="34" charset="0"/>
                <a:ea typeface="Noto Serif HK Bold" pitchFamily="34" charset="-122"/>
                <a:cs typeface="Noto Serif HK Bold" pitchFamily="34" charset="-120"/>
              </a:rPr>
              <a:t>Оптимізація 9:16</a:t>
            </a:r>
            <a:endParaRPr lang="en-US" sz="1950" dirty="0"/>
          </a:p>
        </p:txBody>
      </p:sp>
      <p:sp>
        <p:nvSpPr>
          <p:cNvPr id="15" name="Text 10"/>
          <p:cNvSpPr/>
          <p:nvPr/>
        </p:nvSpPr>
        <p:spPr>
          <a:xfrm>
            <a:off x="992148" y="6374487"/>
            <a:ext cx="6025515" cy="9526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D3C9C5"/>
                </a:solidFill>
                <a:latin typeface="Noto Serif HK" pitchFamily="34" charset="0"/>
                <a:ea typeface="Noto Serif HK" pitchFamily="34" charset="-122"/>
                <a:cs typeface="Noto Serif HK" pitchFamily="34" charset="-120"/>
              </a:rPr>
              <a:t>Завжди перевіряйте, чи всі важливі елементи знаходяться в безпечній зоні вертикального екрана, не закриті інтерфейсом Instagram.</a:t>
            </a:r>
            <a:endParaRPr lang="en-US" sz="1550" dirty="0"/>
          </a:p>
        </p:txBody>
      </p:sp>
      <p:sp>
        <p:nvSpPr>
          <p:cNvPr id="16" name="Shape 11"/>
          <p:cNvSpPr/>
          <p:nvPr/>
        </p:nvSpPr>
        <p:spPr>
          <a:xfrm>
            <a:off x="7414379" y="5151596"/>
            <a:ext cx="6422231" cy="595313"/>
          </a:xfrm>
          <a:prstGeom prst="roundRect">
            <a:avLst>
              <a:gd name="adj" fmla="val 480089"/>
            </a:avLst>
          </a:prstGeom>
          <a:solidFill>
            <a:srgbClr val="5F5153"/>
          </a:solidFill>
          <a:ln/>
        </p:spPr>
      </p:sp>
      <p:pic>
        <p:nvPicPr>
          <p:cNvPr id="17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76667" y="5263158"/>
            <a:ext cx="297656" cy="372070"/>
          </a:xfrm>
          <a:prstGeom prst="rect">
            <a:avLst/>
          </a:prstGeom>
        </p:spPr>
      </p:pic>
      <p:sp>
        <p:nvSpPr>
          <p:cNvPr id="18" name="Text 12"/>
          <p:cNvSpPr/>
          <p:nvPr/>
        </p:nvSpPr>
        <p:spPr>
          <a:xfrm>
            <a:off x="7612737" y="5945267"/>
            <a:ext cx="3007162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b="1" dirty="0">
                <a:solidFill>
                  <a:srgbClr val="D3C9C5"/>
                </a:solidFill>
                <a:latin typeface="Noto Serif HK Bold" pitchFamily="34" charset="0"/>
                <a:ea typeface="Noto Serif HK Bold" pitchFamily="34" charset="-122"/>
                <a:cs typeface="Noto Serif HK Bold" pitchFamily="34" charset="-120"/>
              </a:rPr>
              <a:t>Звукові Експерименти</a:t>
            </a:r>
            <a:endParaRPr lang="en-US" sz="1950" dirty="0"/>
          </a:p>
        </p:txBody>
      </p:sp>
      <p:sp>
        <p:nvSpPr>
          <p:cNvPr id="19" name="Text 13"/>
          <p:cNvSpPr/>
          <p:nvPr/>
        </p:nvSpPr>
        <p:spPr>
          <a:xfrm>
            <a:off x="7612737" y="6374487"/>
            <a:ext cx="6025515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D3C9C5"/>
                </a:solidFill>
                <a:latin typeface="Noto Serif HK" pitchFamily="34" charset="0"/>
                <a:ea typeface="Noto Serif HK" pitchFamily="34" charset="-122"/>
                <a:cs typeface="Noto Serif HK" pitchFamily="34" charset="-120"/>
              </a:rPr>
              <a:t>Не бійтеся поєднувати музику, голос за кадром та спеціальні звукові ефекти для створення атмосфери.</a:t>
            </a:r>
            <a:endParaRPr lang="en-US" sz="15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31996" y="610791"/>
            <a:ext cx="7680008" cy="11437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500"/>
              </a:lnSpc>
              <a:buNone/>
            </a:pPr>
            <a:r>
              <a:rPr lang="en-US" sz="3600" b="1" dirty="0">
                <a:solidFill>
                  <a:srgbClr val="FFF8F5"/>
                </a:solidFill>
                <a:latin typeface="Noto Serif HK Bold" pitchFamily="34" charset="0"/>
                <a:ea typeface="Noto Serif HK Bold" pitchFamily="34" charset="-122"/>
                <a:cs typeface="Noto Serif HK Bold" pitchFamily="34" charset="-120"/>
              </a:rPr>
              <a:t>Взаємодія з аудиторією: Ключ до алгоритму</a:t>
            </a:r>
            <a:endParaRPr lang="en-US" sz="3600" dirty="0"/>
          </a:p>
        </p:txBody>
      </p:sp>
      <p:sp>
        <p:nvSpPr>
          <p:cNvPr id="4" name="Text 1"/>
          <p:cNvSpPr/>
          <p:nvPr/>
        </p:nvSpPr>
        <p:spPr>
          <a:xfrm>
            <a:off x="731996" y="2028944"/>
            <a:ext cx="7680008" cy="10976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800" dirty="0">
                <a:solidFill>
                  <a:srgbClr val="D3C9C5"/>
                </a:solidFill>
                <a:latin typeface="Noto Serif HK" pitchFamily="34" charset="0"/>
                <a:ea typeface="Noto Serif HK" pitchFamily="34" charset="-122"/>
                <a:cs typeface="Noto Serif HK" pitchFamily="34" charset="-120"/>
              </a:rPr>
              <a:t>Алгоритм Instagram любить не просто перегляди, а </a:t>
            </a:r>
            <a:r>
              <a:rPr lang="en-US" sz="1800" b="1" dirty="0">
                <a:solidFill>
                  <a:srgbClr val="D3C9C5"/>
                </a:solidFill>
                <a:latin typeface="Noto Serif HK" pitchFamily="34" charset="0"/>
                <a:ea typeface="Noto Serif HK" pitchFamily="34" charset="-122"/>
                <a:cs typeface="Noto Serif HK" pitchFamily="34" charset="-120"/>
              </a:rPr>
              <a:t>взаємодію</a:t>
            </a:r>
            <a:r>
              <a:rPr lang="en-US" sz="1800" dirty="0">
                <a:solidFill>
                  <a:srgbClr val="D3C9C5"/>
                </a:solidFill>
                <a:latin typeface="Noto Serif HK" pitchFamily="34" charset="0"/>
                <a:ea typeface="Noto Serif HK" pitchFamily="34" charset="-122"/>
                <a:cs typeface="Noto Serif HK" pitchFamily="34" charset="-120"/>
              </a:rPr>
              <a:t>. Це створює "соціальний сигнал", який підштовхує ваше відео до більшої аудиторії.</a:t>
            </a:r>
            <a:endParaRPr lang="en-US" sz="1800" dirty="0"/>
          </a:p>
        </p:txBody>
      </p:sp>
      <p:sp>
        <p:nvSpPr>
          <p:cNvPr id="5" name="Text 2"/>
          <p:cNvSpPr/>
          <p:nvPr/>
        </p:nvSpPr>
        <p:spPr>
          <a:xfrm>
            <a:off x="731996" y="3497104"/>
            <a:ext cx="3616762" cy="1171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300"/>
              </a:lnSpc>
              <a:buSzPct val="100000"/>
              <a:buChar char="•"/>
            </a:pPr>
            <a:r>
              <a:rPr lang="en-US" sz="1400" b="1" dirty="0">
                <a:solidFill>
                  <a:srgbClr val="D3C9C5"/>
                </a:solidFill>
                <a:latin typeface="Noto Serif HK" pitchFamily="34" charset="0"/>
                <a:ea typeface="Noto Serif HK" pitchFamily="34" charset="-122"/>
                <a:cs typeface="Noto Serif HK" pitchFamily="34" charset="-120"/>
              </a:rPr>
              <a:t>Стимулюйте Діалог:</a:t>
            </a:r>
            <a:r>
              <a:rPr lang="en-US" sz="1400" dirty="0">
                <a:solidFill>
                  <a:srgbClr val="D3C9C5"/>
                </a:solidFill>
                <a:latin typeface="Noto Serif HK" pitchFamily="34" charset="0"/>
                <a:ea typeface="Noto Serif HK" pitchFamily="34" charset="-122"/>
                <a:cs typeface="Noto Serif HK" pitchFamily="34" charset="-120"/>
              </a:rPr>
              <a:t> Задавайте відкриті питання у кінці відео та в описі, щоб отримати більше коментарів.</a:t>
            </a:r>
            <a:endParaRPr lang="en-US" sz="1400" dirty="0"/>
          </a:p>
        </p:txBody>
      </p:sp>
      <p:sp>
        <p:nvSpPr>
          <p:cNvPr id="6" name="Text 3"/>
          <p:cNvSpPr/>
          <p:nvPr/>
        </p:nvSpPr>
        <p:spPr>
          <a:xfrm>
            <a:off x="731996" y="4732139"/>
            <a:ext cx="3616762" cy="1463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300"/>
              </a:lnSpc>
              <a:buSzPct val="100000"/>
              <a:buChar char="•"/>
            </a:pPr>
            <a:r>
              <a:rPr lang="en-US" sz="1400" b="1" dirty="0">
                <a:solidFill>
                  <a:srgbClr val="D3C9C5"/>
                </a:solidFill>
                <a:latin typeface="Noto Serif HK" pitchFamily="34" charset="0"/>
                <a:ea typeface="Noto Serif HK" pitchFamily="34" charset="-122"/>
                <a:cs typeface="Noto Serif HK" pitchFamily="34" charset="-120"/>
              </a:rPr>
              <a:t>Заохочення Збережень:</a:t>
            </a:r>
            <a:r>
              <a:rPr lang="en-US" sz="1400" dirty="0">
                <a:solidFill>
                  <a:srgbClr val="D3C9C5"/>
                </a:solidFill>
                <a:latin typeface="Noto Serif HK" pitchFamily="34" charset="0"/>
                <a:ea typeface="Noto Serif HK" pitchFamily="34" charset="-122"/>
                <a:cs typeface="Noto Serif HK" pitchFamily="34" charset="-120"/>
              </a:rPr>
              <a:t> Створюйте "корисний" контент (інструкції, рецепти, поради), який глядачі захочуть зберегти для майбутнього використання.</a:t>
            </a:r>
            <a:endParaRPr lang="en-US" sz="1400" dirty="0"/>
          </a:p>
        </p:txBody>
      </p:sp>
      <p:sp>
        <p:nvSpPr>
          <p:cNvPr id="7" name="Text 4"/>
          <p:cNvSpPr/>
          <p:nvPr/>
        </p:nvSpPr>
        <p:spPr>
          <a:xfrm>
            <a:off x="731996" y="6259949"/>
            <a:ext cx="3616762" cy="1171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300"/>
              </a:lnSpc>
              <a:buSzPct val="100000"/>
              <a:buChar char="•"/>
            </a:pPr>
            <a:r>
              <a:rPr lang="en-US" sz="1400" b="1" dirty="0">
                <a:solidFill>
                  <a:srgbClr val="D3C9C5"/>
                </a:solidFill>
                <a:latin typeface="Noto Serif HK" pitchFamily="34" charset="0"/>
                <a:ea typeface="Noto Serif HK" pitchFamily="34" charset="-122"/>
                <a:cs typeface="Noto Serif HK" pitchFamily="34" charset="-120"/>
              </a:rPr>
              <a:t>Емоційний Зв'язок:</a:t>
            </a:r>
            <a:r>
              <a:rPr lang="en-US" sz="1400" dirty="0">
                <a:solidFill>
                  <a:srgbClr val="D3C9C5"/>
                </a:solidFill>
                <a:latin typeface="Noto Serif HK" pitchFamily="34" charset="0"/>
                <a:ea typeface="Noto Serif HK" pitchFamily="34" charset="-122"/>
                <a:cs typeface="Noto Serif HK" pitchFamily="34" charset="-120"/>
              </a:rPr>
              <a:t> Контент, що викликає сильні емоції (сміх, здивування, співчуття), має вищу ймовірність поширення.</a:t>
            </a:r>
            <a:endParaRPr lang="en-US" sz="1400" dirty="0"/>
          </a:p>
        </p:txBody>
      </p:sp>
      <p:sp>
        <p:nvSpPr>
          <p:cNvPr id="8" name="Shape 5"/>
          <p:cNvSpPr/>
          <p:nvPr/>
        </p:nvSpPr>
        <p:spPr>
          <a:xfrm>
            <a:off x="4802862" y="3538299"/>
            <a:ext cx="3616762" cy="3874532"/>
          </a:xfrm>
          <a:prstGeom prst="roundRect">
            <a:avLst>
              <a:gd name="adj" fmla="val 759"/>
            </a:avLst>
          </a:prstGeom>
          <a:solidFill>
            <a:srgbClr val="372015"/>
          </a:solidFill>
          <a:ln/>
        </p:spPr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5861" y="3803094"/>
            <a:ext cx="285869" cy="228719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5454729" y="3767018"/>
            <a:ext cx="2781895" cy="571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Noto Serif HK Bold" pitchFamily="34" charset="0"/>
                <a:ea typeface="Noto Serif HK Bold" pitchFamily="34" charset="-122"/>
                <a:cs typeface="Noto Serif HK Bold" pitchFamily="34" charset="-120"/>
              </a:rPr>
              <a:t>Чому повторні перегляди важливі?</a:t>
            </a:r>
            <a:endParaRPr lang="en-US" sz="1800" dirty="0"/>
          </a:p>
        </p:txBody>
      </p:sp>
      <p:sp>
        <p:nvSpPr>
          <p:cNvPr id="11" name="Text 7"/>
          <p:cNvSpPr/>
          <p:nvPr/>
        </p:nvSpPr>
        <p:spPr>
          <a:xfrm>
            <a:off x="5454729" y="4521756"/>
            <a:ext cx="2781895" cy="2634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Noto Serif HK" pitchFamily="34" charset="0"/>
                <a:ea typeface="Noto Serif HK" pitchFamily="34" charset="-122"/>
                <a:cs typeface="Noto Serif HK" pitchFamily="34" charset="-120"/>
              </a:rPr>
              <a:t>Якщо користувач дивиться ваше відео двічі, алгоритм сприймає це як надзвичайно якісний контент і збільшує його охоплення. Створюйте відео, які хочеться подивитися ще раз (наприклад, з прихованими деталями).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965</Words>
  <Application>Microsoft Macintosh PowerPoint</Application>
  <PresentationFormat>Произвольный</PresentationFormat>
  <Paragraphs>92</Paragraphs>
  <Slides>10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Noto Serif HK</vt:lpstr>
      <vt:lpstr>Noto Serif HK Bold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lastModifiedBy>Виктория Малтиз</cp:lastModifiedBy>
  <cp:revision>2</cp:revision>
  <dcterms:created xsi:type="dcterms:W3CDTF">2025-10-09T09:20:18Z</dcterms:created>
  <dcterms:modified xsi:type="dcterms:W3CDTF">2025-10-09T09:30:26Z</dcterms:modified>
</cp:coreProperties>
</file>