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8" r:id="rId2"/>
    <p:sldId id="296" r:id="rId3"/>
    <p:sldId id="327" r:id="rId4"/>
    <p:sldId id="314" r:id="rId5"/>
    <p:sldId id="313" r:id="rId6"/>
    <p:sldId id="316" r:id="rId7"/>
    <p:sldId id="309" r:id="rId8"/>
    <p:sldId id="317" r:id="rId9"/>
    <p:sldId id="318" r:id="rId10"/>
    <p:sldId id="320" r:id="rId11"/>
    <p:sldId id="321" r:id="rId12"/>
    <p:sldId id="322" r:id="rId13"/>
    <p:sldId id="325" r:id="rId14"/>
    <p:sldId id="310" r:id="rId15"/>
    <p:sldId id="311" r:id="rId16"/>
    <p:sldId id="312" r:id="rId17"/>
    <p:sldId id="326" r:id="rId18"/>
    <p:sldId id="304" r:id="rId19"/>
    <p:sldId id="297" r:id="rId20"/>
    <p:sldId id="295" r:id="rId21"/>
    <p:sldId id="298" r:id="rId22"/>
    <p:sldId id="299" r:id="rId23"/>
    <p:sldId id="300" r:id="rId24"/>
    <p:sldId id="278" r:id="rId25"/>
    <p:sldId id="259" r:id="rId26"/>
    <p:sldId id="274" r:id="rId27"/>
    <p:sldId id="275" r:id="rId28"/>
    <p:sldId id="328" r:id="rId29"/>
    <p:sldId id="282" r:id="rId30"/>
    <p:sldId id="307" r:id="rId31"/>
    <p:sldId id="308" r:id="rId32"/>
    <p:sldId id="337" r:id="rId33"/>
    <p:sldId id="329" r:id="rId34"/>
    <p:sldId id="338" r:id="rId35"/>
    <p:sldId id="330" r:id="rId36"/>
    <p:sldId id="331" r:id="rId37"/>
    <p:sldId id="332" r:id="rId38"/>
    <p:sldId id="333" r:id="rId39"/>
    <p:sldId id="334" r:id="rId40"/>
    <p:sldId id="335" r:id="rId41"/>
    <p:sldId id="336" r:id="rId42"/>
    <p:sldId id="339" r:id="rId43"/>
    <p:sldId id="340" r:id="rId44"/>
    <p:sldId id="341" r:id="rId45"/>
    <p:sldId id="342" r:id="rId46"/>
    <p:sldId id="343" r:id="rId47"/>
    <p:sldId id="344" r:id="rId48"/>
    <p:sldId id="345" r:id="rId49"/>
    <p:sldId id="346" r:id="rId50"/>
    <p:sldId id="347" r:id="rId51"/>
    <p:sldId id="348" r:id="rId52"/>
    <p:sldId id="260" r:id="rId53"/>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47" d="100"/>
          <a:sy n="47" d="100"/>
        </p:scale>
        <p:origin x="720" y="36"/>
      </p:cViewPr>
      <p:guideLst>
        <p:guide orient="horz" pos="2904"/>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464BE-800E-43C3-89CF-ABA812070E28}"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ru-RU"/>
        </a:p>
      </dgm:t>
    </dgm:pt>
    <dgm:pt modelId="{4BBE38F8-1B64-49C5-A0C0-2CAF818F5DE1}">
      <dgm:prSet phldrT="[Текст]" custT="1"/>
      <dgm:spPr>
        <a:solidFill>
          <a:srgbClr val="92D050"/>
        </a:solidFill>
        <a:ln>
          <a:solidFill>
            <a:srgbClr val="92D050"/>
          </a:solidFill>
        </a:ln>
      </dgm:spPr>
      <dgm:t>
        <a:bodyPr/>
        <a:lstStyle/>
        <a:p>
          <a:pPr algn="ctr"/>
          <a:r>
            <a:rPr lang="uk-UA" sz="3200" dirty="0" smtClean="0"/>
            <a:t>підвищити продуктивність сільського господарства</a:t>
          </a:r>
          <a:endParaRPr lang="ru-RU" sz="3200" dirty="0"/>
        </a:p>
      </dgm:t>
    </dgm:pt>
    <dgm:pt modelId="{A17BC227-0515-431B-9C05-59C620D04916}" type="parTrans" cxnId="{B6220EB3-1A10-44F8-BDBF-5A55D0378EE4}">
      <dgm:prSet/>
      <dgm:spPr/>
      <dgm:t>
        <a:bodyPr/>
        <a:lstStyle/>
        <a:p>
          <a:endParaRPr lang="ru-RU" sz="2400"/>
        </a:p>
      </dgm:t>
    </dgm:pt>
    <dgm:pt modelId="{B699DEFD-EE25-44B3-B938-402F14D9BE81}" type="sibTrans" cxnId="{B6220EB3-1A10-44F8-BDBF-5A55D0378EE4}">
      <dgm:prSet/>
      <dgm:spPr/>
      <dgm:t>
        <a:bodyPr/>
        <a:lstStyle/>
        <a:p>
          <a:endParaRPr lang="ru-RU" sz="2400"/>
        </a:p>
      </dgm:t>
    </dgm:pt>
    <dgm:pt modelId="{82BC43AC-B4DF-4FFE-BF2B-5A5C97A74553}">
      <dgm:prSet phldrT="[Текст]" custT="1"/>
      <dgm:spPr>
        <a:solidFill>
          <a:srgbClr val="92D050"/>
        </a:solidFill>
        <a:ln>
          <a:solidFill>
            <a:srgbClr val="92D050"/>
          </a:solidFill>
        </a:ln>
      </dgm:spPr>
      <dgm:t>
        <a:bodyPr/>
        <a:lstStyle/>
        <a:p>
          <a:pPr algn="ctr"/>
          <a:r>
            <a:rPr lang="uk-UA" sz="3200" dirty="0" smtClean="0"/>
            <a:t>забезпечити справедливий рівень життя для фермерів</a:t>
          </a:r>
          <a:endParaRPr lang="ru-RU" sz="3200" dirty="0"/>
        </a:p>
      </dgm:t>
    </dgm:pt>
    <dgm:pt modelId="{0D76F097-C25B-4AD6-B48F-E5C283C577A2}" type="parTrans" cxnId="{C623B301-032E-45CD-85DB-564B23368BF2}">
      <dgm:prSet/>
      <dgm:spPr/>
      <dgm:t>
        <a:bodyPr/>
        <a:lstStyle/>
        <a:p>
          <a:endParaRPr lang="ru-RU" sz="2400"/>
        </a:p>
      </dgm:t>
    </dgm:pt>
    <dgm:pt modelId="{AE9B5F4C-A9CA-452C-9E50-5FB9C8EA355F}" type="sibTrans" cxnId="{C623B301-032E-45CD-85DB-564B23368BF2}">
      <dgm:prSet/>
      <dgm:spPr/>
      <dgm:t>
        <a:bodyPr/>
        <a:lstStyle/>
        <a:p>
          <a:endParaRPr lang="ru-RU" sz="2400"/>
        </a:p>
      </dgm:t>
    </dgm:pt>
    <dgm:pt modelId="{09E41E90-7F84-4DB5-8006-EB88C5E1B055}">
      <dgm:prSet phldrT="[Текст]" custT="1"/>
      <dgm:spPr>
        <a:solidFill>
          <a:srgbClr val="92D050"/>
        </a:solidFill>
        <a:ln>
          <a:solidFill>
            <a:srgbClr val="92D050"/>
          </a:solidFill>
        </a:ln>
      </dgm:spPr>
      <dgm:t>
        <a:bodyPr/>
        <a:lstStyle/>
        <a:p>
          <a:pPr algn="ctr"/>
          <a:r>
            <a:rPr lang="uk-UA" sz="3200" dirty="0" smtClean="0"/>
            <a:t>забезпечити розумні ціни споживачам</a:t>
          </a:r>
          <a:endParaRPr lang="ru-RU" sz="3200" dirty="0"/>
        </a:p>
      </dgm:t>
    </dgm:pt>
    <dgm:pt modelId="{372239E1-CEBC-4812-B108-227E2EDA402D}" type="parTrans" cxnId="{BAA4394A-9167-49B1-A188-0FAC0D5ADA9C}">
      <dgm:prSet/>
      <dgm:spPr/>
      <dgm:t>
        <a:bodyPr/>
        <a:lstStyle/>
        <a:p>
          <a:endParaRPr lang="ru-RU" sz="2400"/>
        </a:p>
      </dgm:t>
    </dgm:pt>
    <dgm:pt modelId="{33E659B2-D80A-43B3-9C32-75C2E2D7C584}" type="sibTrans" cxnId="{BAA4394A-9167-49B1-A188-0FAC0D5ADA9C}">
      <dgm:prSet/>
      <dgm:spPr/>
      <dgm:t>
        <a:bodyPr/>
        <a:lstStyle/>
        <a:p>
          <a:endParaRPr lang="ru-RU" sz="2400"/>
        </a:p>
      </dgm:t>
    </dgm:pt>
    <dgm:pt modelId="{2C3853BA-FFA5-424B-A1F4-904252EDBE71}">
      <dgm:prSet custT="1"/>
      <dgm:spPr>
        <a:solidFill>
          <a:srgbClr val="92D050"/>
        </a:solidFill>
        <a:ln>
          <a:solidFill>
            <a:srgbClr val="92D050"/>
          </a:solidFill>
        </a:ln>
      </dgm:spPr>
      <dgm:t>
        <a:bodyPr/>
        <a:lstStyle/>
        <a:p>
          <a:pPr algn="ctr"/>
          <a:r>
            <a:rPr lang="uk-UA" sz="3200" dirty="0" smtClean="0"/>
            <a:t>гарантувати регулярне постачання продовольства</a:t>
          </a:r>
          <a:endParaRPr lang="ru-RU" sz="3200" dirty="0"/>
        </a:p>
      </dgm:t>
    </dgm:pt>
    <dgm:pt modelId="{70B53C67-D64E-4542-8247-81E54793FBA0}" type="parTrans" cxnId="{58EDB048-C466-47BF-A7AA-437F1E896028}">
      <dgm:prSet/>
      <dgm:spPr/>
      <dgm:t>
        <a:bodyPr/>
        <a:lstStyle/>
        <a:p>
          <a:endParaRPr lang="ru-RU" sz="2400"/>
        </a:p>
      </dgm:t>
    </dgm:pt>
    <dgm:pt modelId="{35B048AB-5B91-446E-B967-D70BCA359ED4}" type="sibTrans" cxnId="{58EDB048-C466-47BF-A7AA-437F1E896028}">
      <dgm:prSet/>
      <dgm:spPr/>
      <dgm:t>
        <a:bodyPr/>
        <a:lstStyle/>
        <a:p>
          <a:endParaRPr lang="ru-RU" sz="2400"/>
        </a:p>
      </dgm:t>
    </dgm:pt>
    <dgm:pt modelId="{A974A19B-71E2-425D-9206-F54086F8B34E}">
      <dgm:prSet custT="1"/>
      <dgm:spPr>
        <a:solidFill>
          <a:srgbClr val="92D050"/>
        </a:solidFill>
        <a:ln>
          <a:solidFill>
            <a:srgbClr val="92D050"/>
          </a:solidFill>
        </a:ln>
      </dgm:spPr>
      <dgm:t>
        <a:bodyPr/>
        <a:lstStyle/>
        <a:p>
          <a:pPr algn="ctr"/>
          <a:r>
            <a:rPr lang="uk-UA" sz="3200" dirty="0" smtClean="0"/>
            <a:t>стабілізувати ринки</a:t>
          </a:r>
          <a:endParaRPr lang="ru-RU" sz="3200" dirty="0"/>
        </a:p>
      </dgm:t>
    </dgm:pt>
    <dgm:pt modelId="{FE3CC40C-A553-4D9B-8A7D-C52E7BE3A9B2}" type="parTrans" cxnId="{EB722A34-DD97-467A-8CA2-2BCDDDC77D71}">
      <dgm:prSet/>
      <dgm:spPr/>
      <dgm:t>
        <a:bodyPr/>
        <a:lstStyle/>
        <a:p>
          <a:endParaRPr lang="ru-RU" sz="2400"/>
        </a:p>
      </dgm:t>
    </dgm:pt>
    <dgm:pt modelId="{959CA023-483E-4D1B-BFDD-D18C8E2723D7}" type="sibTrans" cxnId="{EB722A34-DD97-467A-8CA2-2BCDDDC77D71}">
      <dgm:prSet/>
      <dgm:spPr/>
      <dgm:t>
        <a:bodyPr/>
        <a:lstStyle/>
        <a:p>
          <a:endParaRPr lang="ru-RU" sz="2400"/>
        </a:p>
      </dgm:t>
    </dgm:pt>
    <dgm:pt modelId="{6644DF3D-1885-4D8E-A4FE-9565CC3E82FE}" type="pres">
      <dgm:prSet presAssocID="{998464BE-800E-43C3-89CF-ABA812070E28}" presName="linear" presStyleCnt="0">
        <dgm:presLayoutVars>
          <dgm:dir/>
          <dgm:animLvl val="lvl"/>
          <dgm:resizeHandles val="exact"/>
        </dgm:presLayoutVars>
      </dgm:prSet>
      <dgm:spPr/>
      <dgm:t>
        <a:bodyPr/>
        <a:lstStyle/>
        <a:p>
          <a:endParaRPr lang="ru-RU"/>
        </a:p>
      </dgm:t>
    </dgm:pt>
    <dgm:pt modelId="{E21080ED-41DB-4FA5-9DCD-2A96DA8506D5}" type="pres">
      <dgm:prSet presAssocID="{4BBE38F8-1B64-49C5-A0C0-2CAF818F5DE1}" presName="parentLin" presStyleCnt="0"/>
      <dgm:spPr/>
    </dgm:pt>
    <dgm:pt modelId="{A4038A2B-38A1-4082-8F69-675BC9083BD3}" type="pres">
      <dgm:prSet presAssocID="{4BBE38F8-1B64-49C5-A0C0-2CAF818F5DE1}" presName="parentLeftMargin" presStyleLbl="node1" presStyleIdx="0" presStyleCnt="5"/>
      <dgm:spPr/>
      <dgm:t>
        <a:bodyPr/>
        <a:lstStyle/>
        <a:p>
          <a:endParaRPr lang="ru-RU"/>
        </a:p>
      </dgm:t>
    </dgm:pt>
    <dgm:pt modelId="{C0F8C018-EB6B-48C1-8E00-470D891F4333}" type="pres">
      <dgm:prSet presAssocID="{4BBE38F8-1B64-49C5-A0C0-2CAF818F5DE1}" presName="parentText" presStyleLbl="node1" presStyleIdx="0" presStyleCnt="5">
        <dgm:presLayoutVars>
          <dgm:chMax val="0"/>
          <dgm:bulletEnabled val="1"/>
        </dgm:presLayoutVars>
      </dgm:prSet>
      <dgm:spPr/>
      <dgm:t>
        <a:bodyPr/>
        <a:lstStyle/>
        <a:p>
          <a:endParaRPr lang="ru-RU"/>
        </a:p>
      </dgm:t>
    </dgm:pt>
    <dgm:pt modelId="{0B16D751-81BA-4132-8B4B-96F4DFC4AA31}" type="pres">
      <dgm:prSet presAssocID="{4BBE38F8-1B64-49C5-A0C0-2CAF818F5DE1}" presName="negativeSpace" presStyleCnt="0"/>
      <dgm:spPr/>
    </dgm:pt>
    <dgm:pt modelId="{C0CDF459-E311-4D44-97C1-AB731BFCA7BB}" type="pres">
      <dgm:prSet presAssocID="{4BBE38F8-1B64-49C5-A0C0-2CAF818F5DE1}" presName="childText" presStyleLbl="conFgAcc1" presStyleIdx="0" presStyleCnt="5">
        <dgm:presLayoutVars>
          <dgm:bulletEnabled val="1"/>
        </dgm:presLayoutVars>
      </dgm:prSet>
      <dgm:spPr/>
    </dgm:pt>
    <dgm:pt modelId="{5BD4AA08-23EE-42D6-BCA7-994B7E17C922}" type="pres">
      <dgm:prSet presAssocID="{B699DEFD-EE25-44B3-B938-402F14D9BE81}" presName="spaceBetweenRectangles" presStyleCnt="0"/>
      <dgm:spPr/>
    </dgm:pt>
    <dgm:pt modelId="{A9D631D1-D575-485D-BE58-368A2E5F2E44}" type="pres">
      <dgm:prSet presAssocID="{82BC43AC-B4DF-4FFE-BF2B-5A5C97A74553}" presName="parentLin" presStyleCnt="0"/>
      <dgm:spPr/>
    </dgm:pt>
    <dgm:pt modelId="{F6B7C7D3-F3D0-4796-914D-49722B4C66D3}" type="pres">
      <dgm:prSet presAssocID="{82BC43AC-B4DF-4FFE-BF2B-5A5C97A74553}" presName="parentLeftMargin" presStyleLbl="node1" presStyleIdx="0" presStyleCnt="5"/>
      <dgm:spPr/>
      <dgm:t>
        <a:bodyPr/>
        <a:lstStyle/>
        <a:p>
          <a:endParaRPr lang="ru-RU"/>
        </a:p>
      </dgm:t>
    </dgm:pt>
    <dgm:pt modelId="{8EA14EF0-9BB1-4E3D-AB0D-B53E4E97ECE4}" type="pres">
      <dgm:prSet presAssocID="{82BC43AC-B4DF-4FFE-BF2B-5A5C97A74553}" presName="parentText" presStyleLbl="node1" presStyleIdx="1" presStyleCnt="5">
        <dgm:presLayoutVars>
          <dgm:chMax val="0"/>
          <dgm:bulletEnabled val="1"/>
        </dgm:presLayoutVars>
      </dgm:prSet>
      <dgm:spPr/>
      <dgm:t>
        <a:bodyPr/>
        <a:lstStyle/>
        <a:p>
          <a:endParaRPr lang="ru-RU"/>
        </a:p>
      </dgm:t>
    </dgm:pt>
    <dgm:pt modelId="{CF6C5CD1-3E90-4796-9AC6-3B634428AA6C}" type="pres">
      <dgm:prSet presAssocID="{82BC43AC-B4DF-4FFE-BF2B-5A5C97A74553}" presName="negativeSpace" presStyleCnt="0"/>
      <dgm:spPr/>
    </dgm:pt>
    <dgm:pt modelId="{ED879406-3FFC-4C75-BA24-8BA2750B119A}" type="pres">
      <dgm:prSet presAssocID="{82BC43AC-B4DF-4FFE-BF2B-5A5C97A74553}" presName="childText" presStyleLbl="conFgAcc1" presStyleIdx="1" presStyleCnt="5">
        <dgm:presLayoutVars>
          <dgm:bulletEnabled val="1"/>
        </dgm:presLayoutVars>
      </dgm:prSet>
      <dgm:spPr/>
    </dgm:pt>
    <dgm:pt modelId="{57670732-A53E-4C8A-8C85-8C703D287E40}" type="pres">
      <dgm:prSet presAssocID="{AE9B5F4C-A9CA-452C-9E50-5FB9C8EA355F}" presName="spaceBetweenRectangles" presStyleCnt="0"/>
      <dgm:spPr/>
    </dgm:pt>
    <dgm:pt modelId="{C2B362B8-71F8-4881-A2D1-A5DDDD481516}" type="pres">
      <dgm:prSet presAssocID="{A974A19B-71E2-425D-9206-F54086F8B34E}" presName="parentLin" presStyleCnt="0"/>
      <dgm:spPr/>
    </dgm:pt>
    <dgm:pt modelId="{B2DFE11B-0F7B-4B11-9135-EF85F3645B55}" type="pres">
      <dgm:prSet presAssocID="{A974A19B-71E2-425D-9206-F54086F8B34E}" presName="parentLeftMargin" presStyleLbl="node1" presStyleIdx="1" presStyleCnt="5"/>
      <dgm:spPr/>
      <dgm:t>
        <a:bodyPr/>
        <a:lstStyle/>
        <a:p>
          <a:endParaRPr lang="ru-RU"/>
        </a:p>
      </dgm:t>
    </dgm:pt>
    <dgm:pt modelId="{630F1C5B-88F1-42CD-A72C-4765BAD211F2}" type="pres">
      <dgm:prSet presAssocID="{A974A19B-71E2-425D-9206-F54086F8B34E}" presName="parentText" presStyleLbl="node1" presStyleIdx="2" presStyleCnt="5">
        <dgm:presLayoutVars>
          <dgm:chMax val="0"/>
          <dgm:bulletEnabled val="1"/>
        </dgm:presLayoutVars>
      </dgm:prSet>
      <dgm:spPr/>
      <dgm:t>
        <a:bodyPr/>
        <a:lstStyle/>
        <a:p>
          <a:endParaRPr lang="ru-RU"/>
        </a:p>
      </dgm:t>
    </dgm:pt>
    <dgm:pt modelId="{E1776427-63E3-44C9-AA93-A36294EF4EBE}" type="pres">
      <dgm:prSet presAssocID="{A974A19B-71E2-425D-9206-F54086F8B34E}" presName="negativeSpace" presStyleCnt="0"/>
      <dgm:spPr/>
    </dgm:pt>
    <dgm:pt modelId="{D7798994-DD38-40FA-A3EC-CCAAEE409148}" type="pres">
      <dgm:prSet presAssocID="{A974A19B-71E2-425D-9206-F54086F8B34E}" presName="childText" presStyleLbl="conFgAcc1" presStyleIdx="2" presStyleCnt="5">
        <dgm:presLayoutVars>
          <dgm:bulletEnabled val="1"/>
        </dgm:presLayoutVars>
      </dgm:prSet>
      <dgm:spPr/>
    </dgm:pt>
    <dgm:pt modelId="{975BC865-40E1-402C-902C-6A249AD918D3}" type="pres">
      <dgm:prSet presAssocID="{959CA023-483E-4D1B-BFDD-D18C8E2723D7}" presName="spaceBetweenRectangles" presStyleCnt="0"/>
      <dgm:spPr/>
    </dgm:pt>
    <dgm:pt modelId="{97744A49-E50E-4869-A686-C4C4E712F19F}" type="pres">
      <dgm:prSet presAssocID="{2C3853BA-FFA5-424B-A1F4-904252EDBE71}" presName="parentLin" presStyleCnt="0"/>
      <dgm:spPr/>
    </dgm:pt>
    <dgm:pt modelId="{8AFC35D9-2BF5-4E42-A528-543E938A5A84}" type="pres">
      <dgm:prSet presAssocID="{2C3853BA-FFA5-424B-A1F4-904252EDBE71}" presName="parentLeftMargin" presStyleLbl="node1" presStyleIdx="2" presStyleCnt="5"/>
      <dgm:spPr/>
      <dgm:t>
        <a:bodyPr/>
        <a:lstStyle/>
        <a:p>
          <a:endParaRPr lang="ru-RU"/>
        </a:p>
      </dgm:t>
    </dgm:pt>
    <dgm:pt modelId="{FAB853EC-14FC-48A4-9808-C5FB227EE98F}" type="pres">
      <dgm:prSet presAssocID="{2C3853BA-FFA5-424B-A1F4-904252EDBE71}" presName="parentText" presStyleLbl="node1" presStyleIdx="3" presStyleCnt="5">
        <dgm:presLayoutVars>
          <dgm:chMax val="0"/>
          <dgm:bulletEnabled val="1"/>
        </dgm:presLayoutVars>
      </dgm:prSet>
      <dgm:spPr/>
      <dgm:t>
        <a:bodyPr/>
        <a:lstStyle/>
        <a:p>
          <a:endParaRPr lang="ru-RU"/>
        </a:p>
      </dgm:t>
    </dgm:pt>
    <dgm:pt modelId="{F13061A6-8A67-47DA-B19B-D7DDE16A9E98}" type="pres">
      <dgm:prSet presAssocID="{2C3853BA-FFA5-424B-A1F4-904252EDBE71}" presName="negativeSpace" presStyleCnt="0"/>
      <dgm:spPr/>
    </dgm:pt>
    <dgm:pt modelId="{F5F587BF-6C67-4834-890A-E288464B87C6}" type="pres">
      <dgm:prSet presAssocID="{2C3853BA-FFA5-424B-A1F4-904252EDBE71}" presName="childText" presStyleLbl="conFgAcc1" presStyleIdx="3" presStyleCnt="5">
        <dgm:presLayoutVars>
          <dgm:bulletEnabled val="1"/>
        </dgm:presLayoutVars>
      </dgm:prSet>
      <dgm:spPr/>
    </dgm:pt>
    <dgm:pt modelId="{C3A849CC-A495-4A3D-9515-B4100502D171}" type="pres">
      <dgm:prSet presAssocID="{35B048AB-5B91-446E-B967-D70BCA359ED4}" presName="spaceBetweenRectangles" presStyleCnt="0"/>
      <dgm:spPr/>
    </dgm:pt>
    <dgm:pt modelId="{774D18DD-FCC4-4C8B-9F04-131379A33951}" type="pres">
      <dgm:prSet presAssocID="{09E41E90-7F84-4DB5-8006-EB88C5E1B055}" presName="parentLin" presStyleCnt="0"/>
      <dgm:spPr/>
    </dgm:pt>
    <dgm:pt modelId="{953A1FAB-3E18-4028-8463-207DDB0167F9}" type="pres">
      <dgm:prSet presAssocID="{09E41E90-7F84-4DB5-8006-EB88C5E1B055}" presName="parentLeftMargin" presStyleLbl="node1" presStyleIdx="3" presStyleCnt="5"/>
      <dgm:spPr/>
      <dgm:t>
        <a:bodyPr/>
        <a:lstStyle/>
        <a:p>
          <a:endParaRPr lang="ru-RU"/>
        </a:p>
      </dgm:t>
    </dgm:pt>
    <dgm:pt modelId="{AA93BCA4-FD16-41BF-9F45-8EA16F264E80}" type="pres">
      <dgm:prSet presAssocID="{09E41E90-7F84-4DB5-8006-EB88C5E1B055}" presName="parentText" presStyleLbl="node1" presStyleIdx="4" presStyleCnt="5">
        <dgm:presLayoutVars>
          <dgm:chMax val="0"/>
          <dgm:bulletEnabled val="1"/>
        </dgm:presLayoutVars>
      </dgm:prSet>
      <dgm:spPr/>
      <dgm:t>
        <a:bodyPr/>
        <a:lstStyle/>
        <a:p>
          <a:endParaRPr lang="ru-RU"/>
        </a:p>
      </dgm:t>
    </dgm:pt>
    <dgm:pt modelId="{3219892A-C5E8-4B40-BC5E-0843B222AAF6}" type="pres">
      <dgm:prSet presAssocID="{09E41E90-7F84-4DB5-8006-EB88C5E1B055}" presName="negativeSpace" presStyleCnt="0"/>
      <dgm:spPr/>
    </dgm:pt>
    <dgm:pt modelId="{BE51CB62-12D2-4A0D-A86E-A9EE9D3FFB81}" type="pres">
      <dgm:prSet presAssocID="{09E41E90-7F84-4DB5-8006-EB88C5E1B055}" presName="childText" presStyleLbl="conFgAcc1" presStyleIdx="4" presStyleCnt="5">
        <dgm:presLayoutVars>
          <dgm:bulletEnabled val="1"/>
        </dgm:presLayoutVars>
      </dgm:prSet>
      <dgm:spPr/>
    </dgm:pt>
  </dgm:ptLst>
  <dgm:cxnLst>
    <dgm:cxn modelId="{B6220EB3-1A10-44F8-BDBF-5A55D0378EE4}" srcId="{998464BE-800E-43C3-89CF-ABA812070E28}" destId="{4BBE38F8-1B64-49C5-A0C0-2CAF818F5DE1}" srcOrd="0" destOrd="0" parTransId="{A17BC227-0515-431B-9C05-59C620D04916}" sibTransId="{B699DEFD-EE25-44B3-B938-402F14D9BE81}"/>
    <dgm:cxn modelId="{7C9EA59F-80A2-4C35-BE1D-E27AD0285AD3}" type="presOf" srcId="{09E41E90-7F84-4DB5-8006-EB88C5E1B055}" destId="{AA93BCA4-FD16-41BF-9F45-8EA16F264E80}" srcOrd="1" destOrd="0" presId="urn:microsoft.com/office/officeart/2005/8/layout/list1"/>
    <dgm:cxn modelId="{FDB4FB8A-E7D1-448E-95DD-ED99672C170D}" type="presOf" srcId="{09E41E90-7F84-4DB5-8006-EB88C5E1B055}" destId="{953A1FAB-3E18-4028-8463-207DDB0167F9}" srcOrd="0" destOrd="0" presId="urn:microsoft.com/office/officeart/2005/8/layout/list1"/>
    <dgm:cxn modelId="{CFF93FB2-89D9-44D1-B2DD-2D09ED0DC06A}" type="presOf" srcId="{4BBE38F8-1B64-49C5-A0C0-2CAF818F5DE1}" destId="{C0F8C018-EB6B-48C1-8E00-470D891F4333}" srcOrd="1" destOrd="0" presId="urn:microsoft.com/office/officeart/2005/8/layout/list1"/>
    <dgm:cxn modelId="{50E899B4-E7EB-4A32-B556-F237F76868A4}" type="presOf" srcId="{4BBE38F8-1B64-49C5-A0C0-2CAF818F5DE1}" destId="{A4038A2B-38A1-4082-8F69-675BC9083BD3}" srcOrd="0" destOrd="0" presId="urn:microsoft.com/office/officeart/2005/8/layout/list1"/>
    <dgm:cxn modelId="{3F4BAD47-4333-4E22-BE78-016B01356E61}" type="presOf" srcId="{2C3853BA-FFA5-424B-A1F4-904252EDBE71}" destId="{FAB853EC-14FC-48A4-9808-C5FB227EE98F}" srcOrd="1" destOrd="0" presId="urn:microsoft.com/office/officeart/2005/8/layout/list1"/>
    <dgm:cxn modelId="{BAA4394A-9167-49B1-A188-0FAC0D5ADA9C}" srcId="{998464BE-800E-43C3-89CF-ABA812070E28}" destId="{09E41E90-7F84-4DB5-8006-EB88C5E1B055}" srcOrd="4" destOrd="0" parTransId="{372239E1-CEBC-4812-B108-227E2EDA402D}" sibTransId="{33E659B2-D80A-43B3-9C32-75C2E2D7C584}"/>
    <dgm:cxn modelId="{84120801-293E-4245-B13C-BAC8DD856BD5}" type="presOf" srcId="{82BC43AC-B4DF-4FFE-BF2B-5A5C97A74553}" destId="{F6B7C7D3-F3D0-4796-914D-49722B4C66D3}" srcOrd="0" destOrd="0" presId="urn:microsoft.com/office/officeart/2005/8/layout/list1"/>
    <dgm:cxn modelId="{58EDB048-C466-47BF-A7AA-437F1E896028}" srcId="{998464BE-800E-43C3-89CF-ABA812070E28}" destId="{2C3853BA-FFA5-424B-A1F4-904252EDBE71}" srcOrd="3" destOrd="0" parTransId="{70B53C67-D64E-4542-8247-81E54793FBA0}" sibTransId="{35B048AB-5B91-446E-B967-D70BCA359ED4}"/>
    <dgm:cxn modelId="{7FCF6EAC-F2FE-4C5E-B997-80D8B8B9F7EF}" type="presOf" srcId="{998464BE-800E-43C3-89CF-ABA812070E28}" destId="{6644DF3D-1885-4D8E-A4FE-9565CC3E82FE}" srcOrd="0" destOrd="0" presId="urn:microsoft.com/office/officeart/2005/8/layout/list1"/>
    <dgm:cxn modelId="{C623B301-032E-45CD-85DB-564B23368BF2}" srcId="{998464BE-800E-43C3-89CF-ABA812070E28}" destId="{82BC43AC-B4DF-4FFE-BF2B-5A5C97A74553}" srcOrd="1" destOrd="0" parTransId="{0D76F097-C25B-4AD6-B48F-E5C283C577A2}" sibTransId="{AE9B5F4C-A9CA-452C-9E50-5FB9C8EA355F}"/>
    <dgm:cxn modelId="{FD92F9D5-C7BC-4851-B588-E59F7CDC50AC}" type="presOf" srcId="{A974A19B-71E2-425D-9206-F54086F8B34E}" destId="{B2DFE11B-0F7B-4B11-9135-EF85F3645B55}" srcOrd="0" destOrd="0" presId="urn:microsoft.com/office/officeart/2005/8/layout/list1"/>
    <dgm:cxn modelId="{23839A15-9B92-4835-9100-840EEDC39332}" type="presOf" srcId="{82BC43AC-B4DF-4FFE-BF2B-5A5C97A74553}" destId="{8EA14EF0-9BB1-4E3D-AB0D-B53E4E97ECE4}" srcOrd="1" destOrd="0" presId="urn:microsoft.com/office/officeart/2005/8/layout/list1"/>
    <dgm:cxn modelId="{2F2BC1C2-2EE3-4197-90BA-53A02DC19D6E}" type="presOf" srcId="{2C3853BA-FFA5-424B-A1F4-904252EDBE71}" destId="{8AFC35D9-2BF5-4E42-A528-543E938A5A84}" srcOrd="0" destOrd="0" presId="urn:microsoft.com/office/officeart/2005/8/layout/list1"/>
    <dgm:cxn modelId="{864490A4-0DB4-421E-8296-B288FD9D7CEF}" type="presOf" srcId="{A974A19B-71E2-425D-9206-F54086F8B34E}" destId="{630F1C5B-88F1-42CD-A72C-4765BAD211F2}" srcOrd="1" destOrd="0" presId="urn:microsoft.com/office/officeart/2005/8/layout/list1"/>
    <dgm:cxn modelId="{EB722A34-DD97-467A-8CA2-2BCDDDC77D71}" srcId="{998464BE-800E-43C3-89CF-ABA812070E28}" destId="{A974A19B-71E2-425D-9206-F54086F8B34E}" srcOrd="2" destOrd="0" parTransId="{FE3CC40C-A553-4D9B-8A7D-C52E7BE3A9B2}" sibTransId="{959CA023-483E-4D1B-BFDD-D18C8E2723D7}"/>
    <dgm:cxn modelId="{A54D0706-7719-4CBE-A440-7B9EA18ED792}" type="presParOf" srcId="{6644DF3D-1885-4D8E-A4FE-9565CC3E82FE}" destId="{E21080ED-41DB-4FA5-9DCD-2A96DA8506D5}" srcOrd="0" destOrd="0" presId="urn:microsoft.com/office/officeart/2005/8/layout/list1"/>
    <dgm:cxn modelId="{ABC648D0-A60D-4789-829D-7198304E99AF}" type="presParOf" srcId="{E21080ED-41DB-4FA5-9DCD-2A96DA8506D5}" destId="{A4038A2B-38A1-4082-8F69-675BC9083BD3}" srcOrd="0" destOrd="0" presId="urn:microsoft.com/office/officeart/2005/8/layout/list1"/>
    <dgm:cxn modelId="{8B773B76-B858-4928-A511-640103A41CD4}" type="presParOf" srcId="{E21080ED-41DB-4FA5-9DCD-2A96DA8506D5}" destId="{C0F8C018-EB6B-48C1-8E00-470D891F4333}" srcOrd="1" destOrd="0" presId="urn:microsoft.com/office/officeart/2005/8/layout/list1"/>
    <dgm:cxn modelId="{33BB0A08-3B23-46FD-9722-C93231DFC4AF}" type="presParOf" srcId="{6644DF3D-1885-4D8E-A4FE-9565CC3E82FE}" destId="{0B16D751-81BA-4132-8B4B-96F4DFC4AA31}" srcOrd="1" destOrd="0" presId="urn:microsoft.com/office/officeart/2005/8/layout/list1"/>
    <dgm:cxn modelId="{0D58AC34-1F9B-4834-AFBF-184473F6A88F}" type="presParOf" srcId="{6644DF3D-1885-4D8E-A4FE-9565CC3E82FE}" destId="{C0CDF459-E311-4D44-97C1-AB731BFCA7BB}" srcOrd="2" destOrd="0" presId="urn:microsoft.com/office/officeart/2005/8/layout/list1"/>
    <dgm:cxn modelId="{2D905188-D1E8-45E5-9AD0-4018874A6EEB}" type="presParOf" srcId="{6644DF3D-1885-4D8E-A4FE-9565CC3E82FE}" destId="{5BD4AA08-23EE-42D6-BCA7-994B7E17C922}" srcOrd="3" destOrd="0" presId="urn:microsoft.com/office/officeart/2005/8/layout/list1"/>
    <dgm:cxn modelId="{372FF4AF-BB85-4469-86EC-295C1F70A031}" type="presParOf" srcId="{6644DF3D-1885-4D8E-A4FE-9565CC3E82FE}" destId="{A9D631D1-D575-485D-BE58-368A2E5F2E44}" srcOrd="4" destOrd="0" presId="urn:microsoft.com/office/officeart/2005/8/layout/list1"/>
    <dgm:cxn modelId="{0C9A9E7C-FADD-47B4-8A9D-905CA050C6CC}" type="presParOf" srcId="{A9D631D1-D575-485D-BE58-368A2E5F2E44}" destId="{F6B7C7D3-F3D0-4796-914D-49722B4C66D3}" srcOrd="0" destOrd="0" presId="urn:microsoft.com/office/officeart/2005/8/layout/list1"/>
    <dgm:cxn modelId="{19BEAB9E-5EE2-4ED3-B051-D8A1AF1E0627}" type="presParOf" srcId="{A9D631D1-D575-485D-BE58-368A2E5F2E44}" destId="{8EA14EF0-9BB1-4E3D-AB0D-B53E4E97ECE4}" srcOrd="1" destOrd="0" presId="urn:microsoft.com/office/officeart/2005/8/layout/list1"/>
    <dgm:cxn modelId="{7EE3BD5C-956D-4377-A648-68507FEC490F}" type="presParOf" srcId="{6644DF3D-1885-4D8E-A4FE-9565CC3E82FE}" destId="{CF6C5CD1-3E90-4796-9AC6-3B634428AA6C}" srcOrd="5" destOrd="0" presId="urn:microsoft.com/office/officeart/2005/8/layout/list1"/>
    <dgm:cxn modelId="{B3424997-14F2-4752-BB53-209F68767B77}" type="presParOf" srcId="{6644DF3D-1885-4D8E-A4FE-9565CC3E82FE}" destId="{ED879406-3FFC-4C75-BA24-8BA2750B119A}" srcOrd="6" destOrd="0" presId="urn:microsoft.com/office/officeart/2005/8/layout/list1"/>
    <dgm:cxn modelId="{AC94FB86-545F-4254-863D-FB06375A511C}" type="presParOf" srcId="{6644DF3D-1885-4D8E-A4FE-9565CC3E82FE}" destId="{57670732-A53E-4C8A-8C85-8C703D287E40}" srcOrd="7" destOrd="0" presId="urn:microsoft.com/office/officeart/2005/8/layout/list1"/>
    <dgm:cxn modelId="{E0D8B0C9-C024-4861-966C-DD15279C10F9}" type="presParOf" srcId="{6644DF3D-1885-4D8E-A4FE-9565CC3E82FE}" destId="{C2B362B8-71F8-4881-A2D1-A5DDDD481516}" srcOrd="8" destOrd="0" presId="urn:microsoft.com/office/officeart/2005/8/layout/list1"/>
    <dgm:cxn modelId="{7D410C3E-851A-47D1-B064-F9C587309DD1}" type="presParOf" srcId="{C2B362B8-71F8-4881-A2D1-A5DDDD481516}" destId="{B2DFE11B-0F7B-4B11-9135-EF85F3645B55}" srcOrd="0" destOrd="0" presId="urn:microsoft.com/office/officeart/2005/8/layout/list1"/>
    <dgm:cxn modelId="{E1F00258-4BBC-4156-A010-1969A51ADB21}" type="presParOf" srcId="{C2B362B8-71F8-4881-A2D1-A5DDDD481516}" destId="{630F1C5B-88F1-42CD-A72C-4765BAD211F2}" srcOrd="1" destOrd="0" presId="urn:microsoft.com/office/officeart/2005/8/layout/list1"/>
    <dgm:cxn modelId="{3791B6CB-B873-48F1-90B8-8C99DA7D73BF}" type="presParOf" srcId="{6644DF3D-1885-4D8E-A4FE-9565CC3E82FE}" destId="{E1776427-63E3-44C9-AA93-A36294EF4EBE}" srcOrd="9" destOrd="0" presId="urn:microsoft.com/office/officeart/2005/8/layout/list1"/>
    <dgm:cxn modelId="{BCD738D9-2F96-4AB9-B8FB-8E41848D6212}" type="presParOf" srcId="{6644DF3D-1885-4D8E-A4FE-9565CC3E82FE}" destId="{D7798994-DD38-40FA-A3EC-CCAAEE409148}" srcOrd="10" destOrd="0" presId="urn:microsoft.com/office/officeart/2005/8/layout/list1"/>
    <dgm:cxn modelId="{7B227790-8571-4F27-A936-3E91C8887A7B}" type="presParOf" srcId="{6644DF3D-1885-4D8E-A4FE-9565CC3E82FE}" destId="{975BC865-40E1-402C-902C-6A249AD918D3}" srcOrd="11" destOrd="0" presId="urn:microsoft.com/office/officeart/2005/8/layout/list1"/>
    <dgm:cxn modelId="{2B50941E-3671-4F3A-A428-10CCAC406E00}" type="presParOf" srcId="{6644DF3D-1885-4D8E-A4FE-9565CC3E82FE}" destId="{97744A49-E50E-4869-A686-C4C4E712F19F}" srcOrd="12" destOrd="0" presId="urn:microsoft.com/office/officeart/2005/8/layout/list1"/>
    <dgm:cxn modelId="{E5D3A962-D693-4B34-93E4-8BA195097479}" type="presParOf" srcId="{97744A49-E50E-4869-A686-C4C4E712F19F}" destId="{8AFC35D9-2BF5-4E42-A528-543E938A5A84}" srcOrd="0" destOrd="0" presId="urn:microsoft.com/office/officeart/2005/8/layout/list1"/>
    <dgm:cxn modelId="{7C8F0F87-9426-46AC-AD23-28CCB27C808A}" type="presParOf" srcId="{97744A49-E50E-4869-A686-C4C4E712F19F}" destId="{FAB853EC-14FC-48A4-9808-C5FB227EE98F}" srcOrd="1" destOrd="0" presId="urn:microsoft.com/office/officeart/2005/8/layout/list1"/>
    <dgm:cxn modelId="{0B8FC105-5849-424C-A418-46BB02573D05}" type="presParOf" srcId="{6644DF3D-1885-4D8E-A4FE-9565CC3E82FE}" destId="{F13061A6-8A67-47DA-B19B-D7DDE16A9E98}" srcOrd="13" destOrd="0" presId="urn:microsoft.com/office/officeart/2005/8/layout/list1"/>
    <dgm:cxn modelId="{E6D039E9-BC08-408E-976A-4ED0C4A07451}" type="presParOf" srcId="{6644DF3D-1885-4D8E-A4FE-9565CC3E82FE}" destId="{F5F587BF-6C67-4834-890A-E288464B87C6}" srcOrd="14" destOrd="0" presId="urn:microsoft.com/office/officeart/2005/8/layout/list1"/>
    <dgm:cxn modelId="{17ED1C8A-137D-425E-AD99-DD11115D2DA7}" type="presParOf" srcId="{6644DF3D-1885-4D8E-A4FE-9565CC3E82FE}" destId="{C3A849CC-A495-4A3D-9515-B4100502D171}" srcOrd="15" destOrd="0" presId="urn:microsoft.com/office/officeart/2005/8/layout/list1"/>
    <dgm:cxn modelId="{FA69E1C6-F88C-4255-9DA9-FECFCF9CC29E}" type="presParOf" srcId="{6644DF3D-1885-4D8E-A4FE-9565CC3E82FE}" destId="{774D18DD-FCC4-4C8B-9F04-131379A33951}" srcOrd="16" destOrd="0" presId="urn:microsoft.com/office/officeart/2005/8/layout/list1"/>
    <dgm:cxn modelId="{1F20E3C3-51F2-45AC-BDEA-115FC755382E}" type="presParOf" srcId="{774D18DD-FCC4-4C8B-9F04-131379A33951}" destId="{953A1FAB-3E18-4028-8463-207DDB0167F9}" srcOrd="0" destOrd="0" presId="urn:microsoft.com/office/officeart/2005/8/layout/list1"/>
    <dgm:cxn modelId="{90A9EDCF-B919-42FB-99DD-9176775F1A8D}" type="presParOf" srcId="{774D18DD-FCC4-4C8B-9F04-131379A33951}" destId="{AA93BCA4-FD16-41BF-9F45-8EA16F264E80}" srcOrd="1" destOrd="0" presId="urn:microsoft.com/office/officeart/2005/8/layout/list1"/>
    <dgm:cxn modelId="{23B82603-386B-4CA7-8E00-48F4A7FEAB5C}" type="presParOf" srcId="{6644DF3D-1885-4D8E-A4FE-9565CC3E82FE}" destId="{3219892A-C5E8-4B40-BC5E-0843B222AAF6}" srcOrd="17" destOrd="0" presId="urn:microsoft.com/office/officeart/2005/8/layout/list1"/>
    <dgm:cxn modelId="{D498B04E-0C22-4018-B92C-55B5F622036F}" type="presParOf" srcId="{6644DF3D-1885-4D8E-A4FE-9565CC3E82FE}" destId="{BE51CB62-12D2-4A0D-A86E-A9EE9D3FFB81}"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464BE-800E-43C3-89CF-ABA812070E28}"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ru-RU"/>
        </a:p>
      </dgm:t>
    </dgm:pt>
    <dgm:pt modelId="{4BBE38F8-1B64-49C5-A0C0-2CAF818F5DE1}">
      <dgm:prSet phldrT="[Текст]" custT="1"/>
      <dgm:spPr>
        <a:solidFill>
          <a:srgbClr val="92D050"/>
        </a:solidFill>
        <a:ln>
          <a:solidFill>
            <a:srgbClr val="92D050"/>
          </a:solidFill>
        </a:ln>
      </dgm:spPr>
      <dgm:t>
        <a:bodyPr/>
        <a:lstStyle/>
        <a:p>
          <a:pPr algn="ctr"/>
          <a:r>
            <a:rPr lang="en-GB" sz="4400" dirty="0" smtClean="0"/>
            <a:t>Covid-19</a:t>
          </a:r>
          <a:r>
            <a:rPr lang="en-GB" sz="6500" dirty="0" smtClean="0"/>
            <a:t> </a:t>
          </a:r>
          <a:endParaRPr lang="ru-RU" sz="6500" dirty="0"/>
        </a:p>
      </dgm:t>
    </dgm:pt>
    <dgm:pt modelId="{A17BC227-0515-431B-9C05-59C620D04916}" type="parTrans" cxnId="{B6220EB3-1A10-44F8-BDBF-5A55D0378EE4}">
      <dgm:prSet/>
      <dgm:spPr/>
      <dgm:t>
        <a:bodyPr/>
        <a:lstStyle/>
        <a:p>
          <a:endParaRPr lang="ru-RU"/>
        </a:p>
      </dgm:t>
    </dgm:pt>
    <dgm:pt modelId="{B699DEFD-EE25-44B3-B938-402F14D9BE81}" type="sibTrans" cxnId="{B6220EB3-1A10-44F8-BDBF-5A55D0378EE4}">
      <dgm:prSet/>
      <dgm:spPr/>
      <dgm:t>
        <a:bodyPr/>
        <a:lstStyle/>
        <a:p>
          <a:endParaRPr lang="ru-RU"/>
        </a:p>
      </dgm:t>
    </dgm:pt>
    <dgm:pt modelId="{6644DF3D-1885-4D8E-A4FE-9565CC3E82FE}" type="pres">
      <dgm:prSet presAssocID="{998464BE-800E-43C3-89CF-ABA812070E28}" presName="linear" presStyleCnt="0">
        <dgm:presLayoutVars>
          <dgm:dir/>
          <dgm:animLvl val="lvl"/>
          <dgm:resizeHandles val="exact"/>
        </dgm:presLayoutVars>
      </dgm:prSet>
      <dgm:spPr/>
      <dgm:t>
        <a:bodyPr/>
        <a:lstStyle/>
        <a:p>
          <a:endParaRPr lang="ru-RU"/>
        </a:p>
      </dgm:t>
    </dgm:pt>
    <dgm:pt modelId="{E21080ED-41DB-4FA5-9DCD-2A96DA8506D5}" type="pres">
      <dgm:prSet presAssocID="{4BBE38F8-1B64-49C5-A0C0-2CAF818F5DE1}" presName="parentLin" presStyleCnt="0"/>
      <dgm:spPr/>
    </dgm:pt>
    <dgm:pt modelId="{A4038A2B-38A1-4082-8F69-675BC9083BD3}" type="pres">
      <dgm:prSet presAssocID="{4BBE38F8-1B64-49C5-A0C0-2CAF818F5DE1}" presName="parentLeftMargin" presStyleLbl="node1" presStyleIdx="0" presStyleCnt="1"/>
      <dgm:spPr/>
      <dgm:t>
        <a:bodyPr/>
        <a:lstStyle/>
        <a:p>
          <a:endParaRPr lang="ru-RU"/>
        </a:p>
      </dgm:t>
    </dgm:pt>
    <dgm:pt modelId="{C0F8C018-EB6B-48C1-8E00-470D891F4333}" type="pres">
      <dgm:prSet presAssocID="{4BBE38F8-1B64-49C5-A0C0-2CAF818F5DE1}" presName="parentText" presStyleLbl="node1" presStyleIdx="0" presStyleCnt="1">
        <dgm:presLayoutVars>
          <dgm:chMax val="0"/>
          <dgm:bulletEnabled val="1"/>
        </dgm:presLayoutVars>
      </dgm:prSet>
      <dgm:spPr/>
      <dgm:t>
        <a:bodyPr/>
        <a:lstStyle/>
        <a:p>
          <a:endParaRPr lang="ru-RU"/>
        </a:p>
      </dgm:t>
    </dgm:pt>
    <dgm:pt modelId="{0B16D751-81BA-4132-8B4B-96F4DFC4AA31}" type="pres">
      <dgm:prSet presAssocID="{4BBE38F8-1B64-49C5-A0C0-2CAF818F5DE1}" presName="negativeSpace" presStyleCnt="0"/>
      <dgm:spPr/>
    </dgm:pt>
    <dgm:pt modelId="{C0CDF459-E311-4D44-97C1-AB731BFCA7BB}" type="pres">
      <dgm:prSet presAssocID="{4BBE38F8-1B64-49C5-A0C0-2CAF818F5DE1}" presName="childText" presStyleLbl="conFgAcc1" presStyleIdx="0" presStyleCnt="1">
        <dgm:presLayoutVars>
          <dgm:bulletEnabled val="1"/>
        </dgm:presLayoutVars>
      </dgm:prSet>
      <dgm:spPr/>
      <dgm:t>
        <a:bodyPr/>
        <a:lstStyle/>
        <a:p>
          <a:endParaRPr lang="ru-RU"/>
        </a:p>
      </dgm:t>
    </dgm:pt>
  </dgm:ptLst>
  <dgm:cxnLst>
    <dgm:cxn modelId="{CFF93FB2-89D9-44D1-B2DD-2D09ED0DC06A}" type="presOf" srcId="{4BBE38F8-1B64-49C5-A0C0-2CAF818F5DE1}" destId="{C0F8C018-EB6B-48C1-8E00-470D891F4333}" srcOrd="1" destOrd="0" presId="urn:microsoft.com/office/officeart/2005/8/layout/list1"/>
    <dgm:cxn modelId="{B6220EB3-1A10-44F8-BDBF-5A55D0378EE4}" srcId="{998464BE-800E-43C3-89CF-ABA812070E28}" destId="{4BBE38F8-1B64-49C5-A0C0-2CAF818F5DE1}" srcOrd="0" destOrd="0" parTransId="{A17BC227-0515-431B-9C05-59C620D04916}" sibTransId="{B699DEFD-EE25-44B3-B938-402F14D9BE81}"/>
    <dgm:cxn modelId="{7FCF6EAC-F2FE-4C5E-B997-80D8B8B9F7EF}" type="presOf" srcId="{998464BE-800E-43C3-89CF-ABA812070E28}" destId="{6644DF3D-1885-4D8E-A4FE-9565CC3E82FE}" srcOrd="0" destOrd="0" presId="urn:microsoft.com/office/officeart/2005/8/layout/list1"/>
    <dgm:cxn modelId="{50E899B4-E7EB-4A32-B556-F237F76868A4}" type="presOf" srcId="{4BBE38F8-1B64-49C5-A0C0-2CAF818F5DE1}" destId="{A4038A2B-38A1-4082-8F69-675BC9083BD3}" srcOrd="0" destOrd="0" presId="urn:microsoft.com/office/officeart/2005/8/layout/list1"/>
    <dgm:cxn modelId="{A54D0706-7719-4CBE-A440-7B9EA18ED792}" type="presParOf" srcId="{6644DF3D-1885-4D8E-A4FE-9565CC3E82FE}" destId="{E21080ED-41DB-4FA5-9DCD-2A96DA8506D5}" srcOrd="0" destOrd="0" presId="urn:microsoft.com/office/officeart/2005/8/layout/list1"/>
    <dgm:cxn modelId="{ABC648D0-A60D-4789-829D-7198304E99AF}" type="presParOf" srcId="{E21080ED-41DB-4FA5-9DCD-2A96DA8506D5}" destId="{A4038A2B-38A1-4082-8F69-675BC9083BD3}" srcOrd="0" destOrd="0" presId="urn:microsoft.com/office/officeart/2005/8/layout/list1"/>
    <dgm:cxn modelId="{8B773B76-B858-4928-A511-640103A41CD4}" type="presParOf" srcId="{E21080ED-41DB-4FA5-9DCD-2A96DA8506D5}" destId="{C0F8C018-EB6B-48C1-8E00-470D891F4333}" srcOrd="1" destOrd="0" presId="urn:microsoft.com/office/officeart/2005/8/layout/list1"/>
    <dgm:cxn modelId="{33BB0A08-3B23-46FD-9722-C93231DFC4AF}" type="presParOf" srcId="{6644DF3D-1885-4D8E-A4FE-9565CC3E82FE}" destId="{0B16D751-81BA-4132-8B4B-96F4DFC4AA31}" srcOrd="1" destOrd="0" presId="urn:microsoft.com/office/officeart/2005/8/layout/list1"/>
    <dgm:cxn modelId="{0D58AC34-1F9B-4834-AFBF-184473F6A88F}" type="presParOf" srcId="{6644DF3D-1885-4D8E-A4FE-9565CC3E82FE}" destId="{C0CDF459-E311-4D44-97C1-AB731BFCA7BB}"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464BE-800E-43C3-89CF-ABA812070E28}"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ru-RU"/>
        </a:p>
      </dgm:t>
    </dgm:pt>
    <dgm:pt modelId="{6644DF3D-1885-4D8E-A4FE-9565CC3E82FE}" type="pres">
      <dgm:prSet presAssocID="{998464BE-800E-43C3-89CF-ABA812070E28}" presName="linear" presStyleCnt="0">
        <dgm:presLayoutVars>
          <dgm:dir/>
          <dgm:animLvl val="lvl"/>
          <dgm:resizeHandles val="exact"/>
        </dgm:presLayoutVars>
      </dgm:prSet>
      <dgm:spPr/>
      <dgm:t>
        <a:bodyPr/>
        <a:lstStyle/>
        <a:p>
          <a:endParaRPr lang="ru-RU"/>
        </a:p>
      </dgm:t>
    </dgm:pt>
  </dgm:ptLst>
  <dgm:cxnLst>
    <dgm:cxn modelId="{7FCF6EAC-F2FE-4C5E-B997-80D8B8B9F7EF}" type="presOf" srcId="{998464BE-800E-43C3-89CF-ABA812070E28}" destId="{6644DF3D-1885-4D8E-A4FE-9565CC3E82FE}"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DF459-E311-4D44-97C1-AB731BFCA7BB}">
      <dsp:nvSpPr>
        <dsp:cNvPr id="0" name=""/>
        <dsp:cNvSpPr/>
      </dsp:nvSpPr>
      <dsp:spPr>
        <a:xfrm>
          <a:off x="0" y="621480"/>
          <a:ext cx="134874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C0F8C018-EB6B-48C1-8E00-470D891F4333}">
      <dsp:nvSpPr>
        <dsp:cNvPr id="0" name=""/>
        <dsp:cNvSpPr/>
      </dsp:nvSpPr>
      <dsp:spPr>
        <a:xfrm>
          <a:off x="674370" y="60600"/>
          <a:ext cx="9441180" cy="1121760"/>
        </a:xfrm>
        <a:prstGeom prst="roundRect">
          <a:avLst/>
        </a:prstGeom>
        <a:solidFill>
          <a:srgbClr val="92D050"/>
        </a:solidFill>
        <a:ln>
          <a:solidFill>
            <a:srgbClr val="92D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6854" tIns="0" rIns="356854" bIns="0" numCol="1" spcCol="1270" anchor="ctr" anchorCtr="0">
          <a:noAutofit/>
        </a:bodyPr>
        <a:lstStyle/>
        <a:p>
          <a:pPr lvl="0" algn="ctr" defTabSz="1422400">
            <a:lnSpc>
              <a:spcPct val="90000"/>
            </a:lnSpc>
            <a:spcBef>
              <a:spcPct val="0"/>
            </a:spcBef>
            <a:spcAft>
              <a:spcPct val="35000"/>
            </a:spcAft>
          </a:pPr>
          <a:r>
            <a:rPr lang="uk-UA" sz="3200" kern="1200" dirty="0" smtClean="0"/>
            <a:t>підвищити продуктивність сільського господарства</a:t>
          </a:r>
          <a:endParaRPr lang="ru-RU" sz="3200" kern="1200" dirty="0"/>
        </a:p>
      </dsp:txBody>
      <dsp:txXfrm>
        <a:off x="729130" y="115360"/>
        <a:ext cx="9331660" cy="1012240"/>
      </dsp:txXfrm>
    </dsp:sp>
    <dsp:sp modelId="{ED879406-3FFC-4C75-BA24-8BA2750B119A}">
      <dsp:nvSpPr>
        <dsp:cNvPr id="0" name=""/>
        <dsp:cNvSpPr/>
      </dsp:nvSpPr>
      <dsp:spPr>
        <a:xfrm>
          <a:off x="0" y="2345160"/>
          <a:ext cx="134874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8EA14EF0-9BB1-4E3D-AB0D-B53E4E97ECE4}">
      <dsp:nvSpPr>
        <dsp:cNvPr id="0" name=""/>
        <dsp:cNvSpPr/>
      </dsp:nvSpPr>
      <dsp:spPr>
        <a:xfrm>
          <a:off x="674370" y="1784280"/>
          <a:ext cx="9441180" cy="1121760"/>
        </a:xfrm>
        <a:prstGeom prst="roundRect">
          <a:avLst/>
        </a:prstGeom>
        <a:solidFill>
          <a:srgbClr val="92D050"/>
        </a:solidFill>
        <a:ln>
          <a:solidFill>
            <a:srgbClr val="92D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6854" tIns="0" rIns="356854" bIns="0" numCol="1" spcCol="1270" anchor="ctr" anchorCtr="0">
          <a:noAutofit/>
        </a:bodyPr>
        <a:lstStyle/>
        <a:p>
          <a:pPr lvl="0" algn="ctr" defTabSz="1422400">
            <a:lnSpc>
              <a:spcPct val="90000"/>
            </a:lnSpc>
            <a:spcBef>
              <a:spcPct val="0"/>
            </a:spcBef>
            <a:spcAft>
              <a:spcPct val="35000"/>
            </a:spcAft>
          </a:pPr>
          <a:r>
            <a:rPr lang="uk-UA" sz="3200" kern="1200" dirty="0" smtClean="0"/>
            <a:t>забезпечити справедливий рівень життя для фермерів</a:t>
          </a:r>
          <a:endParaRPr lang="ru-RU" sz="3200" kern="1200" dirty="0"/>
        </a:p>
      </dsp:txBody>
      <dsp:txXfrm>
        <a:off x="729130" y="1839040"/>
        <a:ext cx="9331660" cy="1012240"/>
      </dsp:txXfrm>
    </dsp:sp>
    <dsp:sp modelId="{D7798994-DD38-40FA-A3EC-CCAAEE409148}">
      <dsp:nvSpPr>
        <dsp:cNvPr id="0" name=""/>
        <dsp:cNvSpPr/>
      </dsp:nvSpPr>
      <dsp:spPr>
        <a:xfrm>
          <a:off x="0" y="4068840"/>
          <a:ext cx="134874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30F1C5B-88F1-42CD-A72C-4765BAD211F2}">
      <dsp:nvSpPr>
        <dsp:cNvPr id="0" name=""/>
        <dsp:cNvSpPr/>
      </dsp:nvSpPr>
      <dsp:spPr>
        <a:xfrm>
          <a:off x="674370" y="3507960"/>
          <a:ext cx="9441180" cy="1121760"/>
        </a:xfrm>
        <a:prstGeom prst="roundRect">
          <a:avLst/>
        </a:prstGeom>
        <a:solidFill>
          <a:srgbClr val="92D050"/>
        </a:solidFill>
        <a:ln>
          <a:solidFill>
            <a:srgbClr val="92D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6854" tIns="0" rIns="356854" bIns="0" numCol="1" spcCol="1270" anchor="ctr" anchorCtr="0">
          <a:noAutofit/>
        </a:bodyPr>
        <a:lstStyle/>
        <a:p>
          <a:pPr lvl="0" algn="ctr" defTabSz="1422400">
            <a:lnSpc>
              <a:spcPct val="90000"/>
            </a:lnSpc>
            <a:spcBef>
              <a:spcPct val="0"/>
            </a:spcBef>
            <a:spcAft>
              <a:spcPct val="35000"/>
            </a:spcAft>
          </a:pPr>
          <a:r>
            <a:rPr lang="uk-UA" sz="3200" kern="1200" dirty="0" smtClean="0"/>
            <a:t>стабілізувати ринки</a:t>
          </a:r>
          <a:endParaRPr lang="ru-RU" sz="3200" kern="1200" dirty="0"/>
        </a:p>
      </dsp:txBody>
      <dsp:txXfrm>
        <a:off x="729130" y="3562720"/>
        <a:ext cx="9331660" cy="1012240"/>
      </dsp:txXfrm>
    </dsp:sp>
    <dsp:sp modelId="{F5F587BF-6C67-4834-890A-E288464B87C6}">
      <dsp:nvSpPr>
        <dsp:cNvPr id="0" name=""/>
        <dsp:cNvSpPr/>
      </dsp:nvSpPr>
      <dsp:spPr>
        <a:xfrm>
          <a:off x="0" y="5792520"/>
          <a:ext cx="134874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AB853EC-14FC-48A4-9808-C5FB227EE98F}">
      <dsp:nvSpPr>
        <dsp:cNvPr id="0" name=""/>
        <dsp:cNvSpPr/>
      </dsp:nvSpPr>
      <dsp:spPr>
        <a:xfrm>
          <a:off x="674370" y="5231640"/>
          <a:ext cx="9441180" cy="1121760"/>
        </a:xfrm>
        <a:prstGeom prst="roundRect">
          <a:avLst/>
        </a:prstGeom>
        <a:solidFill>
          <a:srgbClr val="92D050"/>
        </a:solidFill>
        <a:ln>
          <a:solidFill>
            <a:srgbClr val="92D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6854" tIns="0" rIns="356854" bIns="0" numCol="1" spcCol="1270" anchor="ctr" anchorCtr="0">
          <a:noAutofit/>
        </a:bodyPr>
        <a:lstStyle/>
        <a:p>
          <a:pPr lvl="0" algn="ctr" defTabSz="1422400">
            <a:lnSpc>
              <a:spcPct val="90000"/>
            </a:lnSpc>
            <a:spcBef>
              <a:spcPct val="0"/>
            </a:spcBef>
            <a:spcAft>
              <a:spcPct val="35000"/>
            </a:spcAft>
          </a:pPr>
          <a:r>
            <a:rPr lang="uk-UA" sz="3200" kern="1200" dirty="0" smtClean="0"/>
            <a:t>гарантувати регулярне постачання продовольства</a:t>
          </a:r>
          <a:endParaRPr lang="ru-RU" sz="3200" kern="1200" dirty="0"/>
        </a:p>
      </dsp:txBody>
      <dsp:txXfrm>
        <a:off x="729130" y="5286400"/>
        <a:ext cx="9331660" cy="1012240"/>
      </dsp:txXfrm>
    </dsp:sp>
    <dsp:sp modelId="{BE51CB62-12D2-4A0D-A86E-A9EE9D3FFB81}">
      <dsp:nvSpPr>
        <dsp:cNvPr id="0" name=""/>
        <dsp:cNvSpPr/>
      </dsp:nvSpPr>
      <dsp:spPr>
        <a:xfrm>
          <a:off x="0" y="7516200"/>
          <a:ext cx="134874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AA93BCA4-FD16-41BF-9F45-8EA16F264E80}">
      <dsp:nvSpPr>
        <dsp:cNvPr id="0" name=""/>
        <dsp:cNvSpPr/>
      </dsp:nvSpPr>
      <dsp:spPr>
        <a:xfrm>
          <a:off x="674370" y="6955320"/>
          <a:ext cx="9441180" cy="1121760"/>
        </a:xfrm>
        <a:prstGeom prst="roundRect">
          <a:avLst/>
        </a:prstGeom>
        <a:solidFill>
          <a:srgbClr val="92D050"/>
        </a:solidFill>
        <a:ln>
          <a:solidFill>
            <a:srgbClr val="92D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6854" tIns="0" rIns="356854" bIns="0" numCol="1" spcCol="1270" anchor="ctr" anchorCtr="0">
          <a:noAutofit/>
        </a:bodyPr>
        <a:lstStyle/>
        <a:p>
          <a:pPr lvl="0" algn="ctr" defTabSz="1422400">
            <a:lnSpc>
              <a:spcPct val="90000"/>
            </a:lnSpc>
            <a:spcBef>
              <a:spcPct val="0"/>
            </a:spcBef>
            <a:spcAft>
              <a:spcPct val="35000"/>
            </a:spcAft>
          </a:pPr>
          <a:r>
            <a:rPr lang="uk-UA" sz="3200" kern="1200" dirty="0" smtClean="0"/>
            <a:t>забезпечити розумні ціни споживачам</a:t>
          </a:r>
          <a:endParaRPr lang="ru-RU" sz="3200" kern="1200" dirty="0"/>
        </a:p>
      </dsp:txBody>
      <dsp:txXfrm>
        <a:off x="729130" y="7010080"/>
        <a:ext cx="9331660"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DF459-E311-4D44-97C1-AB731BFCA7BB}">
      <dsp:nvSpPr>
        <dsp:cNvPr id="0" name=""/>
        <dsp:cNvSpPr/>
      </dsp:nvSpPr>
      <dsp:spPr>
        <a:xfrm>
          <a:off x="0" y="1117571"/>
          <a:ext cx="7010400" cy="163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C0F8C018-EB6B-48C1-8E00-470D891F4333}">
      <dsp:nvSpPr>
        <dsp:cNvPr id="0" name=""/>
        <dsp:cNvSpPr/>
      </dsp:nvSpPr>
      <dsp:spPr>
        <a:xfrm>
          <a:off x="350520" y="158171"/>
          <a:ext cx="4907280" cy="1918800"/>
        </a:xfrm>
        <a:prstGeom prst="roundRect">
          <a:avLst/>
        </a:prstGeom>
        <a:solidFill>
          <a:srgbClr val="92D050"/>
        </a:solidFill>
        <a:ln>
          <a:solidFill>
            <a:srgbClr val="92D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lvl="0" algn="ctr" defTabSz="1955800">
            <a:lnSpc>
              <a:spcPct val="90000"/>
            </a:lnSpc>
            <a:spcBef>
              <a:spcPct val="0"/>
            </a:spcBef>
            <a:spcAft>
              <a:spcPct val="35000"/>
            </a:spcAft>
          </a:pPr>
          <a:r>
            <a:rPr lang="en-GB" sz="4400" kern="1200" dirty="0" smtClean="0"/>
            <a:t>Covid-19</a:t>
          </a:r>
          <a:r>
            <a:rPr lang="en-GB" sz="6500" kern="1200" dirty="0" smtClean="0"/>
            <a:t> </a:t>
          </a:r>
          <a:endParaRPr lang="ru-RU" sz="6500" kern="1200" dirty="0"/>
        </a:p>
      </dsp:txBody>
      <dsp:txXfrm>
        <a:off x="444188" y="251839"/>
        <a:ext cx="4719944"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F8BE2A6-1713-4843-B9B8-78A1F35360E6}" type="datetimeFigureOut">
              <a:rPr lang="ru-RU" smtClean="0"/>
              <a:t>02.12.2022</a:t>
            </a:fld>
            <a:endParaRPr lang="ru-RU"/>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1924A7C-A494-40A4-A012-E93B6F4D62C8}" type="slidenum">
              <a:rPr lang="ru-RU" smtClean="0"/>
              <a:t>‹#›</a:t>
            </a:fld>
            <a:endParaRPr lang="ru-RU"/>
          </a:p>
        </p:txBody>
      </p:sp>
    </p:spTree>
    <p:extLst>
      <p:ext uri="{BB962C8B-B14F-4D97-AF65-F5344CB8AC3E}">
        <p14:creationId xmlns:p14="http://schemas.microsoft.com/office/powerpoint/2010/main" val="200888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924A7C-A494-40A4-A012-E93B6F4D62C8}" type="slidenum">
              <a:rPr lang="ru-RU" smtClean="0"/>
              <a:t>27</a:t>
            </a:fld>
            <a:endParaRPr lang="ru-RU"/>
          </a:p>
        </p:txBody>
      </p:sp>
    </p:spTree>
    <p:extLst>
      <p:ext uri="{BB962C8B-B14F-4D97-AF65-F5344CB8AC3E}">
        <p14:creationId xmlns:p14="http://schemas.microsoft.com/office/powerpoint/2010/main" val="62595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924A7C-A494-40A4-A012-E93B6F4D62C8}" type="slidenum">
              <a:rPr lang="ru-RU" smtClean="0"/>
              <a:t>28</a:t>
            </a:fld>
            <a:endParaRPr lang="ru-RU"/>
          </a:p>
        </p:txBody>
      </p:sp>
    </p:spTree>
    <p:extLst>
      <p:ext uri="{BB962C8B-B14F-4D97-AF65-F5344CB8AC3E}">
        <p14:creationId xmlns:p14="http://schemas.microsoft.com/office/powerpoint/2010/main" val="201384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924A7C-A494-40A4-A012-E93B6F4D62C8}" type="slidenum">
              <a:rPr lang="ru-RU" smtClean="0"/>
              <a:t>37</a:t>
            </a:fld>
            <a:endParaRPr lang="ru-RU"/>
          </a:p>
        </p:txBody>
      </p:sp>
    </p:spTree>
    <p:extLst>
      <p:ext uri="{BB962C8B-B14F-4D97-AF65-F5344CB8AC3E}">
        <p14:creationId xmlns:p14="http://schemas.microsoft.com/office/powerpoint/2010/main" val="271855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924A7C-A494-40A4-A012-E93B6F4D62C8}" type="slidenum">
              <a:rPr lang="ru-RU" smtClean="0"/>
              <a:t>38</a:t>
            </a:fld>
            <a:endParaRPr lang="ru-RU"/>
          </a:p>
        </p:txBody>
      </p:sp>
    </p:spTree>
    <p:extLst>
      <p:ext uri="{BB962C8B-B14F-4D97-AF65-F5344CB8AC3E}">
        <p14:creationId xmlns:p14="http://schemas.microsoft.com/office/powerpoint/2010/main" val="200508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924A7C-A494-40A4-A012-E93B6F4D62C8}" type="slidenum">
              <a:rPr lang="ru-RU" smtClean="0"/>
              <a:t>47</a:t>
            </a:fld>
            <a:endParaRPr lang="ru-RU"/>
          </a:p>
        </p:txBody>
      </p:sp>
    </p:spTree>
    <p:extLst>
      <p:ext uri="{BB962C8B-B14F-4D97-AF65-F5344CB8AC3E}">
        <p14:creationId xmlns:p14="http://schemas.microsoft.com/office/powerpoint/2010/main" val="246991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924A7C-A494-40A4-A012-E93B6F4D62C8}" type="slidenum">
              <a:rPr lang="ru-RU" smtClean="0"/>
              <a:t>48</a:t>
            </a:fld>
            <a:endParaRPr lang="ru-RU"/>
          </a:p>
        </p:txBody>
      </p:sp>
    </p:spTree>
    <p:extLst>
      <p:ext uri="{BB962C8B-B14F-4D97-AF65-F5344CB8AC3E}">
        <p14:creationId xmlns:p14="http://schemas.microsoft.com/office/powerpoint/2010/main" val="42296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259E4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55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259E40"/>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8288000" cy="9721215"/>
          </a:xfrm>
          <a:custGeom>
            <a:avLst/>
            <a:gdLst/>
            <a:ahLst/>
            <a:cxnLst/>
            <a:rect l="l" t="t" r="r" b="b"/>
            <a:pathLst>
              <a:path w="18288000" h="9721215">
                <a:moveTo>
                  <a:pt x="0" y="9720631"/>
                </a:moveTo>
                <a:lnTo>
                  <a:pt x="18287998" y="9720631"/>
                </a:lnTo>
                <a:lnTo>
                  <a:pt x="18287998" y="0"/>
                </a:lnTo>
                <a:lnTo>
                  <a:pt x="0" y="0"/>
                </a:lnTo>
                <a:lnTo>
                  <a:pt x="0" y="9720631"/>
                </a:lnTo>
                <a:close/>
              </a:path>
            </a:pathLst>
          </a:custGeom>
          <a:solidFill>
            <a:srgbClr val="FAFAFA"/>
          </a:solidFill>
        </p:spPr>
        <p:txBody>
          <a:bodyPr wrap="square" lIns="0" tIns="0" rIns="0" bIns="0" rtlCol="0"/>
          <a:lstStyle/>
          <a:p>
            <a:endParaRPr/>
          </a:p>
        </p:txBody>
      </p:sp>
      <p:sp>
        <p:nvSpPr>
          <p:cNvPr id="17" name="bg object 17"/>
          <p:cNvSpPr/>
          <p:nvPr/>
        </p:nvSpPr>
        <p:spPr>
          <a:xfrm>
            <a:off x="0" y="10282618"/>
            <a:ext cx="18288000" cy="4445"/>
          </a:xfrm>
          <a:custGeom>
            <a:avLst/>
            <a:gdLst/>
            <a:ahLst/>
            <a:cxnLst/>
            <a:rect l="l" t="t" r="r" b="b"/>
            <a:pathLst>
              <a:path w="18288000" h="4445">
                <a:moveTo>
                  <a:pt x="0" y="4393"/>
                </a:moveTo>
                <a:lnTo>
                  <a:pt x="18287998" y="4393"/>
                </a:lnTo>
                <a:lnTo>
                  <a:pt x="18287998" y="0"/>
                </a:lnTo>
                <a:lnTo>
                  <a:pt x="0" y="0"/>
                </a:lnTo>
                <a:lnTo>
                  <a:pt x="0" y="4393"/>
                </a:lnTo>
                <a:close/>
              </a:path>
            </a:pathLst>
          </a:custGeom>
          <a:solidFill>
            <a:srgbClr val="FAFAFA"/>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11"/>
            <a:ext cx="18053193" cy="10283542"/>
          </a:xfrm>
          <a:prstGeom prst="rect">
            <a:avLst/>
          </a:prstGeom>
        </p:spPr>
      </p:pic>
      <p:sp>
        <p:nvSpPr>
          <p:cNvPr id="19" name="bg object 19"/>
          <p:cNvSpPr/>
          <p:nvPr/>
        </p:nvSpPr>
        <p:spPr>
          <a:xfrm>
            <a:off x="0" y="9720643"/>
            <a:ext cx="18288000" cy="561975"/>
          </a:xfrm>
          <a:custGeom>
            <a:avLst/>
            <a:gdLst/>
            <a:ahLst/>
            <a:cxnLst/>
            <a:rect l="l" t="t" r="r" b="b"/>
            <a:pathLst>
              <a:path w="18288000" h="561975">
                <a:moveTo>
                  <a:pt x="0" y="0"/>
                </a:moveTo>
                <a:lnTo>
                  <a:pt x="18287999" y="0"/>
                </a:lnTo>
                <a:lnTo>
                  <a:pt x="18287999" y="561974"/>
                </a:lnTo>
                <a:lnTo>
                  <a:pt x="0" y="561974"/>
                </a:lnTo>
                <a:lnTo>
                  <a:pt x="0" y="0"/>
                </a:lnTo>
                <a:close/>
              </a:path>
            </a:pathLst>
          </a:custGeom>
          <a:solidFill>
            <a:srgbClr val="2ED47B"/>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13522886" y="11"/>
            <a:ext cx="4762499" cy="10286987"/>
          </a:xfrm>
          <a:prstGeom prst="rect">
            <a:avLst/>
          </a:prstGeom>
        </p:spPr>
      </p:pic>
      <p:sp>
        <p:nvSpPr>
          <p:cNvPr id="2" name="Holder 2"/>
          <p:cNvSpPr>
            <a:spLocks noGrp="1"/>
          </p:cNvSpPr>
          <p:nvPr>
            <p:ph type="title"/>
          </p:nvPr>
        </p:nvSpPr>
        <p:spPr/>
        <p:txBody>
          <a:bodyPr lIns="0" tIns="0" rIns="0" bIns="0"/>
          <a:lstStyle>
            <a:lvl1pPr>
              <a:defRPr sz="7500" b="0" i="0">
                <a:solidFill>
                  <a:srgbClr val="259E4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5"/>
            <a:ext cx="18287946" cy="10286993"/>
          </a:xfrm>
          <a:prstGeom prst="rect">
            <a:avLst/>
          </a:prstGeom>
        </p:spPr>
      </p:pic>
      <p:sp>
        <p:nvSpPr>
          <p:cNvPr id="17" name="bg object 17"/>
          <p:cNvSpPr/>
          <p:nvPr/>
        </p:nvSpPr>
        <p:spPr>
          <a:xfrm>
            <a:off x="11619606" y="5"/>
            <a:ext cx="5362575" cy="2683510"/>
          </a:xfrm>
          <a:custGeom>
            <a:avLst/>
            <a:gdLst/>
            <a:ahLst/>
            <a:cxnLst/>
            <a:rect l="l" t="t" r="r" b="b"/>
            <a:pathLst>
              <a:path w="5362575" h="2683510">
                <a:moveTo>
                  <a:pt x="2681272" y="2682955"/>
                </a:moveTo>
                <a:lnTo>
                  <a:pt x="2633085" y="2682530"/>
                </a:lnTo>
                <a:lnTo>
                  <a:pt x="2585103" y="2681262"/>
                </a:lnTo>
                <a:lnTo>
                  <a:pt x="2537334" y="2679157"/>
                </a:lnTo>
                <a:lnTo>
                  <a:pt x="2489786" y="2676222"/>
                </a:lnTo>
                <a:lnTo>
                  <a:pt x="2442464" y="2672465"/>
                </a:lnTo>
                <a:lnTo>
                  <a:pt x="2395377" y="2667892"/>
                </a:lnTo>
                <a:lnTo>
                  <a:pt x="2348531" y="2662511"/>
                </a:lnTo>
                <a:lnTo>
                  <a:pt x="2301933" y="2656328"/>
                </a:lnTo>
                <a:lnTo>
                  <a:pt x="2255591" y="2649351"/>
                </a:lnTo>
                <a:lnTo>
                  <a:pt x="2209511" y="2641587"/>
                </a:lnTo>
                <a:lnTo>
                  <a:pt x="2163701" y="2633043"/>
                </a:lnTo>
                <a:lnTo>
                  <a:pt x="2118168" y="2623726"/>
                </a:lnTo>
                <a:lnTo>
                  <a:pt x="2072918" y="2613642"/>
                </a:lnTo>
                <a:lnTo>
                  <a:pt x="2027960" y="2602801"/>
                </a:lnTo>
                <a:lnTo>
                  <a:pt x="1983299" y="2591207"/>
                </a:lnTo>
                <a:lnTo>
                  <a:pt x="1938944" y="2578868"/>
                </a:lnTo>
                <a:lnTo>
                  <a:pt x="1894901" y="2565793"/>
                </a:lnTo>
                <a:lnTo>
                  <a:pt x="1851177" y="2551986"/>
                </a:lnTo>
                <a:lnTo>
                  <a:pt x="1807779" y="2537457"/>
                </a:lnTo>
                <a:lnTo>
                  <a:pt x="1764715" y="2522211"/>
                </a:lnTo>
                <a:lnTo>
                  <a:pt x="1721991" y="2506255"/>
                </a:lnTo>
                <a:lnTo>
                  <a:pt x="1679615" y="2489598"/>
                </a:lnTo>
                <a:lnTo>
                  <a:pt x="1637594" y="2472246"/>
                </a:lnTo>
                <a:lnTo>
                  <a:pt x="1595935" y="2454206"/>
                </a:lnTo>
                <a:lnTo>
                  <a:pt x="1554644" y="2435484"/>
                </a:lnTo>
                <a:lnTo>
                  <a:pt x="1513730" y="2416090"/>
                </a:lnTo>
                <a:lnTo>
                  <a:pt x="1473198" y="2396028"/>
                </a:lnTo>
                <a:lnTo>
                  <a:pt x="1433057" y="2375307"/>
                </a:lnTo>
                <a:lnTo>
                  <a:pt x="1393313" y="2353934"/>
                </a:lnTo>
                <a:lnTo>
                  <a:pt x="1353973" y="2331915"/>
                </a:lnTo>
                <a:lnTo>
                  <a:pt x="1315045" y="2309257"/>
                </a:lnTo>
                <a:lnTo>
                  <a:pt x="1276536" y="2285969"/>
                </a:lnTo>
                <a:lnTo>
                  <a:pt x="1238452" y="2262056"/>
                </a:lnTo>
                <a:lnTo>
                  <a:pt x="1200800" y="2237527"/>
                </a:lnTo>
                <a:lnTo>
                  <a:pt x="1163589" y="2212387"/>
                </a:lnTo>
                <a:lnTo>
                  <a:pt x="1126824" y="2186645"/>
                </a:lnTo>
                <a:lnTo>
                  <a:pt x="1090513" y="2160307"/>
                </a:lnTo>
                <a:lnTo>
                  <a:pt x="1054664" y="2133380"/>
                </a:lnTo>
                <a:lnTo>
                  <a:pt x="1019282" y="2105872"/>
                </a:lnTo>
                <a:lnTo>
                  <a:pt x="984376" y="2077789"/>
                </a:lnTo>
                <a:lnTo>
                  <a:pt x="949952" y="2049138"/>
                </a:lnTo>
                <a:lnTo>
                  <a:pt x="916018" y="2019928"/>
                </a:lnTo>
                <a:lnTo>
                  <a:pt x="882580" y="1990164"/>
                </a:lnTo>
                <a:lnTo>
                  <a:pt x="849645" y="1959854"/>
                </a:lnTo>
                <a:lnTo>
                  <a:pt x="817222" y="1929005"/>
                </a:lnTo>
                <a:lnTo>
                  <a:pt x="785316" y="1897624"/>
                </a:lnTo>
                <a:lnTo>
                  <a:pt x="753935" y="1865718"/>
                </a:lnTo>
                <a:lnTo>
                  <a:pt x="723086" y="1833294"/>
                </a:lnTo>
                <a:lnTo>
                  <a:pt x="692776" y="1800360"/>
                </a:lnTo>
                <a:lnTo>
                  <a:pt x="663012" y="1766922"/>
                </a:lnTo>
                <a:lnTo>
                  <a:pt x="633801" y="1732987"/>
                </a:lnTo>
                <a:lnTo>
                  <a:pt x="605151" y="1698564"/>
                </a:lnTo>
                <a:lnTo>
                  <a:pt x="577068" y="1663657"/>
                </a:lnTo>
                <a:lnTo>
                  <a:pt x="549560" y="1628276"/>
                </a:lnTo>
                <a:lnTo>
                  <a:pt x="522633" y="1592426"/>
                </a:lnTo>
                <a:lnTo>
                  <a:pt x="496295" y="1556116"/>
                </a:lnTo>
                <a:lnTo>
                  <a:pt x="470552" y="1519351"/>
                </a:lnTo>
                <a:lnTo>
                  <a:pt x="445413" y="1482139"/>
                </a:lnTo>
                <a:lnTo>
                  <a:pt x="420883" y="1444488"/>
                </a:lnTo>
                <a:lnTo>
                  <a:pt x="396970" y="1406404"/>
                </a:lnTo>
                <a:lnTo>
                  <a:pt x="373682" y="1367894"/>
                </a:lnTo>
                <a:lnTo>
                  <a:pt x="351025" y="1328966"/>
                </a:lnTo>
                <a:lnTo>
                  <a:pt x="329006" y="1289626"/>
                </a:lnTo>
                <a:lnTo>
                  <a:pt x="307632" y="1249882"/>
                </a:lnTo>
                <a:lnTo>
                  <a:pt x="286911" y="1209741"/>
                </a:lnTo>
                <a:lnTo>
                  <a:pt x="266850" y="1169210"/>
                </a:lnTo>
                <a:lnTo>
                  <a:pt x="247455" y="1128295"/>
                </a:lnTo>
                <a:lnTo>
                  <a:pt x="228734" y="1087005"/>
                </a:lnTo>
                <a:lnTo>
                  <a:pt x="210694" y="1045345"/>
                </a:lnTo>
                <a:lnTo>
                  <a:pt x="193341" y="1003324"/>
                </a:lnTo>
                <a:lnTo>
                  <a:pt x="176684" y="960948"/>
                </a:lnTo>
                <a:lnTo>
                  <a:pt x="160729" y="918224"/>
                </a:lnTo>
                <a:lnTo>
                  <a:pt x="145483" y="875160"/>
                </a:lnTo>
                <a:lnTo>
                  <a:pt x="130953" y="831763"/>
                </a:lnTo>
                <a:lnTo>
                  <a:pt x="117147" y="788039"/>
                </a:lnTo>
                <a:lnTo>
                  <a:pt x="104071" y="743996"/>
                </a:lnTo>
                <a:lnTo>
                  <a:pt x="91733" y="699640"/>
                </a:lnTo>
                <a:lnTo>
                  <a:pt x="80139" y="654980"/>
                </a:lnTo>
                <a:lnTo>
                  <a:pt x="69297" y="610021"/>
                </a:lnTo>
                <a:lnTo>
                  <a:pt x="59214" y="564772"/>
                </a:lnTo>
                <a:lnTo>
                  <a:pt x="49897" y="519238"/>
                </a:lnTo>
                <a:lnTo>
                  <a:pt x="41352" y="473428"/>
                </a:lnTo>
                <a:lnTo>
                  <a:pt x="33588" y="427349"/>
                </a:lnTo>
                <a:lnTo>
                  <a:pt x="26611" y="381006"/>
                </a:lnTo>
                <a:lnTo>
                  <a:pt x="20429" y="334409"/>
                </a:lnTo>
                <a:lnTo>
                  <a:pt x="15047" y="287563"/>
                </a:lnTo>
                <a:lnTo>
                  <a:pt x="10474" y="240475"/>
                </a:lnTo>
                <a:lnTo>
                  <a:pt x="6717" y="193154"/>
                </a:lnTo>
                <a:lnTo>
                  <a:pt x="3782" y="145605"/>
                </a:lnTo>
                <a:lnTo>
                  <a:pt x="1677" y="97836"/>
                </a:lnTo>
                <a:lnTo>
                  <a:pt x="409" y="49855"/>
                </a:lnTo>
                <a:lnTo>
                  <a:pt x="0" y="0"/>
                </a:lnTo>
                <a:lnTo>
                  <a:pt x="5362545" y="0"/>
                </a:lnTo>
                <a:lnTo>
                  <a:pt x="5362136" y="49855"/>
                </a:lnTo>
                <a:lnTo>
                  <a:pt x="5360867" y="97836"/>
                </a:lnTo>
                <a:lnTo>
                  <a:pt x="5358762" y="145605"/>
                </a:lnTo>
                <a:lnTo>
                  <a:pt x="5355828" y="193154"/>
                </a:lnTo>
                <a:lnTo>
                  <a:pt x="5352070" y="240475"/>
                </a:lnTo>
                <a:lnTo>
                  <a:pt x="5347497" y="287563"/>
                </a:lnTo>
                <a:lnTo>
                  <a:pt x="5342116" y="334409"/>
                </a:lnTo>
                <a:lnTo>
                  <a:pt x="5335933" y="381006"/>
                </a:lnTo>
                <a:lnTo>
                  <a:pt x="5328956" y="427349"/>
                </a:lnTo>
                <a:lnTo>
                  <a:pt x="5321192" y="473428"/>
                </a:lnTo>
                <a:lnTo>
                  <a:pt x="5312648" y="519238"/>
                </a:lnTo>
                <a:lnTo>
                  <a:pt x="5303331" y="564772"/>
                </a:lnTo>
                <a:lnTo>
                  <a:pt x="5293248" y="610021"/>
                </a:lnTo>
                <a:lnTo>
                  <a:pt x="5282406" y="654980"/>
                </a:lnTo>
                <a:lnTo>
                  <a:pt x="5270812" y="699640"/>
                </a:lnTo>
                <a:lnTo>
                  <a:pt x="5258474" y="743996"/>
                </a:lnTo>
                <a:lnTo>
                  <a:pt x="5245398" y="788039"/>
                </a:lnTo>
                <a:lnTo>
                  <a:pt x="5231592" y="831763"/>
                </a:lnTo>
                <a:lnTo>
                  <a:pt x="5217062" y="875160"/>
                </a:lnTo>
                <a:lnTo>
                  <a:pt x="5201816" y="918224"/>
                </a:lnTo>
                <a:lnTo>
                  <a:pt x="5185861" y="960948"/>
                </a:lnTo>
                <a:lnTo>
                  <a:pt x="5169203" y="1003324"/>
                </a:lnTo>
                <a:lnTo>
                  <a:pt x="5151851" y="1045345"/>
                </a:lnTo>
                <a:lnTo>
                  <a:pt x="5133811" y="1087005"/>
                </a:lnTo>
                <a:lnTo>
                  <a:pt x="5115090" y="1128295"/>
                </a:lnTo>
                <a:lnTo>
                  <a:pt x="5095695" y="1169210"/>
                </a:lnTo>
                <a:lnTo>
                  <a:pt x="5075633" y="1209741"/>
                </a:lnTo>
                <a:lnTo>
                  <a:pt x="5054912" y="1249882"/>
                </a:lnTo>
                <a:lnTo>
                  <a:pt x="5033539" y="1289626"/>
                </a:lnTo>
                <a:lnTo>
                  <a:pt x="5011520" y="1328966"/>
                </a:lnTo>
                <a:lnTo>
                  <a:pt x="4988863" y="1367894"/>
                </a:lnTo>
                <a:lnTo>
                  <a:pt x="4965574" y="1406404"/>
                </a:lnTo>
                <a:lnTo>
                  <a:pt x="4941662" y="1444488"/>
                </a:lnTo>
                <a:lnTo>
                  <a:pt x="4917132" y="1482139"/>
                </a:lnTo>
                <a:lnTo>
                  <a:pt x="4891993" y="1519351"/>
                </a:lnTo>
                <a:lnTo>
                  <a:pt x="4866250" y="1556116"/>
                </a:lnTo>
                <a:lnTo>
                  <a:pt x="4839912" y="1592426"/>
                </a:lnTo>
                <a:lnTo>
                  <a:pt x="4812985" y="1628276"/>
                </a:lnTo>
                <a:lnTo>
                  <a:pt x="4785477" y="1663657"/>
                </a:lnTo>
                <a:lnTo>
                  <a:pt x="4757394" y="1698564"/>
                </a:lnTo>
                <a:lnTo>
                  <a:pt x="4728744" y="1732987"/>
                </a:lnTo>
                <a:lnTo>
                  <a:pt x="4699533" y="1766922"/>
                </a:lnTo>
                <a:lnTo>
                  <a:pt x="4669769" y="1800360"/>
                </a:lnTo>
                <a:lnTo>
                  <a:pt x="4639459" y="1833294"/>
                </a:lnTo>
                <a:lnTo>
                  <a:pt x="4608610" y="1865718"/>
                </a:lnTo>
                <a:lnTo>
                  <a:pt x="4577229" y="1897624"/>
                </a:lnTo>
                <a:lnTo>
                  <a:pt x="4545323" y="1929005"/>
                </a:lnTo>
                <a:lnTo>
                  <a:pt x="4512899" y="1959854"/>
                </a:lnTo>
                <a:lnTo>
                  <a:pt x="4479965" y="1990164"/>
                </a:lnTo>
                <a:lnTo>
                  <a:pt x="4446527" y="2019928"/>
                </a:lnTo>
                <a:lnTo>
                  <a:pt x="4412593" y="2049138"/>
                </a:lnTo>
                <a:lnTo>
                  <a:pt x="4378169" y="2077789"/>
                </a:lnTo>
                <a:lnTo>
                  <a:pt x="4343263" y="2105872"/>
                </a:lnTo>
                <a:lnTo>
                  <a:pt x="4307881" y="2133380"/>
                </a:lnTo>
                <a:lnTo>
                  <a:pt x="4272031" y="2160307"/>
                </a:lnTo>
                <a:lnTo>
                  <a:pt x="4235721" y="2186645"/>
                </a:lnTo>
                <a:lnTo>
                  <a:pt x="4198956" y="2212387"/>
                </a:lnTo>
                <a:lnTo>
                  <a:pt x="4161745" y="2237527"/>
                </a:lnTo>
                <a:lnTo>
                  <a:pt x="4124093" y="2262056"/>
                </a:lnTo>
                <a:lnTo>
                  <a:pt x="4086009" y="2285969"/>
                </a:lnTo>
                <a:lnTo>
                  <a:pt x="4047499" y="2309257"/>
                </a:lnTo>
                <a:lnTo>
                  <a:pt x="4008571" y="2331915"/>
                </a:lnTo>
                <a:lnTo>
                  <a:pt x="3969232" y="2353934"/>
                </a:lnTo>
                <a:lnTo>
                  <a:pt x="3929488" y="2375307"/>
                </a:lnTo>
                <a:lnTo>
                  <a:pt x="3889346" y="2396028"/>
                </a:lnTo>
                <a:lnTo>
                  <a:pt x="3848815" y="2416090"/>
                </a:lnTo>
                <a:lnTo>
                  <a:pt x="3807900" y="2435484"/>
                </a:lnTo>
                <a:lnTo>
                  <a:pt x="3766610" y="2454206"/>
                </a:lnTo>
                <a:lnTo>
                  <a:pt x="3724950" y="2472246"/>
                </a:lnTo>
                <a:lnTo>
                  <a:pt x="3682929" y="2489598"/>
                </a:lnTo>
                <a:lnTo>
                  <a:pt x="3640553" y="2506255"/>
                </a:lnTo>
                <a:lnTo>
                  <a:pt x="3597830" y="2522211"/>
                </a:lnTo>
                <a:lnTo>
                  <a:pt x="3554766" y="2537457"/>
                </a:lnTo>
                <a:lnTo>
                  <a:pt x="3511368" y="2551986"/>
                </a:lnTo>
                <a:lnTo>
                  <a:pt x="3467644" y="2565793"/>
                </a:lnTo>
                <a:lnTo>
                  <a:pt x="3423601" y="2578868"/>
                </a:lnTo>
                <a:lnTo>
                  <a:pt x="3379245" y="2591207"/>
                </a:lnTo>
                <a:lnTo>
                  <a:pt x="3334585" y="2602801"/>
                </a:lnTo>
                <a:lnTo>
                  <a:pt x="3289626" y="2613642"/>
                </a:lnTo>
                <a:lnTo>
                  <a:pt x="3244377" y="2623726"/>
                </a:lnTo>
                <a:lnTo>
                  <a:pt x="3198844" y="2633043"/>
                </a:lnTo>
                <a:lnTo>
                  <a:pt x="3153034" y="2641587"/>
                </a:lnTo>
                <a:lnTo>
                  <a:pt x="3106954" y="2649351"/>
                </a:lnTo>
                <a:lnTo>
                  <a:pt x="3060612" y="2656328"/>
                </a:lnTo>
                <a:lnTo>
                  <a:pt x="3014014" y="2662511"/>
                </a:lnTo>
                <a:lnTo>
                  <a:pt x="2967168" y="2667892"/>
                </a:lnTo>
                <a:lnTo>
                  <a:pt x="2920081" y="2672465"/>
                </a:lnTo>
                <a:lnTo>
                  <a:pt x="2872759" y="2676222"/>
                </a:lnTo>
                <a:lnTo>
                  <a:pt x="2825210" y="2679157"/>
                </a:lnTo>
                <a:lnTo>
                  <a:pt x="2777442" y="2681262"/>
                </a:lnTo>
                <a:lnTo>
                  <a:pt x="2729460" y="2682530"/>
                </a:lnTo>
                <a:lnTo>
                  <a:pt x="2681272" y="2682955"/>
                </a:lnTo>
                <a:close/>
              </a:path>
            </a:pathLst>
          </a:custGeom>
          <a:solidFill>
            <a:srgbClr val="2ED47B"/>
          </a:solidFill>
        </p:spPr>
        <p:txBody>
          <a:bodyPr wrap="square" lIns="0" tIns="0" rIns="0" bIns="0" rtlCol="0"/>
          <a:lstStyle/>
          <a:p>
            <a:endParaRPr/>
          </a:p>
        </p:txBody>
      </p:sp>
      <p:sp>
        <p:nvSpPr>
          <p:cNvPr id="2" name="Holder 2"/>
          <p:cNvSpPr>
            <a:spLocks noGrp="1"/>
          </p:cNvSpPr>
          <p:nvPr>
            <p:ph type="title"/>
          </p:nvPr>
        </p:nvSpPr>
        <p:spPr>
          <a:xfrm>
            <a:off x="895151" y="-278140"/>
            <a:ext cx="10238105" cy="2007235"/>
          </a:xfrm>
          <a:prstGeom prst="rect">
            <a:avLst/>
          </a:prstGeom>
        </p:spPr>
        <p:txBody>
          <a:bodyPr wrap="square" lIns="0" tIns="0" rIns="0" bIns="0">
            <a:spAutoFit/>
          </a:bodyPr>
          <a:lstStyle>
            <a:lvl1pPr>
              <a:defRPr sz="7500" b="0" i="0">
                <a:solidFill>
                  <a:srgbClr val="259E40"/>
                </a:solidFill>
                <a:latin typeface="Verdana"/>
                <a:cs typeface="Verdana"/>
              </a:defRPr>
            </a:lvl1pPr>
          </a:lstStyle>
          <a:p>
            <a:endParaRPr/>
          </a:p>
        </p:txBody>
      </p:sp>
      <p:sp>
        <p:nvSpPr>
          <p:cNvPr id="3" name="Holder 3"/>
          <p:cNvSpPr>
            <a:spLocks noGrp="1"/>
          </p:cNvSpPr>
          <p:nvPr>
            <p:ph type="body" idx="1"/>
          </p:nvPr>
        </p:nvSpPr>
        <p:spPr>
          <a:xfrm>
            <a:off x="544958" y="1891239"/>
            <a:ext cx="11812905" cy="6883400"/>
          </a:xfrm>
          <a:prstGeom prst="rect">
            <a:avLst/>
          </a:prstGeom>
        </p:spPr>
        <p:txBody>
          <a:bodyPr wrap="square" lIns="0" tIns="0" rIns="0" bIns="0">
            <a:spAutoFit/>
          </a:bodyPr>
          <a:lstStyle>
            <a:lvl1pPr>
              <a:defRPr sz="255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agriculture.ec.europa.eu/common-agricultural-policy/cap-overview/new-cap-2023-27_en"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sp>
        <p:nvSpPr>
          <p:cNvPr id="13" name="Subtitle 2">
            <a:extLst>
              <a:ext uri="{FF2B5EF4-FFF2-40B4-BE49-F238E27FC236}">
                <a16:creationId xmlns:a16="http://schemas.microsoft.com/office/drawing/2014/main" id="{2638E8FA-A3C3-4D73-A176-893504E5AD56}"/>
              </a:ext>
            </a:extLst>
          </p:cNvPr>
          <p:cNvSpPr txBox="1">
            <a:spLocks/>
          </p:cNvSpPr>
          <p:nvPr/>
        </p:nvSpPr>
        <p:spPr>
          <a:xfrm>
            <a:off x="228600" y="571500"/>
            <a:ext cx="11277600" cy="4800600"/>
          </a:xfrm>
          <a:prstGeom prst="rect">
            <a:avLst/>
          </a:prstGeom>
        </p:spPr>
        <p:style>
          <a:lnRef idx="1">
            <a:schemeClr val="accent3"/>
          </a:lnRef>
          <a:fillRef idx="2">
            <a:schemeClr val="accent3"/>
          </a:fillRef>
          <a:effectRef idx="1">
            <a:schemeClr val="accent3"/>
          </a:effectRef>
          <a:fontRef idx="minor">
            <a:schemeClr val="dk1"/>
          </a:fontRef>
        </p:style>
        <p:txBody>
          <a:bodyPr vert="horz" lIns="121899" tIns="60949" rIns="121899" bIns="60949" rtlCol="0">
            <a:normAutofit/>
            <a:scene3d>
              <a:camera prst="orthographicFront"/>
              <a:lightRig rig="harsh" dir="t"/>
            </a:scene3d>
            <a:sp3d extrusionH="57150" prstMaterial="matte">
              <a:bevelT w="63500" h="12700" prst="angle"/>
              <a:contourClr>
                <a:schemeClr val="bg1">
                  <a:lumMod val="65000"/>
                </a:schemeClr>
              </a:contourClr>
            </a:sp3d>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ctr">
              <a:buNone/>
            </a:pPr>
            <a:endParaRPr lang="en-US" sz="2800" b="1" dirty="0">
              <a:ln>
                <a:solidFill>
                  <a:srgbClr val="00B050"/>
                </a:solidFill>
              </a:ln>
              <a:solidFill>
                <a:schemeClr val="accent3"/>
              </a:solidFill>
            </a:endParaRPr>
          </a:p>
          <a:p>
            <a:pPr marL="0" indent="0" algn="ctr">
              <a:buNone/>
            </a:pPr>
            <a:r>
              <a:rPr lang="ru-RU" sz="5400" b="1" dirty="0" smtClean="0">
                <a:ln/>
              </a:rPr>
              <a:t>Тема </a:t>
            </a:r>
            <a:r>
              <a:rPr lang="ru-RU" sz="5400" b="1" dirty="0" err="1">
                <a:ln/>
              </a:rPr>
              <a:t>лекції</a:t>
            </a:r>
            <a:r>
              <a:rPr lang="ru-RU" sz="5400" b="1" dirty="0">
                <a:ln/>
              </a:rPr>
              <a:t> 2:</a:t>
            </a:r>
          </a:p>
          <a:p>
            <a:pPr marL="0" indent="0" algn="ctr">
              <a:buNone/>
            </a:pPr>
            <a:r>
              <a:rPr lang="ru-RU" sz="5400" b="1" dirty="0">
                <a:ln/>
              </a:rPr>
              <a:t>Стратегічне </a:t>
            </a:r>
            <a:r>
              <a:rPr lang="ru-RU" sz="5400" b="1" dirty="0" err="1">
                <a:ln/>
              </a:rPr>
              <a:t>планування</a:t>
            </a:r>
            <a:r>
              <a:rPr lang="ru-RU" sz="5400" b="1" dirty="0">
                <a:ln/>
              </a:rPr>
              <a:t> в межах </a:t>
            </a:r>
            <a:r>
              <a:rPr lang="ru-RU" sz="5400" b="1" dirty="0" err="1">
                <a:ln/>
              </a:rPr>
              <a:t>нової</a:t>
            </a:r>
            <a:r>
              <a:rPr lang="ru-RU" sz="5400" b="1" dirty="0">
                <a:ln/>
              </a:rPr>
              <a:t> </a:t>
            </a:r>
            <a:r>
              <a:rPr lang="ru-RU" sz="5400" b="1" dirty="0" err="1">
                <a:ln/>
              </a:rPr>
              <a:t>загальної</a:t>
            </a:r>
            <a:r>
              <a:rPr lang="ru-RU" sz="5400" b="1" dirty="0">
                <a:ln/>
              </a:rPr>
              <a:t> </a:t>
            </a:r>
            <a:r>
              <a:rPr lang="ru-RU" sz="5400" b="1" dirty="0" err="1">
                <a:ln/>
              </a:rPr>
              <a:t>аграрної</a:t>
            </a:r>
            <a:r>
              <a:rPr lang="ru-RU" sz="5400" b="1" dirty="0">
                <a:ln/>
              </a:rPr>
              <a:t> </a:t>
            </a:r>
            <a:r>
              <a:rPr lang="ru-RU" sz="5400" b="1" dirty="0" err="1">
                <a:ln/>
              </a:rPr>
              <a:t>політики</a:t>
            </a:r>
            <a:r>
              <a:rPr lang="ru-RU" sz="5400" b="1" dirty="0">
                <a:ln/>
              </a:rPr>
              <a:t> (СAP) на 2023-2027 </a:t>
            </a:r>
            <a:r>
              <a:rPr lang="ru-RU" sz="5400" b="1" dirty="0" err="1">
                <a:ln/>
              </a:rPr>
              <a:t>рр</a:t>
            </a:r>
            <a:r>
              <a:rPr lang="ru-RU" sz="5400" b="1" dirty="0">
                <a:ln/>
              </a:rPr>
              <a:t>.</a:t>
            </a:r>
          </a:p>
        </p:txBody>
      </p:sp>
      <p:sp>
        <p:nvSpPr>
          <p:cNvPr id="14" name="Выноска 2 13"/>
          <p:cNvSpPr/>
          <p:nvPr/>
        </p:nvSpPr>
        <p:spPr>
          <a:xfrm>
            <a:off x="2819400" y="6896100"/>
            <a:ext cx="8915400" cy="1981200"/>
          </a:xfrm>
          <a:prstGeom prst="borderCallout2">
            <a:avLst>
              <a:gd name="adj1" fmla="val 18750"/>
              <a:gd name="adj2" fmla="val -8333"/>
              <a:gd name="adj3" fmla="val 18750"/>
              <a:gd name="adj4" fmla="val -16667"/>
              <a:gd name="adj5" fmla="val -77640"/>
              <a:gd name="adj6" fmla="val -2118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400" dirty="0" smtClean="0"/>
              <a:t>Лектор: Переверзєва Анна Василівна</a:t>
            </a:r>
            <a:endParaRPr lang="ru-RU"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0" y="-2540"/>
            <a:ext cx="13182600" cy="105054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950"/>
              </a:spcAft>
            </a:pPr>
            <a:r>
              <a:rPr lang="ru-RU" sz="4400" dirty="0" err="1" smtClean="0">
                <a:solidFill>
                  <a:schemeClr val="tx1"/>
                </a:solidFill>
                <a:latin typeface="Source Sans Pro"/>
                <a:ea typeface="Times New Roman" panose="02020603050405020304" pitchFamily="18" charset="0"/>
              </a:rPr>
              <a:t>Оновлення</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поколінь</a:t>
            </a:r>
            <a:r>
              <a:rPr lang="ru-RU" sz="4400" dirty="0" smtClean="0">
                <a:solidFill>
                  <a:schemeClr val="tx1"/>
                </a:solidFill>
                <a:latin typeface="Source Sans Pro"/>
                <a:ea typeface="Times New Roman" panose="02020603050405020304" pitchFamily="18" charset="0"/>
              </a:rPr>
              <a:t> є одним </a:t>
            </a:r>
            <a:r>
              <a:rPr lang="ru-RU" sz="4400" dirty="0" err="1" smtClean="0">
                <a:solidFill>
                  <a:schemeClr val="tx1"/>
                </a:solidFill>
                <a:latin typeface="Source Sans Pro"/>
                <a:ea typeface="Times New Roman" panose="02020603050405020304" pitchFamily="18" charset="0"/>
              </a:rPr>
              <a:t>із</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головних</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викликів</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які</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постануть</a:t>
            </a:r>
            <a:r>
              <a:rPr lang="ru-RU" sz="4400" dirty="0" smtClean="0">
                <a:solidFill>
                  <a:schemeClr val="tx1"/>
                </a:solidFill>
                <a:latin typeface="Source Sans Pro"/>
                <a:ea typeface="Times New Roman" panose="02020603050405020304" pitchFamily="18" charset="0"/>
              </a:rPr>
              <a:t> перед </a:t>
            </a:r>
            <a:r>
              <a:rPr lang="ru-RU" sz="4400" dirty="0" err="1" smtClean="0">
                <a:solidFill>
                  <a:schemeClr val="tx1"/>
                </a:solidFill>
                <a:latin typeface="Source Sans Pro"/>
                <a:ea typeface="Times New Roman" panose="02020603050405020304" pitchFamily="18" charset="0"/>
              </a:rPr>
              <a:t>європейським</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сільським</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господарством</a:t>
            </a:r>
            <a:r>
              <a:rPr lang="ru-RU" sz="4400" dirty="0" smtClean="0">
                <a:solidFill>
                  <a:schemeClr val="tx1"/>
                </a:solidFill>
                <a:latin typeface="Source Sans Pro"/>
                <a:ea typeface="Times New Roman" panose="02020603050405020304" pitchFamily="18" charset="0"/>
              </a:rPr>
              <a:t> у </a:t>
            </a:r>
            <a:r>
              <a:rPr lang="ru-RU" sz="4400" dirty="0" err="1" smtClean="0">
                <a:solidFill>
                  <a:schemeClr val="tx1"/>
                </a:solidFill>
                <a:latin typeface="Source Sans Pro"/>
                <a:ea typeface="Times New Roman" panose="02020603050405020304" pitchFamily="18" charset="0"/>
              </a:rPr>
              <a:t>найближчі</a:t>
            </a:r>
            <a:r>
              <a:rPr lang="ru-RU" sz="4400" dirty="0" smtClean="0">
                <a:solidFill>
                  <a:schemeClr val="tx1"/>
                </a:solidFill>
                <a:latin typeface="Source Sans Pro"/>
                <a:ea typeface="Times New Roman" panose="02020603050405020304" pitchFamily="18" charset="0"/>
              </a:rPr>
              <a:t> роки. </a:t>
            </a:r>
            <a:r>
              <a:rPr lang="ru-RU" sz="4400" dirty="0" err="1" smtClean="0">
                <a:solidFill>
                  <a:schemeClr val="tx1"/>
                </a:solidFill>
                <a:latin typeface="Source Sans Pro"/>
                <a:ea typeface="Times New Roman" panose="02020603050405020304" pitchFamily="18" charset="0"/>
              </a:rPr>
              <a:t>Важливо</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щоб</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аграрний</a:t>
            </a:r>
            <a:r>
              <a:rPr lang="ru-RU" sz="4400" dirty="0" smtClean="0">
                <a:solidFill>
                  <a:schemeClr val="tx1"/>
                </a:solidFill>
                <a:latin typeface="Source Sans Pro"/>
                <a:ea typeface="Times New Roman" panose="02020603050405020304" pitchFamily="18" charset="0"/>
              </a:rPr>
              <a:t> сектор </a:t>
            </a:r>
            <a:r>
              <a:rPr lang="ru-RU" sz="4400" dirty="0" err="1" smtClean="0">
                <a:solidFill>
                  <a:schemeClr val="tx1"/>
                </a:solidFill>
                <a:latin typeface="Source Sans Pro"/>
                <a:ea typeface="Times New Roman" panose="02020603050405020304" pitchFamily="18" charset="0"/>
              </a:rPr>
              <a:t>залишався</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конкурентоспроможним</a:t>
            </a:r>
            <a:r>
              <a:rPr lang="ru-RU" sz="4400" dirty="0" smtClean="0">
                <a:solidFill>
                  <a:schemeClr val="tx1"/>
                </a:solidFill>
                <a:latin typeface="Source Sans Pro"/>
                <a:ea typeface="Times New Roman" panose="02020603050405020304" pitchFamily="18" charset="0"/>
              </a:rPr>
              <a:t> і </a:t>
            </a:r>
            <a:r>
              <a:rPr lang="ru-RU" sz="4400" dirty="0" err="1" smtClean="0">
                <a:solidFill>
                  <a:schemeClr val="tx1"/>
                </a:solidFill>
                <a:latin typeface="Source Sans Pro"/>
                <a:ea typeface="Times New Roman" panose="02020603050405020304" pitchFamily="18" charset="0"/>
              </a:rPr>
              <a:t>підвищував</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привабливість</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сільської</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місцевості</a:t>
            </a:r>
            <a:r>
              <a:rPr lang="ru-RU" sz="4400" dirty="0" smtClean="0">
                <a:solidFill>
                  <a:schemeClr val="tx1"/>
                </a:solidFill>
                <a:latin typeface="Source Sans Pro"/>
                <a:ea typeface="Times New Roman" panose="02020603050405020304" pitchFamily="18" charset="0"/>
              </a:rPr>
              <a:t>. </a:t>
            </a:r>
          </a:p>
          <a:p>
            <a:pPr algn="just">
              <a:spcAft>
                <a:spcPts val="1950"/>
              </a:spcAft>
            </a:pPr>
            <a:r>
              <a:rPr lang="ru-RU" sz="4400" dirty="0" smtClean="0">
                <a:solidFill>
                  <a:schemeClr val="tx1"/>
                </a:solidFill>
                <a:latin typeface="Source Sans Pro"/>
                <a:ea typeface="Times New Roman" panose="02020603050405020304" pitchFamily="18" charset="0"/>
              </a:rPr>
              <a:t>Конкретна </a:t>
            </a:r>
            <a:r>
              <a:rPr lang="ru-RU" sz="4400" dirty="0" err="1" smtClean="0">
                <a:solidFill>
                  <a:schemeClr val="tx1"/>
                </a:solidFill>
                <a:latin typeface="Source Sans Pro"/>
                <a:ea typeface="Times New Roman" panose="02020603050405020304" pitchFamily="18" charset="0"/>
              </a:rPr>
              <a:t>підтримка</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молодих</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фермерів</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займає</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важливе</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місце</a:t>
            </a:r>
            <a:r>
              <a:rPr lang="ru-RU" sz="4400" dirty="0" smtClean="0">
                <a:solidFill>
                  <a:schemeClr val="tx1"/>
                </a:solidFill>
                <a:latin typeface="Source Sans Pro"/>
                <a:ea typeface="Times New Roman" panose="02020603050405020304" pitchFamily="18" charset="0"/>
              </a:rPr>
              <a:t> в кожному </a:t>
            </a:r>
            <a:r>
              <a:rPr lang="ru-RU" sz="4400" dirty="0" err="1" smtClean="0">
                <a:solidFill>
                  <a:schemeClr val="tx1"/>
                </a:solidFill>
                <a:latin typeface="Source Sans Pro"/>
                <a:ea typeface="Times New Roman" panose="02020603050405020304" pitchFamily="18" charset="0"/>
              </a:rPr>
              <a:t>затвердженому</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Плані</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понад</a:t>
            </a:r>
            <a:r>
              <a:rPr lang="ru-RU" sz="4400" dirty="0" smtClean="0">
                <a:solidFill>
                  <a:schemeClr val="tx1"/>
                </a:solidFill>
                <a:latin typeface="Source Sans Pro"/>
                <a:ea typeface="Times New Roman" panose="02020603050405020304" pitchFamily="18" charset="0"/>
              </a:rPr>
              <a:t> </a:t>
            </a:r>
            <a:r>
              <a:rPr lang="ru-RU" sz="4400" b="1" dirty="0" smtClean="0">
                <a:solidFill>
                  <a:schemeClr val="tx1"/>
                </a:solidFill>
                <a:latin typeface="Source Sans Pro"/>
                <a:ea typeface="Times New Roman" panose="02020603050405020304" pitchFamily="18" charset="0"/>
              </a:rPr>
              <a:t>3 </a:t>
            </a:r>
            <a:r>
              <a:rPr lang="ru-RU" sz="4400" b="1" dirty="0" err="1" smtClean="0">
                <a:solidFill>
                  <a:schemeClr val="tx1"/>
                </a:solidFill>
                <a:latin typeface="Source Sans Pro"/>
                <a:ea typeface="Times New Roman" panose="02020603050405020304" pitchFamily="18" charset="0"/>
              </a:rPr>
              <a:t>мільярди</a:t>
            </a:r>
            <a:r>
              <a:rPr lang="ru-RU" sz="4400" b="1" dirty="0" smtClean="0">
                <a:solidFill>
                  <a:schemeClr val="tx1"/>
                </a:solidFill>
                <a:latin typeface="Source Sans Pro"/>
                <a:ea typeface="Times New Roman" panose="02020603050405020304" pitchFamily="18" charset="0"/>
              </a:rPr>
              <a:t> </a:t>
            </a:r>
            <a:r>
              <a:rPr lang="ru-RU" sz="4400" b="1" dirty="0" err="1" smtClean="0">
                <a:solidFill>
                  <a:schemeClr val="tx1"/>
                </a:solidFill>
                <a:latin typeface="Source Sans Pro"/>
                <a:ea typeface="Times New Roman" panose="02020603050405020304" pitchFamily="18" charset="0"/>
              </a:rPr>
              <a:t>євро</a:t>
            </a:r>
            <a:r>
              <a:rPr lang="ru-RU" sz="4400" b="1" dirty="0" smtClean="0">
                <a:solidFill>
                  <a:schemeClr val="tx1"/>
                </a:solidFill>
                <a:latin typeface="Source Sans Pro"/>
                <a:ea typeface="Times New Roman" panose="02020603050405020304" pitchFamily="18" charset="0"/>
              </a:rPr>
              <a:t> </a:t>
            </a:r>
            <a:r>
              <a:rPr lang="ru-RU" sz="4400" b="1" dirty="0" err="1" smtClean="0">
                <a:solidFill>
                  <a:schemeClr val="tx1"/>
                </a:solidFill>
                <a:latin typeface="Source Sans Pro"/>
                <a:ea typeface="Times New Roman" panose="02020603050405020304" pitchFamily="18" charset="0"/>
              </a:rPr>
              <a:t>напряму</a:t>
            </a:r>
            <a:r>
              <a:rPr lang="ru-RU" sz="4400" b="1" dirty="0" smtClean="0">
                <a:solidFill>
                  <a:schemeClr val="tx1"/>
                </a:solidFill>
                <a:latin typeface="Source Sans Pro"/>
                <a:ea typeface="Times New Roman" panose="02020603050405020304" pitchFamily="18" charset="0"/>
              </a:rPr>
              <a:t> </a:t>
            </a:r>
            <a:r>
              <a:rPr lang="ru-RU" sz="4400" b="1" dirty="0" err="1" smtClean="0">
                <a:solidFill>
                  <a:schemeClr val="tx1"/>
                </a:solidFill>
                <a:latin typeface="Source Sans Pro"/>
                <a:ea typeface="Times New Roman" panose="02020603050405020304" pitchFamily="18" charset="0"/>
              </a:rPr>
              <a:t>отримають</a:t>
            </a:r>
            <a:r>
              <a:rPr lang="ru-RU" sz="4400" b="1" dirty="0" smtClean="0">
                <a:solidFill>
                  <a:schemeClr val="tx1"/>
                </a:solidFill>
                <a:latin typeface="Source Sans Pro"/>
                <a:ea typeface="Times New Roman" panose="02020603050405020304" pitchFamily="18" charset="0"/>
              </a:rPr>
              <a:t> </a:t>
            </a:r>
            <a:r>
              <a:rPr lang="ru-RU" sz="4400" b="1" dirty="0" err="1" smtClean="0">
                <a:solidFill>
                  <a:schemeClr val="tx1"/>
                </a:solidFill>
                <a:latin typeface="Source Sans Pro"/>
                <a:ea typeface="Times New Roman" panose="02020603050405020304" pitchFamily="18" charset="0"/>
              </a:rPr>
              <a:t>молодих</a:t>
            </a:r>
            <a:r>
              <a:rPr lang="ru-RU" sz="4400" b="1" dirty="0" smtClean="0">
                <a:solidFill>
                  <a:schemeClr val="tx1"/>
                </a:solidFill>
                <a:latin typeface="Source Sans Pro"/>
                <a:ea typeface="Times New Roman" panose="02020603050405020304" pitchFamily="18" charset="0"/>
              </a:rPr>
              <a:t> </a:t>
            </a:r>
            <a:r>
              <a:rPr lang="ru-RU" sz="4400" b="1" dirty="0" err="1" smtClean="0">
                <a:solidFill>
                  <a:schemeClr val="tx1"/>
                </a:solidFill>
                <a:latin typeface="Source Sans Pro"/>
                <a:ea typeface="Times New Roman" panose="02020603050405020304" pitchFamily="18" charset="0"/>
              </a:rPr>
              <a:t>фермерів</a:t>
            </a:r>
            <a:r>
              <a:rPr lang="ru-RU" sz="4400" b="1" dirty="0" smtClean="0">
                <a:solidFill>
                  <a:schemeClr val="tx1"/>
                </a:solidFill>
                <a:latin typeface="Source Sans Pro"/>
                <a:ea typeface="Times New Roman" panose="02020603050405020304" pitchFamily="18" charset="0"/>
              </a:rPr>
              <a:t> у семи </a:t>
            </a:r>
            <a:r>
              <a:rPr lang="ru-RU" sz="4400" b="1" dirty="0" err="1" smtClean="0">
                <a:solidFill>
                  <a:schemeClr val="tx1"/>
                </a:solidFill>
                <a:latin typeface="Source Sans Pro"/>
                <a:ea typeface="Times New Roman" panose="02020603050405020304" pitchFamily="18" charset="0"/>
              </a:rPr>
              <a:t>країнах</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Фонди</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розвитку</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сільської</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місцевості</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підтримуватимуть</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тисячі</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робочих</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місць</a:t>
            </a:r>
            <a:r>
              <a:rPr lang="ru-RU" sz="4400" dirty="0" smtClean="0">
                <a:solidFill>
                  <a:schemeClr val="tx1"/>
                </a:solidFill>
                <a:latin typeface="Source Sans Pro"/>
                <a:ea typeface="Times New Roman" panose="02020603050405020304" pitchFamily="18" charset="0"/>
              </a:rPr>
              <a:t> і </a:t>
            </a:r>
            <a:r>
              <a:rPr lang="ru-RU" sz="4400" dirty="0" err="1" smtClean="0">
                <a:solidFill>
                  <a:schemeClr val="tx1"/>
                </a:solidFill>
                <a:latin typeface="Source Sans Pro"/>
                <a:ea typeface="Times New Roman" panose="02020603050405020304" pitchFamily="18" charset="0"/>
              </a:rPr>
              <a:t>місцевих</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підприємств</a:t>
            </a:r>
            <a:r>
              <a:rPr lang="ru-RU" sz="4400" dirty="0" smtClean="0">
                <a:solidFill>
                  <a:schemeClr val="tx1"/>
                </a:solidFill>
                <a:latin typeface="Source Sans Pro"/>
                <a:ea typeface="Times New Roman" panose="02020603050405020304" pitchFamily="18" charset="0"/>
              </a:rPr>
              <a:t> у </a:t>
            </a:r>
            <a:r>
              <a:rPr lang="ru-RU" sz="4400" dirty="0" err="1" smtClean="0">
                <a:solidFill>
                  <a:schemeClr val="tx1"/>
                </a:solidFill>
                <a:latin typeface="Source Sans Pro"/>
                <a:ea typeface="Times New Roman" panose="02020603050405020304" pitchFamily="18" charset="0"/>
              </a:rPr>
              <a:t>сільській</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місцевості</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одночасно</a:t>
            </a:r>
            <a:r>
              <a:rPr lang="ru-RU" sz="4400" dirty="0" smtClean="0">
                <a:solidFill>
                  <a:schemeClr val="tx1"/>
                </a:solidFill>
                <a:latin typeface="Source Sans Pro"/>
                <a:ea typeface="Times New Roman" panose="02020603050405020304" pitchFamily="18" charset="0"/>
              </a:rPr>
              <a:t> </a:t>
            </a:r>
            <a:r>
              <a:rPr lang="ru-RU" sz="4400" dirty="0" err="1" smtClean="0">
                <a:solidFill>
                  <a:schemeClr val="tx1"/>
                </a:solidFill>
                <a:latin typeface="Source Sans Pro"/>
                <a:ea typeface="Times New Roman" panose="02020603050405020304" pitchFamily="18" charset="0"/>
              </a:rPr>
              <a:t>покращуючи</a:t>
            </a:r>
            <a:r>
              <a:rPr lang="ru-RU" sz="4400" dirty="0" smtClean="0">
                <a:solidFill>
                  <a:schemeClr val="tx1"/>
                </a:solidFill>
                <a:latin typeface="Source Sans Pro"/>
                <a:ea typeface="Times New Roman" panose="02020603050405020304" pitchFamily="18" charset="0"/>
              </a:rPr>
              <a:t> доступ до </a:t>
            </a:r>
            <a:r>
              <a:rPr lang="ru-RU" sz="4400" dirty="0" err="1" smtClean="0">
                <a:solidFill>
                  <a:schemeClr val="tx1"/>
                </a:solidFill>
                <a:latin typeface="Source Sans Pro"/>
                <a:ea typeface="Times New Roman" panose="02020603050405020304" pitchFamily="18" charset="0"/>
              </a:rPr>
              <a:t>послуг</a:t>
            </a:r>
            <a:r>
              <a:rPr lang="ru-RU" sz="4400" dirty="0" smtClean="0">
                <a:solidFill>
                  <a:schemeClr val="tx1"/>
                </a:solidFill>
                <a:latin typeface="Source Sans Pro"/>
                <a:ea typeface="Times New Roman" panose="02020603050405020304" pitchFamily="18" charset="0"/>
              </a:rPr>
              <a:t> та </a:t>
            </a:r>
            <a:r>
              <a:rPr lang="ru-RU" sz="4400" dirty="0" err="1" smtClean="0">
                <a:solidFill>
                  <a:schemeClr val="tx1"/>
                </a:solidFill>
                <a:latin typeface="Source Sans Pro"/>
                <a:ea typeface="Times New Roman" panose="02020603050405020304" pitchFamily="18" charset="0"/>
              </a:rPr>
              <a:t>інфраструктури</a:t>
            </a:r>
            <a:r>
              <a:rPr lang="ru-RU" sz="4400" dirty="0" smtClean="0">
                <a:solidFill>
                  <a:schemeClr val="tx1"/>
                </a:solidFill>
                <a:latin typeface="Source Sans Pro"/>
                <a:ea typeface="Times New Roman" panose="02020603050405020304" pitchFamily="18" charset="0"/>
              </a:rPr>
              <a:t>, як-от </a:t>
            </a:r>
            <a:r>
              <a:rPr lang="ru-RU" sz="4400" dirty="0" err="1" smtClean="0">
                <a:solidFill>
                  <a:schemeClr val="tx1"/>
                </a:solidFill>
                <a:latin typeface="Source Sans Pro"/>
                <a:ea typeface="Times New Roman" panose="02020603050405020304" pitchFamily="18" charset="0"/>
              </a:rPr>
              <a:t>широкосмуговий</a:t>
            </a:r>
            <a:r>
              <a:rPr lang="ru-RU" sz="4400" dirty="0" smtClean="0">
                <a:solidFill>
                  <a:schemeClr val="tx1"/>
                </a:solidFill>
                <a:latin typeface="Source Sans Pro"/>
                <a:ea typeface="Times New Roman" panose="02020603050405020304" pitchFamily="18" charset="0"/>
              </a:rPr>
              <a:t> доступ. </a:t>
            </a:r>
          </a:p>
        </p:txBody>
      </p:sp>
    </p:spTree>
    <p:extLst>
      <p:ext uri="{BB962C8B-B14F-4D97-AF65-F5344CB8AC3E}">
        <p14:creationId xmlns:p14="http://schemas.microsoft.com/office/powerpoint/2010/main" val="130580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30480" y="266700"/>
            <a:ext cx="12847320" cy="170815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950"/>
              </a:spcAft>
            </a:pPr>
            <a:r>
              <a:rPr lang="ru-RU" sz="4800" dirty="0" err="1">
                <a:solidFill>
                  <a:schemeClr val="tx1"/>
                </a:solidFill>
                <a:latin typeface="Source Sans Pro"/>
                <a:ea typeface="Times New Roman" panose="02020603050405020304" pitchFamily="18" charset="0"/>
              </a:rPr>
              <a:t>Оновлення</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поколінь</a:t>
            </a:r>
            <a:r>
              <a:rPr lang="ru-RU" sz="4800" dirty="0">
                <a:solidFill>
                  <a:schemeClr val="tx1"/>
                </a:solidFill>
                <a:latin typeface="Source Sans Pro"/>
                <a:ea typeface="Times New Roman" panose="02020603050405020304" pitchFamily="18" charset="0"/>
              </a:rPr>
              <a:t> є одним </a:t>
            </a:r>
            <a:r>
              <a:rPr lang="ru-RU" sz="4800" dirty="0" err="1">
                <a:solidFill>
                  <a:schemeClr val="tx1"/>
                </a:solidFill>
                <a:latin typeface="Source Sans Pro"/>
                <a:ea typeface="Times New Roman" panose="02020603050405020304" pitchFamily="18" charset="0"/>
              </a:rPr>
              <a:t>із</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головних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викликів</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які</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постануть</a:t>
            </a:r>
            <a:r>
              <a:rPr lang="ru-RU" sz="4800" dirty="0">
                <a:solidFill>
                  <a:schemeClr val="tx1"/>
                </a:solidFill>
                <a:latin typeface="Source Sans Pro"/>
                <a:ea typeface="Times New Roman" panose="02020603050405020304" pitchFamily="18" charset="0"/>
              </a:rPr>
              <a:t> перед </a:t>
            </a:r>
            <a:r>
              <a:rPr lang="ru-RU" sz="4800" dirty="0" err="1">
                <a:solidFill>
                  <a:schemeClr val="tx1"/>
                </a:solidFill>
                <a:latin typeface="Source Sans Pro"/>
                <a:ea typeface="Times New Roman" panose="02020603050405020304" pitchFamily="18" charset="0"/>
              </a:rPr>
              <a:t>європейським</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сільським</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господарством</a:t>
            </a:r>
            <a:r>
              <a:rPr lang="ru-RU" sz="4800" dirty="0">
                <a:solidFill>
                  <a:schemeClr val="tx1"/>
                </a:solidFill>
                <a:latin typeface="Source Sans Pro"/>
                <a:ea typeface="Times New Roman" panose="02020603050405020304" pitchFamily="18" charset="0"/>
              </a:rPr>
              <a:t> у </a:t>
            </a:r>
            <a:r>
              <a:rPr lang="ru-RU" sz="4800" dirty="0" err="1">
                <a:solidFill>
                  <a:schemeClr val="tx1"/>
                </a:solidFill>
                <a:latin typeface="Source Sans Pro"/>
                <a:ea typeface="Times New Roman" panose="02020603050405020304" pitchFamily="18" charset="0"/>
              </a:rPr>
              <a:t>найближчі</a:t>
            </a:r>
            <a:r>
              <a:rPr lang="ru-RU" sz="4800" dirty="0">
                <a:solidFill>
                  <a:schemeClr val="tx1"/>
                </a:solidFill>
                <a:latin typeface="Source Sans Pro"/>
                <a:ea typeface="Times New Roman" panose="02020603050405020304" pitchFamily="18" charset="0"/>
              </a:rPr>
              <a:t> роки. </a:t>
            </a:r>
            <a:r>
              <a:rPr lang="ru-RU" sz="4800" dirty="0" err="1">
                <a:solidFill>
                  <a:schemeClr val="tx1"/>
                </a:solidFill>
                <a:latin typeface="Source Sans Pro"/>
                <a:ea typeface="Times New Roman" panose="02020603050405020304" pitchFamily="18" charset="0"/>
              </a:rPr>
              <a:t>Важливо</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щоб</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аграрний</a:t>
            </a:r>
            <a:r>
              <a:rPr lang="ru-RU" sz="4800" dirty="0">
                <a:solidFill>
                  <a:schemeClr val="tx1"/>
                </a:solidFill>
                <a:latin typeface="Source Sans Pro"/>
                <a:ea typeface="Times New Roman" panose="02020603050405020304" pitchFamily="18" charset="0"/>
              </a:rPr>
              <a:t> сектор </a:t>
            </a:r>
            <a:r>
              <a:rPr lang="ru-RU" sz="4800" dirty="0" err="1">
                <a:solidFill>
                  <a:schemeClr val="tx1"/>
                </a:solidFill>
                <a:latin typeface="Source Sans Pro"/>
                <a:ea typeface="Times New Roman" panose="02020603050405020304" pitchFamily="18" charset="0"/>
              </a:rPr>
              <a:t>залишався</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конкурентоспроможним</a:t>
            </a:r>
            <a:r>
              <a:rPr lang="ru-RU" sz="4800" dirty="0">
                <a:solidFill>
                  <a:schemeClr val="tx1"/>
                </a:solidFill>
                <a:latin typeface="Source Sans Pro"/>
                <a:ea typeface="Times New Roman" panose="02020603050405020304" pitchFamily="18" charset="0"/>
              </a:rPr>
              <a:t> і </a:t>
            </a:r>
            <a:r>
              <a:rPr lang="ru-RU" sz="4800" dirty="0" err="1">
                <a:solidFill>
                  <a:schemeClr val="tx1"/>
                </a:solidFill>
                <a:latin typeface="Source Sans Pro"/>
                <a:ea typeface="Times New Roman" panose="02020603050405020304" pitchFamily="18" charset="0"/>
              </a:rPr>
              <a:t>підвищував</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привабливість</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сільської</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місцевості</a:t>
            </a:r>
            <a:r>
              <a:rPr lang="ru-RU" sz="4800" dirty="0">
                <a:solidFill>
                  <a:schemeClr val="tx1"/>
                </a:solidFill>
                <a:latin typeface="Source Sans Pro"/>
                <a:ea typeface="Times New Roman" panose="02020603050405020304" pitchFamily="18" charset="0"/>
              </a:rPr>
              <a:t>. Конкретна </a:t>
            </a:r>
            <a:r>
              <a:rPr lang="ru-RU" sz="4800" dirty="0" err="1">
                <a:solidFill>
                  <a:schemeClr val="tx1"/>
                </a:solidFill>
                <a:latin typeface="Source Sans Pro"/>
                <a:ea typeface="Times New Roman" panose="02020603050405020304" pitchFamily="18" charset="0"/>
              </a:rPr>
              <a:t>підтримка</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молодих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фермерів</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займає</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важливе</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місце</a:t>
            </a:r>
            <a:r>
              <a:rPr lang="ru-RU" sz="4800" dirty="0">
                <a:solidFill>
                  <a:schemeClr val="tx1"/>
                </a:solidFill>
                <a:latin typeface="Source Sans Pro"/>
                <a:ea typeface="Times New Roman" panose="02020603050405020304" pitchFamily="18" charset="0"/>
              </a:rPr>
              <a:t> в кожному </a:t>
            </a:r>
            <a:r>
              <a:rPr lang="ru-RU" sz="4800" dirty="0" err="1">
                <a:solidFill>
                  <a:schemeClr val="tx1"/>
                </a:solidFill>
                <a:latin typeface="Source Sans Pro"/>
                <a:ea typeface="Times New Roman" panose="02020603050405020304" pitchFamily="18" charset="0"/>
              </a:rPr>
              <a:t>затвердженому</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Плані</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понад</a:t>
            </a:r>
            <a:r>
              <a:rPr lang="ru-RU" sz="4800" dirty="0">
                <a:solidFill>
                  <a:schemeClr val="tx1"/>
                </a:solidFill>
                <a:latin typeface="Source Sans Pro"/>
                <a:ea typeface="Times New Roman" panose="02020603050405020304" pitchFamily="18" charset="0"/>
              </a:rPr>
              <a:t> 3 </a:t>
            </a:r>
            <a:r>
              <a:rPr lang="ru-RU" sz="4800" dirty="0" err="1">
                <a:solidFill>
                  <a:schemeClr val="tx1"/>
                </a:solidFill>
                <a:latin typeface="Source Sans Pro"/>
                <a:ea typeface="Times New Roman" panose="02020603050405020304" pitchFamily="18" charset="0"/>
              </a:rPr>
              <a:t>мільярди</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євро</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напряму</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отримають</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молодих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фермерів</a:t>
            </a:r>
            <a:r>
              <a:rPr lang="ru-RU" sz="4800" dirty="0">
                <a:solidFill>
                  <a:schemeClr val="tx1"/>
                </a:solidFill>
                <a:latin typeface="Source Sans Pro"/>
                <a:ea typeface="Times New Roman" panose="02020603050405020304" pitchFamily="18" charset="0"/>
              </a:rPr>
              <a:t> у семи </a:t>
            </a:r>
            <a:r>
              <a:rPr lang="ru-RU" sz="4800" dirty="0" err="1">
                <a:solidFill>
                  <a:schemeClr val="tx1"/>
                </a:solidFill>
                <a:latin typeface="Source Sans Pro"/>
                <a:ea typeface="Times New Roman" panose="02020603050405020304" pitchFamily="18" charset="0"/>
              </a:rPr>
              <a:t>країнах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Фонди</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розвитку</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сільської</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місцевості</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підтримуватимуть</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тисячі</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робочих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місць</a:t>
            </a:r>
            <a:r>
              <a:rPr lang="ru-RU" sz="4800" dirty="0">
                <a:solidFill>
                  <a:schemeClr val="tx1"/>
                </a:solidFill>
                <a:latin typeface="Source Sans Pro"/>
                <a:ea typeface="Times New Roman" panose="02020603050405020304" pitchFamily="18" charset="0"/>
              </a:rPr>
              <a:t> і </a:t>
            </a:r>
            <a:r>
              <a:rPr lang="ru-RU" sz="4800" dirty="0" err="1">
                <a:solidFill>
                  <a:schemeClr val="tx1"/>
                </a:solidFill>
                <a:latin typeface="Source Sans Pro"/>
                <a:ea typeface="Times New Roman" panose="02020603050405020304" pitchFamily="18" charset="0"/>
              </a:rPr>
              <a:t>місцевих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підприємств</a:t>
            </a:r>
            <a:r>
              <a:rPr lang="ru-RU" sz="4800" dirty="0">
                <a:solidFill>
                  <a:schemeClr val="tx1"/>
                </a:solidFill>
                <a:latin typeface="Source Sans Pro"/>
                <a:ea typeface="Times New Roman" panose="02020603050405020304" pitchFamily="18" charset="0"/>
              </a:rPr>
              <a:t> у </a:t>
            </a:r>
            <a:r>
              <a:rPr lang="ru-RU" sz="4800" dirty="0" err="1">
                <a:solidFill>
                  <a:schemeClr val="tx1"/>
                </a:solidFill>
                <a:latin typeface="Source Sans Pro"/>
                <a:ea typeface="Times New Roman" panose="02020603050405020304" pitchFamily="18" charset="0"/>
              </a:rPr>
              <a:t>сільській</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місцевості</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одночасно</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покращуючи</a:t>
            </a:r>
            <a:r>
              <a:rPr lang="ru-RU" sz="4800" dirty="0">
                <a:solidFill>
                  <a:schemeClr val="tx1"/>
                </a:solidFill>
                <a:latin typeface="Source Sans Pro"/>
                <a:ea typeface="Times New Roman" panose="02020603050405020304" pitchFamily="18" charset="0"/>
              </a:rPr>
              <a:t> доступ до </a:t>
            </a:r>
            <a:r>
              <a:rPr lang="ru-RU" sz="4800" dirty="0" err="1">
                <a:solidFill>
                  <a:schemeClr val="tx1"/>
                </a:solidFill>
                <a:latin typeface="Source Sans Pro"/>
                <a:ea typeface="Times New Roman" panose="02020603050405020304" pitchFamily="18" charset="0"/>
              </a:rPr>
              <a:t>послуг</a:t>
            </a:r>
            <a:r>
              <a:rPr lang="ru-RU" sz="4800" dirty="0">
                <a:solidFill>
                  <a:schemeClr val="tx1"/>
                </a:solidFill>
                <a:latin typeface="Source Sans Pro"/>
                <a:ea typeface="Times New Roman" panose="02020603050405020304" pitchFamily="18" charset="0"/>
              </a:rPr>
              <a:t> та </a:t>
            </a:r>
            <a:r>
              <a:rPr lang="ru-RU" sz="4800" dirty="0" err="1">
                <a:solidFill>
                  <a:schemeClr val="tx1"/>
                </a:solidFill>
                <a:latin typeface="Source Sans Pro"/>
                <a:ea typeface="Times New Roman" panose="02020603050405020304" pitchFamily="18" charset="0"/>
              </a:rPr>
              <a:t>інфраструктури</a:t>
            </a:r>
            <a:r>
              <a:rPr lang="ru-RU" sz="4800" dirty="0">
                <a:solidFill>
                  <a:schemeClr val="tx1"/>
                </a:solidFill>
                <a:latin typeface="Source Sans Pro"/>
                <a:ea typeface="Times New Roman" panose="02020603050405020304" pitchFamily="18" charset="0"/>
              </a:rPr>
              <a:t>, як-от </a:t>
            </a:r>
            <a:r>
              <a:rPr lang="ru-RU" sz="4800" dirty="0" err="1">
                <a:solidFill>
                  <a:schemeClr val="tx1"/>
                </a:solidFill>
                <a:latin typeface="Source Sans Pro"/>
                <a:ea typeface="Times New Roman" panose="02020603050405020304" pitchFamily="18" charset="0"/>
              </a:rPr>
              <a:t>широкосмуговий</a:t>
            </a:r>
            <a:r>
              <a:rPr lang="ru-RU" sz="4800" dirty="0">
                <a:solidFill>
                  <a:schemeClr val="tx1"/>
                </a:solidFill>
                <a:latin typeface="Source Sans Pro"/>
                <a:ea typeface="Times New Roman" panose="02020603050405020304" pitchFamily="18" charset="0"/>
              </a:rPr>
              <a:t> доступ. </a:t>
            </a:r>
            <a:r>
              <a:rPr lang="ru-RU" sz="4800" dirty="0" err="1">
                <a:solidFill>
                  <a:schemeClr val="tx1"/>
                </a:solidFill>
                <a:latin typeface="Source Sans Pro"/>
                <a:ea typeface="Times New Roman" panose="02020603050405020304" pitchFamily="18" charset="0"/>
              </a:rPr>
              <a:t>Відповідно</a:t>
            </a:r>
            <a:r>
              <a:rPr lang="ru-RU" sz="4800" dirty="0">
                <a:solidFill>
                  <a:schemeClr val="tx1"/>
                </a:solidFill>
                <a:latin typeface="Source Sans Pro"/>
                <a:ea typeface="Times New Roman" panose="02020603050405020304" pitchFamily="18" charset="0"/>
              </a:rPr>
              <a:t> до </a:t>
            </a:r>
            <a:r>
              <a:rPr lang="ru-RU" sz="4800" dirty="0" err="1">
                <a:solidFill>
                  <a:schemeClr val="tx1"/>
                </a:solidFill>
                <a:latin typeface="Source Sans Pro"/>
                <a:ea typeface="Times New Roman" panose="02020603050405020304" pitchFamily="18" charset="0"/>
              </a:rPr>
              <a:t>довгострокове</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бачення</a:t>
            </a:r>
            <a:r>
              <a:rPr lang="ru-RU" sz="4800" dirty="0">
                <a:solidFill>
                  <a:schemeClr val="tx1"/>
                </a:solidFill>
                <a:latin typeface="Source Sans Pro"/>
                <a:ea typeface="Times New Roman" panose="02020603050405020304" pitchFamily="18" charset="0"/>
              </a:rPr>
              <a:t> для </a:t>
            </a:r>
            <a:r>
              <a:rPr lang="ru-RU" sz="4800" dirty="0" err="1">
                <a:solidFill>
                  <a:schemeClr val="tx1"/>
                </a:solidFill>
                <a:latin typeface="Source Sans Pro"/>
                <a:ea typeface="Times New Roman" panose="02020603050405020304" pitchFamily="18" charset="0"/>
              </a:rPr>
              <a:t>сільських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районів</a:t>
            </a:r>
            <a:r>
              <a:rPr lang="ru-RU" sz="4800" dirty="0">
                <a:solidFill>
                  <a:schemeClr val="tx1"/>
                </a:solidFill>
                <a:latin typeface="Source Sans Pro"/>
                <a:ea typeface="Times New Roman" panose="02020603050405020304" pitchFamily="18" charset="0"/>
              </a:rPr>
              <a:t> ЄС, потреби </a:t>
            </a:r>
            <a:r>
              <a:rPr lang="ru-RU" sz="4800" dirty="0" err="1">
                <a:solidFill>
                  <a:schemeClr val="tx1"/>
                </a:solidFill>
                <a:latin typeface="Source Sans Pro"/>
                <a:ea typeface="Times New Roman" panose="02020603050405020304" pitchFamily="18" charset="0"/>
              </a:rPr>
              <a:t>жителів</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сільської</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місцевості</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також</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будуть</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вирішені</a:t>
            </a:r>
            <a:r>
              <a:rPr lang="ru-RU" sz="4800" dirty="0">
                <a:solidFill>
                  <a:schemeClr val="tx1"/>
                </a:solidFill>
                <a:latin typeface="Source Sans Pro"/>
                <a:ea typeface="Times New Roman" panose="02020603050405020304" pitchFamily="18" charset="0"/>
              </a:rPr>
              <a:t> за </a:t>
            </a:r>
            <a:r>
              <a:rPr lang="ru-RU" sz="4800" dirty="0" err="1">
                <a:solidFill>
                  <a:schemeClr val="tx1"/>
                </a:solidFill>
                <a:latin typeface="Source Sans Pro"/>
                <a:ea typeface="Times New Roman" panose="02020603050405020304" pitchFamily="18" charset="0"/>
              </a:rPr>
              <a:t>допомогою</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інших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інструментів</a:t>
            </a:r>
            <a:r>
              <a:rPr lang="ru-RU" sz="4800" dirty="0">
                <a:solidFill>
                  <a:schemeClr val="tx1"/>
                </a:solidFill>
                <a:latin typeface="Source Sans Pro"/>
                <a:ea typeface="Times New Roman" panose="02020603050405020304" pitchFamily="18" charset="0"/>
              </a:rPr>
              <a:t> ЄС, таких як </a:t>
            </a:r>
            <a:r>
              <a:rPr lang="ru-RU" sz="4800" dirty="0" err="1">
                <a:solidFill>
                  <a:schemeClr val="tx1"/>
                </a:solidFill>
                <a:latin typeface="Source Sans Pro"/>
                <a:ea typeface="Times New Roman" panose="02020603050405020304" pitchFamily="18" charset="0"/>
              </a:rPr>
              <a:t>Засіб</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відновлення</a:t>
            </a:r>
            <a:r>
              <a:rPr lang="ru-RU" sz="4800" dirty="0">
                <a:solidFill>
                  <a:schemeClr val="tx1"/>
                </a:solidFill>
                <a:latin typeface="Source Sans Pro"/>
                <a:ea typeface="Times New Roman" panose="02020603050405020304" pitchFamily="18" charset="0"/>
              </a:rPr>
              <a:t> та </a:t>
            </a:r>
            <a:r>
              <a:rPr lang="ru-RU" sz="4800" dirty="0" err="1">
                <a:solidFill>
                  <a:schemeClr val="tx1"/>
                </a:solidFill>
                <a:latin typeface="Source Sans Pro"/>
                <a:ea typeface="Times New Roman" panose="02020603050405020304" pitchFamily="18" charset="0"/>
              </a:rPr>
              <a:t>стійкості</a:t>
            </a:r>
            <a:r>
              <a:rPr lang="ru-RU" sz="4800" dirty="0">
                <a:solidFill>
                  <a:schemeClr val="tx1"/>
                </a:solidFill>
                <a:latin typeface="Source Sans Pro"/>
                <a:ea typeface="Times New Roman" panose="02020603050405020304" pitchFamily="18" charset="0"/>
              </a:rPr>
              <a:t> (</a:t>
            </a:r>
            <a:r>
              <a:rPr lang="en-GB" sz="4800" dirty="0">
                <a:solidFill>
                  <a:schemeClr val="tx1"/>
                </a:solidFill>
                <a:latin typeface="Source Sans Pro"/>
                <a:ea typeface="Times New Roman" panose="02020603050405020304" pitchFamily="18" charset="0"/>
              </a:rPr>
              <a:t>RRF) </a:t>
            </a:r>
            <a:r>
              <a:rPr lang="ru-RU" sz="4800" dirty="0" err="1">
                <a:solidFill>
                  <a:schemeClr val="tx1"/>
                </a:solidFill>
                <a:latin typeface="Source Sans Pro"/>
                <a:ea typeface="Times New Roman" panose="02020603050405020304" pitchFamily="18" charset="0"/>
              </a:rPr>
              <a:t>або</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Європейських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структурних</a:t>
            </a:r>
            <a:r>
              <a:rPr lang="ru-RU" sz="4800" dirty="0">
                <a:solidFill>
                  <a:schemeClr val="tx1"/>
                </a:solidFill>
                <a:latin typeface="Source Sans Pro"/>
                <a:ea typeface="Times New Roman" panose="02020603050405020304" pitchFamily="18" charset="0"/>
              </a:rPr>
              <a:t> та </a:t>
            </a:r>
            <a:r>
              <a:rPr lang="ru-RU" sz="4800" dirty="0" err="1">
                <a:solidFill>
                  <a:schemeClr val="tx1"/>
                </a:solidFill>
                <a:latin typeface="Source Sans Pro"/>
                <a:ea typeface="Times New Roman" panose="02020603050405020304" pitchFamily="18" charset="0"/>
              </a:rPr>
              <a:t>інвестиційних</a:t>
            </a:r>
            <a:r>
              <a:rPr lang="ru-RU" sz="4800" dirty="0">
                <a:solidFill>
                  <a:schemeClr val="tx1"/>
                </a:solidFill>
                <a:latin typeface="Source Sans Pro"/>
                <a:ea typeface="Times New Roman" panose="02020603050405020304" pitchFamily="18" charset="0"/>
              </a:rPr>
              <a:t> </a:t>
            </a:r>
            <a:r>
              <a:rPr lang="ru-RU" sz="4800" dirty="0" err="1">
                <a:solidFill>
                  <a:schemeClr val="tx1"/>
                </a:solidFill>
                <a:latin typeface="Source Sans Pro"/>
                <a:ea typeface="Times New Roman" panose="02020603050405020304" pitchFamily="18" charset="0"/>
              </a:rPr>
              <a:t>фондів</a:t>
            </a:r>
            <a:r>
              <a:rPr lang="ru-RU" sz="4800" dirty="0">
                <a:solidFill>
                  <a:schemeClr val="tx1"/>
                </a:solidFill>
                <a:latin typeface="Source Sans Pro"/>
                <a:ea typeface="Times New Roman" panose="02020603050405020304" pitchFamily="18" charset="0"/>
              </a:rPr>
              <a:t> (</a:t>
            </a:r>
            <a:r>
              <a:rPr lang="en-GB" sz="4800" dirty="0">
                <a:solidFill>
                  <a:schemeClr val="tx1"/>
                </a:solidFill>
                <a:latin typeface="Source Sans Pro"/>
                <a:ea typeface="Times New Roman" panose="02020603050405020304" pitchFamily="18" charset="0"/>
              </a:rPr>
              <a:t>ESIF).</a:t>
            </a:r>
            <a:endParaRPr lang="ru-RU" sz="4800" dirty="0" smtClean="0">
              <a:solidFill>
                <a:schemeClr val="tx1"/>
              </a:solidFill>
              <a:latin typeface="Source Sans Pro"/>
              <a:ea typeface="Times New Roman" panose="02020603050405020304" pitchFamily="18" charset="0"/>
            </a:endParaRPr>
          </a:p>
        </p:txBody>
      </p:sp>
    </p:spTree>
    <p:extLst>
      <p:ext uri="{BB962C8B-B14F-4D97-AF65-F5344CB8AC3E}">
        <p14:creationId xmlns:p14="http://schemas.microsoft.com/office/powerpoint/2010/main" val="107635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2" name="Овал 1"/>
          <p:cNvSpPr/>
          <p:nvPr/>
        </p:nvSpPr>
        <p:spPr>
          <a:xfrm>
            <a:off x="533400" y="876300"/>
            <a:ext cx="11201400" cy="8763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err="1">
                <a:solidFill>
                  <a:schemeClr val="tx1"/>
                </a:solidFill>
              </a:rPr>
              <a:t>Фермери</a:t>
            </a:r>
            <a:r>
              <a:rPr lang="ru-RU" sz="4000" dirty="0">
                <a:solidFill>
                  <a:schemeClr val="tx1"/>
                </a:solidFill>
              </a:rPr>
              <a:t> та </a:t>
            </a:r>
            <a:r>
              <a:rPr lang="ru-RU" sz="4000" dirty="0" err="1">
                <a:solidFill>
                  <a:schemeClr val="tx1"/>
                </a:solidFill>
              </a:rPr>
              <a:t>працівники</a:t>
            </a:r>
            <a:r>
              <a:rPr lang="ru-RU" sz="4000" dirty="0">
                <a:solidFill>
                  <a:schemeClr val="tx1"/>
                </a:solidFill>
              </a:rPr>
              <a:t> </a:t>
            </a:r>
            <a:r>
              <a:rPr lang="ru-RU" sz="4000" dirty="0" err="1">
                <a:solidFill>
                  <a:schemeClr val="tx1"/>
                </a:solidFill>
              </a:rPr>
              <a:t>сільського</a:t>
            </a:r>
            <a:r>
              <a:rPr lang="ru-RU" sz="4000" dirty="0">
                <a:solidFill>
                  <a:schemeClr val="tx1"/>
                </a:solidFill>
              </a:rPr>
              <a:t> </a:t>
            </a:r>
            <a:r>
              <a:rPr lang="ru-RU" sz="4000" dirty="0" err="1">
                <a:solidFill>
                  <a:schemeClr val="tx1"/>
                </a:solidFill>
              </a:rPr>
              <a:t>господарства</a:t>
            </a:r>
            <a:r>
              <a:rPr lang="ru-RU" sz="4000" dirty="0">
                <a:solidFill>
                  <a:schemeClr val="tx1"/>
                </a:solidFill>
              </a:rPr>
              <a:t> </a:t>
            </a:r>
            <a:r>
              <a:rPr lang="ru-RU" sz="4000" dirty="0" err="1">
                <a:solidFill>
                  <a:schemeClr val="tx1"/>
                </a:solidFill>
              </a:rPr>
              <a:t>знаходяться</a:t>
            </a:r>
            <a:r>
              <a:rPr lang="ru-RU" sz="4000" dirty="0">
                <a:solidFill>
                  <a:schemeClr val="tx1"/>
                </a:solidFill>
              </a:rPr>
              <a:t> в </a:t>
            </a:r>
            <a:r>
              <a:rPr lang="ru-RU" sz="4000" dirty="0" err="1">
                <a:solidFill>
                  <a:schemeClr val="tx1"/>
                </a:solidFill>
              </a:rPr>
              <a:t>центрі</a:t>
            </a:r>
            <a:r>
              <a:rPr lang="ru-RU" sz="4000" dirty="0">
                <a:solidFill>
                  <a:schemeClr val="tx1"/>
                </a:solidFill>
              </a:rPr>
              <a:t> </a:t>
            </a:r>
            <a:r>
              <a:rPr lang="ru-RU" sz="4000" dirty="0" err="1">
                <a:solidFill>
                  <a:schemeClr val="tx1"/>
                </a:solidFill>
              </a:rPr>
              <a:t>агропродовольчої</a:t>
            </a:r>
            <a:r>
              <a:rPr lang="ru-RU" sz="4000" dirty="0">
                <a:solidFill>
                  <a:schemeClr val="tx1"/>
                </a:solidFill>
              </a:rPr>
              <a:t> </a:t>
            </a:r>
            <a:r>
              <a:rPr lang="ru-RU" sz="4000" dirty="0" err="1">
                <a:solidFill>
                  <a:schemeClr val="tx1"/>
                </a:solidFill>
              </a:rPr>
              <a:t>галузі</a:t>
            </a:r>
            <a:r>
              <a:rPr lang="ru-RU" sz="4000" dirty="0">
                <a:solidFill>
                  <a:schemeClr val="tx1"/>
                </a:solidFill>
              </a:rPr>
              <a:t> – одного з </a:t>
            </a:r>
            <a:r>
              <a:rPr lang="ru-RU" sz="4000" dirty="0" err="1">
                <a:solidFill>
                  <a:schemeClr val="tx1"/>
                </a:solidFill>
              </a:rPr>
              <a:t>найбільших</a:t>
            </a:r>
            <a:r>
              <a:rPr lang="ru-RU" sz="4000" dirty="0">
                <a:solidFill>
                  <a:schemeClr val="tx1"/>
                </a:solidFill>
              </a:rPr>
              <a:t> </a:t>
            </a:r>
            <a:r>
              <a:rPr lang="ru-RU" sz="4000" dirty="0" err="1">
                <a:solidFill>
                  <a:schemeClr val="tx1"/>
                </a:solidFill>
              </a:rPr>
              <a:t>секторів</a:t>
            </a:r>
            <a:r>
              <a:rPr lang="ru-RU" sz="4000" dirty="0">
                <a:solidFill>
                  <a:schemeClr val="tx1"/>
                </a:solidFill>
              </a:rPr>
              <a:t> </a:t>
            </a:r>
            <a:r>
              <a:rPr lang="ru-RU" sz="4000" dirty="0" err="1">
                <a:solidFill>
                  <a:schemeClr val="tx1"/>
                </a:solidFill>
              </a:rPr>
              <a:t>економіки</a:t>
            </a:r>
            <a:r>
              <a:rPr lang="ru-RU" sz="4000" dirty="0">
                <a:solidFill>
                  <a:schemeClr val="tx1"/>
                </a:solidFill>
              </a:rPr>
              <a:t> в ЄС. </a:t>
            </a:r>
            <a:r>
              <a:rPr lang="ru-RU" sz="4000" dirty="0" err="1">
                <a:solidFill>
                  <a:schemeClr val="tx1"/>
                </a:solidFill>
              </a:rPr>
              <a:t>Наразі</a:t>
            </a:r>
            <a:r>
              <a:rPr lang="ru-RU" sz="4000" dirty="0">
                <a:solidFill>
                  <a:schemeClr val="tx1"/>
                </a:solidFill>
              </a:rPr>
              <a:t> в ЄС 10 </a:t>
            </a:r>
            <a:r>
              <a:rPr lang="ru-RU" sz="4000" dirty="0" err="1">
                <a:solidFill>
                  <a:schemeClr val="tx1"/>
                </a:solidFill>
              </a:rPr>
              <a:t>мільйонів</a:t>
            </a:r>
            <a:r>
              <a:rPr lang="ru-RU" sz="4000" dirty="0">
                <a:solidFill>
                  <a:schemeClr val="tx1"/>
                </a:solidFill>
              </a:rPr>
              <a:t> </a:t>
            </a:r>
            <a:r>
              <a:rPr lang="ru-RU" sz="4000" dirty="0" err="1">
                <a:solidFill>
                  <a:schemeClr val="tx1"/>
                </a:solidFill>
              </a:rPr>
              <a:t>фермерів</a:t>
            </a:r>
            <a:r>
              <a:rPr lang="ru-RU" sz="4000" dirty="0">
                <a:solidFill>
                  <a:schemeClr val="tx1"/>
                </a:solidFill>
              </a:rPr>
              <a:t>, і </a:t>
            </a:r>
            <a:r>
              <a:rPr lang="ru-RU" sz="4000" dirty="0" err="1">
                <a:solidFill>
                  <a:schemeClr val="tx1"/>
                </a:solidFill>
              </a:rPr>
              <a:t>близько</a:t>
            </a:r>
            <a:r>
              <a:rPr lang="ru-RU" sz="4000" dirty="0">
                <a:solidFill>
                  <a:schemeClr val="tx1"/>
                </a:solidFill>
              </a:rPr>
              <a:t> 40 </a:t>
            </a:r>
            <a:r>
              <a:rPr lang="ru-RU" sz="4000" dirty="0" err="1">
                <a:solidFill>
                  <a:schemeClr val="tx1"/>
                </a:solidFill>
              </a:rPr>
              <a:t>мільйонів</a:t>
            </a:r>
            <a:r>
              <a:rPr lang="ru-RU" sz="4000" dirty="0">
                <a:solidFill>
                  <a:schemeClr val="tx1"/>
                </a:solidFill>
              </a:rPr>
              <a:t> </a:t>
            </a:r>
            <a:r>
              <a:rPr lang="ru-RU" sz="4000" dirty="0" err="1">
                <a:solidFill>
                  <a:schemeClr val="tx1"/>
                </a:solidFill>
              </a:rPr>
              <a:t>робочих</a:t>
            </a:r>
            <a:r>
              <a:rPr lang="ru-RU" sz="4000" dirty="0">
                <a:solidFill>
                  <a:schemeClr val="tx1"/>
                </a:solidFill>
              </a:rPr>
              <a:t> </a:t>
            </a:r>
            <a:r>
              <a:rPr lang="ru-RU" sz="4000" dirty="0" err="1">
                <a:solidFill>
                  <a:schemeClr val="tx1"/>
                </a:solidFill>
              </a:rPr>
              <a:t>місць</a:t>
            </a:r>
            <a:r>
              <a:rPr lang="ru-RU" sz="4000" dirty="0">
                <a:solidFill>
                  <a:schemeClr val="tx1"/>
                </a:solidFill>
              </a:rPr>
              <a:t> у </a:t>
            </a:r>
            <a:r>
              <a:rPr lang="ru-RU" sz="4000" dirty="0" err="1">
                <a:solidFill>
                  <a:schemeClr val="tx1"/>
                </a:solidFill>
              </a:rPr>
              <a:t>харчовій</a:t>
            </a:r>
            <a:r>
              <a:rPr lang="ru-RU" sz="4000" dirty="0">
                <a:solidFill>
                  <a:schemeClr val="tx1"/>
                </a:solidFill>
              </a:rPr>
              <a:t> </a:t>
            </a:r>
            <a:r>
              <a:rPr lang="ru-RU" sz="4000" dirty="0" err="1">
                <a:solidFill>
                  <a:schemeClr val="tx1"/>
                </a:solidFill>
              </a:rPr>
              <a:t>промисловості</a:t>
            </a:r>
            <a:r>
              <a:rPr lang="ru-RU" sz="4000" dirty="0">
                <a:solidFill>
                  <a:schemeClr val="tx1"/>
                </a:solidFill>
              </a:rPr>
              <a:t>, </a:t>
            </a:r>
            <a:r>
              <a:rPr lang="ru-RU" sz="4000" dirty="0" err="1">
                <a:solidFill>
                  <a:schemeClr val="tx1"/>
                </a:solidFill>
              </a:rPr>
              <a:t>роздрібній</a:t>
            </a:r>
            <a:r>
              <a:rPr lang="ru-RU" sz="4000" dirty="0">
                <a:solidFill>
                  <a:schemeClr val="tx1"/>
                </a:solidFill>
              </a:rPr>
              <a:t> </a:t>
            </a:r>
            <a:r>
              <a:rPr lang="ru-RU" sz="4000" dirty="0" err="1">
                <a:solidFill>
                  <a:schemeClr val="tx1"/>
                </a:solidFill>
              </a:rPr>
              <a:t>торгівлі</a:t>
            </a:r>
            <a:r>
              <a:rPr lang="ru-RU" sz="4000" dirty="0">
                <a:solidFill>
                  <a:schemeClr val="tx1"/>
                </a:solidFill>
              </a:rPr>
              <a:t> продуктами </a:t>
            </a:r>
            <a:r>
              <a:rPr lang="ru-RU" sz="4000" dirty="0" err="1">
                <a:solidFill>
                  <a:schemeClr val="tx1"/>
                </a:solidFill>
              </a:rPr>
              <a:t>харчування</a:t>
            </a:r>
            <a:r>
              <a:rPr lang="ru-RU" sz="4000" dirty="0">
                <a:solidFill>
                  <a:schemeClr val="tx1"/>
                </a:solidFill>
              </a:rPr>
              <a:t> та </a:t>
            </a:r>
            <a:r>
              <a:rPr lang="ru-RU" sz="4000" dirty="0" err="1">
                <a:solidFill>
                  <a:schemeClr val="tx1"/>
                </a:solidFill>
              </a:rPr>
              <a:t>громадському</a:t>
            </a:r>
            <a:r>
              <a:rPr lang="ru-RU" sz="4000" dirty="0">
                <a:solidFill>
                  <a:schemeClr val="tx1"/>
                </a:solidFill>
              </a:rPr>
              <a:t> </a:t>
            </a:r>
            <a:r>
              <a:rPr lang="ru-RU" sz="4000" dirty="0" err="1">
                <a:solidFill>
                  <a:schemeClr val="tx1"/>
                </a:solidFill>
              </a:rPr>
              <a:t>харчуванні</a:t>
            </a:r>
            <a:r>
              <a:rPr lang="ru-RU" sz="4000" dirty="0">
                <a:solidFill>
                  <a:schemeClr val="tx1"/>
                </a:solidFill>
              </a:rPr>
              <a:t> </a:t>
            </a:r>
            <a:r>
              <a:rPr lang="ru-RU" sz="4000" dirty="0" err="1">
                <a:solidFill>
                  <a:schemeClr val="tx1"/>
                </a:solidFill>
              </a:rPr>
              <a:t>залежать</a:t>
            </a:r>
            <a:r>
              <a:rPr lang="ru-RU" sz="4000" dirty="0">
                <a:solidFill>
                  <a:schemeClr val="tx1"/>
                </a:solidFill>
              </a:rPr>
              <a:t> </a:t>
            </a:r>
            <a:r>
              <a:rPr lang="ru-RU" sz="4000" dirty="0" err="1">
                <a:solidFill>
                  <a:schemeClr val="tx1"/>
                </a:solidFill>
              </a:rPr>
              <a:t>від</a:t>
            </a:r>
            <a:r>
              <a:rPr lang="ru-RU" sz="4000" dirty="0">
                <a:solidFill>
                  <a:schemeClr val="tx1"/>
                </a:solidFill>
              </a:rPr>
              <a:t> </a:t>
            </a:r>
            <a:r>
              <a:rPr lang="ru-RU" sz="4000" dirty="0" err="1">
                <a:solidFill>
                  <a:schemeClr val="tx1"/>
                </a:solidFill>
              </a:rPr>
              <a:t>сільського</a:t>
            </a:r>
            <a:r>
              <a:rPr lang="ru-RU" sz="4000" dirty="0">
                <a:solidFill>
                  <a:schemeClr val="tx1"/>
                </a:solidFill>
              </a:rPr>
              <a:t> </a:t>
            </a:r>
            <a:r>
              <a:rPr lang="ru-RU" sz="4000" dirty="0" err="1">
                <a:solidFill>
                  <a:schemeClr val="tx1"/>
                </a:solidFill>
              </a:rPr>
              <a:t>господарства</a:t>
            </a:r>
            <a:r>
              <a:rPr lang="ru-RU" sz="4000" dirty="0">
                <a:solidFill>
                  <a:schemeClr val="tx1"/>
                </a:solidFill>
              </a:rPr>
              <a:t>.</a:t>
            </a:r>
          </a:p>
        </p:txBody>
      </p:sp>
    </p:spTree>
    <p:extLst>
      <p:ext uri="{BB962C8B-B14F-4D97-AF65-F5344CB8AC3E}">
        <p14:creationId xmlns:p14="http://schemas.microsoft.com/office/powerpoint/2010/main" val="306787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5" name="Двойная волна 4"/>
          <p:cNvSpPr/>
          <p:nvPr/>
        </p:nvSpPr>
        <p:spPr>
          <a:xfrm>
            <a:off x="0" y="-114300"/>
            <a:ext cx="12801600" cy="10287000"/>
          </a:xfrm>
          <a:prstGeom prst="doubleWave">
            <a:avLst>
              <a:gd name="adj1" fmla="val 6250"/>
              <a:gd name="adj2" fmla="val -34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4800"/>
              <a:t>У відповідь на суспільний попит на стійкий сільськогосподарський сектор очікується, що європейські фермери підтримуватимуть одні з найвищих у світі стандартів безпеки, навколишнього середовища, здоров’я та добробуту тварин. З огляду на важливість агропродовольчої галузі та для того, щоб сільське господарство ЄС залишалося конкурентоспроможним, державна підтримка фермерів є життєво важливою.</a:t>
            </a:r>
            <a:endParaRPr lang="ru-RU" sz="4800" dirty="0"/>
          </a:p>
        </p:txBody>
      </p:sp>
    </p:spTree>
    <p:extLst>
      <p:ext uri="{BB962C8B-B14F-4D97-AF65-F5344CB8AC3E}">
        <p14:creationId xmlns:p14="http://schemas.microsoft.com/office/powerpoint/2010/main" val="393535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pic>
        <p:nvPicPr>
          <p:cNvPr id="3" name="Рисунок 2"/>
          <p:cNvPicPr>
            <a:picLocks noChangeAspect="1"/>
          </p:cNvPicPr>
          <p:nvPr/>
        </p:nvPicPr>
        <p:blipFill>
          <a:blip r:embed="rId4"/>
          <a:stretch>
            <a:fillRect/>
          </a:stretch>
        </p:blipFill>
        <p:spPr>
          <a:xfrm>
            <a:off x="533400" y="1181100"/>
            <a:ext cx="11930062" cy="8382000"/>
          </a:xfrm>
          <a:prstGeom prst="rect">
            <a:avLst/>
          </a:prstGeom>
        </p:spPr>
      </p:pic>
    </p:spTree>
    <p:extLst>
      <p:ext uri="{BB962C8B-B14F-4D97-AF65-F5344CB8AC3E}">
        <p14:creationId xmlns:p14="http://schemas.microsoft.com/office/powerpoint/2010/main" val="2934614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pic>
        <p:nvPicPr>
          <p:cNvPr id="2" name="Рисунок 1"/>
          <p:cNvPicPr>
            <a:picLocks noChangeAspect="1"/>
          </p:cNvPicPr>
          <p:nvPr/>
        </p:nvPicPr>
        <p:blipFill>
          <a:blip r:embed="rId4"/>
          <a:stretch>
            <a:fillRect/>
          </a:stretch>
        </p:blipFill>
        <p:spPr>
          <a:xfrm>
            <a:off x="228600" y="1562100"/>
            <a:ext cx="11353800" cy="6725920"/>
          </a:xfrm>
          <a:prstGeom prst="rect">
            <a:avLst/>
          </a:prstGeom>
        </p:spPr>
      </p:pic>
    </p:spTree>
    <p:extLst>
      <p:ext uri="{BB962C8B-B14F-4D97-AF65-F5344CB8AC3E}">
        <p14:creationId xmlns:p14="http://schemas.microsoft.com/office/powerpoint/2010/main" val="145873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pic>
        <p:nvPicPr>
          <p:cNvPr id="3" name="Рисунок 2"/>
          <p:cNvPicPr>
            <a:picLocks noChangeAspect="1"/>
          </p:cNvPicPr>
          <p:nvPr/>
        </p:nvPicPr>
        <p:blipFill>
          <a:blip r:embed="rId4"/>
          <a:stretch>
            <a:fillRect/>
          </a:stretch>
        </p:blipFill>
        <p:spPr>
          <a:xfrm>
            <a:off x="304800" y="1333500"/>
            <a:ext cx="11506200" cy="8153400"/>
          </a:xfrm>
          <a:prstGeom prst="rect">
            <a:avLst/>
          </a:prstGeom>
        </p:spPr>
      </p:pic>
    </p:spTree>
    <p:extLst>
      <p:ext uri="{BB962C8B-B14F-4D97-AF65-F5344CB8AC3E}">
        <p14:creationId xmlns:p14="http://schemas.microsoft.com/office/powerpoint/2010/main" val="246690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cxnSp>
        <p:nvCxnSpPr>
          <p:cNvPr id="5" name="Прямая соединительная линия 4"/>
          <p:cNvCxnSpPr>
            <a:endCxn id="10" idx="0"/>
          </p:cNvCxnSpPr>
          <p:nvPr/>
        </p:nvCxnSpPr>
        <p:spPr>
          <a:xfrm>
            <a:off x="381000" y="495300"/>
            <a:ext cx="0" cy="8991600"/>
          </a:xfrm>
          <a:prstGeom prst="line">
            <a:avLst/>
          </a:prstGeom>
        </p:spPr>
        <p:style>
          <a:lnRef idx="3">
            <a:schemeClr val="accent3"/>
          </a:lnRef>
          <a:fillRef idx="0">
            <a:schemeClr val="accent3"/>
          </a:fillRef>
          <a:effectRef idx="2">
            <a:schemeClr val="accent3"/>
          </a:effectRef>
          <a:fontRef idx="minor">
            <a:schemeClr val="tx1"/>
          </a:fontRef>
        </p:style>
      </p:cxnSp>
      <p:sp>
        <p:nvSpPr>
          <p:cNvPr id="10" name="Овал 9"/>
          <p:cNvSpPr/>
          <p:nvPr/>
        </p:nvSpPr>
        <p:spPr>
          <a:xfrm>
            <a:off x="228600" y="9486900"/>
            <a:ext cx="3048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1" name="Овал 10"/>
          <p:cNvSpPr/>
          <p:nvPr/>
        </p:nvSpPr>
        <p:spPr>
          <a:xfrm>
            <a:off x="228600" y="7810500"/>
            <a:ext cx="3048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Овал 11"/>
          <p:cNvSpPr/>
          <p:nvPr/>
        </p:nvSpPr>
        <p:spPr>
          <a:xfrm>
            <a:off x="228600" y="6210300"/>
            <a:ext cx="3048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3" name="Овал 12"/>
          <p:cNvSpPr/>
          <p:nvPr/>
        </p:nvSpPr>
        <p:spPr>
          <a:xfrm>
            <a:off x="228600" y="4610100"/>
            <a:ext cx="3048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4" name="Овал 13"/>
          <p:cNvSpPr/>
          <p:nvPr/>
        </p:nvSpPr>
        <p:spPr>
          <a:xfrm>
            <a:off x="228600" y="3009900"/>
            <a:ext cx="3048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5" name="Овал 14"/>
          <p:cNvSpPr/>
          <p:nvPr/>
        </p:nvSpPr>
        <p:spPr>
          <a:xfrm>
            <a:off x="228600" y="1333500"/>
            <a:ext cx="304800" cy="381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6" name="TextBox 15"/>
          <p:cNvSpPr txBox="1"/>
          <p:nvPr/>
        </p:nvSpPr>
        <p:spPr>
          <a:xfrm>
            <a:off x="990600" y="7734300"/>
            <a:ext cx="2438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uk-UA" sz="2800" b="1" dirty="0" smtClean="0"/>
              <a:t>грудень 2023</a:t>
            </a:r>
            <a:endParaRPr lang="ru-RU" sz="2800" b="1" dirty="0"/>
          </a:p>
        </p:txBody>
      </p:sp>
      <p:sp>
        <p:nvSpPr>
          <p:cNvPr id="17" name="TextBox 16"/>
          <p:cNvSpPr txBox="1"/>
          <p:nvPr/>
        </p:nvSpPr>
        <p:spPr>
          <a:xfrm>
            <a:off x="995680" y="9486900"/>
            <a:ext cx="2438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uk-UA" sz="2800" b="1" dirty="0" smtClean="0"/>
              <a:t>Січень 2023</a:t>
            </a:r>
            <a:endParaRPr lang="ru-RU" sz="2800" b="1" dirty="0"/>
          </a:p>
        </p:txBody>
      </p:sp>
      <p:sp>
        <p:nvSpPr>
          <p:cNvPr id="18" name="TextBox 17"/>
          <p:cNvSpPr txBox="1"/>
          <p:nvPr/>
        </p:nvSpPr>
        <p:spPr>
          <a:xfrm>
            <a:off x="990600" y="6134100"/>
            <a:ext cx="2438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800" b="1" dirty="0" smtClean="0"/>
              <a:t>2024</a:t>
            </a:r>
            <a:endParaRPr lang="ru-RU" sz="2800" b="1" dirty="0"/>
          </a:p>
        </p:txBody>
      </p:sp>
      <p:sp>
        <p:nvSpPr>
          <p:cNvPr id="19" name="TextBox 18"/>
          <p:cNvSpPr txBox="1"/>
          <p:nvPr/>
        </p:nvSpPr>
        <p:spPr>
          <a:xfrm>
            <a:off x="990600" y="4597400"/>
            <a:ext cx="2438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800" b="1" dirty="0" smtClean="0"/>
              <a:t>2025</a:t>
            </a:r>
            <a:endParaRPr lang="ru-RU" sz="2800" b="1" dirty="0"/>
          </a:p>
        </p:txBody>
      </p:sp>
      <p:sp>
        <p:nvSpPr>
          <p:cNvPr id="20" name="TextBox 19"/>
          <p:cNvSpPr txBox="1"/>
          <p:nvPr/>
        </p:nvSpPr>
        <p:spPr>
          <a:xfrm>
            <a:off x="990600" y="2933700"/>
            <a:ext cx="2438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800" b="1" dirty="0" smtClean="0"/>
              <a:t>2026</a:t>
            </a:r>
            <a:endParaRPr lang="ru-RU" sz="2800" b="1" dirty="0"/>
          </a:p>
        </p:txBody>
      </p:sp>
      <p:sp>
        <p:nvSpPr>
          <p:cNvPr id="21" name="TextBox 20"/>
          <p:cNvSpPr txBox="1"/>
          <p:nvPr/>
        </p:nvSpPr>
        <p:spPr>
          <a:xfrm>
            <a:off x="990600" y="1181100"/>
            <a:ext cx="2438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800" b="1" dirty="0" smtClean="0"/>
              <a:t>2027</a:t>
            </a:r>
            <a:endParaRPr lang="ru-RU" sz="2800" b="1" dirty="0"/>
          </a:p>
        </p:txBody>
      </p:sp>
      <p:sp>
        <p:nvSpPr>
          <p:cNvPr id="23" name="Скругленный прямоугольник 22"/>
          <p:cNvSpPr/>
          <p:nvPr/>
        </p:nvSpPr>
        <p:spPr>
          <a:xfrm>
            <a:off x="3810000" y="952500"/>
            <a:ext cx="9372600" cy="106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cap="all" dirty="0" err="1"/>
              <a:t>Комісія</a:t>
            </a:r>
            <a:r>
              <a:rPr lang="ru-RU" sz="2400" cap="all" dirty="0"/>
              <a:t> </a:t>
            </a:r>
            <a:r>
              <a:rPr lang="ru-RU" sz="2400" cap="all" dirty="0" err="1"/>
              <a:t>проведе</a:t>
            </a:r>
            <a:r>
              <a:rPr lang="ru-RU" sz="2400" cap="all" dirty="0"/>
              <a:t> </a:t>
            </a:r>
            <a:r>
              <a:rPr lang="ru-RU" sz="2400" cap="all" dirty="0" err="1"/>
              <a:t>другий</a:t>
            </a:r>
            <a:r>
              <a:rPr lang="ru-RU" sz="2400" cap="all" dirty="0"/>
              <a:t> </a:t>
            </a:r>
            <a:r>
              <a:rPr lang="ru-RU" sz="2400" cap="all" dirty="0" err="1"/>
              <a:t>аналіз</a:t>
            </a:r>
            <a:r>
              <a:rPr lang="ru-RU" sz="2400" cap="all" dirty="0"/>
              <a:t> </a:t>
            </a:r>
            <a:r>
              <a:rPr lang="ru-RU" sz="2400" cap="all" dirty="0" err="1"/>
              <a:t>ефективності</a:t>
            </a:r>
            <a:r>
              <a:rPr lang="ru-RU" sz="2400" cap="all" dirty="0"/>
              <a:t> кожного </a:t>
            </a:r>
            <a:r>
              <a:rPr lang="ru-RU" sz="2400" cap="all" dirty="0" err="1"/>
              <a:t>стратегічного</a:t>
            </a:r>
            <a:r>
              <a:rPr lang="ru-RU" sz="2400" cap="all" dirty="0"/>
              <a:t> плану </a:t>
            </a:r>
            <a:r>
              <a:rPr lang="ru-RU" sz="2400" cap="all" dirty="0" smtClean="0"/>
              <a:t>CAP</a:t>
            </a:r>
            <a:endParaRPr lang="ru-RU" sz="2400" cap="all" dirty="0"/>
          </a:p>
        </p:txBody>
      </p:sp>
      <p:sp>
        <p:nvSpPr>
          <p:cNvPr id="24" name="Скругленный прямоугольник 23"/>
          <p:cNvSpPr/>
          <p:nvPr/>
        </p:nvSpPr>
        <p:spPr>
          <a:xfrm>
            <a:off x="3733800" y="9258300"/>
            <a:ext cx="9677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2800" smtClean="0"/>
              <a:t>ПОЧАТОК РЕАЛІЗАЦІЇ СТРАТЕГІЧНИХ ПЛАНІВ САР</a:t>
            </a:r>
            <a:endParaRPr lang="ru-RU" sz="2800"/>
          </a:p>
        </p:txBody>
      </p:sp>
      <p:sp>
        <p:nvSpPr>
          <p:cNvPr id="25" name="Скругленный прямоугольник 24"/>
          <p:cNvSpPr/>
          <p:nvPr/>
        </p:nvSpPr>
        <p:spPr>
          <a:xfrm>
            <a:off x="3733800" y="7353300"/>
            <a:ext cx="9677400" cy="1219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err="1"/>
              <a:t>Наприкінці</a:t>
            </a:r>
            <a:r>
              <a:rPr lang="ru-RU" sz="2400" dirty="0"/>
              <a:t> 2023 року </a:t>
            </a:r>
            <a:r>
              <a:rPr lang="ru-RU" sz="2400" dirty="0" err="1"/>
              <a:t>Європейська</a:t>
            </a:r>
            <a:r>
              <a:rPr lang="ru-RU" sz="2400" dirty="0"/>
              <a:t> </a:t>
            </a:r>
            <a:r>
              <a:rPr lang="ru-RU" sz="2400" dirty="0" err="1"/>
              <a:t>комісія</a:t>
            </a:r>
            <a:r>
              <a:rPr lang="ru-RU" sz="2400" dirty="0"/>
              <a:t> представить </a:t>
            </a:r>
            <a:r>
              <a:rPr lang="ru-RU" sz="2400" dirty="0" err="1"/>
              <a:t>звіт</a:t>
            </a:r>
            <a:r>
              <a:rPr lang="ru-RU" sz="2400" dirty="0"/>
              <a:t> для </a:t>
            </a:r>
            <a:r>
              <a:rPr lang="ru-RU" sz="2400" dirty="0" err="1"/>
              <a:t>оцінки</a:t>
            </a:r>
            <a:r>
              <a:rPr lang="ru-RU" sz="2400" dirty="0"/>
              <a:t> </a:t>
            </a:r>
            <a:r>
              <a:rPr lang="ru-RU" sz="2400" dirty="0" err="1"/>
              <a:t>спільних</a:t>
            </a:r>
            <a:r>
              <a:rPr lang="ru-RU" sz="2400" dirty="0"/>
              <a:t> </a:t>
            </a:r>
            <a:r>
              <a:rPr lang="ru-RU" sz="2400" dirty="0" err="1"/>
              <a:t>зусиль</a:t>
            </a:r>
            <a:r>
              <a:rPr lang="ru-RU" sz="2400" dirty="0"/>
              <a:t> </a:t>
            </a:r>
            <a:r>
              <a:rPr lang="ru-RU" sz="2400" dirty="0" err="1"/>
              <a:t>усіх</a:t>
            </a:r>
            <a:r>
              <a:rPr lang="ru-RU" sz="2400" dirty="0"/>
              <a:t> </a:t>
            </a:r>
            <a:r>
              <a:rPr lang="ru-RU" sz="2400" dirty="0" err="1"/>
              <a:t>стратегічних</a:t>
            </a:r>
            <a:r>
              <a:rPr lang="ru-RU" sz="2400" dirty="0"/>
              <a:t> </a:t>
            </a:r>
            <a:r>
              <a:rPr lang="ru-RU" sz="2400" dirty="0" err="1"/>
              <a:t>планів</a:t>
            </a:r>
            <a:r>
              <a:rPr lang="ru-RU" sz="2400" dirty="0"/>
              <a:t> </a:t>
            </a:r>
            <a:r>
              <a:rPr lang="en-GB" sz="2400"/>
              <a:t>CAP, </a:t>
            </a:r>
            <a:r>
              <a:rPr lang="ru-RU" sz="2400"/>
              <a:t>зосередивши особливу увагу на колективних амбіціях щодо досягнення цілей </a:t>
            </a:r>
            <a:r>
              <a:rPr lang="ru-RU" sz="2400"/>
              <a:t>Зеленої </a:t>
            </a:r>
            <a:r>
              <a:rPr lang="ru-RU" sz="2400" smtClean="0"/>
              <a:t>угоди</a:t>
            </a:r>
            <a:endParaRPr lang="ru-RU" sz="2400" dirty="0"/>
          </a:p>
        </p:txBody>
      </p:sp>
      <p:sp>
        <p:nvSpPr>
          <p:cNvPr id="26" name="Скругленный прямоугольник 25"/>
          <p:cNvSpPr/>
          <p:nvPr/>
        </p:nvSpPr>
        <p:spPr>
          <a:xfrm>
            <a:off x="3733800" y="5676900"/>
            <a:ext cx="9601200" cy="1371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err="1"/>
              <a:t>Починаючи</a:t>
            </a:r>
            <a:r>
              <a:rPr lang="ru-RU" sz="2400" dirty="0"/>
              <a:t> з 2024 року, </a:t>
            </a:r>
            <a:r>
              <a:rPr lang="ru-RU" sz="2400" dirty="0" err="1"/>
              <a:t>кожна</a:t>
            </a:r>
            <a:r>
              <a:rPr lang="ru-RU" sz="2400" dirty="0"/>
              <a:t> </a:t>
            </a:r>
            <a:r>
              <a:rPr lang="ru-RU" sz="2400" dirty="0" err="1"/>
              <a:t>країна</a:t>
            </a:r>
            <a:r>
              <a:rPr lang="ru-RU" sz="2400" dirty="0"/>
              <a:t> ЄС </a:t>
            </a:r>
            <a:r>
              <a:rPr lang="ru-RU" sz="2400" dirty="0" err="1"/>
              <a:t>представлятиме</a:t>
            </a:r>
            <a:r>
              <a:rPr lang="ru-RU" sz="2400" dirty="0"/>
              <a:t> </a:t>
            </a:r>
            <a:r>
              <a:rPr lang="ru-RU" sz="2400" dirty="0" err="1"/>
              <a:t>щорічний</a:t>
            </a:r>
            <a:r>
              <a:rPr lang="ru-RU" sz="2400" dirty="0"/>
              <a:t> </a:t>
            </a:r>
            <a:r>
              <a:rPr lang="ru-RU" sz="2400" dirty="0" err="1"/>
              <a:t>звіт</a:t>
            </a:r>
            <a:r>
              <a:rPr lang="ru-RU" sz="2400" dirty="0"/>
              <a:t> про </a:t>
            </a:r>
            <a:r>
              <a:rPr lang="ru-RU" sz="2400" dirty="0" err="1"/>
              <a:t>виконання</a:t>
            </a:r>
            <a:r>
              <a:rPr lang="ru-RU" sz="2400" dirty="0"/>
              <a:t> та </a:t>
            </a:r>
            <a:r>
              <a:rPr lang="ru-RU" sz="2400" dirty="0" err="1"/>
              <a:t>проводитиме</a:t>
            </a:r>
            <a:r>
              <a:rPr lang="ru-RU" sz="2400" dirty="0"/>
              <a:t> </a:t>
            </a:r>
            <a:r>
              <a:rPr lang="ru-RU" sz="2400" dirty="0" err="1"/>
              <a:t>щорічну</a:t>
            </a:r>
            <a:r>
              <a:rPr lang="ru-RU" sz="2400" dirty="0"/>
              <a:t> </a:t>
            </a:r>
            <a:r>
              <a:rPr lang="ru-RU" sz="2400" dirty="0" err="1"/>
              <a:t>оглядову</a:t>
            </a:r>
            <a:r>
              <a:rPr lang="ru-RU" sz="2400" dirty="0"/>
              <a:t> </a:t>
            </a:r>
            <a:r>
              <a:rPr lang="ru-RU" sz="2400" dirty="0" err="1"/>
              <a:t>зустріч</a:t>
            </a:r>
            <a:r>
              <a:rPr lang="ru-RU" sz="2400" dirty="0"/>
              <a:t> з </a:t>
            </a:r>
            <a:r>
              <a:rPr lang="ru-RU" sz="2400" dirty="0" err="1" smtClean="0"/>
              <a:t>Комісією</a:t>
            </a:r>
            <a:endParaRPr lang="ru-RU" sz="2400" dirty="0"/>
          </a:p>
        </p:txBody>
      </p:sp>
      <p:sp>
        <p:nvSpPr>
          <p:cNvPr id="27" name="Скругленный прямоугольник 26"/>
          <p:cNvSpPr/>
          <p:nvPr/>
        </p:nvSpPr>
        <p:spPr>
          <a:xfrm>
            <a:off x="3733800" y="4152900"/>
            <a:ext cx="95250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err="1"/>
              <a:t>Комісія</a:t>
            </a:r>
            <a:r>
              <a:rPr lang="ru-RU" sz="2400" dirty="0"/>
              <a:t> </a:t>
            </a:r>
            <a:r>
              <a:rPr lang="ru-RU" sz="2400" dirty="0" err="1"/>
              <a:t>проведе</a:t>
            </a:r>
            <a:r>
              <a:rPr lang="ru-RU" sz="2400" dirty="0"/>
              <a:t> перший </a:t>
            </a:r>
            <a:r>
              <a:rPr lang="ru-RU" sz="2400" dirty="0" err="1"/>
              <a:t>огляд</a:t>
            </a:r>
            <a:r>
              <a:rPr lang="ru-RU" sz="2400" dirty="0"/>
              <a:t> </a:t>
            </a:r>
            <a:r>
              <a:rPr lang="ru-RU" sz="2400" dirty="0" err="1"/>
              <a:t>ефективності</a:t>
            </a:r>
            <a:r>
              <a:rPr lang="ru-RU" sz="2400" dirty="0"/>
              <a:t> кожного </a:t>
            </a:r>
            <a:r>
              <a:rPr lang="ru-RU" sz="2400" dirty="0" err="1"/>
              <a:t>стратегічного</a:t>
            </a:r>
            <a:r>
              <a:rPr lang="ru-RU" sz="2400" dirty="0"/>
              <a:t> плану CAP і </a:t>
            </a:r>
            <a:r>
              <a:rPr lang="ru-RU" sz="2400" dirty="0" err="1"/>
              <a:t>зажадає</a:t>
            </a:r>
            <a:r>
              <a:rPr lang="ru-RU" sz="2400" dirty="0"/>
              <a:t>, </a:t>
            </a:r>
            <a:r>
              <a:rPr lang="ru-RU" sz="2400" dirty="0" err="1"/>
              <a:t>якщо</a:t>
            </a:r>
            <a:r>
              <a:rPr lang="ru-RU" sz="2400" dirty="0"/>
              <a:t> </a:t>
            </a:r>
            <a:r>
              <a:rPr lang="ru-RU" sz="2400" dirty="0" err="1"/>
              <a:t>необхідно</a:t>
            </a:r>
            <a:r>
              <a:rPr lang="ru-RU" sz="2400" dirty="0"/>
              <a:t>, </a:t>
            </a:r>
            <a:r>
              <a:rPr lang="ru-RU" sz="2400" dirty="0" err="1"/>
              <a:t>конкретних</a:t>
            </a:r>
            <a:r>
              <a:rPr lang="ru-RU" sz="2400" dirty="0"/>
              <a:t> </a:t>
            </a:r>
            <a:r>
              <a:rPr lang="ru-RU" sz="2400" dirty="0" err="1"/>
              <a:t>подальших</a:t>
            </a:r>
            <a:r>
              <a:rPr lang="ru-RU" sz="2400" dirty="0"/>
              <a:t> </a:t>
            </a:r>
            <a:r>
              <a:rPr lang="ru-RU" sz="2400" dirty="0" err="1"/>
              <a:t>заходів</a:t>
            </a:r>
            <a:r>
              <a:rPr lang="ru-RU" sz="2400" dirty="0"/>
              <a:t> для </a:t>
            </a:r>
            <a:r>
              <a:rPr lang="ru-RU" sz="2400" dirty="0" err="1"/>
              <a:t>країн</a:t>
            </a:r>
            <a:r>
              <a:rPr lang="ru-RU" sz="2400" dirty="0"/>
              <a:t> </a:t>
            </a:r>
            <a:r>
              <a:rPr lang="ru-RU" sz="2400" dirty="0" smtClean="0"/>
              <a:t>ЄС</a:t>
            </a:r>
            <a:endParaRPr lang="ru-RU" sz="2400" dirty="0"/>
          </a:p>
        </p:txBody>
      </p:sp>
      <p:sp>
        <p:nvSpPr>
          <p:cNvPr id="28" name="Скругленный прямоугольник 27"/>
          <p:cNvSpPr/>
          <p:nvPr/>
        </p:nvSpPr>
        <p:spPr>
          <a:xfrm>
            <a:off x="3810000" y="2628900"/>
            <a:ext cx="9448800" cy="106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a:t>У 2026 </a:t>
            </a:r>
            <a:r>
              <a:rPr lang="ru-RU" sz="2400" dirty="0" err="1"/>
              <a:t>році</a:t>
            </a:r>
            <a:r>
              <a:rPr lang="ru-RU" sz="2400" dirty="0"/>
              <a:t> </a:t>
            </a:r>
            <a:r>
              <a:rPr lang="ru-RU" sz="2400" dirty="0" err="1"/>
              <a:t>проміжна</a:t>
            </a:r>
            <a:r>
              <a:rPr lang="ru-RU" sz="2400" dirty="0"/>
              <a:t> </a:t>
            </a:r>
            <a:r>
              <a:rPr lang="ru-RU" sz="2400" dirty="0" err="1"/>
              <a:t>оцінка</a:t>
            </a:r>
            <a:r>
              <a:rPr lang="ru-RU" sz="2400" dirty="0"/>
              <a:t> </a:t>
            </a:r>
            <a:r>
              <a:rPr lang="ru-RU" sz="2400" dirty="0" err="1"/>
              <a:t>оцінить</a:t>
            </a:r>
            <a:r>
              <a:rPr lang="ru-RU" sz="2400" dirty="0"/>
              <a:t> </a:t>
            </a:r>
            <a:r>
              <a:rPr lang="ru-RU" sz="2400" dirty="0" err="1"/>
              <a:t>ефективність</a:t>
            </a:r>
            <a:r>
              <a:rPr lang="ru-RU" sz="2400" dirty="0"/>
              <a:t> </a:t>
            </a:r>
            <a:r>
              <a:rPr lang="ru-RU" sz="2400" dirty="0" err="1"/>
              <a:t>нової</a:t>
            </a:r>
            <a:r>
              <a:rPr lang="ru-RU" sz="2400" dirty="0"/>
              <a:t> </a:t>
            </a:r>
            <a:r>
              <a:rPr lang="ru-RU" sz="2400" dirty="0" smtClean="0"/>
              <a:t>CAP</a:t>
            </a:r>
            <a:endParaRPr lang="ru-RU" sz="2400" dirty="0"/>
          </a:p>
        </p:txBody>
      </p:sp>
    </p:spTree>
    <p:extLst>
      <p:ext uri="{BB962C8B-B14F-4D97-AF65-F5344CB8AC3E}">
        <p14:creationId xmlns:p14="http://schemas.microsoft.com/office/powerpoint/2010/main" val="145394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0" y="495300"/>
            <a:ext cx="11811000" cy="92332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ru-RU" sz="6600" dirty="0" err="1"/>
              <a:t>Стале</a:t>
            </a:r>
            <a:r>
              <a:rPr lang="ru-RU" sz="6600" dirty="0"/>
              <a:t> </a:t>
            </a:r>
            <a:r>
              <a:rPr lang="ru-RU" sz="6600" dirty="0" err="1"/>
              <a:t>управління</a:t>
            </a:r>
            <a:r>
              <a:rPr lang="ru-RU" sz="6600" dirty="0"/>
              <a:t> земельними ресурсами є </a:t>
            </a:r>
            <a:r>
              <a:rPr lang="ru-RU" sz="6600" dirty="0" err="1"/>
              <a:t>ключовим</a:t>
            </a:r>
            <a:r>
              <a:rPr lang="ru-RU" sz="6600" dirty="0"/>
              <a:t> </a:t>
            </a:r>
            <a:r>
              <a:rPr lang="ru-RU" sz="6600" dirty="0" err="1" smtClean="0"/>
              <a:t>питанням</a:t>
            </a:r>
            <a:r>
              <a:rPr lang="en-US" sz="6600" dirty="0" smtClean="0"/>
              <a:t> </a:t>
            </a:r>
            <a:r>
              <a:rPr lang="uk-UA" sz="6600" dirty="0" smtClean="0"/>
              <a:t>різних цілей сталого розвитку. </a:t>
            </a:r>
            <a:r>
              <a:rPr lang="ru-RU" sz="6600" dirty="0" smtClean="0"/>
              <a:t>Людям </a:t>
            </a:r>
            <a:r>
              <a:rPr lang="ru-RU" sz="6600" dirty="0" err="1"/>
              <a:t>потрібна</a:t>
            </a:r>
            <a:r>
              <a:rPr lang="ru-RU" sz="6600" dirty="0"/>
              <a:t> земля </a:t>
            </a:r>
            <a:r>
              <a:rPr lang="ru-RU" sz="6600" dirty="0" smtClean="0"/>
              <a:t>як для </a:t>
            </a:r>
            <a:r>
              <a:rPr lang="ru-RU" sz="6600" dirty="0" err="1"/>
              <a:t>підтримки</a:t>
            </a:r>
            <a:r>
              <a:rPr lang="ru-RU" sz="6600" dirty="0"/>
              <a:t> </a:t>
            </a:r>
            <a:r>
              <a:rPr lang="ru-RU" sz="6600" dirty="0" err="1"/>
              <a:t>їх</a:t>
            </a:r>
            <a:r>
              <a:rPr lang="ru-RU" sz="6600" dirty="0"/>
              <a:t> </a:t>
            </a:r>
            <a:r>
              <a:rPr lang="ru-RU" sz="6600" dirty="0" err="1" smtClean="0"/>
              <a:t>діяльності</a:t>
            </a:r>
            <a:r>
              <a:rPr lang="ru-RU" sz="6600" dirty="0" smtClean="0"/>
              <a:t>, так і </a:t>
            </a:r>
            <a:r>
              <a:rPr lang="ru-RU" sz="6600" dirty="0" err="1"/>
              <a:t>отримання</a:t>
            </a:r>
            <a:r>
              <a:rPr lang="ru-RU" sz="6600" dirty="0"/>
              <a:t> </a:t>
            </a:r>
            <a:r>
              <a:rPr lang="ru-RU" sz="6600" dirty="0" err="1"/>
              <a:t>життєво</a:t>
            </a:r>
            <a:r>
              <a:rPr lang="ru-RU" sz="6600" dirty="0"/>
              <a:t> </a:t>
            </a:r>
            <a:r>
              <a:rPr lang="ru-RU" sz="6600" dirty="0" err="1"/>
              <a:t>важливих</a:t>
            </a:r>
            <a:r>
              <a:rPr lang="ru-RU" sz="6600" dirty="0"/>
              <a:t> </a:t>
            </a:r>
            <a:r>
              <a:rPr lang="ru-RU" sz="6600" dirty="0" err="1"/>
              <a:t>ресурсів</a:t>
            </a:r>
            <a:r>
              <a:rPr lang="ru-RU" sz="6600" dirty="0"/>
              <a:t>. </a:t>
            </a:r>
            <a:endParaRPr lang="ru-RU" sz="6600" dirty="0" smtClean="0"/>
          </a:p>
          <a:p>
            <a:pPr algn="just"/>
            <a:r>
              <a:rPr lang="ru-RU" sz="6600" dirty="0" smtClean="0"/>
              <a:t>Земля </a:t>
            </a:r>
            <a:r>
              <a:rPr lang="ru-RU" sz="6600" dirty="0" err="1" smtClean="0"/>
              <a:t>займає</a:t>
            </a:r>
            <a:r>
              <a:rPr lang="ru-RU" sz="6600" dirty="0" smtClean="0"/>
              <a:t> </a:t>
            </a:r>
            <a:r>
              <a:rPr lang="ru-RU" sz="6600" dirty="0" err="1" smtClean="0"/>
              <a:t>третину</a:t>
            </a:r>
            <a:r>
              <a:rPr lang="ru-RU" sz="6600" dirty="0" smtClean="0"/>
              <a:t> </a:t>
            </a:r>
            <a:r>
              <a:rPr lang="ru-RU" sz="6600" dirty="0" err="1"/>
              <a:t>земної</a:t>
            </a:r>
            <a:r>
              <a:rPr lang="ru-RU" sz="6600" dirty="0"/>
              <a:t> </a:t>
            </a:r>
            <a:r>
              <a:rPr lang="ru-RU" sz="6600" dirty="0" err="1" smtClean="0"/>
              <a:t>поверхні</a:t>
            </a:r>
            <a:r>
              <a:rPr lang="ru-RU" sz="6600" dirty="0" smtClean="0"/>
              <a:t>.</a:t>
            </a:r>
            <a:endParaRPr lang="ru-RU" sz="6600" dirty="0"/>
          </a:p>
        </p:txBody>
      </p:sp>
    </p:spTree>
    <p:extLst>
      <p:ext uri="{BB962C8B-B14F-4D97-AF65-F5344CB8AC3E}">
        <p14:creationId xmlns:p14="http://schemas.microsoft.com/office/powerpoint/2010/main" val="3077304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graphicFrame>
        <p:nvGraphicFramePr>
          <p:cNvPr id="9" name="Схема 8"/>
          <p:cNvGraphicFramePr/>
          <p:nvPr>
            <p:extLst>
              <p:ext uri="{D42A27DB-BD31-4B8C-83A1-F6EECF244321}">
                <p14:modId xmlns:p14="http://schemas.microsoft.com/office/powerpoint/2010/main" val="417580907"/>
              </p:ext>
            </p:extLst>
          </p:nvPr>
        </p:nvGraphicFramePr>
        <p:xfrm>
          <a:off x="-228600" y="1333500"/>
          <a:ext cx="13487400" cy="853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Прямоугольник 10"/>
          <p:cNvSpPr/>
          <p:nvPr/>
        </p:nvSpPr>
        <p:spPr>
          <a:xfrm>
            <a:off x="1828800" y="-65314"/>
            <a:ext cx="114300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7200" b="1" dirty="0" err="1" smtClean="0">
                <a:ln/>
                <a:solidFill>
                  <a:schemeClr val="accent3"/>
                </a:solidFill>
              </a:rPr>
              <a:t>Основн</a:t>
            </a:r>
            <a:r>
              <a:rPr lang="uk-UA" sz="7200" b="1" smtClean="0">
                <a:ln/>
                <a:solidFill>
                  <a:schemeClr val="accent3"/>
                </a:solidFill>
              </a:rPr>
              <a:t>і</a:t>
            </a:r>
            <a:r>
              <a:rPr lang="ru-RU" sz="7200" b="1" smtClean="0">
                <a:ln/>
                <a:solidFill>
                  <a:schemeClr val="accent3"/>
                </a:solidFill>
              </a:rPr>
              <a:t> завдання </a:t>
            </a:r>
            <a:r>
              <a:rPr lang="en-GB" sz="7200" b="1" smtClean="0">
                <a:ln/>
                <a:solidFill>
                  <a:schemeClr val="accent3"/>
                </a:solidFill>
              </a:rPr>
              <a:t>CAP</a:t>
            </a:r>
            <a:r>
              <a:rPr lang="ru-RU" sz="7200" b="1" smtClean="0">
                <a:ln/>
                <a:solidFill>
                  <a:schemeClr val="accent3"/>
                </a:solidFill>
              </a:rPr>
              <a:t>:</a:t>
            </a:r>
            <a:endParaRPr lang="ru-RU" sz="7200" b="1" cap="none" spc="0" dirty="0">
              <a:ln/>
              <a:solidFill>
                <a:schemeClr val="accent3"/>
              </a:solidFill>
              <a:effectLst/>
            </a:endParaRPr>
          </a:p>
        </p:txBody>
      </p:sp>
    </p:spTree>
    <p:extLst>
      <p:ext uri="{BB962C8B-B14F-4D97-AF65-F5344CB8AC3E}">
        <p14:creationId xmlns:p14="http://schemas.microsoft.com/office/powerpoint/2010/main" val="211294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5" name="Двойная волна 4"/>
          <p:cNvSpPr/>
          <p:nvPr/>
        </p:nvSpPr>
        <p:spPr>
          <a:xfrm>
            <a:off x="0" y="2019300"/>
            <a:ext cx="12801600" cy="7200900"/>
          </a:xfrm>
          <a:prstGeom prst="doubleWave">
            <a:avLst>
              <a:gd name="adj1" fmla="val 6250"/>
              <a:gd name="adj2" fmla="val -34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5400" dirty="0"/>
              <a:t>Нова </a:t>
            </a:r>
            <a:r>
              <a:rPr lang="ru-RU" sz="5400" dirty="0" err="1"/>
              <a:t>спільна</a:t>
            </a:r>
            <a:r>
              <a:rPr lang="ru-RU" sz="5400" dirty="0"/>
              <a:t> </a:t>
            </a:r>
            <a:r>
              <a:rPr lang="ru-RU" sz="5400" dirty="0" err="1"/>
              <a:t>сільськогосподарська</a:t>
            </a:r>
            <a:r>
              <a:rPr lang="ru-RU" sz="5400" dirty="0"/>
              <a:t> </a:t>
            </a:r>
            <a:r>
              <a:rPr lang="ru-RU" sz="5400" dirty="0" err="1" smtClean="0"/>
              <a:t>політика</a:t>
            </a:r>
            <a:r>
              <a:rPr lang="ru-RU" sz="5400" dirty="0" smtClean="0"/>
              <a:t> (</a:t>
            </a:r>
            <a:r>
              <a:rPr lang="en-GB" sz="5400" dirty="0"/>
              <a:t>Common Agricultural Policy</a:t>
            </a:r>
            <a:r>
              <a:rPr lang="en-GB" sz="5400" dirty="0" smtClean="0"/>
              <a:t>,</a:t>
            </a:r>
            <a:r>
              <a:rPr lang="ru-RU" sz="5400" dirty="0" smtClean="0"/>
              <a:t> САР) </a:t>
            </a:r>
            <a:r>
              <a:rPr lang="ru-RU" sz="5400" dirty="0" err="1"/>
              <a:t>має</a:t>
            </a:r>
            <a:r>
              <a:rPr lang="ru-RU" sz="5400" dirty="0"/>
              <a:t> </a:t>
            </a:r>
            <a:r>
              <a:rPr lang="ru-RU" sz="5400" dirty="0" err="1"/>
              <a:t>ключове</a:t>
            </a:r>
            <a:r>
              <a:rPr lang="ru-RU" sz="5400" dirty="0"/>
              <a:t> </a:t>
            </a:r>
            <a:r>
              <a:rPr lang="ru-RU" sz="5400" dirty="0" err="1"/>
              <a:t>значення</a:t>
            </a:r>
            <a:r>
              <a:rPr lang="ru-RU" sz="5400" dirty="0"/>
              <a:t> для </a:t>
            </a:r>
            <a:r>
              <a:rPr lang="ru-RU" sz="5400" dirty="0" err="1"/>
              <a:t>забезпечення</a:t>
            </a:r>
            <a:r>
              <a:rPr lang="ru-RU" sz="5400" dirty="0"/>
              <a:t> </a:t>
            </a:r>
            <a:r>
              <a:rPr lang="ru-RU" sz="5400" dirty="0" err="1"/>
              <a:t>майбутнього</a:t>
            </a:r>
            <a:r>
              <a:rPr lang="ru-RU" sz="5400" dirty="0"/>
              <a:t> </a:t>
            </a:r>
            <a:r>
              <a:rPr lang="ru-RU" sz="5400" dirty="0" err="1"/>
              <a:t>сільського</a:t>
            </a:r>
            <a:r>
              <a:rPr lang="ru-RU" sz="5400" dirty="0"/>
              <a:t> та </a:t>
            </a:r>
            <a:r>
              <a:rPr lang="ru-RU" sz="5400" dirty="0" err="1"/>
              <a:t>лісового</a:t>
            </a:r>
            <a:r>
              <a:rPr lang="ru-RU" sz="5400" dirty="0"/>
              <a:t> </a:t>
            </a:r>
            <a:r>
              <a:rPr lang="ru-RU" sz="5400" dirty="0" err="1"/>
              <a:t>господарства</a:t>
            </a:r>
            <a:r>
              <a:rPr lang="ru-RU" sz="5400" dirty="0"/>
              <a:t>, а </a:t>
            </a:r>
            <a:r>
              <a:rPr lang="ru-RU" sz="5400" dirty="0" err="1"/>
              <a:t>також</a:t>
            </a:r>
            <a:r>
              <a:rPr lang="ru-RU" sz="5400" dirty="0"/>
              <a:t> для </a:t>
            </a:r>
            <a:r>
              <a:rPr lang="ru-RU" sz="5400" dirty="0" err="1"/>
              <a:t>досягнення</a:t>
            </a:r>
            <a:r>
              <a:rPr lang="ru-RU" sz="5400" dirty="0"/>
              <a:t> </a:t>
            </a:r>
            <a:r>
              <a:rPr lang="ru-RU" sz="5400" dirty="0" err="1"/>
              <a:t>цілей</a:t>
            </a:r>
            <a:r>
              <a:rPr lang="ru-RU" sz="5400" dirty="0"/>
              <a:t> </a:t>
            </a:r>
            <a:r>
              <a:rPr lang="ru-RU" sz="5400" dirty="0" err="1"/>
              <a:t>Європейської</a:t>
            </a:r>
            <a:r>
              <a:rPr lang="ru-RU" sz="5400" dirty="0"/>
              <a:t> </a:t>
            </a:r>
            <a:r>
              <a:rPr lang="ru-RU" sz="5400" dirty="0" err="1"/>
              <a:t>зеленої</a:t>
            </a:r>
            <a:r>
              <a:rPr lang="ru-RU" sz="5400" dirty="0"/>
              <a:t> угоди.</a:t>
            </a:r>
          </a:p>
        </p:txBody>
      </p:sp>
      <p:pic>
        <p:nvPicPr>
          <p:cNvPr id="3" name="Рисунок 2"/>
          <p:cNvPicPr>
            <a:picLocks noChangeAspect="1"/>
          </p:cNvPicPr>
          <p:nvPr/>
        </p:nvPicPr>
        <p:blipFill>
          <a:blip r:embed="rId4"/>
          <a:stretch>
            <a:fillRect/>
          </a:stretch>
        </p:blipFill>
        <p:spPr>
          <a:xfrm>
            <a:off x="3048000" y="27940"/>
            <a:ext cx="6172200" cy="3134360"/>
          </a:xfrm>
          <a:prstGeom prst="rect">
            <a:avLst/>
          </a:prstGeom>
        </p:spPr>
      </p:pic>
    </p:spTree>
    <p:extLst>
      <p:ext uri="{BB962C8B-B14F-4D97-AF65-F5344CB8AC3E}">
        <p14:creationId xmlns:p14="http://schemas.microsoft.com/office/powerpoint/2010/main" val="1963294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sp>
        <p:nvSpPr>
          <p:cNvPr id="3" name="Прямоугольник 2"/>
          <p:cNvSpPr/>
          <p:nvPr/>
        </p:nvSpPr>
        <p:spPr>
          <a:xfrm>
            <a:off x="10160" y="0"/>
            <a:ext cx="11343640" cy="93256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ru-RU" sz="6000" b="1" dirty="0" err="1">
                <a:latin typeface="Times New Roman" panose="02020603050405020304" pitchFamily="18" charset="0"/>
                <a:cs typeface="Times New Roman" panose="02020603050405020304" pitchFamily="18" charset="0"/>
              </a:rPr>
              <a:t>Загальна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стратегія</a:t>
            </a:r>
            <a:r>
              <a:rPr lang="ru-RU" sz="6000" b="1" dirty="0">
                <a:latin typeface="Times New Roman" panose="02020603050405020304" pitchFamily="18" charset="0"/>
                <a:cs typeface="Times New Roman" panose="02020603050405020304" pitchFamily="18" charset="0"/>
              </a:rPr>
              <a:t> </a:t>
            </a:r>
            <a:r>
              <a:rPr lang="en-US" sz="6000" b="1">
                <a:latin typeface="Times New Roman" panose="02020603050405020304" pitchFamily="18" charset="0"/>
                <a:cs typeface="Times New Roman" panose="02020603050405020304" pitchFamily="18" charset="0"/>
              </a:rPr>
              <a:t>CAP </a:t>
            </a:r>
            <a:r>
              <a:rPr lang="ru-RU" sz="6000" b="1">
                <a:latin typeface="Times New Roman" panose="02020603050405020304" pitchFamily="18" charset="0"/>
                <a:cs typeface="Times New Roman" panose="02020603050405020304" pitchFamily="18" charset="0"/>
              </a:rPr>
              <a:t>полягає в тому, щоб забезпечити </a:t>
            </a:r>
            <a:r>
              <a:rPr lang="ru-RU" sz="6000" b="1">
                <a:latin typeface="Times New Roman" panose="02020603050405020304" pitchFamily="18" charset="0"/>
                <a:cs typeface="Times New Roman" panose="02020603050405020304" pitchFamily="18" charset="0"/>
              </a:rPr>
              <a:t>конкурентоспроможність</a:t>
            </a:r>
            <a:r>
              <a:rPr lang="ru-RU" sz="6000" b="1">
                <a:latin typeface="Times New Roman" panose="02020603050405020304" pitchFamily="18" charset="0"/>
                <a:cs typeface="Times New Roman" panose="02020603050405020304" pitchFamily="18" charset="0"/>
              </a:rPr>
              <a:t> сільськогосподарського сектора на світових ринках і гарантувати дуже суворі стандарти щодо навколишнього середовища, безпеки харчових продуктів і добробуту</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840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graphicFrame>
        <p:nvGraphicFramePr>
          <p:cNvPr id="9" name="Схема 8"/>
          <p:cNvGraphicFramePr/>
          <p:nvPr>
            <p:extLst>
              <p:ext uri="{D42A27DB-BD31-4B8C-83A1-F6EECF244321}">
                <p14:modId xmlns:p14="http://schemas.microsoft.com/office/powerpoint/2010/main" val="417060695"/>
              </p:ext>
            </p:extLst>
          </p:nvPr>
        </p:nvGraphicFramePr>
        <p:xfrm>
          <a:off x="-228600" y="266700"/>
          <a:ext cx="7010400" cy="2913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Скругленный прямоугольник 1"/>
          <p:cNvSpPr/>
          <p:nvPr/>
        </p:nvSpPr>
        <p:spPr>
          <a:xfrm>
            <a:off x="381000" y="4762500"/>
            <a:ext cx="12344400" cy="5524500"/>
          </a:xfrm>
          <a:prstGeom prst="roundRect">
            <a:avLst/>
          </a:prstGeom>
          <a:gradFill>
            <a:gsLst>
              <a:gs pos="0">
                <a:srgbClr val="92D050"/>
              </a:gs>
              <a:gs pos="35000">
                <a:schemeClr val="accent3">
                  <a:tint val="37000"/>
                  <a:satMod val="300000"/>
                </a:schemeClr>
              </a:gs>
              <a:gs pos="100000">
                <a:schemeClr val="accent3">
                  <a:tint val="15000"/>
                  <a:satMod val="350000"/>
                </a:schemeClr>
              </a:gs>
            </a:gsLst>
          </a:gradFill>
          <a:ln w="1778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6000" dirty="0" smtClean="0"/>
              <a:t>показали </a:t>
            </a:r>
            <a:r>
              <a:rPr lang="ru-RU" sz="6000" dirty="0" err="1"/>
              <a:t>важливість</a:t>
            </a:r>
            <a:r>
              <a:rPr lang="ru-RU" sz="6000" dirty="0"/>
              <a:t> </a:t>
            </a:r>
            <a:r>
              <a:rPr lang="ru-RU" sz="6000" dirty="0" err="1"/>
              <a:t>сильної</a:t>
            </a:r>
            <a:r>
              <a:rPr lang="ru-RU" sz="6000" dirty="0"/>
              <a:t> </a:t>
            </a:r>
            <a:r>
              <a:rPr lang="ru-RU" sz="6000" dirty="0" err="1"/>
              <a:t>європейської</a:t>
            </a:r>
            <a:r>
              <a:rPr lang="ru-RU" sz="6000" dirty="0"/>
              <a:t> </a:t>
            </a:r>
            <a:r>
              <a:rPr lang="ru-RU" sz="6000" dirty="0" err="1"/>
              <a:t>політики</a:t>
            </a:r>
            <a:r>
              <a:rPr lang="ru-RU" sz="6000" dirty="0"/>
              <a:t>, </a:t>
            </a:r>
            <a:r>
              <a:rPr lang="ru-RU" sz="6000" dirty="0" err="1"/>
              <a:t>здатної</a:t>
            </a:r>
            <a:r>
              <a:rPr lang="ru-RU" sz="6000" dirty="0"/>
              <a:t> </a:t>
            </a:r>
            <a:r>
              <a:rPr lang="ru-RU" sz="6000" dirty="0" err="1"/>
              <a:t>забезпечити</a:t>
            </a:r>
            <a:r>
              <a:rPr lang="ru-RU" sz="6000" dirty="0"/>
              <a:t> </a:t>
            </a:r>
            <a:r>
              <a:rPr lang="ru-RU" sz="6000" dirty="0" err="1"/>
              <a:t>виробництво</a:t>
            </a:r>
            <a:r>
              <a:rPr lang="ru-RU" sz="6000" dirty="0"/>
              <a:t> </a:t>
            </a:r>
            <a:r>
              <a:rPr lang="ru-RU" sz="6000" dirty="0" err="1"/>
              <a:t>харчових</a:t>
            </a:r>
            <a:r>
              <a:rPr lang="ru-RU" sz="6000" dirty="0"/>
              <a:t> </a:t>
            </a:r>
            <a:r>
              <a:rPr lang="ru-RU" sz="6000" dirty="0" err="1"/>
              <a:t>продуктів</a:t>
            </a:r>
            <a:r>
              <a:rPr lang="ru-RU" sz="6000" dirty="0"/>
              <a:t>, </a:t>
            </a:r>
            <a:r>
              <a:rPr lang="ru-RU" sz="6000" dirty="0" err="1"/>
              <a:t>зберігаючи</a:t>
            </a:r>
            <a:r>
              <a:rPr lang="ru-RU" sz="6000" dirty="0"/>
              <a:t> в той же час </a:t>
            </a:r>
            <a:r>
              <a:rPr lang="ru-RU" sz="6000" dirty="0" err="1"/>
              <a:t>деякі</a:t>
            </a:r>
            <a:r>
              <a:rPr lang="ru-RU" sz="6000" dirty="0"/>
              <a:t> з </a:t>
            </a:r>
            <a:r>
              <a:rPr lang="ru-RU" sz="6000" dirty="0" err="1"/>
              <a:t>найвищих</a:t>
            </a:r>
            <a:r>
              <a:rPr lang="ru-RU" sz="6000" dirty="0"/>
              <a:t> </a:t>
            </a:r>
            <a:r>
              <a:rPr lang="ru-RU" sz="6000" dirty="0" err="1"/>
              <a:t>стандартів</a:t>
            </a:r>
            <a:r>
              <a:rPr lang="ru-RU" sz="6000" dirty="0"/>
              <a:t> </a:t>
            </a:r>
            <a:r>
              <a:rPr lang="ru-RU" sz="6000" dirty="0" err="1" smtClean="0"/>
              <a:t>безпеки</a:t>
            </a:r>
            <a:r>
              <a:rPr lang="ru-RU" sz="6000" dirty="0" smtClean="0"/>
              <a:t> </a:t>
            </a:r>
            <a:r>
              <a:rPr lang="ru-RU" sz="6000" dirty="0"/>
              <a:t>в </a:t>
            </a:r>
            <a:r>
              <a:rPr lang="ru-RU" sz="6000" dirty="0" err="1"/>
              <a:t>світі</a:t>
            </a:r>
            <a:r>
              <a:rPr lang="ru-RU" sz="6000" dirty="0"/>
              <a:t>. </a:t>
            </a:r>
            <a:endParaRPr lang="ru-RU" sz="6000" dirty="0"/>
          </a:p>
        </p:txBody>
      </p:sp>
      <p:grpSp>
        <p:nvGrpSpPr>
          <p:cNvPr id="15" name="Diagram group"/>
          <p:cNvGrpSpPr/>
          <p:nvPr/>
        </p:nvGrpSpPr>
        <p:grpSpPr>
          <a:xfrm>
            <a:off x="6324600" y="2400300"/>
            <a:ext cx="7010400" cy="1638000"/>
            <a:chOff x="0" y="1117571"/>
            <a:chExt cx="7010400" cy="1638000"/>
          </a:xfrm>
          <a:scene3d>
            <a:camera prst="isometricOffAxis2Left" zoom="95000"/>
            <a:lightRig rig="flat" dir="t"/>
          </a:scene3d>
        </p:grpSpPr>
        <p:sp>
          <p:nvSpPr>
            <p:cNvPr id="16" name="Прямоугольник 15"/>
            <p:cNvSpPr/>
            <p:nvPr/>
          </p:nvSpPr>
          <p:spPr>
            <a:xfrm>
              <a:off x="0" y="1117571"/>
              <a:ext cx="7010400" cy="1638000"/>
            </a:xfrm>
            <a:prstGeom prst="rect">
              <a:avLst/>
            </a:prstGeom>
            <a:sp3d z="-60000" extrusionH="63500" prstMaterial="matte"/>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17" name="Diagram group"/>
          <p:cNvGrpSpPr/>
          <p:nvPr/>
        </p:nvGrpSpPr>
        <p:grpSpPr>
          <a:xfrm>
            <a:off x="7315200" y="1485900"/>
            <a:ext cx="4907280" cy="1918800"/>
            <a:chOff x="350520" y="158171"/>
            <a:chExt cx="4907280" cy="1918800"/>
          </a:xfrm>
          <a:scene3d>
            <a:camera prst="isometricOffAxis2Left" zoom="95000"/>
            <a:lightRig rig="flat" dir="t"/>
          </a:scene3d>
        </p:grpSpPr>
        <p:grpSp>
          <p:nvGrpSpPr>
            <p:cNvPr id="18" name="Группа 17"/>
            <p:cNvGrpSpPr/>
            <p:nvPr/>
          </p:nvGrpSpPr>
          <p:grpSpPr>
            <a:xfrm>
              <a:off x="350520" y="158171"/>
              <a:ext cx="4907280" cy="1918800"/>
              <a:chOff x="350520" y="158171"/>
              <a:chExt cx="4907280" cy="1918800"/>
            </a:xfrm>
          </p:grpSpPr>
          <p:sp>
            <p:nvSpPr>
              <p:cNvPr id="19" name="Скругленный прямоугольник 18"/>
              <p:cNvSpPr/>
              <p:nvPr/>
            </p:nvSpPr>
            <p:spPr>
              <a:xfrm>
                <a:off x="350520" y="158171"/>
                <a:ext cx="4907280" cy="1918800"/>
              </a:xfrm>
              <a:prstGeom prst="roundRect">
                <a:avLst/>
              </a:prstGeom>
              <a:solidFill>
                <a:srgbClr val="92D050"/>
              </a:solidFill>
              <a:ln>
                <a:solidFill>
                  <a:srgbClr val="92D050"/>
                </a:solidFill>
              </a:ln>
              <a:sp3d extrusionH="381000" contourW="38100" prstMaterial="matte">
                <a:contourClr>
                  <a:schemeClr val="lt1"/>
                </a:contourClr>
              </a:sp3d>
            </p:spPr>
            <p:style>
              <a:lnRef idx="0">
                <a:scrgbClr r="0" g="0" b="0"/>
              </a:lnRef>
              <a:fillRef idx="1">
                <a:scrgbClr r="0" g="0" b="0"/>
              </a:fillRef>
              <a:effectRef idx="0">
                <a:schemeClr val="accent1">
                  <a:hueOff val="0"/>
                  <a:satOff val="0"/>
                  <a:lumOff val="0"/>
                  <a:alphaOff val="0"/>
                </a:schemeClr>
              </a:effectRef>
              <a:fontRef idx="minor">
                <a:schemeClr val="lt1"/>
              </a:fontRef>
            </p:style>
          </p:sp>
          <p:sp>
            <p:nvSpPr>
              <p:cNvPr id="20" name="Скругленный прямоугольник 4"/>
              <p:cNvSpPr txBox="1"/>
              <p:nvPr/>
            </p:nvSpPr>
            <p:spPr>
              <a:xfrm>
                <a:off x="444188" y="251839"/>
                <a:ext cx="4719944" cy="17314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5484" tIns="0" rIns="185484" bIns="0" numCol="1" spcCol="1270" anchor="ctr" anchorCtr="0">
                <a:noAutofit/>
              </a:bodyPr>
              <a:lstStyle/>
              <a:p>
                <a:pPr lvl="0" algn="ctr" defTabSz="2889250">
                  <a:lnSpc>
                    <a:spcPct val="90000"/>
                  </a:lnSpc>
                  <a:spcBef>
                    <a:spcPct val="0"/>
                  </a:spcBef>
                  <a:spcAft>
                    <a:spcPct val="35000"/>
                  </a:spcAft>
                </a:pPr>
                <a:r>
                  <a:rPr lang="ru-RU" sz="3600" dirty="0" err="1"/>
                  <a:t>російське</a:t>
                </a:r>
                <a:r>
                  <a:rPr lang="ru-RU" sz="3600" dirty="0"/>
                  <a:t> </a:t>
                </a:r>
                <a:r>
                  <a:rPr lang="ru-RU" sz="4000" dirty="0" err="1"/>
                  <a:t>вторгнення</a:t>
                </a:r>
                <a:r>
                  <a:rPr lang="ru-RU" sz="3600" dirty="0"/>
                  <a:t> в </a:t>
                </a:r>
                <a:r>
                  <a:rPr lang="ru-RU" sz="3600" dirty="0" err="1"/>
                  <a:t>Україну</a:t>
                </a:r>
                <a:r>
                  <a:rPr lang="ru-RU" sz="3600" dirty="0"/>
                  <a:t> </a:t>
                </a:r>
                <a:endParaRPr lang="ru-RU" sz="3600" kern="1200" dirty="0"/>
              </a:p>
            </p:txBody>
          </p:sp>
        </p:grpSp>
      </p:grpSp>
      <p:sp>
        <p:nvSpPr>
          <p:cNvPr id="3" name="Овал 2"/>
          <p:cNvSpPr/>
          <p:nvPr/>
        </p:nvSpPr>
        <p:spPr>
          <a:xfrm>
            <a:off x="6019800" y="571500"/>
            <a:ext cx="1219200" cy="1143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6600" smtClean="0">
                <a:solidFill>
                  <a:srgbClr val="00B050"/>
                </a:solidFill>
              </a:rPr>
              <a:t>+</a:t>
            </a:r>
            <a:endParaRPr lang="ru-RU" sz="6600">
              <a:solidFill>
                <a:srgbClr val="00B050"/>
              </a:solidFill>
            </a:endParaRPr>
          </a:p>
        </p:txBody>
      </p:sp>
    </p:spTree>
    <p:extLst>
      <p:ext uri="{BB962C8B-B14F-4D97-AF65-F5344CB8AC3E}">
        <p14:creationId xmlns:p14="http://schemas.microsoft.com/office/powerpoint/2010/main" val="4044222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graphicFrame>
        <p:nvGraphicFramePr>
          <p:cNvPr id="9" name="Схема 8"/>
          <p:cNvGraphicFramePr/>
          <p:nvPr>
            <p:extLst>
              <p:ext uri="{D42A27DB-BD31-4B8C-83A1-F6EECF244321}">
                <p14:modId xmlns:p14="http://schemas.microsoft.com/office/powerpoint/2010/main" val="4015471564"/>
              </p:ext>
            </p:extLst>
          </p:nvPr>
        </p:nvGraphicFramePr>
        <p:xfrm>
          <a:off x="-152400" y="2552700"/>
          <a:ext cx="12192000" cy="2913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Скругленный прямоугольник 1"/>
          <p:cNvSpPr/>
          <p:nvPr/>
        </p:nvSpPr>
        <p:spPr>
          <a:xfrm>
            <a:off x="609600" y="114300"/>
            <a:ext cx="10134600" cy="9982200"/>
          </a:xfrm>
          <a:prstGeom prst="roundRect">
            <a:avLst/>
          </a:prstGeom>
          <a:gradFill>
            <a:gsLst>
              <a:gs pos="0">
                <a:srgbClr val="92D050"/>
              </a:gs>
              <a:gs pos="35000">
                <a:schemeClr val="accent3">
                  <a:tint val="37000"/>
                  <a:satMod val="300000"/>
                </a:schemeClr>
              </a:gs>
              <a:gs pos="100000">
                <a:schemeClr val="accent3">
                  <a:tint val="15000"/>
                  <a:satMod val="350000"/>
                </a:schemeClr>
              </a:gs>
            </a:gsLst>
          </a:gradFill>
          <a:ln w="1778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4800" dirty="0"/>
              <a:t>Нова </a:t>
            </a:r>
            <a:r>
              <a:rPr lang="ru-RU" sz="4800" dirty="0" err="1"/>
              <a:t>політика</a:t>
            </a:r>
            <a:r>
              <a:rPr lang="ru-RU" sz="4800" dirty="0"/>
              <a:t>, яка </a:t>
            </a:r>
            <a:r>
              <a:rPr lang="ru-RU" sz="4800" dirty="0" err="1"/>
              <a:t>спрямована</a:t>
            </a:r>
            <a:r>
              <a:rPr lang="ru-RU" sz="4800" dirty="0"/>
              <a:t> на </a:t>
            </a:r>
            <a:r>
              <a:rPr lang="ru-RU" sz="4800" dirty="0" err="1"/>
              <a:t>посилення</a:t>
            </a:r>
            <a:r>
              <a:rPr lang="ru-RU" sz="4800" dirty="0"/>
              <a:t> переходу до </a:t>
            </a:r>
            <a:r>
              <a:rPr lang="ru-RU" sz="4800" dirty="0" err="1"/>
              <a:t>більш</a:t>
            </a:r>
            <a:r>
              <a:rPr lang="ru-RU" sz="4800" dirty="0"/>
              <a:t> </a:t>
            </a:r>
            <a:r>
              <a:rPr lang="ru-RU" sz="4800" dirty="0" err="1"/>
              <a:t>сталого</a:t>
            </a:r>
            <a:r>
              <a:rPr lang="ru-RU" sz="4800" dirty="0"/>
              <a:t>, </a:t>
            </a:r>
            <a:r>
              <a:rPr lang="ru-RU" sz="4800" dirty="0" err="1"/>
              <a:t>стійкого</a:t>
            </a:r>
            <a:r>
              <a:rPr lang="ru-RU" sz="4800" dirty="0"/>
              <a:t> та </a:t>
            </a:r>
            <a:r>
              <a:rPr lang="ru-RU" sz="4800" dirty="0" err="1"/>
              <a:t>більш</a:t>
            </a:r>
            <a:r>
              <a:rPr lang="ru-RU" sz="4800" dirty="0"/>
              <a:t> справедливого </a:t>
            </a:r>
            <a:r>
              <a:rPr lang="ru-RU" sz="4800" dirty="0" err="1"/>
              <a:t>виробництва</a:t>
            </a:r>
            <a:r>
              <a:rPr lang="ru-RU" sz="4800" dirty="0"/>
              <a:t> </a:t>
            </a:r>
            <a:r>
              <a:rPr lang="ru-RU" sz="4800" dirty="0" err="1"/>
              <a:t>продуктів</a:t>
            </a:r>
            <a:r>
              <a:rPr lang="ru-RU" sz="4800" dirty="0"/>
              <a:t> </a:t>
            </a:r>
            <a:r>
              <a:rPr lang="ru-RU" sz="4800" dirty="0" err="1"/>
              <a:t>харчування</a:t>
            </a:r>
            <a:r>
              <a:rPr lang="ru-RU" sz="4800" dirty="0"/>
              <a:t>; буде </a:t>
            </a:r>
            <a:r>
              <a:rPr lang="ru-RU" sz="4800" dirty="0" err="1"/>
              <a:t>ключовим</a:t>
            </a:r>
            <a:r>
              <a:rPr lang="ru-RU" sz="4800" dirty="0"/>
              <a:t> </a:t>
            </a:r>
            <a:r>
              <a:rPr lang="ru-RU" sz="4800" dirty="0" err="1"/>
              <a:t>інструментом</a:t>
            </a:r>
            <a:r>
              <a:rPr lang="ru-RU" sz="4800" dirty="0"/>
              <a:t> у </a:t>
            </a:r>
            <a:r>
              <a:rPr lang="ru-RU" sz="4800" dirty="0" err="1"/>
              <a:t>досягненні</a:t>
            </a:r>
            <a:r>
              <a:rPr lang="ru-RU" sz="4800" dirty="0"/>
              <a:t> </a:t>
            </a:r>
            <a:r>
              <a:rPr lang="ru-RU" sz="4800" dirty="0" err="1"/>
              <a:t>цілей</a:t>
            </a:r>
            <a:r>
              <a:rPr lang="ru-RU" sz="4800" dirty="0"/>
              <a:t> </a:t>
            </a:r>
            <a:r>
              <a:rPr lang="ru-RU" sz="4800" dirty="0" err="1"/>
              <a:t>Європейської</a:t>
            </a:r>
            <a:r>
              <a:rPr lang="ru-RU" sz="4800" dirty="0"/>
              <a:t> </a:t>
            </a:r>
            <a:r>
              <a:rPr lang="ru-RU" sz="4800" dirty="0" err="1"/>
              <a:t>зеленої</a:t>
            </a:r>
            <a:r>
              <a:rPr lang="ru-RU" sz="4800" dirty="0"/>
              <a:t> угоди, </a:t>
            </a:r>
            <a:r>
              <a:rPr lang="ru-RU" sz="4800" dirty="0" err="1"/>
              <a:t>сприяючи</a:t>
            </a:r>
            <a:r>
              <a:rPr lang="ru-RU" sz="4800" dirty="0"/>
              <a:t> таким чином </a:t>
            </a:r>
            <a:r>
              <a:rPr lang="ru-RU" sz="4800" dirty="0" err="1"/>
              <a:t>екологічній</a:t>
            </a:r>
            <a:r>
              <a:rPr lang="ru-RU" sz="4800" dirty="0"/>
              <a:t>, </a:t>
            </a:r>
            <a:r>
              <a:rPr lang="ru-RU" sz="4800" dirty="0" err="1"/>
              <a:t>економічній</a:t>
            </a:r>
            <a:r>
              <a:rPr lang="ru-RU" sz="4800" dirty="0"/>
              <a:t> та </a:t>
            </a:r>
            <a:r>
              <a:rPr lang="ru-RU" sz="4800" dirty="0" err="1"/>
              <a:t>соціальній</a:t>
            </a:r>
            <a:r>
              <a:rPr lang="ru-RU" sz="4800" dirty="0"/>
              <a:t> </a:t>
            </a:r>
            <a:r>
              <a:rPr lang="ru-RU" sz="4800" dirty="0" err="1"/>
              <a:t>стійкості</a:t>
            </a:r>
            <a:r>
              <a:rPr lang="ru-RU" sz="4800" dirty="0"/>
              <a:t> </a:t>
            </a:r>
            <a:r>
              <a:rPr lang="ru-RU" sz="4800" dirty="0" err="1"/>
              <a:t>виробництва</a:t>
            </a:r>
            <a:r>
              <a:rPr lang="ru-RU" sz="4800" dirty="0"/>
              <a:t> </a:t>
            </a:r>
            <a:r>
              <a:rPr lang="ru-RU" sz="4800" dirty="0" err="1"/>
              <a:t>продуктів</a:t>
            </a:r>
            <a:r>
              <a:rPr lang="ru-RU" sz="4800" dirty="0"/>
              <a:t> </a:t>
            </a:r>
            <a:r>
              <a:rPr lang="ru-RU" sz="4800" dirty="0" err="1"/>
              <a:t>харчування</a:t>
            </a:r>
            <a:r>
              <a:rPr lang="ru-RU" sz="4800" dirty="0"/>
              <a:t> в ЄС.</a:t>
            </a:r>
            <a:endParaRPr lang="ru-RU" sz="4800" dirty="0"/>
          </a:p>
        </p:txBody>
      </p:sp>
    </p:spTree>
    <p:extLst>
      <p:ext uri="{BB962C8B-B14F-4D97-AF65-F5344CB8AC3E}">
        <p14:creationId xmlns:p14="http://schemas.microsoft.com/office/powerpoint/2010/main" val="146270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sp>
        <p:nvSpPr>
          <p:cNvPr id="2" name="Скругленный прямоугольник 1"/>
          <p:cNvSpPr/>
          <p:nvPr/>
        </p:nvSpPr>
        <p:spPr>
          <a:xfrm>
            <a:off x="0" y="190500"/>
            <a:ext cx="13335000" cy="9906000"/>
          </a:xfrm>
          <a:prstGeom prst="roundRect">
            <a:avLst/>
          </a:prstGeom>
          <a:gradFill>
            <a:gsLst>
              <a:gs pos="0">
                <a:srgbClr val="92D050"/>
              </a:gs>
              <a:gs pos="35000">
                <a:schemeClr val="accent3">
                  <a:tint val="37000"/>
                  <a:satMod val="300000"/>
                </a:schemeClr>
              </a:gs>
              <a:gs pos="100000">
                <a:schemeClr val="accent3">
                  <a:tint val="15000"/>
                  <a:satMod val="350000"/>
                </a:schemeClr>
              </a:gs>
            </a:gsLst>
          </a:gradFill>
          <a:ln w="1778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4000" dirty="0" err="1" smtClean="0"/>
              <a:t>Протягом</a:t>
            </a:r>
            <a:r>
              <a:rPr lang="ru-RU" sz="4000" dirty="0" smtClean="0"/>
              <a:t> </a:t>
            </a:r>
            <a:r>
              <a:rPr lang="ru-RU" sz="4000" dirty="0" err="1"/>
              <a:t>понад</a:t>
            </a:r>
            <a:r>
              <a:rPr lang="ru-RU" sz="4000" dirty="0"/>
              <a:t> 60 </a:t>
            </a:r>
            <a:r>
              <a:rPr lang="ru-RU" sz="4000" dirty="0" err="1"/>
              <a:t>років</a:t>
            </a:r>
            <a:r>
              <a:rPr lang="ru-RU" sz="4000" dirty="0"/>
              <a:t> </a:t>
            </a:r>
            <a:r>
              <a:rPr lang="en-GB" sz="4000" dirty="0"/>
              <a:t>CAP </a:t>
            </a:r>
            <a:r>
              <a:rPr lang="ru-RU" sz="4000" dirty="0" err="1"/>
              <a:t>була</a:t>
            </a:r>
            <a:r>
              <a:rPr lang="ru-RU" sz="4000" dirty="0"/>
              <a:t> </a:t>
            </a:r>
            <a:r>
              <a:rPr lang="ru-RU" sz="4000" dirty="0" err="1"/>
              <a:t>значно</a:t>
            </a:r>
            <a:r>
              <a:rPr lang="ru-RU" sz="4000" dirty="0"/>
              <a:t> </a:t>
            </a:r>
            <a:r>
              <a:rPr lang="ru-RU" sz="4000" dirty="0" err="1"/>
              <a:t>вдосконалена</a:t>
            </a:r>
            <a:r>
              <a:rPr lang="ru-RU" sz="4000" dirty="0"/>
              <a:t> шляхом </a:t>
            </a:r>
            <a:r>
              <a:rPr lang="ru-RU" sz="4000" dirty="0" err="1"/>
              <a:t>запровадження</a:t>
            </a:r>
            <a:r>
              <a:rPr lang="ru-RU" sz="4000" dirty="0"/>
              <a:t> </a:t>
            </a:r>
            <a:r>
              <a:rPr lang="ru-RU" sz="4000" dirty="0" err="1"/>
              <a:t>кількох</a:t>
            </a:r>
            <a:r>
              <a:rPr lang="ru-RU" sz="4000" dirty="0"/>
              <a:t> реформ, додавши </a:t>
            </a:r>
            <a:r>
              <a:rPr lang="ru-RU" sz="4000" dirty="0" err="1"/>
              <a:t>нові</a:t>
            </a:r>
            <a:r>
              <a:rPr lang="ru-RU" sz="4000" dirty="0"/>
              <a:t> </a:t>
            </a:r>
            <a:r>
              <a:rPr lang="ru-RU" sz="4000" dirty="0" err="1"/>
              <a:t>виміри</a:t>
            </a:r>
            <a:r>
              <a:rPr lang="ru-RU" sz="4000" dirty="0"/>
              <a:t>, </a:t>
            </a:r>
            <a:r>
              <a:rPr lang="ru-RU" sz="4000" dirty="0" err="1"/>
              <a:t>включно</a:t>
            </a:r>
            <a:r>
              <a:rPr lang="ru-RU" sz="4000" dirty="0"/>
              <a:t> з </a:t>
            </a:r>
            <a:r>
              <a:rPr lang="ru-RU" sz="4000" dirty="0" err="1"/>
              <a:t>соціальним</a:t>
            </a:r>
            <a:r>
              <a:rPr lang="ru-RU" sz="4000" dirty="0"/>
              <a:t> та </a:t>
            </a:r>
            <a:r>
              <a:rPr lang="ru-RU" sz="4000" dirty="0" err="1"/>
              <a:t>екологічним</a:t>
            </a:r>
            <a:r>
              <a:rPr lang="ru-RU" sz="4000" dirty="0"/>
              <a:t>. У той же час </a:t>
            </a:r>
            <a:r>
              <a:rPr lang="en-GB" sz="4000" dirty="0"/>
              <a:t>CAP </a:t>
            </a:r>
            <a:r>
              <a:rPr lang="ru-RU" sz="4000" dirty="0" err="1"/>
              <a:t>зберегла</a:t>
            </a:r>
            <a:r>
              <a:rPr lang="ru-RU" sz="4000" dirty="0"/>
              <a:t> свою </a:t>
            </a:r>
            <a:r>
              <a:rPr lang="ru-RU" sz="4000" dirty="0" err="1"/>
              <a:t>головну</a:t>
            </a:r>
            <a:r>
              <a:rPr lang="ru-RU" sz="4000" dirty="0"/>
              <a:t> мету — </a:t>
            </a:r>
            <a:r>
              <a:rPr lang="ru-RU" sz="4000" dirty="0" err="1"/>
              <a:t>забезпечення</a:t>
            </a:r>
            <a:r>
              <a:rPr lang="ru-RU" sz="4000" dirty="0"/>
              <a:t> </a:t>
            </a:r>
            <a:r>
              <a:rPr lang="ru-RU" sz="4000" dirty="0" err="1"/>
              <a:t>продовольчої</a:t>
            </a:r>
            <a:r>
              <a:rPr lang="ru-RU" sz="4000" dirty="0"/>
              <a:t> </a:t>
            </a:r>
            <a:r>
              <a:rPr lang="ru-RU" sz="4000" dirty="0" err="1"/>
              <a:t>безпеки</a:t>
            </a:r>
            <a:r>
              <a:rPr lang="ru-RU" sz="4000" dirty="0"/>
              <a:t> в ЄС, </a:t>
            </a:r>
            <a:r>
              <a:rPr lang="ru-RU" sz="4000" dirty="0" err="1"/>
              <a:t>починаючи</a:t>
            </a:r>
            <a:r>
              <a:rPr lang="ru-RU" sz="4000" dirty="0"/>
              <a:t> з </a:t>
            </a:r>
            <a:r>
              <a:rPr lang="ru-RU" sz="4000" dirty="0" err="1" smtClean="0"/>
              <a:t>покращення</a:t>
            </a:r>
            <a:r>
              <a:rPr lang="ru-RU" sz="4000" dirty="0" smtClean="0"/>
              <a:t> </a:t>
            </a:r>
            <a:r>
              <a:rPr lang="ru-RU" sz="4000" dirty="0" err="1" smtClean="0"/>
              <a:t>архітектури</a:t>
            </a:r>
            <a:r>
              <a:rPr lang="ru-RU" sz="4000" dirty="0" smtClean="0"/>
              <a:t> </a:t>
            </a:r>
            <a:r>
              <a:rPr lang="en-GB" sz="4000" dirty="0" smtClean="0"/>
              <a:t>CAP</a:t>
            </a:r>
            <a:r>
              <a:rPr lang="uk-UA" sz="4000" dirty="0" smtClean="0"/>
              <a:t> та її адаптації до </a:t>
            </a:r>
            <a:r>
              <a:rPr lang="ru-RU" sz="4000" dirty="0" err="1" smtClean="0"/>
              <a:t>очікувань</a:t>
            </a:r>
            <a:r>
              <a:rPr lang="ru-RU" sz="4000" dirty="0" smtClean="0"/>
              <a:t> </a:t>
            </a:r>
            <a:r>
              <a:rPr lang="ru-RU" sz="4000" dirty="0" err="1" smtClean="0"/>
              <a:t>громадян</a:t>
            </a:r>
            <a:r>
              <a:rPr lang="ru-RU" sz="4000" dirty="0"/>
              <a:t>, </a:t>
            </a:r>
            <a:r>
              <a:rPr lang="ru-RU" sz="4000" dirty="0" err="1"/>
              <a:t>забезпечивши</a:t>
            </a:r>
            <a:r>
              <a:rPr lang="ru-RU" sz="4000" dirty="0"/>
              <a:t> </a:t>
            </a:r>
            <a:r>
              <a:rPr lang="ru-RU" sz="4000" dirty="0" err="1"/>
              <a:t>кращі</a:t>
            </a:r>
            <a:r>
              <a:rPr lang="ru-RU" sz="4000" dirty="0"/>
              <a:t> </a:t>
            </a:r>
            <a:r>
              <a:rPr lang="ru-RU" sz="4000" dirty="0" err="1"/>
              <a:t>можливості</a:t>
            </a:r>
            <a:r>
              <a:rPr lang="ru-RU" sz="4000" dirty="0"/>
              <a:t> та </a:t>
            </a:r>
            <a:r>
              <a:rPr lang="ru-RU" sz="4000" dirty="0" err="1"/>
              <a:t>передбачуваність</a:t>
            </a:r>
            <a:r>
              <a:rPr lang="ru-RU" sz="4000" dirty="0"/>
              <a:t> </a:t>
            </a:r>
            <a:r>
              <a:rPr lang="ru-RU" sz="4000" dirty="0" err="1"/>
              <a:t>доходів</a:t>
            </a:r>
            <a:r>
              <a:rPr lang="ru-RU" sz="4000" dirty="0"/>
              <a:t> для </a:t>
            </a:r>
            <a:r>
              <a:rPr lang="ru-RU" sz="4000" dirty="0" err="1"/>
              <a:t>фермерів</a:t>
            </a:r>
            <a:r>
              <a:rPr lang="ru-RU" sz="4000" dirty="0"/>
              <a:t>, а </a:t>
            </a:r>
            <a:r>
              <a:rPr lang="ru-RU" sz="4000" dirty="0" err="1"/>
              <a:t>також</a:t>
            </a:r>
            <a:r>
              <a:rPr lang="ru-RU" sz="4000" dirty="0"/>
              <a:t> </a:t>
            </a:r>
            <a:r>
              <a:rPr lang="ru-RU" sz="4000" dirty="0" err="1"/>
              <a:t>зробивши</a:t>
            </a:r>
            <a:r>
              <a:rPr lang="ru-RU" sz="4000" dirty="0"/>
              <a:t> </a:t>
            </a:r>
            <a:r>
              <a:rPr lang="ru-RU" sz="4000" dirty="0" err="1"/>
              <a:t>цю</a:t>
            </a:r>
            <a:r>
              <a:rPr lang="ru-RU" sz="4000" dirty="0"/>
              <a:t> </a:t>
            </a:r>
            <a:r>
              <a:rPr lang="ru-RU" sz="4000" dirty="0" err="1"/>
              <a:t>професію</a:t>
            </a:r>
            <a:r>
              <a:rPr lang="ru-RU" sz="4000" dirty="0"/>
              <a:t> </a:t>
            </a:r>
            <a:r>
              <a:rPr lang="ru-RU" sz="4000" dirty="0" err="1"/>
              <a:t>більш</a:t>
            </a:r>
            <a:r>
              <a:rPr lang="ru-RU" sz="4000" dirty="0"/>
              <a:t> </a:t>
            </a:r>
            <a:r>
              <a:rPr lang="ru-RU" sz="4000" dirty="0" err="1"/>
              <a:t>привабливою</a:t>
            </a:r>
            <a:r>
              <a:rPr lang="ru-RU" sz="4000" dirty="0"/>
              <a:t> для </a:t>
            </a:r>
            <a:r>
              <a:rPr lang="ru-RU" sz="4000" dirty="0" err="1"/>
              <a:t>нових</a:t>
            </a:r>
            <a:r>
              <a:rPr lang="ru-RU" sz="4000" dirty="0"/>
              <a:t> </a:t>
            </a:r>
            <a:r>
              <a:rPr lang="ru-RU" sz="4000" dirty="0" err="1"/>
              <a:t>поколінь</a:t>
            </a:r>
            <a:r>
              <a:rPr lang="ru-RU" sz="4000" dirty="0"/>
              <a:t>. </a:t>
            </a:r>
            <a:r>
              <a:rPr lang="ru-RU" sz="4000" dirty="0" err="1" smtClean="0"/>
              <a:t>Побудова</a:t>
            </a:r>
            <a:r>
              <a:rPr lang="ru-RU" sz="4000" dirty="0" smtClean="0"/>
              <a:t> </a:t>
            </a:r>
            <a:r>
              <a:rPr lang="ru-RU" sz="4000" dirty="0" err="1" smtClean="0"/>
              <a:t>сучасної</a:t>
            </a:r>
            <a:r>
              <a:rPr lang="ru-RU" sz="4000" dirty="0" smtClean="0"/>
              <a:t> </a:t>
            </a:r>
            <a:r>
              <a:rPr lang="ru-RU" sz="4000" dirty="0"/>
              <a:t>та </a:t>
            </a:r>
            <a:r>
              <a:rPr lang="ru-RU" sz="4000" dirty="0" err="1"/>
              <a:t>стійкої</a:t>
            </a:r>
            <a:r>
              <a:rPr lang="ru-RU" sz="4000" dirty="0"/>
              <a:t> </a:t>
            </a:r>
            <a:r>
              <a:rPr lang="ru-RU" sz="4000" dirty="0" err="1"/>
              <a:t>європейської</a:t>
            </a:r>
            <a:r>
              <a:rPr lang="ru-RU" sz="4000" dirty="0"/>
              <a:t> </a:t>
            </a:r>
            <a:r>
              <a:rPr lang="ru-RU" sz="4000" dirty="0" err="1"/>
              <a:t>політики</a:t>
            </a:r>
            <a:r>
              <a:rPr lang="ru-RU" sz="4000" dirty="0"/>
              <a:t> </a:t>
            </a:r>
            <a:r>
              <a:rPr lang="ru-RU" sz="4000" dirty="0" err="1"/>
              <a:t>щодо</a:t>
            </a:r>
            <a:r>
              <a:rPr lang="ru-RU" sz="4000" dirty="0"/>
              <a:t> </a:t>
            </a:r>
            <a:r>
              <a:rPr lang="ru-RU" sz="4000" dirty="0" err="1"/>
              <a:t>сільського</a:t>
            </a:r>
            <a:r>
              <a:rPr lang="ru-RU" sz="4000" dirty="0"/>
              <a:t> </a:t>
            </a:r>
            <a:r>
              <a:rPr lang="ru-RU" sz="4000" dirty="0" err="1"/>
              <a:t>господарства</a:t>
            </a:r>
            <a:r>
              <a:rPr lang="ru-RU" sz="4000" dirty="0"/>
              <a:t>, </a:t>
            </a:r>
            <a:r>
              <a:rPr lang="ru-RU" sz="4000" dirty="0" err="1"/>
              <a:t>природних</a:t>
            </a:r>
            <a:r>
              <a:rPr lang="ru-RU" sz="4000" dirty="0"/>
              <a:t> </a:t>
            </a:r>
            <a:r>
              <a:rPr lang="ru-RU" sz="4000" dirty="0" err="1"/>
              <a:t>ресурсів</a:t>
            </a:r>
            <a:r>
              <a:rPr lang="ru-RU" sz="4000" dirty="0"/>
              <a:t> і </a:t>
            </a:r>
            <a:r>
              <a:rPr lang="ru-RU" sz="4000" dirty="0" err="1"/>
              <a:t>сільських</a:t>
            </a:r>
            <a:r>
              <a:rPr lang="ru-RU" sz="4000" dirty="0"/>
              <a:t> </a:t>
            </a:r>
            <a:r>
              <a:rPr lang="ru-RU" sz="4000" dirty="0" err="1"/>
              <a:t>територій</a:t>
            </a:r>
            <a:r>
              <a:rPr lang="ru-RU" sz="4000" dirty="0"/>
              <a:t> </a:t>
            </a:r>
            <a:r>
              <a:rPr lang="ru-RU" sz="4000" dirty="0" err="1"/>
              <a:t>залишаються</a:t>
            </a:r>
            <a:r>
              <a:rPr lang="ru-RU" sz="4000" dirty="0"/>
              <a:t> </a:t>
            </a:r>
            <a:r>
              <a:rPr lang="ru-RU" sz="4000" dirty="0" err="1"/>
              <a:t>серед</a:t>
            </a:r>
            <a:r>
              <a:rPr lang="ru-RU" sz="4000" dirty="0"/>
              <a:t> </a:t>
            </a:r>
            <a:r>
              <a:rPr lang="ru-RU" sz="4000" dirty="0" err="1" smtClean="0"/>
              <a:t>головних</a:t>
            </a:r>
            <a:r>
              <a:rPr lang="ru-RU" sz="4000" dirty="0" smtClean="0"/>
              <a:t> </a:t>
            </a:r>
            <a:r>
              <a:rPr lang="ru-RU" sz="4000" dirty="0" err="1"/>
              <a:t>пріоритетів</a:t>
            </a:r>
            <a:r>
              <a:rPr lang="ru-RU" sz="4000" dirty="0"/>
              <a:t> на </a:t>
            </a:r>
            <a:r>
              <a:rPr lang="ru-RU" sz="4000" dirty="0" err="1"/>
              <a:t>наступні</a:t>
            </a:r>
            <a:r>
              <a:rPr lang="ru-RU" sz="4000" dirty="0"/>
              <a:t> </a:t>
            </a:r>
            <a:r>
              <a:rPr lang="ru-RU" sz="4000" dirty="0" smtClean="0"/>
              <a:t>роки.</a:t>
            </a:r>
            <a:endParaRPr lang="ru-RU" sz="4000" dirty="0"/>
          </a:p>
          <a:p>
            <a:pPr algn="just"/>
            <a:endParaRPr lang="ru-RU" sz="4000" dirty="0"/>
          </a:p>
        </p:txBody>
      </p:sp>
    </p:spTree>
    <p:extLst>
      <p:ext uri="{BB962C8B-B14F-4D97-AF65-F5344CB8AC3E}">
        <p14:creationId xmlns:p14="http://schemas.microsoft.com/office/powerpoint/2010/main" val="695354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6400800" y="2933700"/>
            <a:ext cx="762000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200" dirty="0">
                <a:latin typeface="Times New Roman" panose="02020603050405020304" pitchFamily="18" charset="0"/>
                <a:cs typeface="Times New Roman" panose="02020603050405020304" pitchFamily="18" charset="0"/>
              </a:rPr>
              <a:t>Агропродовольчий сектор Польщі має велике національне економічне, соціальне та екологічне значення. Загальна частка сільського, лісового та рибного господарств у валовій доданій вартості (ВДВ) </a:t>
            </a:r>
            <a:r>
              <a:rPr lang="uk-UA" sz="3200" b="1" dirty="0">
                <a:latin typeface="Times New Roman" panose="02020603050405020304" pitchFamily="18" charset="0"/>
                <a:cs typeface="Times New Roman" panose="02020603050405020304" pitchFamily="18" charset="0"/>
              </a:rPr>
              <a:t>вдвічі вища, ніж у середньому по ЄС. </a:t>
            </a:r>
            <a:r>
              <a:rPr lang="uk-UA" sz="3200" dirty="0">
                <a:latin typeface="Times New Roman" panose="02020603050405020304" pitchFamily="18" charset="0"/>
                <a:cs typeface="Times New Roman" panose="02020603050405020304" pitchFamily="18" charset="0"/>
              </a:rPr>
              <a:t>Польське сільське господарство характеризується різноманітністю структури господарств і потенціалу розвитку. Підвищення рентабельності ферм, доходів і продуктивності є ключовими викликами, як і оновлення поколінь.</a:t>
            </a:r>
            <a:endParaRPr lang="uk-UA" sz="32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Польща</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трелка вниз 6"/>
          <p:cNvSpPr/>
          <p:nvPr/>
        </p:nvSpPr>
        <p:spPr>
          <a:xfrm>
            <a:off x="10515600" y="20193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4"/>
          <a:stretch>
            <a:fillRect/>
          </a:stretch>
        </p:blipFill>
        <p:spPr>
          <a:xfrm>
            <a:off x="0" y="2019300"/>
            <a:ext cx="6153150" cy="4914900"/>
          </a:xfrm>
          <a:prstGeom prst="rect">
            <a:avLst/>
          </a:prstGeom>
        </p:spPr>
      </p:pic>
    </p:spTree>
    <p:extLst>
      <p:ext uri="{BB962C8B-B14F-4D97-AF65-F5344CB8AC3E}">
        <p14:creationId xmlns:p14="http://schemas.microsoft.com/office/powerpoint/2010/main" val="1186531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533400" y="8826500"/>
            <a:ext cx="98298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err="1"/>
              <a:t>Основними</a:t>
            </a:r>
            <a:r>
              <a:rPr lang="ru-RU" sz="4000" dirty="0"/>
              <a:t> </a:t>
            </a:r>
            <a:r>
              <a:rPr lang="ru-RU" sz="4000" dirty="0" err="1"/>
              <a:t>галузями</a:t>
            </a:r>
            <a:r>
              <a:rPr lang="ru-RU" sz="4000" dirty="0"/>
              <a:t> є </a:t>
            </a:r>
            <a:r>
              <a:rPr lang="ru-RU" sz="4000" dirty="0" err="1"/>
              <a:t>молочне</a:t>
            </a:r>
            <a:r>
              <a:rPr lang="ru-RU" sz="4000" dirty="0"/>
              <a:t>, </a:t>
            </a:r>
            <a:r>
              <a:rPr lang="ru-RU" sz="4000" dirty="0" err="1"/>
              <a:t>зернове</a:t>
            </a:r>
            <a:r>
              <a:rPr lang="ru-RU" sz="4000" dirty="0"/>
              <a:t>, </a:t>
            </a:r>
            <a:r>
              <a:rPr lang="ru-RU" sz="4000" dirty="0" err="1"/>
              <a:t>свинарство</a:t>
            </a:r>
            <a:r>
              <a:rPr lang="ru-RU" sz="4000" dirty="0"/>
              <a:t>, </a:t>
            </a:r>
            <a:r>
              <a:rPr lang="ru-RU" sz="4000" dirty="0" err="1"/>
              <a:t>птахівництво</a:t>
            </a:r>
            <a:r>
              <a:rPr lang="ru-RU" sz="4000" dirty="0"/>
              <a:t> та </a:t>
            </a:r>
            <a:r>
              <a:rPr lang="ru-RU" sz="4000" dirty="0" err="1"/>
              <a:t>садівництво</a:t>
            </a:r>
            <a:r>
              <a:rPr lang="ru-RU" sz="4000" dirty="0"/>
              <a:t>.</a:t>
            </a:r>
            <a:endParaRPr lang="ru-RU" sz="4000" dirty="0"/>
          </a:p>
        </p:txBody>
      </p:sp>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0"/>
            <a:ext cx="11076305" cy="553998"/>
          </a:xfrm>
        </p:spPr>
        <p:style>
          <a:lnRef idx="1">
            <a:schemeClr val="accent3"/>
          </a:lnRef>
          <a:fillRef idx="2">
            <a:schemeClr val="accent3"/>
          </a:fillRef>
          <a:effectRef idx="1">
            <a:schemeClr val="accent3"/>
          </a:effectRef>
          <a:fontRef idx="minor">
            <a:schemeClr val="dk1"/>
          </a:fontRef>
        </p:style>
        <p:txBody>
          <a:bodyPr/>
          <a:lstStyle/>
          <a:p>
            <a:pPr algn="ctr"/>
            <a:r>
              <a:rPr lang="uk-UA" sz="3600" dirty="0" smtClean="0">
                <a:solidFill>
                  <a:schemeClr val="tx1"/>
                </a:solidFill>
              </a:rPr>
              <a:t>ХАРАКТЕРИСТИКИ</a:t>
            </a:r>
            <a:endParaRPr lang="ru-RU" sz="3600" dirty="0">
              <a:solidFill>
                <a:schemeClr val="tx1"/>
              </a:solidFill>
            </a:endParaRPr>
          </a:p>
        </p:txBody>
      </p:sp>
      <p:sp>
        <p:nvSpPr>
          <p:cNvPr id="9" name="Скругленный прямоугольник 8"/>
          <p:cNvSpPr/>
          <p:nvPr/>
        </p:nvSpPr>
        <p:spPr>
          <a:xfrm>
            <a:off x="228600" y="1943100"/>
            <a:ext cx="9982200" cy="2286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a:t>У </a:t>
            </a:r>
            <a:r>
              <a:rPr lang="ru-RU" sz="4000" dirty="0" err="1"/>
              <a:t>Польщі</a:t>
            </a:r>
            <a:r>
              <a:rPr lang="ru-RU" sz="4000" dirty="0"/>
              <a:t> </a:t>
            </a:r>
            <a:r>
              <a:rPr lang="ru-RU" sz="4000" dirty="0" err="1"/>
              <a:t>сільська</a:t>
            </a:r>
            <a:r>
              <a:rPr lang="ru-RU" sz="4000" dirty="0"/>
              <a:t> </a:t>
            </a:r>
            <a:r>
              <a:rPr lang="ru-RU" sz="4000" dirty="0" err="1"/>
              <a:t>місцевість</a:t>
            </a:r>
            <a:r>
              <a:rPr lang="ru-RU" sz="4000" dirty="0"/>
              <a:t> і </a:t>
            </a:r>
            <a:r>
              <a:rPr lang="ru-RU" sz="4000" dirty="0" err="1"/>
              <a:t>сільськогосподарські</a:t>
            </a:r>
            <a:r>
              <a:rPr lang="ru-RU" sz="4000" dirty="0"/>
              <a:t> </a:t>
            </a:r>
            <a:r>
              <a:rPr lang="ru-RU" sz="4000" dirty="0" err="1"/>
              <a:t>території</a:t>
            </a:r>
            <a:r>
              <a:rPr lang="ru-RU" sz="4000" dirty="0"/>
              <a:t> </a:t>
            </a:r>
            <a:r>
              <a:rPr lang="ru-RU" sz="4000" dirty="0" err="1"/>
              <a:t>займають</a:t>
            </a:r>
            <a:r>
              <a:rPr lang="ru-RU" sz="4000" dirty="0"/>
              <a:t> </a:t>
            </a:r>
            <a:r>
              <a:rPr lang="ru-RU" sz="4000" dirty="0" err="1"/>
              <a:t>відповідно</a:t>
            </a:r>
            <a:r>
              <a:rPr lang="ru-RU" sz="4000" dirty="0"/>
              <a:t> 85% і 52% </a:t>
            </a:r>
            <a:r>
              <a:rPr lang="ru-RU" sz="4000" dirty="0" err="1"/>
              <a:t>території</a:t>
            </a:r>
            <a:r>
              <a:rPr lang="ru-RU" sz="4000" dirty="0"/>
              <a:t> </a:t>
            </a:r>
            <a:r>
              <a:rPr lang="ru-RU" sz="4000" dirty="0" err="1"/>
              <a:t>країни</a:t>
            </a:r>
            <a:r>
              <a:rPr lang="ru-RU" sz="4000" dirty="0"/>
              <a:t>.</a:t>
            </a:r>
          </a:p>
        </p:txBody>
      </p:sp>
      <p:sp>
        <p:nvSpPr>
          <p:cNvPr id="10" name="Скругленный прямоугольник 9"/>
          <p:cNvSpPr/>
          <p:nvPr/>
        </p:nvSpPr>
        <p:spPr>
          <a:xfrm>
            <a:off x="381000" y="4762500"/>
            <a:ext cx="9906000" cy="1981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a:t>У </a:t>
            </a:r>
            <a:r>
              <a:rPr lang="ru-RU" sz="4000" dirty="0" err="1"/>
              <a:t>сільській</a:t>
            </a:r>
            <a:r>
              <a:rPr lang="ru-RU" sz="4000" dirty="0"/>
              <a:t> </a:t>
            </a:r>
            <a:r>
              <a:rPr lang="ru-RU" sz="4000" dirty="0" err="1"/>
              <a:t>місцевості</a:t>
            </a:r>
            <a:r>
              <a:rPr lang="ru-RU" sz="4000" dirty="0"/>
              <a:t> </a:t>
            </a:r>
            <a:r>
              <a:rPr lang="ru-RU" sz="4000" dirty="0" err="1"/>
              <a:t>проживає</a:t>
            </a:r>
            <a:r>
              <a:rPr lang="ru-RU" sz="4000" dirty="0"/>
              <a:t> </a:t>
            </a:r>
            <a:r>
              <a:rPr lang="ru-RU" sz="4000" dirty="0" err="1"/>
              <a:t>близько</a:t>
            </a:r>
            <a:r>
              <a:rPr lang="ru-RU" sz="4000" dirty="0"/>
              <a:t> 15 </a:t>
            </a:r>
            <a:r>
              <a:rPr lang="ru-RU" sz="4000" dirty="0" err="1"/>
              <a:t>мільйонів</a:t>
            </a:r>
            <a:r>
              <a:rPr lang="ru-RU" sz="4000" dirty="0"/>
              <a:t> людей — 38% </a:t>
            </a:r>
            <a:r>
              <a:rPr lang="ru-RU" sz="4000" dirty="0" err="1"/>
              <a:t>від</a:t>
            </a:r>
            <a:r>
              <a:rPr lang="ru-RU" sz="4000" dirty="0"/>
              <a:t> </a:t>
            </a:r>
            <a:r>
              <a:rPr lang="ru-RU" sz="4000" dirty="0" err="1"/>
              <a:t>загальної</a:t>
            </a:r>
            <a:r>
              <a:rPr lang="ru-RU" sz="4000" dirty="0"/>
              <a:t> </a:t>
            </a:r>
            <a:r>
              <a:rPr lang="ru-RU" sz="4000" dirty="0" err="1"/>
              <a:t>кількості</a:t>
            </a:r>
            <a:r>
              <a:rPr lang="ru-RU" sz="4000" dirty="0"/>
              <a:t> </a:t>
            </a:r>
            <a:r>
              <a:rPr lang="ru-RU" sz="4000" dirty="0" err="1"/>
              <a:t>населення</a:t>
            </a:r>
            <a:r>
              <a:rPr lang="ru-RU" sz="4000" dirty="0"/>
              <a:t> </a:t>
            </a:r>
            <a:r>
              <a:rPr lang="ru-RU" sz="4000" dirty="0" err="1"/>
              <a:t>Польщі</a:t>
            </a:r>
            <a:r>
              <a:rPr lang="ru-RU" sz="4000" dirty="0"/>
              <a:t>.</a:t>
            </a:r>
            <a:endParaRPr lang="ru-RU" sz="4000" dirty="0"/>
          </a:p>
        </p:txBody>
      </p:sp>
      <p:sp>
        <p:nvSpPr>
          <p:cNvPr id="11" name="Скругленный прямоугольник 10"/>
          <p:cNvSpPr/>
          <p:nvPr/>
        </p:nvSpPr>
        <p:spPr>
          <a:xfrm>
            <a:off x="533400" y="7048500"/>
            <a:ext cx="98298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400" dirty="0"/>
              <a:t>Загалом </a:t>
            </a:r>
            <a:r>
              <a:rPr lang="ru-RU" sz="4400" dirty="0" err="1"/>
              <a:t>ідентифіковано</a:t>
            </a:r>
            <a:r>
              <a:rPr lang="ru-RU" sz="4400" dirty="0"/>
              <a:t> </a:t>
            </a:r>
            <a:r>
              <a:rPr lang="ru-RU" sz="4400" dirty="0" err="1"/>
              <a:t>приблизно</a:t>
            </a:r>
            <a:r>
              <a:rPr lang="ru-RU" sz="4400" dirty="0"/>
              <a:t> 1,4 </a:t>
            </a:r>
            <a:r>
              <a:rPr lang="ru-RU" sz="4400" dirty="0" err="1"/>
              <a:t>мільйона</a:t>
            </a:r>
            <a:r>
              <a:rPr lang="ru-RU" sz="4400" dirty="0"/>
              <a:t> ферм.</a:t>
            </a:r>
            <a:endParaRPr lang="ru-RU" sz="4400" dirty="0"/>
          </a:p>
        </p:txBody>
      </p:sp>
      <p:sp>
        <p:nvSpPr>
          <p:cNvPr id="16" name="Овал 15"/>
          <p:cNvSpPr/>
          <p:nvPr/>
        </p:nvSpPr>
        <p:spPr>
          <a:xfrm>
            <a:off x="35560" y="1562100"/>
            <a:ext cx="72644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1</a:t>
            </a:r>
            <a:endParaRPr lang="ru-RU" sz="6000" dirty="0"/>
          </a:p>
        </p:txBody>
      </p:sp>
      <p:sp>
        <p:nvSpPr>
          <p:cNvPr id="17" name="Овал 16"/>
          <p:cNvSpPr/>
          <p:nvPr/>
        </p:nvSpPr>
        <p:spPr>
          <a:xfrm>
            <a:off x="0" y="4610100"/>
            <a:ext cx="6096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2</a:t>
            </a:r>
            <a:endParaRPr lang="ru-RU" sz="6000" dirty="0"/>
          </a:p>
        </p:txBody>
      </p:sp>
      <p:sp>
        <p:nvSpPr>
          <p:cNvPr id="18" name="Овал 17"/>
          <p:cNvSpPr/>
          <p:nvPr/>
        </p:nvSpPr>
        <p:spPr>
          <a:xfrm>
            <a:off x="-20320" y="6819900"/>
            <a:ext cx="70612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3</a:t>
            </a:r>
            <a:endParaRPr lang="ru-RU" sz="6000" dirty="0"/>
          </a:p>
        </p:txBody>
      </p:sp>
      <p:cxnSp>
        <p:nvCxnSpPr>
          <p:cNvPr id="28" name="Прямая со стрелкой 27"/>
          <p:cNvCxnSpPr/>
          <p:nvPr/>
        </p:nvCxnSpPr>
        <p:spPr>
          <a:xfrm>
            <a:off x="10820400" y="800100"/>
            <a:ext cx="76200" cy="87630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7" name="Прямая со стрелкой 36"/>
          <p:cNvCxnSpPr>
            <a:endCxn id="9" idx="3"/>
          </p:cNvCxnSpPr>
          <p:nvPr/>
        </p:nvCxnSpPr>
        <p:spPr>
          <a:xfrm flipH="1">
            <a:off x="10210800" y="30861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8" name="Прямая со стрелкой 37"/>
          <p:cNvCxnSpPr/>
          <p:nvPr/>
        </p:nvCxnSpPr>
        <p:spPr>
          <a:xfrm flipH="1">
            <a:off x="10287000" y="60579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Прямая со стрелкой 38"/>
          <p:cNvCxnSpPr/>
          <p:nvPr/>
        </p:nvCxnSpPr>
        <p:spPr>
          <a:xfrm flipH="1">
            <a:off x="10287000" y="75057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5" name="Овал 14"/>
          <p:cNvSpPr/>
          <p:nvPr/>
        </p:nvSpPr>
        <p:spPr>
          <a:xfrm>
            <a:off x="0" y="8572500"/>
            <a:ext cx="70612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4</a:t>
            </a:r>
            <a:endParaRPr lang="ru-RU" sz="6000" dirty="0"/>
          </a:p>
        </p:txBody>
      </p:sp>
      <p:cxnSp>
        <p:nvCxnSpPr>
          <p:cNvPr id="20" name="Прямая со стрелкой 19"/>
          <p:cNvCxnSpPr/>
          <p:nvPr/>
        </p:nvCxnSpPr>
        <p:spPr>
          <a:xfrm flipH="1">
            <a:off x="10363200" y="94869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9" name="Скругленный прямоугольник 8"/>
          <p:cNvSpPr/>
          <p:nvPr/>
        </p:nvSpPr>
        <p:spPr>
          <a:xfrm>
            <a:off x="1676400" y="419100"/>
            <a:ext cx="9601200" cy="2209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a:latin typeface="Times New Roman" panose="02020603050405020304" pitchFamily="18" charset="0"/>
                <a:cs typeface="Times New Roman" panose="02020603050405020304" pitchFamily="18" charset="0"/>
              </a:rPr>
              <a:t>ЦІЛІ ТА СТРАТЕГІЯ СТРАТЕГІЧНОГО ПЛАНУ </a:t>
            </a:r>
            <a:r>
              <a:rPr lang="en-GB" sz="4800">
                <a:latin typeface="Times New Roman" panose="02020603050405020304" pitchFamily="18" charset="0"/>
                <a:cs typeface="Times New Roman" panose="02020603050405020304" pitchFamily="18" charset="0"/>
              </a:rPr>
              <a:t>CAP </a:t>
            </a:r>
            <a:r>
              <a:rPr lang="uk-UA" sz="4800" smtClean="0">
                <a:latin typeface="Times New Roman" panose="02020603050405020304" pitchFamily="18" charset="0"/>
                <a:cs typeface="Times New Roman" panose="02020603050405020304" pitchFamily="18" charset="0"/>
              </a:rPr>
              <a:t>ПОЛЬЩІ</a:t>
            </a:r>
            <a:endParaRPr lang="uk-UA" sz="4800">
              <a:latin typeface="Times New Roman" panose="02020603050405020304" pitchFamily="18" charset="0"/>
              <a:cs typeface="Times New Roman" panose="02020603050405020304" pitchFamily="18" charset="0"/>
            </a:endParaRPr>
          </a:p>
        </p:txBody>
      </p:sp>
      <p:sp>
        <p:nvSpPr>
          <p:cNvPr id="3" name="Стрелка вправо 2"/>
          <p:cNvSpPr/>
          <p:nvPr/>
        </p:nvSpPr>
        <p:spPr>
          <a:xfrm>
            <a:off x="4876800" y="45720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1752600" y="3086100"/>
            <a:ext cx="9220200" cy="5791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600" dirty="0" smtClean="0">
                <a:latin typeface="Times New Roman" panose="02020603050405020304" pitchFamily="18" charset="0"/>
                <a:cs typeface="Times New Roman" panose="02020603050405020304" pitchFamily="18" charset="0"/>
              </a:rPr>
              <a:t>Стратегічний </a:t>
            </a:r>
            <a:r>
              <a:rPr lang="uk-UA" sz="3600" dirty="0">
                <a:latin typeface="Times New Roman" panose="02020603050405020304" pitchFamily="18" charset="0"/>
                <a:cs typeface="Times New Roman" panose="02020603050405020304" pitchFamily="18" charset="0"/>
              </a:rPr>
              <a:t>план Польщі на 2023-2027 роки підтримуватиме сталий розвиток ферм, переробного сектору та покращення умов життя та праці в сільській місцевості. Він сприятиме захисту води, ґрунту, повітря та біорізноманіття, а також сприятиме виробництву та використанню сталої енергії. Він також буде зосереджений на дрібних фермерах і </a:t>
            </a:r>
            <a:r>
              <a:rPr lang="uk-UA" sz="3600" dirty="0" smtClean="0">
                <a:latin typeface="Times New Roman" panose="02020603050405020304" pitchFamily="18" charset="0"/>
                <a:cs typeface="Times New Roman" panose="02020603050405020304" pitchFamily="18" charset="0"/>
              </a:rPr>
              <a:t>добробуті</a:t>
            </a:r>
            <a:endParaRPr lang="uk-UA" sz="3600" dirty="0">
              <a:latin typeface="Times New Roman" panose="02020603050405020304" pitchFamily="18" charset="0"/>
              <a:cs typeface="Times New Roman" panose="02020603050405020304" pitchFamily="18" charset="0"/>
            </a:endParaRPr>
          </a:p>
        </p:txBody>
      </p:sp>
      <p:sp>
        <p:nvSpPr>
          <p:cNvPr id="15" name="Выгнутая влево стрелка 14"/>
          <p:cNvSpPr/>
          <p:nvPr/>
        </p:nvSpPr>
        <p:spPr>
          <a:xfrm>
            <a:off x="228600" y="1485900"/>
            <a:ext cx="1295400" cy="4343400"/>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17" name="Выгнутая вправо стрелка 16"/>
          <p:cNvSpPr/>
          <p:nvPr/>
        </p:nvSpPr>
        <p:spPr>
          <a:xfrm>
            <a:off x="11201400" y="1409700"/>
            <a:ext cx="1447800" cy="464820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306121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3019341" y="0"/>
            <a:ext cx="2333624" cy="2305049"/>
          </a:xfrm>
          <a:prstGeom prst="rect">
            <a:avLst/>
          </a:prstGeom>
        </p:spPr>
      </p:pic>
      <p:sp>
        <p:nvSpPr>
          <p:cNvPr id="9" name="Скругленный прямоугольник 8"/>
          <p:cNvSpPr/>
          <p:nvPr/>
        </p:nvSpPr>
        <p:spPr>
          <a:xfrm>
            <a:off x="0" y="3848100"/>
            <a:ext cx="2971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dirty="0"/>
              <a:t>ЕКОНОМІЧНО </a:t>
            </a:r>
            <a:r>
              <a:rPr lang="ru-RU" sz="2400" dirty="0" smtClean="0"/>
              <a:t>СТАЛА </a:t>
            </a:r>
            <a:r>
              <a:rPr lang="ru-RU" sz="2400" dirty="0"/>
              <a:t>ТА БІЛЬШ </a:t>
            </a:r>
            <a:r>
              <a:rPr lang="ru-RU" sz="2400" dirty="0" smtClean="0"/>
              <a:t>СПРАВЕДЛИВА САР</a:t>
            </a:r>
            <a:endParaRPr lang="ru-RU" sz="2400" dirty="0"/>
          </a:p>
        </p:txBody>
      </p:sp>
      <p:sp>
        <p:nvSpPr>
          <p:cNvPr id="3" name="Стрелка вправо 2"/>
          <p:cNvSpPr/>
          <p:nvPr/>
        </p:nvSpPr>
        <p:spPr>
          <a:xfrm>
            <a:off x="3429000" y="40005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4648200" y="27214"/>
            <a:ext cx="8839200" cy="95358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600" dirty="0">
                <a:latin typeface="Times New Roman" panose="02020603050405020304" pitchFamily="18" charset="0"/>
                <a:cs typeface="Times New Roman" panose="02020603050405020304" pitchFamily="18" charset="0"/>
              </a:rPr>
              <a:t>Польща буде прагнути підтримувати виробництво в сільськогосподарських секторах, які перебувають у складних умовах, особливо важливих з економічних, соціальних чи екологічних причин, за допомогою базових і сполучених платежів. Основними галузями, які потребують підтримки, є тваринництво, потім йдуть білкові культури, цукровий буряк, крохмальна картопля, томати, полуниця, хміль, льон та коноплі. Збереження виробництва і, відповідно, робочих місць також є важливим для сільської місцевості.</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689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3019341" y="0"/>
            <a:ext cx="2333624" cy="2305049"/>
          </a:xfrm>
          <a:prstGeom prst="rect">
            <a:avLst/>
          </a:prstGeom>
        </p:spPr>
      </p:pic>
      <p:sp>
        <p:nvSpPr>
          <p:cNvPr id="3" name="Стрелка вправо 2"/>
          <p:cNvSpPr/>
          <p:nvPr/>
        </p:nvSpPr>
        <p:spPr>
          <a:xfrm>
            <a:off x="3429000" y="36957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7" name="Скругленный прямоугольник 26"/>
          <p:cNvSpPr/>
          <p:nvPr/>
        </p:nvSpPr>
        <p:spPr>
          <a:xfrm>
            <a:off x="10160" y="3848100"/>
            <a:ext cx="3331029"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smtClean="0"/>
              <a:t>«ЗЕЛЕНІША» САР</a:t>
            </a:r>
            <a:endParaRPr lang="ru-RU" sz="4000" dirty="0"/>
          </a:p>
        </p:txBody>
      </p:sp>
      <p:sp>
        <p:nvSpPr>
          <p:cNvPr id="29" name="Скругленный прямоугольник 28"/>
          <p:cNvSpPr/>
          <p:nvPr/>
        </p:nvSpPr>
        <p:spPr>
          <a:xfrm>
            <a:off x="4648200" y="952500"/>
            <a:ext cx="8305800" cy="6934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200" dirty="0"/>
              <a:t>У новому стратегічному плані </a:t>
            </a:r>
            <a:r>
              <a:rPr lang="en-GB" sz="3200"/>
              <a:t>CAP </a:t>
            </a:r>
            <a:r>
              <a:rPr lang="uk-UA" sz="3200"/>
              <a:t>водно-болотні угіддя та торфовища – великі поглиначі вуглецю – будуть краще захищені. </a:t>
            </a:r>
            <a:r>
              <a:rPr lang="uk-UA" sz="3200" dirty="0"/>
              <a:t>У буферних смугах вздовж водотоків буде обмежено використання всіх видів добрив і засобів захисту рослин. Фермери повинні керувати сільськогосподарськими ґрунтами, щоб захистити їх від ерозії. З метою збереження та відновлення біорізноманіття 4% орних земель у господарстві буде відведено під невиробничі </a:t>
            </a:r>
            <a:r>
              <a:rPr lang="uk-UA" sz="3200" dirty="0" smtClean="0"/>
              <a:t>площі. </a:t>
            </a:r>
            <a:endParaRPr lang="ru-RU" sz="3200" dirty="0">
              <a:latin typeface="Times New Roman" panose="02020603050405020304" pitchFamily="18" charset="0"/>
              <a:cs typeface="Times New Roman" panose="02020603050405020304" pitchFamily="18" charset="0"/>
            </a:endParaRPr>
          </a:p>
        </p:txBody>
      </p:sp>
      <p:pic>
        <p:nvPicPr>
          <p:cNvPr id="10" name="image6.png"/>
          <p:cNvPicPr/>
          <p:nvPr/>
        </p:nvPicPr>
        <p:blipFill>
          <a:blip r:embed="rId4" cstate="print"/>
          <a:stretch>
            <a:fillRect/>
          </a:stretch>
        </p:blipFill>
        <p:spPr>
          <a:xfrm>
            <a:off x="537210" y="952500"/>
            <a:ext cx="2891790" cy="988695"/>
          </a:xfrm>
          <a:prstGeom prst="rect">
            <a:avLst/>
          </a:prstGeom>
        </p:spPr>
      </p:pic>
      <p:pic>
        <p:nvPicPr>
          <p:cNvPr id="11" name="image9.png" descr="C:\Users\glibmar\AppData\Local\Microsoft\Windows\INetCache\Content.Word\EU_Organic_Logo_Colour_OuterLine_54x36mm.png"/>
          <p:cNvPicPr/>
          <p:nvPr/>
        </p:nvPicPr>
        <p:blipFill>
          <a:blip r:embed="rId5" cstate="print"/>
          <a:stretch>
            <a:fillRect/>
          </a:stretch>
        </p:blipFill>
        <p:spPr>
          <a:xfrm>
            <a:off x="304800" y="6819900"/>
            <a:ext cx="987425" cy="655955"/>
          </a:xfrm>
          <a:prstGeom prst="rect">
            <a:avLst/>
          </a:prstGeom>
        </p:spPr>
      </p:pic>
      <p:sp>
        <p:nvSpPr>
          <p:cNvPr id="8" name="Горизонтальный свиток 7"/>
          <p:cNvSpPr/>
          <p:nvPr/>
        </p:nvSpPr>
        <p:spPr>
          <a:xfrm>
            <a:off x="1752600" y="7886700"/>
            <a:ext cx="10972800" cy="2247900"/>
          </a:xfrm>
          <a:prstGeom prst="horizont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a:solidFill>
                  <a:schemeClr val="tx1"/>
                </a:solidFill>
              </a:rPr>
              <a:t>Польща </a:t>
            </a:r>
            <a:r>
              <a:rPr lang="ru-RU" sz="4000" dirty="0" err="1">
                <a:solidFill>
                  <a:schemeClr val="tx1"/>
                </a:solidFill>
              </a:rPr>
              <a:t>має</a:t>
            </a:r>
            <a:r>
              <a:rPr lang="ru-RU" sz="4000" dirty="0">
                <a:solidFill>
                  <a:schemeClr val="tx1"/>
                </a:solidFill>
              </a:rPr>
              <a:t> </a:t>
            </a:r>
            <a:r>
              <a:rPr lang="ru-RU" sz="4000" dirty="0" err="1">
                <a:solidFill>
                  <a:schemeClr val="tx1"/>
                </a:solidFill>
              </a:rPr>
              <a:t>намір</a:t>
            </a:r>
            <a:r>
              <a:rPr lang="ru-RU" sz="4000" dirty="0">
                <a:solidFill>
                  <a:schemeClr val="tx1"/>
                </a:solidFill>
              </a:rPr>
              <a:t> до 2030 року </a:t>
            </a:r>
            <a:r>
              <a:rPr lang="ru-RU" sz="4000" dirty="0" err="1">
                <a:solidFill>
                  <a:schemeClr val="tx1"/>
                </a:solidFill>
              </a:rPr>
              <a:t>збільшити</a:t>
            </a:r>
            <a:r>
              <a:rPr lang="ru-RU" sz="4000" dirty="0">
                <a:solidFill>
                  <a:schemeClr val="tx1"/>
                </a:solidFill>
              </a:rPr>
              <a:t> </a:t>
            </a:r>
            <a:r>
              <a:rPr lang="ru-RU" sz="4000" dirty="0" err="1">
                <a:solidFill>
                  <a:schemeClr val="tx1"/>
                </a:solidFill>
              </a:rPr>
              <a:t>сільськогосподарські</a:t>
            </a:r>
            <a:r>
              <a:rPr lang="ru-RU" sz="4000" dirty="0">
                <a:solidFill>
                  <a:schemeClr val="tx1"/>
                </a:solidFill>
              </a:rPr>
              <a:t> </a:t>
            </a:r>
            <a:r>
              <a:rPr lang="ru-RU" sz="4000" dirty="0" err="1">
                <a:solidFill>
                  <a:schemeClr val="tx1"/>
                </a:solidFill>
              </a:rPr>
              <a:t>площі</a:t>
            </a:r>
            <a:r>
              <a:rPr lang="ru-RU" sz="4000" dirty="0">
                <a:solidFill>
                  <a:schemeClr val="tx1"/>
                </a:solidFill>
              </a:rPr>
              <a:t> </a:t>
            </a:r>
            <a:r>
              <a:rPr lang="ru-RU" sz="4000" dirty="0" err="1">
                <a:solidFill>
                  <a:schemeClr val="tx1"/>
                </a:solidFill>
              </a:rPr>
              <a:t>під</a:t>
            </a:r>
            <a:r>
              <a:rPr lang="ru-RU" sz="4000" dirty="0">
                <a:solidFill>
                  <a:schemeClr val="tx1"/>
                </a:solidFill>
              </a:rPr>
              <a:t> </a:t>
            </a:r>
            <a:r>
              <a:rPr lang="ru-RU" sz="4000" dirty="0" err="1">
                <a:solidFill>
                  <a:schemeClr val="tx1"/>
                </a:solidFill>
              </a:rPr>
              <a:t>органічне</a:t>
            </a:r>
            <a:r>
              <a:rPr lang="ru-RU" sz="4000" dirty="0">
                <a:solidFill>
                  <a:schemeClr val="tx1"/>
                </a:solidFill>
              </a:rPr>
              <a:t> </a:t>
            </a:r>
            <a:r>
              <a:rPr lang="ru-RU" sz="4000" dirty="0" err="1">
                <a:solidFill>
                  <a:schemeClr val="tx1"/>
                </a:solidFill>
              </a:rPr>
              <a:t>землеробство</a:t>
            </a:r>
            <a:r>
              <a:rPr lang="ru-RU" sz="4000" dirty="0">
                <a:solidFill>
                  <a:schemeClr val="tx1"/>
                </a:solidFill>
              </a:rPr>
              <a:t> </a:t>
            </a:r>
            <a:r>
              <a:rPr lang="ru-RU" sz="4000" dirty="0" err="1">
                <a:solidFill>
                  <a:schemeClr val="tx1"/>
                </a:solidFill>
              </a:rPr>
              <a:t>більш</a:t>
            </a:r>
            <a:r>
              <a:rPr lang="ru-RU" sz="4000" dirty="0">
                <a:solidFill>
                  <a:schemeClr val="tx1"/>
                </a:solidFill>
              </a:rPr>
              <a:t> </a:t>
            </a:r>
            <a:r>
              <a:rPr lang="ru-RU" sz="4000" dirty="0" err="1">
                <a:solidFill>
                  <a:schemeClr val="tx1"/>
                </a:solidFill>
              </a:rPr>
              <a:t>ніж</a:t>
            </a:r>
            <a:r>
              <a:rPr lang="ru-RU" sz="4000" dirty="0">
                <a:solidFill>
                  <a:schemeClr val="tx1"/>
                </a:solidFill>
              </a:rPr>
              <a:t> </a:t>
            </a:r>
            <a:r>
              <a:rPr lang="ru-RU" sz="4000" dirty="0" err="1">
                <a:solidFill>
                  <a:schemeClr val="tx1"/>
                </a:solidFill>
              </a:rPr>
              <a:t>удвічі</a:t>
            </a:r>
            <a:endParaRPr lang="ru-RU" sz="4000" dirty="0">
              <a:solidFill>
                <a:schemeClr val="tx1"/>
              </a:solidFill>
            </a:endParaRPr>
          </a:p>
        </p:txBody>
      </p:sp>
    </p:spTree>
    <p:extLst>
      <p:ext uri="{BB962C8B-B14F-4D97-AF65-F5344CB8AC3E}">
        <p14:creationId xmlns:p14="http://schemas.microsoft.com/office/powerpoint/2010/main" val="148913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grpSp>
        <p:nvGrpSpPr>
          <p:cNvPr id="8" name="Группа 7"/>
          <p:cNvGrpSpPr/>
          <p:nvPr/>
        </p:nvGrpSpPr>
        <p:grpSpPr>
          <a:xfrm>
            <a:off x="0" y="342900"/>
            <a:ext cx="12954000" cy="9715500"/>
            <a:chOff x="-152400" y="0"/>
            <a:chExt cx="12268200" cy="9715500"/>
          </a:xfrm>
        </p:grpSpPr>
        <p:sp>
          <p:nvSpPr>
            <p:cNvPr id="10" name="Скругленный прямоугольник 9"/>
            <p:cNvSpPr/>
            <p:nvPr/>
          </p:nvSpPr>
          <p:spPr>
            <a:xfrm>
              <a:off x="-152400" y="3886200"/>
              <a:ext cx="2590799" cy="1600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dirty="0" smtClean="0"/>
                <a:t>СОЦІАЛЬНО- СТАЛИЙ САР</a:t>
              </a:r>
              <a:endParaRPr lang="ru-RU" sz="3200" dirty="0"/>
            </a:p>
          </p:txBody>
        </p:sp>
        <p:sp>
          <p:nvSpPr>
            <p:cNvPr id="11" name="Стрелка вправо 10"/>
            <p:cNvSpPr/>
            <p:nvPr/>
          </p:nvSpPr>
          <p:spPr>
            <a:xfrm>
              <a:off x="2743200" y="39624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3886200" y="0"/>
              <a:ext cx="8229600" cy="9715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3200" dirty="0">
                  <a:latin typeface="Times New Roman" panose="02020603050405020304" pitchFamily="18" charset="0"/>
                  <a:cs typeface="Times New Roman" panose="02020603050405020304" pitchFamily="18" charset="0"/>
                </a:rPr>
                <a:t>Конкурентоспроможність </a:t>
              </a:r>
              <a:r>
                <a:rPr lang="ru-RU" sz="3200" dirty="0" err="1">
                  <a:latin typeface="Times New Roman" panose="02020603050405020304" pitchFamily="18" charset="0"/>
                  <a:cs typeface="Times New Roman" panose="02020603050405020304" pitchFamily="18" charset="0"/>
                </a:rPr>
                <a:t>сільських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територій</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Польщі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залежить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серед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покращення</a:t>
              </a:r>
              <a:r>
                <a:rPr lang="ru-RU" sz="3200" dirty="0">
                  <a:latin typeface="Times New Roman" panose="02020603050405020304" pitchFamily="18" charset="0"/>
                  <a:cs typeface="Times New Roman" panose="02020603050405020304" pitchFamily="18" charset="0"/>
                </a:rPr>
                <a:t> стану </a:t>
              </a:r>
              <a:r>
                <a:rPr lang="ru-RU" sz="3200" dirty="0" err="1">
                  <a:latin typeface="Times New Roman" panose="02020603050405020304" pitchFamily="18" charset="0"/>
                  <a:cs typeface="Times New Roman" panose="02020603050405020304" pitchFamily="18" charset="0"/>
                </a:rPr>
                <a:t>технічної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покращення</a:t>
              </a:r>
              <a:r>
                <a:rPr lang="ru-RU" sz="3200" dirty="0">
                  <a:latin typeface="Times New Roman" panose="02020603050405020304" pitchFamily="18" charset="0"/>
                  <a:cs typeface="Times New Roman" panose="02020603050405020304" pitchFamily="18" charset="0"/>
                </a:rPr>
                <a:t> доступу до </a:t>
              </a:r>
              <a:r>
                <a:rPr lang="ru-RU" sz="3200" dirty="0" err="1">
                  <a:latin typeface="Times New Roman" panose="02020603050405020304" pitchFamily="18" charset="0"/>
                  <a:cs typeface="Times New Roman" panose="02020603050405020304" pitchFamily="18" charset="0"/>
                </a:rPr>
                <a:t>основних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послуг</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розвитку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підприємництва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Існують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конкретні</a:t>
              </a:r>
              <a:r>
                <a:rPr lang="ru-RU" sz="3200" dirty="0">
                  <a:latin typeface="Times New Roman" panose="02020603050405020304" pitchFamily="18" charset="0"/>
                  <a:cs typeface="Times New Roman" panose="02020603050405020304" pitchFamily="18" charset="0"/>
                </a:rPr>
                <a:t> заходи для </a:t>
              </a:r>
              <a:r>
                <a:rPr lang="ru-RU" sz="3200" dirty="0" err="1">
                  <a:latin typeface="Times New Roman" panose="02020603050405020304" pitchFamily="18" charset="0"/>
                  <a:cs typeface="Times New Roman" panose="02020603050405020304" pitchFamily="18" charset="0"/>
                </a:rPr>
                <a:t>заохочення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молоді</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ведення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сільськогосподарської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діяльності</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підтримки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створення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розвитку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економічної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діяльності</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сільській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місцевості</a:t>
              </a:r>
              <a:r>
                <a:rPr lang="ru-RU" sz="3200" dirty="0">
                  <a:latin typeface="Times New Roman" panose="02020603050405020304" pitchFamily="18" charset="0"/>
                  <a:cs typeface="Times New Roman" panose="02020603050405020304" pitchFamily="18" charset="0"/>
                </a:rPr>
                <a:t>. План </a:t>
              </a:r>
              <a:r>
                <a:rPr lang="ru-RU" sz="3200" dirty="0" err="1">
                  <a:latin typeface="Times New Roman" panose="02020603050405020304" pitchFamily="18" charset="0"/>
                  <a:cs typeface="Times New Roman" panose="02020603050405020304" pitchFamily="18" charset="0"/>
                </a:rPr>
                <a:t>підтримуватиме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ініціативи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розумного</a:t>
              </a:r>
              <a:r>
                <a:rPr lang="ru-RU" sz="3200" dirty="0">
                  <a:latin typeface="Times New Roman" panose="02020603050405020304" pitchFamily="18" charset="0"/>
                  <a:cs typeface="Times New Roman" panose="02020603050405020304" pitchFamily="18" charset="0"/>
                </a:rPr>
                <a:t> села», </a:t>
              </a:r>
              <a:r>
                <a:rPr lang="ru-RU" sz="3200" dirty="0" err="1">
                  <a:latin typeface="Times New Roman" panose="02020603050405020304" pitchFamily="18" charset="0"/>
                  <a:cs typeface="Times New Roman" panose="02020603050405020304" pitchFamily="18" charset="0"/>
                </a:rPr>
                <a:t>зокрема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біо</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циркулярної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економіки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Підтримка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також</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охоплює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виробництво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здорової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їжі</a:t>
              </a:r>
              <a:r>
                <a:rPr lang="ru-RU" sz="3200" dirty="0">
                  <a:latin typeface="Times New Roman" panose="02020603050405020304" pitchFamily="18" charset="0"/>
                  <a:cs typeface="Times New Roman" panose="02020603050405020304" pitchFamily="18" charset="0"/>
                </a:rPr>
                <a:t> шляхом </a:t>
              </a:r>
              <a:r>
                <a:rPr lang="ru-RU" sz="3200" dirty="0" err="1">
                  <a:latin typeface="Times New Roman" panose="02020603050405020304" pitchFamily="18" charset="0"/>
                  <a:cs typeface="Times New Roman" panose="02020603050405020304" pitchFamily="18" charset="0"/>
                </a:rPr>
                <a:t>зменшення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пестицидів</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антибіотиків</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покращення</a:t>
              </a:r>
              <a:r>
                <a:rPr lang="ru-RU" sz="3200" dirty="0">
                  <a:latin typeface="Times New Roman" panose="02020603050405020304" pitchFamily="18" charset="0"/>
                  <a:cs typeface="Times New Roman" panose="02020603050405020304" pitchFamily="18" charset="0"/>
                </a:rPr>
                <a:t> умов </a:t>
              </a:r>
              <a:r>
                <a:rPr lang="ru-RU" sz="3200" dirty="0" err="1">
                  <a:latin typeface="Times New Roman" panose="02020603050405020304" pitchFamily="18" charset="0"/>
                  <a:cs typeface="Times New Roman" panose="02020603050405020304" pitchFamily="18" charset="0"/>
                </a:rPr>
                <a:t>утримання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тварин</a:t>
              </a:r>
              <a:r>
                <a:rPr lang="ru-RU"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0849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pic>
        <p:nvPicPr>
          <p:cNvPr id="3" name="Рисунок 2"/>
          <p:cNvPicPr>
            <a:picLocks noChangeAspect="1"/>
          </p:cNvPicPr>
          <p:nvPr/>
        </p:nvPicPr>
        <p:blipFill>
          <a:blip r:embed="rId4"/>
          <a:stretch>
            <a:fillRect/>
          </a:stretch>
        </p:blipFill>
        <p:spPr>
          <a:xfrm>
            <a:off x="0" y="0"/>
            <a:ext cx="8991600" cy="9639300"/>
          </a:xfrm>
          <a:prstGeom prst="rect">
            <a:avLst/>
          </a:prstGeom>
        </p:spPr>
      </p:pic>
      <p:sp>
        <p:nvSpPr>
          <p:cNvPr id="2" name="Лента лицом вверх 1"/>
          <p:cNvSpPr/>
          <p:nvPr/>
        </p:nvSpPr>
        <p:spPr>
          <a:xfrm>
            <a:off x="9144000" y="2933700"/>
            <a:ext cx="8915400" cy="3124200"/>
          </a:xfrm>
          <a:prstGeom prst="ribbon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800" b="1" dirty="0">
                <a:solidFill>
                  <a:schemeClr val="tx1"/>
                </a:solidFill>
              </a:rPr>
              <a:t>У 2022 </a:t>
            </a:r>
            <a:r>
              <a:rPr lang="ru-RU" sz="2800" b="1" dirty="0" err="1">
                <a:solidFill>
                  <a:schemeClr val="tx1"/>
                </a:solidFill>
              </a:rPr>
              <a:t>році</a:t>
            </a:r>
            <a:r>
              <a:rPr lang="ru-RU" sz="2800" b="1" dirty="0">
                <a:solidFill>
                  <a:schemeClr val="tx1"/>
                </a:solidFill>
              </a:rPr>
              <a:t> </a:t>
            </a:r>
            <a:endParaRPr lang="ru-RU" sz="2800" b="1" dirty="0" smtClean="0">
              <a:solidFill>
                <a:schemeClr val="tx1"/>
              </a:solidFill>
            </a:endParaRPr>
          </a:p>
          <a:p>
            <a:pPr algn="ctr"/>
            <a:r>
              <a:rPr lang="ru-RU" sz="2800" b="1" dirty="0" err="1" smtClean="0">
                <a:solidFill>
                  <a:schemeClr val="tx1"/>
                </a:solidFill>
              </a:rPr>
              <a:t>Спільній</a:t>
            </a:r>
            <a:r>
              <a:rPr lang="ru-RU" sz="2800" b="1" dirty="0" smtClean="0">
                <a:solidFill>
                  <a:schemeClr val="tx1"/>
                </a:solidFill>
              </a:rPr>
              <a:t> </a:t>
            </a:r>
            <a:r>
              <a:rPr lang="ru-RU" sz="2800" b="1" dirty="0" err="1">
                <a:solidFill>
                  <a:schemeClr val="tx1"/>
                </a:solidFill>
              </a:rPr>
              <a:t>сільськогосподарській</a:t>
            </a:r>
            <a:r>
              <a:rPr lang="ru-RU" sz="2800" b="1" dirty="0">
                <a:solidFill>
                  <a:schemeClr val="tx1"/>
                </a:solidFill>
              </a:rPr>
              <a:t> </a:t>
            </a:r>
            <a:r>
              <a:rPr lang="ru-RU" sz="2800" b="1" dirty="0" err="1">
                <a:solidFill>
                  <a:schemeClr val="tx1"/>
                </a:solidFill>
              </a:rPr>
              <a:t>політиці</a:t>
            </a:r>
            <a:r>
              <a:rPr lang="ru-RU" sz="2800" b="1" dirty="0">
                <a:solidFill>
                  <a:schemeClr val="tx1"/>
                </a:solidFill>
              </a:rPr>
              <a:t> (</a:t>
            </a:r>
            <a:r>
              <a:rPr lang="en-GB" sz="2800" b="1">
                <a:solidFill>
                  <a:schemeClr val="tx1"/>
                </a:solidFill>
              </a:rPr>
              <a:t>CAP</a:t>
            </a:r>
            <a:r>
              <a:rPr lang="uk-UA" sz="2800" b="1">
                <a:solidFill>
                  <a:schemeClr val="tx1"/>
                </a:solidFill>
              </a:rPr>
              <a:t>)</a:t>
            </a:r>
            <a:endParaRPr lang="ru-RU" sz="2800" b="1">
              <a:solidFill>
                <a:schemeClr val="tx1"/>
              </a:solidFill>
            </a:endParaRPr>
          </a:p>
          <a:p>
            <a:pPr algn="ctr"/>
            <a:r>
              <a:rPr lang="ru-RU" sz="2800" b="1" dirty="0" err="1" smtClean="0">
                <a:solidFill>
                  <a:schemeClr val="tx1"/>
                </a:solidFill>
              </a:rPr>
              <a:t>виповнюється</a:t>
            </a:r>
            <a:r>
              <a:rPr lang="ru-RU" sz="2800" b="1" dirty="0" smtClean="0">
                <a:solidFill>
                  <a:schemeClr val="tx1"/>
                </a:solidFill>
              </a:rPr>
              <a:t> </a:t>
            </a:r>
            <a:r>
              <a:rPr lang="ru-RU" sz="2800" b="1" dirty="0">
                <a:solidFill>
                  <a:schemeClr val="tx1"/>
                </a:solidFill>
              </a:rPr>
              <a:t>60 </a:t>
            </a:r>
            <a:r>
              <a:rPr lang="ru-RU" sz="2800" b="1" dirty="0" err="1" smtClean="0">
                <a:solidFill>
                  <a:schemeClr val="tx1"/>
                </a:solidFill>
              </a:rPr>
              <a:t>років</a:t>
            </a:r>
            <a:endParaRPr lang="ru-RU" sz="2800" b="1" dirty="0">
              <a:solidFill>
                <a:schemeClr val="tx1"/>
              </a:solidFill>
            </a:endParaRPr>
          </a:p>
        </p:txBody>
      </p:sp>
    </p:spTree>
    <p:extLst>
      <p:ext uri="{BB962C8B-B14F-4D97-AF65-F5344CB8AC3E}">
        <p14:creationId xmlns:p14="http://schemas.microsoft.com/office/powerpoint/2010/main" val="3027205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grpSp>
        <p:nvGrpSpPr>
          <p:cNvPr id="8" name="Группа 7"/>
          <p:cNvGrpSpPr/>
          <p:nvPr/>
        </p:nvGrpSpPr>
        <p:grpSpPr>
          <a:xfrm>
            <a:off x="30480" y="419100"/>
            <a:ext cx="13304520" cy="9220200"/>
            <a:chOff x="-177800" y="0"/>
            <a:chExt cx="13304520" cy="9220200"/>
          </a:xfrm>
        </p:grpSpPr>
        <p:sp>
          <p:nvSpPr>
            <p:cNvPr id="10" name="Скругленный прямоугольник 9"/>
            <p:cNvSpPr/>
            <p:nvPr/>
          </p:nvSpPr>
          <p:spPr>
            <a:xfrm>
              <a:off x="-177800" y="3695700"/>
              <a:ext cx="2514599" cy="3124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800" dirty="0"/>
                <a:t>ОБМІН ЗНАННЯМИ, ІННОВАЦІЇ ТА ЦИФРОВІСТЬ</a:t>
              </a:r>
              <a:endParaRPr lang="ru-RU" sz="2800" dirty="0"/>
            </a:p>
          </p:txBody>
        </p:sp>
        <p:sp>
          <p:nvSpPr>
            <p:cNvPr id="11" name="Стрелка вправо 10"/>
            <p:cNvSpPr/>
            <p:nvPr/>
          </p:nvSpPr>
          <p:spPr>
            <a:xfrm>
              <a:off x="2382520" y="420878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3601720" y="0"/>
              <a:ext cx="9525000" cy="922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3200" dirty="0">
                  <a:latin typeface="Times New Roman" panose="02020603050405020304" pitchFamily="18" charset="0"/>
                  <a:cs typeface="Times New Roman" panose="02020603050405020304" pitchFamily="18" charset="0"/>
                </a:rPr>
                <a:t>План </a:t>
              </a:r>
              <a:r>
                <a:rPr lang="ru-RU" sz="3200" dirty="0" err="1">
                  <a:latin typeface="Times New Roman" panose="02020603050405020304" pitchFamily="18" charset="0"/>
                  <a:cs typeface="Times New Roman" panose="02020603050405020304" pitchFamily="18" charset="0"/>
                </a:rPr>
                <a:t>також</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пропонує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підтримку</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навчанні</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консультаційній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діяльності</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фермерів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Планується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розширення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зміцнення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сільськогосподарських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знань</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інновацій</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AKIS) </a:t>
              </a:r>
              <a:r>
                <a:rPr lang="ru-RU" sz="3200" dirty="0">
                  <a:latin typeface="Times New Roman" panose="02020603050405020304" pitchFamily="18" charset="0"/>
                  <a:cs typeface="Times New Roman" panose="02020603050405020304" pitchFamily="18" charset="0"/>
                </a:rPr>
                <a:t>та подальше </a:t>
              </a:r>
              <a:r>
                <a:rPr lang="ru-RU" sz="3200" dirty="0" err="1">
                  <a:latin typeface="Times New Roman" panose="02020603050405020304" pitchFamily="18" charset="0"/>
                  <a:cs typeface="Times New Roman" panose="02020603050405020304" pitchFamily="18" charset="0"/>
                </a:rPr>
                <a:t>сприяння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створенню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операційних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груп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Європейського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інноваційного</a:t>
              </a:r>
              <a:r>
                <a:rPr lang="ru-RU" sz="3200" dirty="0">
                  <a:latin typeface="Times New Roman" panose="02020603050405020304" pitchFamily="18" charset="0"/>
                  <a:cs typeface="Times New Roman" panose="02020603050405020304" pitchFamily="18" charset="0"/>
                </a:rPr>
                <a:t> партнерства для </a:t>
              </a:r>
              <a:r>
                <a:rPr lang="ru-RU" sz="3200" dirty="0" err="1">
                  <a:latin typeface="Times New Roman" panose="02020603050405020304" pitchFamily="18" charset="0"/>
                  <a:cs typeface="Times New Roman" panose="02020603050405020304" pitchFamily="18" charset="0"/>
                </a:rPr>
                <a:t>продуктивності</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стійкості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сільського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господарства</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EIP-AGRI) </a:t>
              </a:r>
              <a:r>
                <a:rPr lang="ru-RU" sz="3200" dirty="0">
                  <a:latin typeface="Times New Roman" panose="02020603050405020304" pitchFamily="18" charset="0"/>
                  <a:cs typeface="Times New Roman" panose="02020603050405020304" pitchFamily="18" charset="0"/>
                </a:rPr>
                <a:t>для </a:t>
              </a:r>
              <a:r>
                <a:rPr lang="ru-RU" sz="3200" dirty="0" err="1">
                  <a:latin typeface="Times New Roman" panose="02020603050405020304" pitchFamily="18" charset="0"/>
                  <a:cs typeface="Times New Roman" panose="02020603050405020304" pitchFamily="18" charset="0"/>
                </a:rPr>
                <a:t>розробки</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реалізації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інноваційних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проектів</a:t>
              </a:r>
              <a:r>
                <a:rPr lang="ru-RU" sz="3200" dirty="0">
                  <a:latin typeface="Times New Roman" panose="02020603050405020304" pitchFamily="18" charset="0"/>
                  <a:cs typeface="Times New Roman" panose="02020603050405020304" pitchFamily="18" charset="0"/>
                </a:rPr>
                <a:t>.</a:t>
              </a:r>
            </a:p>
            <a:p>
              <a:pPr algn="just"/>
              <a:r>
                <a:rPr lang="ru-RU" sz="3200" dirty="0" err="1">
                  <a:latin typeface="Times New Roman" panose="02020603050405020304" pitchFamily="18" charset="0"/>
                  <a:cs typeface="Times New Roman" panose="02020603050405020304" pitchFamily="18" charset="0"/>
                </a:rPr>
                <a:t>Багато</a:t>
              </a:r>
              <a:r>
                <a:rPr lang="ru-RU" sz="3200" dirty="0">
                  <a:latin typeface="Times New Roman" panose="02020603050405020304" pitchFamily="18" charset="0"/>
                  <a:cs typeface="Times New Roman" panose="02020603050405020304" pitchFamily="18" charset="0"/>
                </a:rPr>
                <a:t> потреб </a:t>
              </a:r>
              <a:r>
                <a:rPr lang="ru-RU" sz="3200" dirty="0" err="1">
                  <a:latin typeface="Times New Roman" panose="02020603050405020304" pitchFamily="18" charset="0"/>
                  <a:cs typeface="Times New Roman" panose="02020603050405020304" pitchFamily="18" charset="0"/>
                </a:rPr>
                <a:t>сільських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територій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будуть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задоволені</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допомогою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інструментів</a:t>
              </a:r>
              <a:r>
                <a:rPr lang="ru-RU" sz="3200" dirty="0">
                  <a:latin typeface="Times New Roman" panose="02020603050405020304" pitchFamily="18" charset="0"/>
                  <a:cs typeface="Times New Roman" panose="02020603050405020304" pitchFamily="18" charset="0"/>
                </a:rPr>
                <a:t> ЄС, таких як Фонд </a:t>
              </a:r>
              <a:r>
                <a:rPr lang="ru-RU" sz="3200" dirty="0" err="1">
                  <a:latin typeface="Times New Roman" panose="02020603050405020304" pitchFamily="18" charset="0"/>
                  <a:cs typeface="Times New Roman" panose="02020603050405020304" pitchFamily="18" charset="0"/>
                </a:rPr>
                <a:t>відновлення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стійкості</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RRF)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Європейський</a:t>
              </a:r>
              <a:r>
                <a:rPr lang="ru-RU" sz="3200" dirty="0">
                  <a:latin typeface="Times New Roman" panose="02020603050405020304" pitchFamily="18" charset="0"/>
                  <a:cs typeface="Times New Roman" panose="02020603050405020304" pitchFamily="18" charset="0"/>
                </a:rPr>
                <a:t> фонд </a:t>
              </a:r>
              <a:r>
                <a:rPr lang="ru-RU" sz="3200" dirty="0" err="1">
                  <a:latin typeface="Times New Roman" panose="02020603050405020304" pitchFamily="18" charset="0"/>
                  <a:cs typeface="Times New Roman" panose="02020603050405020304" pitchFamily="18" charset="0"/>
                </a:rPr>
                <a:t>регіонального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розвитку</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ERDF),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національні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ініціативи</a:t>
              </a:r>
              <a:r>
                <a:rPr lang="ru-RU" sz="3200" dirty="0">
                  <a:latin typeface="Times New Roman" panose="02020603050405020304" pitchFamily="18" charset="0"/>
                  <a:cs typeface="Times New Roman" panose="02020603050405020304" pitchFamily="18" charset="0"/>
                </a:rPr>
                <a:t>. Польща </a:t>
              </a:r>
              <a:r>
                <a:rPr lang="ru-RU" sz="3200" dirty="0" err="1">
                  <a:latin typeface="Times New Roman" panose="02020603050405020304" pitchFamily="18" charset="0"/>
                  <a:cs typeface="Times New Roman" panose="02020603050405020304" pitchFamily="18" charset="0"/>
                </a:rPr>
                <a:t>планує</a:t>
              </a:r>
              <a:r>
                <a:rPr lang="ru-RU" sz="3200" dirty="0">
                  <a:latin typeface="Times New Roman" panose="02020603050405020304" pitchFamily="18" charset="0"/>
                  <a:cs typeface="Times New Roman" panose="02020603050405020304" pitchFamily="18" charset="0"/>
                </a:rPr>
                <a:t> до 2025 року </a:t>
              </a:r>
              <a:r>
                <a:rPr lang="ru-RU" sz="3200" dirty="0" err="1">
                  <a:latin typeface="Times New Roman" panose="02020603050405020304" pitchFamily="18" charset="0"/>
                  <a:cs typeface="Times New Roman" panose="02020603050405020304" pitchFamily="18" charset="0"/>
                </a:rPr>
                <a:t>досягти</a:t>
              </a:r>
              <a:r>
                <a:rPr lang="ru-RU" sz="3200" dirty="0">
                  <a:latin typeface="Times New Roman" panose="02020603050405020304" pitchFamily="18" charset="0"/>
                  <a:cs typeface="Times New Roman" panose="02020603050405020304" pitchFamily="18" charset="0"/>
                </a:rPr>
                <a:t> 87% </a:t>
              </a:r>
              <a:r>
                <a:rPr lang="ru-RU" sz="3200" dirty="0" err="1">
                  <a:latin typeface="Times New Roman" panose="02020603050405020304" pitchFamily="18" charset="0"/>
                  <a:cs typeface="Times New Roman" panose="02020603050405020304" pitchFamily="18" charset="0"/>
                </a:rPr>
                <a:t>покриття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широкосмуговим</a:t>
              </a:r>
              <a:r>
                <a:rPr lang="ru-RU" sz="3200" dirty="0">
                  <a:latin typeface="Times New Roman" panose="02020603050405020304" pitchFamily="18" charset="0"/>
                  <a:cs typeface="Times New Roman" panose="02020603050405020304" pitchFamily="18" charset="0"/>
                </a:rPr>
                <a:t> доступом у </a:t>
              </a:r>
              <a:r>
                <a:rPr lang="ru-RU" sz="3200" dirty="0" err="1">
                  <a:latin typeface="Times New Roman" panose="02020603050405020304" pitchFamily="18" charset="0"/>
                  <a:cs typeface="Times New Roman" panose="02020603050405020304" pitchFamily="18" charset="0"/>
                </a:rPr>
                <a:t>сільській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місцевості</a:t>
              </a:r>
              <a:r>
                <a:rPr lang="ru-RU"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128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2" name="Text Box 2"/>
          <p:cNvSpPr txBox="1">
            <a:spLocks noChangeArrowheads="1"/>
          </p:cNvSpPr>
          <p:nvPr/>
        </p:nvSpPr>
        <p:spPr bwMode="auto">
          <a:xfrm>
            <a:off x="304800" y="266700"/>
            <a:ext cx="11425237" cy="9296400"/>
          </a:xfrm>
          <a:prstGeom prst="rect">
            <a:avLst/>
          </a:prstGeom>
          <a:solidFill>
            <a:srgbClr val="70AE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1033463" lvl="0" algn="just" eaLnBrk="0" fontAlgn="base" hangingPunct="0">
              <a:spcBef>
                <a:spcPts val="988"/>
              </a:spcBef>
              <a:spcAft>
                <a:spcPts val="800"/>
              </a:spcAft>
            </a:pPr>
            <a:r>
              <a:rPr lang="ru-RU" altLang="ru-RU" sz="4000" dirty="0">
                <a:latin typeface="Arial" panose="020B0604020202020204" pitchFamily="34" charset="0"/>
              </a:rPr>
              <a:t>Понад 127 000 </a:t>
            </a:r>
            <a:r>
              <a:rPr lang="ru-RU" altLang="ru-RU" sz="4000" dirty="0" err="1">
                <a:latin typeface="Arial" panose="020B0604020202020204" pitchFamily="34" charset="0"/>
              </a:rPr>
              <a:t>осіб</a:t>
            </a:r>
            <a:r>
              <a:rPr lang="ru-RU" altLang="ru-RU" sz="4000" dirty="0">
                <a:latin typeface="Arial" panose="020B0604020202020204" pitchFamily="34" charset="0"/>
              </a:rPr>
              <a:t> </a:t>
            </a:r>
            <a:r>
              <a:rPr lang="ru-RU" altLang="ru-RU" sz="4000" dirty="0" err="1">
                <a:latin typeface="Arial" panose="020B0604020202020204" pitchFamily="34" charset="0"/>
              </a:rPr>
              <a:t>отримають</a:t>
            </a:r>
            <a:r>
              <a:rPr lang="ru-RU" altLang="ru-RU" sz="4000" dirty="0">
                <a:latin typeface="Arial" panose="020B0604020202020204" pitchFamily="34" charset="0"/>
              </a:rPr>
              <a:t> </a:t>
            </a:r>
            <a:r>
              <a:rPr lang="ru-RU" altLang="ru-RU" sz="4000" dirty="0" err="1" smtClean="0">
                <a:latin typeface="Arial" panose="020B0604020202020204" pitchFamily="34" charset="0"/>
              </a:rPr>
              <a:t>консультації</a:t>
            </a:r>
            <a:r>
              <a:rPr lang="ru-RU" altLang="ru-RU" sz="4000" dirty="0" smtClean="0">
                <a:latin typeface="Arial" panose="020B0604020202020204" pitchFamily="34" charset="0"/>
              </a:rPr>
              <a:t>, </a:t>
            </a:r>
            <a:r>
              <a:rPr lang="ru-RU" altLang="ru-RU" sz="4000" dirty="0" err="1">
                <a:latin typeface="Arial" panose="020B0604020202020204" pitchFamily="34" charset="0"/>
              </a:rPr>
              <a:t>навчання</a:t>
            </a:r>
            <a:r>
              <a:rPr lang="ru-RU" altLang="ru-RU" sz="4000" dirty="0">
                <a:latin typeface="Arial" panose="020B0604020202020204" pitchFamily="34" charset="0"/>
              </a:rPr>
              <a:t> </a:t>
            </a:r>
            <a:r>
              <a:rPr lang="ru-RU" altLang="ru-RU" sz="4000" dirty="0" err="1">
                <a:latin typeface="Arial" panose="020B0604020202020204" pitchFamily="34" charset="0"/>
              </a:rPr>
              <a:t>чи</a:t>
            </a:r>
            <a:r>
              <a:rPr lang="ru-RU" altLang="ru-RU" sz="4000" dirty="0">
                <a:latin typeface="Arial" panose="020B0604020202020204" pitchFamily="34" charset="0"/>
              </a:rPr>
              <a:t> </a:t>
            </a:r>
            <a:r>
              <a:rPr lang="ru-RU" altLang="ru-RU" sz="4000" dirty="0" err="1">
                <a:latin typeface="Arial" panose="020B0604020202020204" pitchFamily="34" charset="0"/>
              </a:rPr>
              <a:t>обмін</a:t>
            </a:r>
            <a:r>
              <a:rPr lang="ru-RU" altLang="ru-RU" sz="4000" dirty="0">
                <a:latin typeface="Arial" panose="020B0604020202020204" pitchFamily="34" charset="0"/>
              </a:rPr>
              <a:t> </a:t>
            </a:r>
            <a:r>
              <a:rPr lang="ru-RU" altLang="ru-RU" sz="4000" dirty="0" err="1">
                <a:latin typeface="Arial" panose="020B0604020202020204" pitchFamily="34" charset="0"/>
              </a:rPr>
              <a:t>знаннями</a:t>
            </a:r>
            <a:r>
              <a:rPr lang="ru-RU" altLang="ru-RU" sz="4000" dirty="0">
                <a:latin typeface="Arial" panose="020B0604020202020204" pitchFamily="34" charset="0"/>
              </a:rPr>
              <a:t> </a:t>
            </a:r>
            <a:r>
              <a:rPr lang="ru-RU" altLang="ru-RU" sz="4000" dirty="0" err="1">
                <a:latin typeface="Arial" panose="020B0604020202020204" pitchFamily="34" charset="0"/>
              </a:rPr>
              <a:t>або</a:t>
            </a:r>
            <a:r>
              <a:rPr lang="ru-RU" altLang="ru-RU" sz="4000" dirty="0">
                <a:latin typeface="Arial" panose="020B0604020202020204" pitchFamily="34" charset="0"/>
              </a:rPr>
              <a:t> </a:t>
            </a:r>
            <a:r>
              <a:rPr lang="ru-RU" altLang="ru-RU" sz="4000" dirty="0" err="1">
                <a:latin typeface="Arial" panose="020B0604020202020204" pitchFamily="34" charset="0"/>
              </a:rPr>
              <a:t>візьмуть</a:t>
            </a:r>
            <a:r>
              <a:rPr lang="ru-RU" altLang="ru-RU" sz="4000" dirty="0">
                <a:latin typeface="Arial" panose="020B0604020202020204" pitchFamily="34" charset="0"/>
              </a:rPr>
              <a:t> участь у </a:t>
            </a:r>
            <a:r>
              <a:rPr lang="ru-RU" altLang="ru-RU" sz="4000" dirty="0" err="1">
                <a:latin typeface="Arial" panose="020B0604020202020204" pitchFamily="34" charset="0"/>
              </a:rPr>
              <a:t>оперативних</a:t>
            </a:r>
            <a:r>
              <a:rPr lang="ru-RU" altLang="ru-RU" sz="4000" dirty="0">
                <a:latin typeface="Arial" panose="020B0604020202020204" pitchFamily="34" charset="0"/>
              </a:rPr>
              <a:t> </a:t>
            </a:r>
            <a:r>
              <a:rPr lang="ru-RU" altLang="ru-RU" sz="4000" dirty="0" err="1">
                <a:latin typeface="Arial" panose="020B0604020202020204" pitchFamily="34" charset="0"/>
              </a:rPr>
              <a:t>групах</a:t>
            </a:r>
            <a:r>
              <a:rPr lang="ru-RU" altLang="ru-RU" sz="4000" dirty="0">
                <a:latin typeface="Arial" panose="020B0604020202020204" pitchFamily="34" charset="0"/>
              </a:rPr>
              <a:t> </a:t>
            </a:r>
            <a:r>
              <a:rPr lang="ru-RU" altLang="ru-RU" sz="4000" dirty="0" err="1">
                <a:latin typeface="Arial" panose="020B0604020202020204" pitchFamily="34" charset="0"/>
              </a:rPr>
              <a:t>Європейського</a:t>
            </a:r>
            <a:r>
              <a:rPr lang="ru-RU" altLang="ru-RU" sz="4000" dirty="0">
                <a:latin typeface="Arial" panose="020B0604020202020204" pitchFamily="34" charset="0"/>
              </a:rPr>
              <a:t> </a:t>
            </a:r>
            <a:r>
              <a:rPr lang="ru-RU" altLang="ru-RU" sz="4000" dirty="0" err="1">
                <a:latin typeface="Arial" panose="020B0604020202020204" pitchFamily="34" charset="0"/>
              </a:rPr>
              <a:t>інноваційного</a:t>
            </a:r>
            <a:r>
              <a:rPr lang="ru-RU" altLang="ru-RU" sz="4000" dirty="0">
                <a:latin typeface="Arial" panose="020B0604020202020204" pitchFamily="34" charset="0"/>
              </a:rPr>
              <a:t> партнерства, </a:t>
            </a:r>
            <a:r>
              <a:rPr lang="ru-RU" altLang="ru-RU" sz="4000" dirty="0" err="1">
                <a:latin typeface="Arial" panose="020B0604020202020204" pitchFamily="34" charset="0"/>
              </a:rPr>
              <a:t>які</a:t>
            </a:r>
            <a:r>
              <a:rPr lang="ru-RU" altLang="ru-RU" sz="4000" dirty="0">
                <a:latin typeface="Arial" panose="020B0604020202020204" pitchFamily="34" charset="0"/>
              </a:rPr>
              <a:t> </a:t>
            </a:r>
            <a:r>
              <a:rPr lang="ru-RU" altLang="ru-RU" sz="4000" dirty="0" err="1">
                <a:latin typeface="Arial" panose="020B0604020202020204" pitchFamily="34" charset="0"/>
              </a:rPr>
              <a:t>підтримуються</a:t>
            </a:r>
            <a:r>
              <a:rPr lang="ru-RU" altLang="ru-RU" sz="4000" dirty="0">
                <a:latin typeface="Arial" panose="020B0604020202020204" pitchFamily="34" charset="0"/>
              </a:rPr>
              <a:t> в рамках </a:t>
            </a:r>
            <a:r>
              <a:rPr lang="ru-RU" altLang="ru-RU" sz="4000" dirty="0" err="1">
                <a:latin typeface="Arial" panose="020B0604020202020204" pitchFamily="34" charset="0"/>
              </a:rPr>
              <a:t>польського</a:t>
            </a:r>
            <a:r>
              <a:rPr lang="ru-RU" altLang="ru-RU" sz="4000" dirty="0">
                <a:latin typeface="Arial" panose="020B0604020202020204" pitchFamily="34" charset="0"/>
              </a:rPr>
              <a:t> плану </a:t>
            </a:r>
            <a:r>
              <a:rPr lang="ru-RU" altLang="ru-RU" sz="4000" dirty="0" err="1">
                <a:latin typeface="Arial" panose="020B0604020202020204" pitchFamily="34" charset="0"/>
              </a:rPr>
              <a:t>між</a:t>
            </a:r>
            <a:r>
              <a:rPr lang="ru-RU" altLang="ru-RU" sz="4000" dirty="0">
                <a:latin typeface="Arial" panose="020B0604020202020204" pitchFamily="34" charset="0"/>
              </a:rPr>
              <a:t> 2023 і 2027 роками.</a:t>
            </a:r>
          </a:p>
          <a:p>
            <a:pPr marR="1033463" lvl="0" algn="just" eaLnBrk="0" fontAlgn="base" hangingPunct="0">
              <a:spcBef>
                <a:spcPts val="988"/>
              </a:spcBef>
              <a:spcAft>
                <a:spcPts val="800"/>
              </a:spcAft>
            </a:pPr>
            <a:endParaRPr lang="ru-RU" altLang="ru-RU" sz="4000" dirty="0">
              <a:latin typeface="Arial" panose="020B0604020202020204" pitchFamily="34" charset="0"/>
            </a:endParaRPr>
          </a:p>
          <a:p>
            <a:pPr marR="1033463" lvl="0" algn="just" eaLnBrk="0" fontAlgn="base" hangingPunct="0">
              <a:spcBef>
                <a:spcPts val="988"/>
              </a:spcBef>
              <a:spcAft>
                <a:spcPts val="800"/>
              </a:spcAft>
            </a:pPr>
            <a:r>
              <a:rPr lang="ru-RU" altLang="ru-RU" sz="4000" dirty="0" smtClean="0">
                <a:latin typeface="Arial" panose="020B0604020202020204" pitchFamily="34" charset="0"/>
              </a:rPr>
              <a:t>Понад </a:t>
            </a:r>
            <a:r>
              <a:rPr lang="ru-RU" altLang="ru-RU" sz="4000" dirty="0">
                <a:latin typeface="Arial" panose="020B0604020202020204" pitchFamily="34" charset="0"/>
              </a:rPr>
              <a:t>25 000 </a:t>
            </a:r>
            <a:r>
              <a:rPr lang="ru-RU" altLang="ru-RU" sz="4000" dirty="0" err="1">
                <a:latin typeface="Arial" panose="020B0604020202020204" pitchFamily="34" charset="0"/>
              </a:rPr>
              <a:t>осіб</a:t>
            </a:r>
            <a:r>
              <a:rPr lang="ru-RU" altLang="ru-RU" sz="4000" dirty="0">
                <a:latin typeface="Arial" panose="020B0604020202020204" pitchFamily="34" charset="0"/>
              </a:rPr>
              <a:t> </a:t>
            </a:r>
            <a:r>
              <a:rPr lang="ru-RU" altLang="ru-RU" sz="4000" dirty="0" err="1">
                <a:latin typeface="Arial" panose="020B0604020202020204" pitchFamily="34" charset="0"/>
              </a:rPr>
              <a:t>отримають</a:t>
            </a:r>
            <a:r>
              <a:rPr lang="ru-RU" altLang="ru-RU" sz="4000" dirty="0">
                <a:latin typeface="Arial" panose="020B0604020202020204" pitchFamily="34" charset="0"/>
              </a:rPr>
              <a:t> </a:t>
            </a:r>
            <a:r>
              <a:rPr lang="ru-RU" altLang="ru-RU" sz="4000" dirty="0" err="1">
                <a:latin typeface="Arial" panose="020B0604020202020204" pitchFamily="34" charset="0"/>
              </a:rPr>
              <a:t>консультації</a:t>
            </a:r>
            <a:r>
              <a:rPr lang="ru-RU" altLang="ru-RU" sz="4000" dirty="0">
                <a:latin typeface="Arial" panose="020B0604020202020204" pitchFamily="34" charset="0"/>
              </a:rPr>
              <a:t> </a:t>
            </a:r>
            <a:r>
              <a:rPr lang="ru-RU" altLang="ru-RU" sz="4000" dirty="0" err="1" smtClean="0">
                <a:latin typeface="Arial" panose="020B0604020202020204" pitchFamily="34" charset="0"/>
              </a:rPr>
              <a:t>чи</a:t>
            </a:r>
            <a:r>
              <a:rPr lang="ru-RU" altLang="ru-RU" sz="4000" dirty="0" smtClean="0">
                <a:latin typeface="Arial" panose="020B0604020202020204" pitchFamily="34" charset="0"/>
              </a:rPr>
              <a:t> </a:t>
            </a:r>
            <a:r>
              <a:rPr lang="ru-RU" altLang="ru-RU" sz="4000" dirty="0" err="1" smtClean="0">
                <a:latin typeface="Arial" panose="020B0604020202020204" pitchFamily="34" charset="0"/>
              </a:rPr>
              <a:t>тренінги</a:t>
            </a:r>
            <a:r>
              <a:rPr lang="ru-RU" altLang="ru-RU" sz="4000" dirty="0" smtClean="0">
                <a:latin typeface="Arial" panose="020B0604020202020204" pitchFamily="34" charset="0"/>
              </a:rPr>
              <a:t> </a:t>
            </a:r>
            <a:r>
              <a:rPr lang="ru-RU" altLang="ru-RU" sz="4000" dirty="0" err="1">
                <a:latin typeface="Arial" panose="020B0604020202020204" pitchFamily="34" charset="0"/>
              </a:rPr>
              <a:t>або</a:t>
            </a:r>
            <a:r>
              <a:rPr lang="ru-RU" altLang="ru-RU" sz="4000" dirty="0">
                <a:latin typeface="Arial" panose="020B0604020202020204" pitchFamily="34" charset="0"/>
              </a:rPr>
              <a:t> </a:t>
            </a:r>
            <a:r>
              <a:rPr lang="ru-RU" altLang="ru-RU" sz="4000" dirty="0" err="1">
                <a:latin typeface="Arial" panose="020B0604020202020204" pitchFamily="34" charset="0"/>
              </a:rPr>
              <a:t>візьмуть</a:t>
            </a:r>
            <a:r>
              <a:rPr lang="ru-RU" altLang="ru-RU" sz="4000" dirty="0">
                <a:latin typeface="Arial" panose="020B0604020202020204" pitchFamily="34" charset="0"/>
              </a:rPr>
              <a:t> участь в </a:t>
            </a:r>
            <a:r>
              <a:rPr lang="ru-RU" altLang="ru-RU" sz="4000" dirty="0" err="1">
                <a:latin typeface="Arial" panose="020B0604020202020204" pitchFamily="34" charset="0"/>
              </a:rPr>
              <a:t>обміні</a:t>
            </a:r>
            <a:r>
              <a:rPr lang="ru-RU" altLang="ru-RU" sz="4000" dirty="0">
                <a:latin typeface="Arial" panose="020B0604020202020204" pitchFamily="34" charset="0"/>
              </a:rPr>
              <a:t> </a:t>
            </a:r>
            <a:r>
              <a:rPr lang="ru-RU" altLang="ru-RU" sz="4000" dirty="0" err="1">
                <a:latin typeface="Arial" panose="020B0604020202020204" pitchFamily="34" charset="0"/>
              </a:rPr>
              <a:t>знаннями</a:t>
            </a:r>
            <a:r>
              <a:rPr lang="ru-RU" altLang="ru-RU" sz="4000" dirty="0">
                <a:latin typeface="Arial" panose="020B0604020202020204" pitchFamily="34" charset="0"/>
              </a:rPr>
              <a:t> </a:t>
            </a:r>
            <a:r>
              <a:rPr lang="ru-RU" altLang="ru-RU" sz="4000" dirty="0" err="1">
                <a:latin typeface="Arial" panose="020B0604020202020204" pitchFamily="34" charset="0"/>
              </a:rPr>
              <a:t>оперативних</a:t>
            </a:r>
            <a:r>
              <a:rPr lang="ru-RU" altLang="ru-RU" sz="4000" dirty="0">
                <a:latin typeface="Arial" panose="020B0604020202020204" pitchFamily="34" charset="0"/>
              </a:rPr>
              <a:t> </a:t>
            </a:r>
            <a:r>
              <a:rPr lang="ru-RU" altLang="ru-RU" sz="4000" dirty="0" err="1">
                <a:latin typeface="Arial" panose="020B0604020202020204" pitchFamily="34" charset="0"/>
              </a:rPr>
              <a:t>груп</a:t>
            </a:r>
            <a:r>
              <a:rPr lang="ru-RU" altLang="ru-RU" sz="4000" dirty="0">
                <a:latin typeface="Arial" panose="020B0604020202020204" pitchFamily="34" charset="0"/>
              </a:rPr>
              <a:t> </a:t>
            </a:r>
            <a:r>
              <a:rPr lang="ru-RU" altLang="ru-RU" sz="4000" dirty="0" err="1">
                <a:latin typeface="Arial" panose="020B0604020202020204" pitchFamily="34" charset="0"/>
              </a:rPr>
              <a:t>Європейського</a:t>
            </a:r>
            <a:r>
              <a:rPr lang="ru-RU" altLang="ru-RU" sz="4000" dirty="0">
                <a:latin typeface="Arial" panose="020B0604020202020204" pitchFamily="34" charset="0"/>
              </a:rPr>
              <a:t> </a:t>
            </a:r>
            <a:r>
              <a:rPr lang="ru-RU" altLang="ru-RU" sz="4000" dirty="0" err="1">
                <a:latin typeface="Arial" panose="020B0604020202020204" pitchFamily="34" charset="0"/>
              </a:rPr>
              <a:t>інноваційного</a:t>
            </a:r>
            <a:r>
              <a:rPr lang="ru-RU" altLang="ru-RU" sz="4000" dirty="0">
                <a:latin typeface="Arial" panose="020B0604020202020204" pitchFamily="34" charset="0"/>
              </a:rPr>
              <a:t> партнерства, </a:t>
            </a:r>
            <a:r>
              <a:rPr lang="ru-RU" altLang="ru-RU" sz="4000" dirty="0" err="1">
                <a:latin typeface="Arial" panose="020B0604020202020204" pitchFamily="34" charset="0"/>
              </a:rPr>
              <a:t>пов’язаних</a:t>
            </a:r>
            <a:r>
              <a:rPr lang="ru-RU" altLang="ru-RU" sz="4000" dirty="0">
                <a:latin typeface="Arial" panose="020B0604020202020204" pitchFamily="34" charset="0"/>
              </a:rPr>
              <a:t> з </a:t>
            </a:r>
            <a:r>
              <a:rPr lang="ru-RU" altLang="ru-RU" sz="4000" dirty="0" err="1">
                <a:latin typeface="Arial" panose="020B0604020202020204" pitchFamily="34" charset="0"/>
              </a:rPr>
              <a:t>екологічними</a:t>
            </a:r>
            <a:r>
              <a:rPr lang="ru-RU" altLang="ru-RU" sz="4000" dirty="0">
                <a:latin typeface="Arial" panose="020B0604020202020204" pitchFamily="34" charset="0"/>
              </a:rPr>
              <a:t> та </a:t>
            </a:r>
            <a:r>
              <a:rPr lang="ru-RU" altLang="ru-RU" sz="4000" dirty="0" err="1">
                <a:latin typeface="Arial" panose="020B0604020202020204" pitchFamily="34" charset="0"/>
              </a:rPr>
              <a:t>кліматичними</a:t>
            </a:r>
            <a:r>
              <a:rPr lang="ru-RU" altLang="ru-RU" sz="4000" dirty="0">
                <a:latin typeface="Arial" panose="020B0604020202020204" pitchFamily="34" charset="0"/>
              </a:rPr>
              <a:t> </a:t>
            </a:r>
            <a:r>
              <a:rPr lang="ru-RU" altLang="ru-RU" sz="4000" dirty="0" err="1">
                <a:latin typeface="Arial" panose="020B0604020202020204" pitchFamily="34" charset="0"/>
              </a:rPr>
              <a:t>показниками</a:t>
            </a:r>
            <a:r>
              <a:rPr lang="ru-RU" altLang="ru-RU" sz="4000" dirty="0">
                <a:latin typeface="Arial" panose="020B0604020202020204" pitchFamily="34" charset="0"/>
              </a:rPr>
              <a:t> за </a:t>
            </a:r>
            <a:r>
              <a:rPr lang="ru-RU" altLang="ru-RU" sz="4000" dirty="0" err="1">
                <a:latin typeface="Arial" panose="020B0604020202020204" pitchFamily="34" charset="0"/>
              </a:rPr>
              <a:t>підтримки</a:t>
            </a:r>
            <a:r>
              <a:rPr lang="ru-RU" altLang="ru-RU" sz="4000" dirty="0">
                <a:latin typeface="Arial" panose="020B0604020202020204" pitchFamily="34" charset="0"/>
              </a:rPr>
              <a:t> </a:t>
            </a:r>
            <a:r>
              <a:rPr lang="ru-RU" altLang="ru-RU" sz="4000" dirty="0" err="1">
                <a:latin typeface="Arial" panose="020B0604020202020204" pitchFamily="34" charset="0"/>
              </a:rPr>
              <a:t>Польського</a:t>
            </a:r>
            <a:r>
              <a:rPr lang="ru-RU" altLang="ru-RU" sz="4000" dirty="0">
                <a:latin typeface="Arial" panose="020B0604020202020204" pitchFamily="34" charset="0"/>
              </a:rPr>
              <a:t> плану.</a:t>
            </a:r>
            <a:endParaRPr kumimoji="0" lang="ru-RU" altLang="ru-RU" sz="4000" b="0" i="0" u="none" strike="noStrike" cap="none" normalizeH="0" baseline="0" dirty="0" smtClean="0">
              <a:ln>
                <a:noFill/>
              </a:ln>
              <a:solidFill>
                <a:schemeClr val="tx1"/>
              </a:solidFill>
              <a:effectLst/>
              <a:latin typeface="Arial" panose="020B0604020202020204" pitchFamily="34" charset="0"/>
            </a:endParaRPr>
          </a:p>
        </p:txBody>
      </p:sp>
      <p:pic>
        <p:nvPicPr>
          <p:cNvPr id="9" name="image13.png"/>
          <p:cNvPicPr/>
          <p:nvPr/>
        </p:nvPicPr>
        <p:blipFill>
          <a:blip r:embed="rId3" cstate="print"/>
          <a:stretch>
            <a:fillRect/>
          </a:stretch>
        </p:blipFill>
        <p:spPr>
          <a:xfrm>
            <a:off x="11963400" y="2933700"/>
            <a:ext cx="2438400" cy="2108200"/>
          </a:xfrm>
          <a:prstGeom prst="rect">
            <a:avLst/>
          </a:prstGeom>
        </p:spPr>
      </p:pic>
    </p:spTree>
    <p:extLst>
      <p:ext uri="{BB962C8B-B14F-4D97-AF65-F5344CB8AC3E}">
        <p14:creationId xmlns:p14="http://schemas.microsoft.com/office/powerpoint/2010/main" val="1839947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6324600" y="2987040"/>
            <a:ext cx="7162800" cy="7277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3200" dirty="0">
                <a:latin typeface="Times New Roman" panose="02020603050405020304" pitchFamily="18" charset="0"/>
                <a:cs typeface="Times New Roman" panose="02020603050405020304" pitchFamily="18" charset="0"/>
              </a:rPr>
              <a:t>Стратегічні </a:t>
            </a:r>
            <a:r>
              <a:rPr lang="ru-RU" sz="3200" dirty="0" err="1">
                <a:latin typeface="Times New Roman" panose="02020603050405020304" pitchFamily="18" charset="0"/>
                <a:cs typeface="Times New Roman" panose="02020603050405020304" pitchFamily="18" charset="0"/>
              </a:rPr>
              <a:t>плани</a:t>
            </a:r>
            <a:r>
              <a:rPr lang="ru-RU" sz="3200" dirty="0">
                <a:latin typeface="Times New Roman" panose="02020603050405020304" pitchFamily="18" charset="0"/>
                <a:cs typeface="Times New Roman" panose="02020603050405020304" pitchFamily="18" charset="0"/>
              </a:rPr>
              <a:t> CAP </a:t>
            </a:r>
            <a:r>
              <a:rPr lang="ru-RU" sz="3200" dirty="0" err="1">
                <a:latin typeface="Times New Roman" panose="02020603050405020304" pitchFamily="18" charset="0"/>
                <a:cs typeface="Times New Roman" panose="02020603050405020304" pitchFamily="18" charset="0"/>
              </a:rPr>
              <a:t>підтримують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перехід</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розумного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стійкого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конкурентоспроможного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стійкого</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диверсифікованого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сільськогосподарського</a:t>
            </a:r>
            <a:r>
              <a:rPr lang="ru-RU" sz="3200" dirty="0">
                <a:latin typeface="Times New Roman" panose="02020603050405020304" pitchFamily="18" charset="0"/>
                <a:cs typeface="Times New Roman" panose="02020603050405020304" pitchFamily="18" charset="0"/>
              </a:rPr>
              <a:t> сектора, </a:t>
            </a:r>
            <a:r>
              <a:rPr lang="ru-RU" sz="3200" dirty="0" err="1">
                <a:latin typeface="Times New Roman" panose="02020603050405020304" pitchFamily="18" charset="0"/>
                <a:cs typeface="Times New Roman" panose="02020603050405020304" pitchFamily="18" charset="0"/>
              </a:rPr>
              <a:t>одночасно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забезпечуючи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довгострокову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продовольчу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безпеку</a:t>
            </a:r>
            <a:r>
              <a:rPr lang="ru-RU"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gn="just"/>
            <a:r>
              <a:rPr lang="uk-UA" sz="3200" dirty="0">
                <a:latin typeface="Times New Roman" panose="02020603050405020304" pitchFamily="18" charset="0"/>
                <a:cs typeface="Times New Roman" panose="02020603050405020304" pitchFamily="18" charset="0"/>
              </a:rPr>
              <a:t>Вони також сприяють кліматичним діям, захисту природних ресурсів і збереженню/збільшенню біорізноманіття, а також зміцнюють соціально-економічну структуру сільської місцевості</a:t>
            </a:r>
            <a:r>
              <a:rPr lang="uk-UA"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ФРАНЦІЯ</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трелка вниз 6"/>
          <p:cNvSpPr/>
          <p:nvPr/>
        </p:nvSpPr>
        <p:spPr>
          <a:xfrm>
            <a:off x="9982200" y="19431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4"/>
          <a:stretch>
            <a:fillRect/>
          </a:stretch>
        </p:blipFill>
        <p:spPr>
          <a:xfrm>
            <a:off x="0" y="2114550"/>
            <a:ext cx="6124575" cy="4991100"/>
          </a:xfrm>
          <a:prstGeom prst="rect">
            <a:avLst/>
          </a:prstGeom>
        </p:spPr>
      </p:pic>
    </p:spTree>
    <p:extLst>
      <p:ext uri="{BB962C8B-B14F-4D97-AF65-F5344CB8AC3E}">
        <p14:creationId xmlns:p14="http://schemas.microsoft.com/office/powerpoint/2010/main" val="1864979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5080" y="2933700"/>
            <a:ext cx="685800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200" dirty="0" smtClean="0">
                <a:latin typeface="Times New Roman" panose="02020603050405020304" pitchFamily="18" charset="0"/>
                <a:cs typeface="Times New Roman" panose="02020603050405020304" pitchFamily="18" charset="0"/>
              </a:rPr>
              <a:t>Плани </a:t>
            </a:r>
            <a:r>
              <a:rPr lang="en-GB" sz="3200">
                <a:latin typeface="Times New Roman" panose="02020603050405020304" pitchFamily="18" charset="0"/>
                <a:cs typeface="Times New Roman" panose="02020603050405020304" pitchFamily="18" charset="0"/>
              </a:rPr>
              <a:t>CAP </a:t>
            </a:r>
            <a:r>
              <a:rPr lang="uk-UA" sz="3200">
                <a:latin typeface="Times New Roman" panose="02020603050405020304" pitchFamily="18" charset="0"/>
                <a:cs typeface="Times New Roman" panose="02020603050405020304" pitchFamily="18" charset="0"/>
              </a:rPr>
              <a:t>підтримують широкий спектр втручань, спрямованих на конкретні потреби держав-членів та їхніх територій. </a:t>
            </a:r>
            <a:r>
              <a:rPr lang="uk-UA" sz="3200" dirty="0">
                <a:latin typeface="Times New Roman" panose="02020603050405020304" pitchFamily="18" charset="0"/>
                <a:cs typeface="Times New Roman" panose="02020603050405020304" pitchFamily="18" charset="0"/>
              </a:rPr>
              <a:t>Розроблені згідно з новим підходом, орієнтованим на результати та продуктивність, вони спрямовані на досягнення відчутних результатів щодо конкретних цілей </a:t>
            </a:r>
            <a:r>
              <a:rPr lang="en-GB" sz="3200">
                <a:latin typeface="Times New Roman" panose="02020603050405020304" pitchFamily="18" charset="0"/>
                <a:cs typeface="Times New Roman" panose="02020603050405020304" pitchFamily="18" charset="0"/>
              </a:rPr>
              <a:t>CAP </a:t>
            </a:r>
            <a:r>
              <a:rPr lang="uk-UA" sz="3200">
                <a:latin typeface="Times New Roman" panose="02020603050405020304" pitchFamily="18" charset="0"/>
                <a:cs typeface="Times New Roman" panose="02020603050405020304" pitchFamily="18" charset="0"/>
              </a:rPr>
              <a:t>на рівні ЄС, одночасно сприяючи Європейській зеленій </a:t>
            </a:r>
            <a:r>
              <a:rPr lang="uk-UA" sz="3200">
                <a:latin typeface="Times New Roman" panose="02020603050405020304" pitchFamily="18" charset="0"/>
                <a:cs typeface="Times New Roman" panose="02020603050405020304" pitchFamily="18" charset="0"/>
              </a:rPr>
              <a:t>угоді</a:t>
            </a:r>
            <a:r>
              <a:rPr lang="uk-UA" sz="3200" smtClean="0">
                <a:latin typeface="Times New Roman" panose="02020603050405020304" pitchFamily="18" charset="0"/>
                <a:cs typeface="Times New Roman" panose="02020603050405020304" pitchFamily="18" charset="0"/>
              </a:rPr>
              <a:t>.</a:t>
            </a:r>
            <a:endParaRPr lang="uk-UA" sz="320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ФРАНЦІЯ </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трелка вниз 6"/>
          <p:cNvSpPr/>
          <p:nvPr/>
        </p:nvSpPr>
        <p:spPr>
          <a:xfrm>
            <a:off x="9829800" y="20193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Стрелка вниз 11"/>
          <p:cNvSpPr/>
          <p:nvPr/>
        </p:nvSpPr>
        <p:spPr>
          <a:xfrm>
            <a:off x="2286000" y="20193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010400" y="2910840"/>
            <a:ext cx="967740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200" dirty="0">
                <a:latin typeface="Times New Roman" panose="02020603050405020304" pitchFamily="18" charset="0"/>
                <a:cs typeface="Times New Roman" panose="02020603050405020304" pitchFamily="18" charset="0"/>
              </a:rPr>
              <a:t>Російська агресія проти України та поточне зростання цін на сировинні товари підкреслюють невід’ємний зв’язок між кліматичними діями та продовольчою безпекою. У цьому контексті Комісія запросила держави-члени переглянути свої стратегічні плани </a:t>
            </a:r>
            <a:r>
              <a:rPr lang="en-GB" sz="3200">
                <a:latin typeface="Times New Roman" panose="02020603050405020304" pitchFamily="18" charset="0"/>
                <a:cs typeface="Times New Roman" panose="02020603050405020304" pitchFamily="18" charset="0"/>
              </a:rPr>
              <a:t>CAP, </a:t>
            </a:r>
            <a:r>
              <a:rPr lang="uk-UA" sz="3200">
                <a:latin typeface="Times New Roman" panose="02020603050405020304" pitchFamily="18" charset="0"/>
                <a:cs typeface="Times New Roman" panose="02020603050405020304" pitchFamily="18" charset="0"/>
              </a:rPr>
              <a:t>щоб використати всі можливості: посилити стійкість сільськогосподарського сектора ЄС; зменшити свою залежність від синтетичних добрив і збільшити виробництво відновлюваної енергії без шкоди для виробництва продуктів харчування; і трансформувати свої виробничі потужності відповідно до більш стійких методів виробництва.</a:t>
            </a:r>
          </a:p>
        </p:txBody>
      </p:sp>
    </p:spTree>
    <p:extLst>
      <p:ext uri="{BB962C8B-B14F-4D97-AF65-F5344CB8AC3E}">
        <p14:creationId xmlns:p14="http://schemas.microsoft.com/office/powerpoint/2010/main" val="579773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5080" y="2933700"/>
            <a:ext cx="1241552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200" dirty="0">
                <a:latin typeface="Times New Roman" panose="02020603050405020304" pitchFamily="18" charset="0"/>
                <a:cs typeface="Times New Roman" panose="02020603050405020304" pitchFamily="18" charset="0"/>
              </a:rPr>
              <a:t>Французьке сільське господарство характеризується великою різноманітністю завдяки різноманітності ландшафтів, клімату та ґрунту, що знаходяться на його території. Вартість її сільськогосподарського виробництва є однією з найвищих у ЄС і становить 72,9 мільярда євро. Секторами з найвищою вартістю виробництва є вино (13,2%), молоко (13,1%), зернові культури (13%) і велика рогата худоба (9,9</a:t>
            </a:r>
            <a:r>
              <a:rPr lang="uk-UA" sz="3200">
                <a:latin typeface="Times New Roman" panose="02020603050405020304" pitchFamily="18" charset="0"/>
                <a:cs typeface="Times New Roman" panose="02020603050405020304" pitchFamily="18" charset="0"/>
              </a:rPr>
              <a:t>%). </a:t>
            </a:r>
            <a:r>
              <a:rPr lang="uk-UA" sz="3200" smtClean="0">
                <a:latin typeface="Times New Roman" panose="02020603050405020304" pitchFamily="18" charset="0"/>
                <a:cs typeface="Times New Roman" panose="02020603050405020304" pitchFamily="18" charset="0"/>
              </a:rPr>
              <a:t/>
            </a:r>
            <a:br>
              <a:rPr lang="uk-UA" sz="3200" smtClean="0">
                <a:latin typeface="Times New Roman" panose="02020603050405020304" pitchFamily="18" charset="0"/>
                <a:cs typeface="Times New Roman" panose="02020603050405020304" pitchFamily="18" charset="0"/>
              </a:rPr>
            </a:br>
            <a:endParaRPr lang="uk-UA" sz="3200" smtClean="0">
              <a:latin typeface="Times New Roman" panose="02020603050405020304" pitchFamily="18" charset="0"/>
              <a:cs typeface="Times New Roman" panose="02020603050405020304" pitchFamily="18" charset="0"/>
            </a:endParaRPr>
          </a:p>
          <a:p>
            <a:pPr algn="just"/>
            <a:r>
              <a:rPr lang="uk-UA" sz="3200" dirty="0" smtClean="0">
                <a:latin typeface="Times New Roman" panose="02020603050405020304" pitchFamily="18" charset="0"/>
                <a:cs typeface="Times New Roman" panose="02020603050405020304" pitchFamily="18" charset="0"/>
              </a:rPr>
              <a:t>Сільськогосподарський </a:t>
            </a:r>
            <a:r>
              <a:rPr lang="uk-UA" sz="3200" dirty="0">
                <a:latin typeface="Times New Roman" panose="02020603050405020304" pitchFamily="18" charset="0"/>
                <a:cs typeface="Times New Roman" panose="02020603050405020304" pitchFamily="18" charset="0"/>
              </a:rPr>
              <a:t>сектор має історичну структуру, з найбільшою кількістю визнаних організацій виробників у ЄС (724). Наприклад, 80% виробництва молока і 50% виробництва фруктів і овочів покривається організацією виробника (визнаною чи ні).</a:t>
            </a: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ФРАНЦІЯ </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Стрелка вниз 11"/>
          <p:cNvSpPr/>
          <p:nvPr/>
        </p:nvSpPr>
        <p:spPr>
          <a:xfrm>
            <a:off x="2286000" y="20193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26575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0"/>
            <a:ext cx="11076305" cy="553998"/>
          </a:xfrm>
        </p:spPr>
        <p:style>
          <a:lnRef idx="1">
            <a:schemeClr val="accent3"/>
          </a:lnRef>
          <a:fillRef idx="2">
            <a:schemeClr val="accent3"/>
          </a:fillRef>
          <a:effectRef idx="1">
            <a:schemeClr val="accent3"/>
          </a:effectRef>
          <a:fontRef idx="minor">
            <a:schemeClr val="dk1"/>
          </a:fontRef>
        </p:style>
        <p:txBody>
          <a:bodyPr/>
          <a:lstStyle/>
          <a:p>
            <a:pPr algn="ctr"/>
            <a:r>
              <a:rPr lang="uk-UA" sz="3600" dirty="0" smtClean="0">
                <a:solidFill>
                  <a:schemeClr val="tx1"/>
                </a:solidFill>
              </a:rPr>
              <a:t>ХАРАКТЕРИСТИКИ</a:t>
            </a:r>
            <a:endParaRPr lang="ru-RU" sz="3600" dirty="0">
              <a:solidFill>
                <a:schemeClr val="tx1"/>
              </a:solidFill>
            </a:endParaRPr>
          </a:p>
        </p:txBody>
      </p:sp>
      <p:sp>
        <p:nvSpPr>
          <p:cNvPr id="9" name="Скругленный прямоугольник 8"/>
          <p:cNvSpPr/>
          <p:nvPr/>
        </p:nvSpPr>
        <p:spPr>
          <a:xfrm>
            <a:off x="228600" y="1943100"/>
            <a:ext cx="9982200" cy="2286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dirty="0" err="1"/>
              <a:t>Площа</a:t>
            </a:r>
            <a:r>
              <a:rPr lang="ru-RU" sz="3600" dirty="0"/>
              <a:t> </a:t>
            </a:r>
            <a:r>
              <a:rPr lang="ru-RU" sz="3600" dirty="0" err="1"/>
              <a:t>сільськогосподарських</a:t>
            </a:r>
            <a:r>
              <a:rPr lang="ru-RU" sz="3600" dirty="0"/>
              <a:t> </a:t>
            </a:r>
            <a:r>
              <a:rPr lang="ru-RU" sz="3600" dirty="0" err="1"/>
              <a:t>угідь</a:t>
            </a:r>
            <a:r>
              <a:rPr lang="ru-RU" sz="3600" dirty="0"/>
              <a:t> </a:t>
            </a:r>
            <a:r>
              <a:rPr lang="ru-RU" sz="3600" dirty="0" err="1"/>
              <a:t>Франції</a:t>
            </a:r>
            <a:r>
              <a:rPr lang="ru-RU" sz="3600" dirty="0"/>
              <a:t> становить </a:t>
            </a:r>
            <a:r>
              <a:rPr lang="ru-RU" sz="3600" dirty="0" err="1"/>
              <a:t>близько</a:t>
            </a:r>
            <a:r>
              <a:rPr lang="ru-RU" sz="3600" dirty="0"/>
              <a:t> 28 </a:t>
            </a:r>
            <a:r>
              <a:rPr lang="ru-RU" sz="3600" dirty="0" err="1"/>
              <a:t>мільйонів</a:t>
            </a:r>
            <a:r>
              <a:rPr lang="ru-RU" sz="3600" dirty="0"/>
              <a:t> га, </a:t>
            </a:r>
            <a:r>
              <a:rPr lang="ru-RU" sz="3600" dirty="0" err="1"/>
              <a:t>що</a:t>
            </a:r>
            <a:r>
              <a:rPr lang="ru-RU" sz="3600" dirty="0"/>
              <a:t> становить </a:t>
            </a:r>
            <a:r>
              <a:rPr lang="ru-RU" sz="3600" dirty="0" err="1"/>
              <a:t>близько</a:t>
            </a:r>
            <a:r>
              <a:rPr lang="ru-RU" sz="3600" dirty="0"/>
              <a:t> </a:t>
            </a:r>
            <a:r>
              <a:rPr lang="ru-RU" sz="3600" dirty="0" err="1"/>
              <a:t>половини</a:t>
            </a:r>
            <a:r>
              <a:rPr lang="ru-RU" sz="3600" dirty="0"/>
              <a:t> </a:t>
            </a:r>
            <a:r>
              <a:rPr lang="ru-RU" sz="3600" dirty="0" err="1"/>
              <a:t>всієї</a:t>
            </a:r>
            <a:r>
              <a:rPr lang="ru-RU" sz="3600" dirty="0"/>
              <a:t> </a:t>
            </a:r>
            <a:r>
              <a:rPr lang="ru-RU" sz="3600" dirty="0" err="1"/>
              <a:t>її</a:t>
            </a:r>
            <a:r>
              <a:rPr lang="ru-RU" sz="3600" dirty="0"/>
              <a:t> </a:t>
            </a:r>
            <a:r>
              <a:rPr lang="ru-RU" sz="3600" dirty="0" err="1"/>
              <a:t>території</a:t>
            </a:r>
            <a:r>
              <a:rPr lang="ru-RU" sz="3600" dirty="0"/>
              <a:t>.</a:t>
            </a:r>
          </a:p>
        </p:txBody>
      </p:sp>
      <p:sp>
        <p:nvSpPr>
          <p:cNvPr id="10" name="Скругленный прямоугольник 9"/>
          <p:cNvSpPr/>
          <p:nvPr/>
        </p:nvSpPr>
        <p:spPr>
          <a:xfrm>
            <a:off x="381000" y="4762500"/>
            <a:ext cx="9906000" cy="1981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a:t>У </a:t>
            </a:r>
            <a:r>
              <a:rPr lang="ru-RU" sz="4000" dirty="0" err="1"/>
              <a:t>Франції</a:t>
            </a:r>
            <a:r>
              <a:rPr lang="ru-RU" sz="4000" dirty="0"/>
              <a:t> </a:t>
            </a:r>
            <a:r>
              <a:rPr lang="ru-RU" sz="4000" dirty="0" err="1"/>
              <a:t>налічується</a:t>
            </a:r>
            <a:r>
              <a:rPr lang="ru-RU" sz="4000" dirty="0"/>
              <a:t> </a:t>
            </a:r>
            <a:r>
              <a:rPr lang="ru-RU" sz="4000" dirty="0" err="1"/>
              <a:t>близько</a:t>
            </a:r>
            <a:r>
              <a:rPr lang="ru-RU" sz="4000" dirty="0"/>
              <a:t> 456 000 ферм </a:t>
            </a:r>
            <a:r>
              <a:rPr lang="ru-RU" sz="4000" dirty="0" err="1"/>
              <a:t>із</a:t>
            </a:r>
            <a:r>
              <a:rPr lang="ru-RU" sz="4000" dirty="0"/>
              <a:t> </a:t>
            </a:r>
            <a:r>
              <a:rPr lang="ru-RU" sz="4000" dirty="0" err="1"/>
              <a:t>середнім</a:t>
            </a:r>
            <a:r>
              <a:rPr lang="ru-RU" sz="4000" dirty="0"/>
              <a:t> </a:t>
            </a:r>
            <a:r>
              <a:rPr lang="ru-RU" sz="4000" dirty="0" err="1"/>
              <a:t>розміром</a:t>
            </a:r>
            <a:r>
              <a:rPr lang="ru-RU" sz="4000" dirty="0"/>
              <a:t> 69 га та </a:t>
            </a:r>
            <a:r>
              <a:rPr lang="ru-RU" sz="4000" dirty="0" err="1"/>
              <a:t>близько</a:t>
            </a:r>
            <a:endParaRPr lang="ru-RU" sz="4000" dirty="0"/>
          </a:p>
          <a:p>
            <a:pPr algn="ctr"/>
            <a:r>
              <a:rPr lang="ru-RU" sz="4000" dirty="0"/>
              <a:t>708 170 </a:t>
            </a:r>
            <a:r>
              <a:rPr lang="ru-RU" sz="4000" dirty="0" err="1"/>
              <a:t>фермерів</a:t>
            </a:r>
            <a:r>
              <a:rPr lang="ru-RU" sz="4000" dirty="0"/>
              <a:t>.</a:t>
            </a:r>
            <a:endParaRPr lang="ru-RU" sz="4000" dirty="0"/>
          </a:p>
        </p:txBody>
      </p:sp>
      <p:sp>
        <p:nvSpPr>
          <p:cNvPr id="11" name="Скругленный прямоугольник 10"/>
          <p:cNvSpPr/>
          <p:nvPr/>
        </p:nvSpPr>
        <p:spPr>
          <a:xfrm>
            <a:off x="533400" y="7048500"/>
            <a:ext cx="9829800" cy="2286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400" dirty="0"/>
              <a:t>28% </a:t>
            </a:r>
            <a:r>
              <a:rPr lang="ru-RU" sz="4400" dirty="0" err="1"/>
              <a:t>французів</a:t>
            </a:r>
            <a:r>
              <a:rPr lang="ru-RU" sz="4400" dirty="0"/>
              <a:t> </a:t>
            </a:r>
            <a:r>
              <a:rPr lang="ru-RU" sz="4400" dirty="0" err="1"/>
              <a:t>проживають</a:t>
            </a:r>
            <a:r>
              <a:rPr lang="ru-RU" sz="4400" dirty="0"/>
              <a:t> </a:t>
            </a:r>
            <a:r>
              <a:rPr lang="ru-RU" sz="4400" dirty="0" err="1"/>
              <a:t>переважно</a:t>
            </a:r>
            <a:r>
              <a:rPr lang="ru-RU" sz="4400" dirty="0"/>
              <a:t> в </a:t>
            </a:r>
            <a:r>
              <a:rPr lang="ru-RU" sz="4400" dirty="0" err="1"/>
              <a:t>сільській</a:t>
            </a:r>
            <a:r>
              <a:rPr lang="ru-RU" sz="4400" dirty="0"/>
              <a:t> </a:t>
            </a:r>
            <a:r>
              <a:rPr lang="ru-RU" sz="4400" dirty="0" err="1"/>
              <a:t>місцевості</a:t>
            </a:r>
            <a:r>
              <a:rPr lang="ru-RU" sz="4400" dirty="0"/>
              <a:t>, яка </a:t>
            </a:r>
            <a:r>
              <a:rPr lang="ru-RU" sz="4400" dirty="0" err="1"/>
              <a:t>займає</a:t>
            </a:r>
            <a:r>
              <a:rPr lang="ru-RU" sz="4400" dirty="0"/>
              <a:t> 329 457 км².</a:t>
            </a:r>
            <a:endParaRPr lang="ru-RU" sz="4400" dirty="0"/>
          </a:p>
        </p:txBody>
      </p:sp>
      <p:sp>
        <p:nvSpPr>
          <p:cNvPr id="16" name="Овал 15"/>
          <p:cNvSpPr/>
          <p:nvPr/>
        </p:nvSpPr>
        <p:spPr>
          <a:xfrm>
            <a:off x="35560" y="1562100"/>
            <a:ext cx="72644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1</a:t>
            </a:r>
            <a:endParaRPr lang="ru-RU" sz="6000" dirty="0"/>
          </a:p>
        </p:txBody>
      </p:sp>
      <p:sp>
        <p:nvSpPr>
          <p:cNvPr id="17" name="Овал 16"/>
          <p:cNvSpPr/>
          <p:nvPr/>
        </p:nvSpPr>
        <p:spPr>
          <a:xfrm>
            <a:off x="0" y="4610100"/>
            <a:ext cx="6096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2</a:t>
            </a:r>
            <a:endParaRPr lang="ru-RU" sz="6000" dirty="0"/>
          </a:p>
        </p:txBody>
      </p:sp>
      <p:sp>
        <p:nvSpPr>
          <p:cNvPr id="18" name="Овал 17"/>
          <p:cNvSpPr/>
          <p:nvPr/>
        </p:nvSpPr>
        <p:spPr>
          <a:xfrm>
            <a:off x="-20320" y="6819900"/>
            <a:ext cx="70612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3</a:t>
            </a:r>
            <a:endParaRPr lang="ru-RU" sz="6000" dirty="0"/>
          </a:p>
        </p:txBody>
      </p:sp>
      <p:cxnSp>
        <p:nvCxnSpPr>
          <p:cNvPr id="28" name="Прямая со стрелкой 27"/>
          <p:cNvCxnSpPr/>
          <p:nvPr/>
        </p:nvCxnSpPr>
        <p:spPr>
          <a:xfrm>
            <a:off x="10820400" y="800100"/>
            <a:ext cx="76200" cy="78486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7" name="Прямая со стрелкой 36"/>
          <p:cNvCxnSpPr>
            <a:endCxn id="9" idx="3"/>
          </p:cNvCxnSpPr>
          <p:nvPr/>
        </p:nvCxnSpPr>
        <p:spPr>
          <a:xfrm flipH="1">
            <a:off x="10210800" y="30861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8" name="Прямая со стрелкой 37"/>
          <p:cNvCxnSpPr/>
          <p:nvPr/>
        </p:nvCxnSpPr>
        <p:spPr>
          <a:xfrm flipH="1">
            <a:off x="10287000" y="60579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Прямая со стрелкой 38"/>
          <p:cNvCxnSpPr/>
          <p:nvPr/>
        </p:nvCxnSpPr>
        <p:spPr>
          <a:xfrm flipH="1">
            <a:off x="10287000" y="86487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83913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9" name="Скругленный прямоугольник 8"/>
          <p:cNvSpPr/>
          <p:nvPr/>
        </p:nvSpPr>
        <p:spPr>
          <a:xfrm>
            <a:off x="2819400" y="0"/>
            <a:ext cx="9601200" cy="2209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a:latin typeface="Times New Roman" panose="02020603050405020304" pitchFamily="18" charset="0"/>
                <a:cs typeface="Times New Roman" panose="02020603050405020304" pitchFamily="18" charset="0"/>
              </a:rPr>
              <a:t>ЦІЛІ ТА СТРАТЕГІЯ СТРАТЕГІЧНОГО ПЛАНУ </a:t>
            </a:r>
            <a:r>
              <a:rPr lang="en-GB" sz="4800" dirty="0">
                <a:latin typeface="Times New Roman" panose="02020603050405020304" pitchFamily="18" charset="0"/>
                <a:cs typeface="Times New Roman" panose="02020603050405020304" pitchFamily="18" charset="0"/>
              </a:rPr>
              <a:t>CAP </a:t>
            </a:r>
            <a:r>
              <a:rPr lang="uk-UA" sz="4800" dirty="0" smtClean="0">
                <a:latin typeface="Times New Roman" panose="02020603050405020304" pitchFamily="18" charset="0"/>
                <a:cs typeface="Times New Roman" panose="02020603050405020304" pitchFamily="18" charset="0"/>
              </a:rPr>
              <a:t>ФРАНЦІЇ</a:t>
            </a:r>
            <a:endParaRPr lang="uk-UA" sz="4800" dirty="0">
              <a:latin typeface="Times New Roman" panose="02020603050405020304" pitchFamily="18" charset="0"/>
              <a:cs typeface="Times New Roman" panose="02020603050405020304" pitchFamily="18" charset="0"/>
            </a:endParaRPr>
          </a:p>
        </p:txBody>
      </p:sp>
      <p:sp>
        <p:nvSpPr>
          <p:cNvPr id="3" name="Стрелка вправо 2"/>
          <p:cNvSpPr/>
          <p:nvPr/>
        </p:nvSpPr>
        <p:spPr>
          <a:xfrm>
            <a:off x="4876800" y="45720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1066800" y="2552700"/>
            <a:ext cx="11811000" cy="7010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600" dirty="0">
                <a:latin typeface="Times New Roman" panose="02020603050405020304" pitchFamily="18" charset="0"/>
                <a:cs typeface="Times New Roman" panose="02020603050405020304" pitchFamily="18" charset="0"/>
              </a:rPr>
              <a:t>Стратегія Франції спрямована на забезпечення продовольчої безпеки шляхом підвищення стійкої конкурентоспроможності сільськогосподарського сектора, створення доданої вартості, підвищення стійкості ферм і обмеження використання ресурсів. План сприяє досягненню цілей Зеленої угоди та вуглецевої нейтральності, сприяючи диверсифікації ферм, збереженню постійних пасовищ, виробництву рослинного білка, агроекології та органічному землеробству. Він поєднує національні та регіональні елементи, надаючи підтримку фермерам і сільській місцевості з урахуванням регіональної специфіки.</a:t>
            </a:r>
            <a:endParaRPr lang="uk-UA" sz="3600" dirty="0">
              <a:latin typeface="Times New Roman" panose="02020603050405020304" pitchFamily="18" charset="0"/>
              <a:cs typeface="Times New Roman" panose="02020603050405020304" pitchFamily="18" charset="0"/>
            </a:endParaRPr>
          </a:p>
        </p:txBody>
      </p:sp>
      <p:sp>
        <p:nvSpPr>
          <p:cNvPr id="15" name="Выгнутая влево стрелка 14"/>
          <p:cNvSpPr/>
          <p:nvPr/>
        </p:nvSpPr>
        <p:spPr>
          <a:xfrm>
            <a:off x="-25400" y="1714500"/>
            <a:ext cx="1295400" cy="4343400"/>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17" name="Выгнутая вправо стрелка 16"/>
          <p:cNvSpPr/>
          <p:nvPr/>
        </p:nvSpPr>
        <p:spPr>
          <a:xfrm>
            <a:off x="12725400" y="1485900"/>
            <a:ext cx="1447800" cy="464820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074676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3019341" y="0"/>
            <a:ext cx="2333624" cy="2305049"/>
          </a:xfrm>
          <a:prstGeom prst="rect">
            <a:avLst/>
          </a:prstGeom>
        </p:spPr>
      </p:pic>
      <p:sp>
        <p:nvSpPr>
          <p:cNvPr id="9" name="Скругленный прямоугольник 8"/>
          <p:cNvSpPr/>
          <p:nvPr/>
        </p:nvSpPr>
        <p:spPr>
          <a:xfrm>
            <a:off x="0" y="3848100"/>
            <a:ext cx="2971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dirty="0"/>
              <a:t>ЕКОНОМІЧНО </a:t>
            </a:r>
            <a:r>
              <a:rPr lang="ru-RU" sz="2400" dirty="0" smtClean="0"/>
              <a:t>СТАЛА </a:t>
            </a:r>
            <a:r>
              <a:rPr lang="ru-RU" sz="2400" dirty="0"/>
              <a:t>ТА БІЛЬШ </a:t>
            </a:r>
            <a:r>
              <a:rPr lang="ru-RU" sz="2400" dirty="0" smtClean="0"/>
              <a:t>СПРАВЕДЛИВА САР</a:t>
            </a:r>
            <a:endParaRPr lang="ru-RU" sz="2400" dirty="0"/>
          </a:p>
        </p:txBody>
      </p:sp>
      <p:sp>
        <p:nvSpPr>
          <p:cNvPr id="3" name="Стрелка вправо 2"/>
          <p:cNvSpPr/>
          <p:nvPr/>
        </p:nvSpPr>
        <p:spPr>
          <a:xfrm>
            <a:off x="3429000" y="40005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4495800" y="27214"/>
            <a:ext cx="9144000" cy="102597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600" dirty="0">
                <a:latin typeface="Times New Roman" panose="02020603050405020304" pitchFamily="18" charset="0"/>
                <a:cs typeface="Times New Roman" panose="02020603050405020304" pitchFamily="18" charset="0"/>
              </a:rPr>
              <a:t>Франція зміцнює підтримку доходів фермерів як систему безпеки, водночас забезпечуючи певний рівень конкурентоспроможності ферм, виробництва та інвестиційної спроможності.</a:t>
            </a:r>
          </a:p>
          <a:p>
            <a:pPr algn="just"/>
            <a:r>
              <a:rPr lang="uk-UA" sz="3600" dirty="0" smtClean="0">
                <a:latin typeface="Times New Roman" panose="02020603050405020304" pitchFamily="18" charset="0"/>
                <a:cs typeface="Times New Roman" panose="02020603050405020304" pitchFamily="18" charset="0"/>
              </a:rPr>
              <a:t>На </a:t>
            </a:r>
            <a:r>
              <a:rPr lang="uk-UA" sz="3600" dirty="0">
                <a:latin typeface="Times New Roman" panose="02020603050405020304" pitchFamily="18" charset="0"/>
                <a:cs typeface="Times New Roman" panose="02020603050405020304" pitchFamily="18" charset="0"/>
              </a:rPr>
              <a:t>2023-2027 роки фінансова підтримка аграріїв є більш адресною та справедливою. З одного боку, буде впроваджено новий механізм, який поступово гармонізує підтримку доходів фермерських господарств, яка базується на виплатах за гектар по всій країні. Крім того, Франція виділить близько 3,5 млрд євро на перерозподільний платіж, який посилить підтримку доходів малих і середніх фермерських господарств.</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161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3019341" y="0"/>
            <a:ext cx="2333624" cy="2305049"/>
          </a:xfrm>
          <a:prstGeom prst="rect">
            <a:avLst/>
          </a:prstGeom>
        </p:spPr>
      </p:pic>
      <p:sp>
        <p:nvSpPr>
          <p:cNvPr id="3" name="Стрелка вправо 2"/>
          <p:cNvSpPr/>
          <p:nvPr/>
        </p:nvSpPr>
        <p:spPr>
          <a:xfrm>
            <a:off x="3429000" y="36957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7" name="Скругленный прямоугольник 26"/>
          <p:cNvSpPr/>
          <p:nvPr/>
        </p:nvSpPr>
        <p:spPr>
          <a:xfrm>
            <a:off x="10160" y="3848100"/>
            <a:ext cx="3331029"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smtClean="0"/>
              <a:t>«ЗЕЛЕНІША» САР</a:t>
            </a:r>
            <a:endParaRPr lang="ru-RU" sz="4000" dirty="0"/>
          </a:p>
        </p:txBody>
      </p:sp>
      <p:sp>
        <p:nvSpPr>
          <p:cNvPr id="29" name="Скругленный прямоугольник 28"/>
          <p:cNvSpPr/>
          <p:nvPr/>
        </p:nvSpPr>
        <p:spPr>
          <a:xfrm>
            <a:off x="4343400" y="0"/>
            <a:ext cx="9144000" cy="78867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2600" dirty="0"/>
              <a:t>Французький план узгоджується з екологічними та кліматичними амбіціями ЄС. Він популяризує практики, які сприяють боротьбі зі зміною клімату, захисту природних ресурсів і біорізноманіття.</a:t>
            </a:r>
          </a:p>
          <a:p>
            <a:pPr algn="just"/>
            <a:r>
              <a:rPr lang="uk-UA" sz="2600" dirty="0" smtClean="0"/>
              <a:t>Понад </a:t>
            </a:r>
            <a:r>
              <a:rPr lang="uk-UA" sz="2600" dirty="0"/>
              <a:t>86% сільськогосподарських площ відповідатимуть хорошим сільськогосподарським та екологічним умовам, таким як встановлення буферних смуг уздовж водотоків, утримання постійних пасовищ або забезпечення мінімального ґрунтового покриву в чутливі періоди.</a:t>
            </a:r>
          </a:p>
          <a:p>
            <a:pPr algn="just"/>
            <a:r>
              <a:rPr lang="uk-UA" sz="2600" dirty="0" smtClean="0"/>
              <a:t>Це </a:t>
            </a:r>
            <a:r>
              <a:rPr lang="uk-UA" sz="2600" dirty="0"/>
              <a:t>доповнюється заходами, призначеними для винагороди фермерів, які зобов’язуються впроваджувати більш амбітні практики. Наприклад, фермери, які впроваджують методи, які обмежують ерозію ґрунту або зберігають органічні речовини, такі як ґрунтовий покрив або диверсифікація культур, можуть отримати додаткову підтримку. Очікується, що понад 74% сільськогосподарських угідь використовуватимуть таку практику.</a:t>
            </a:r>
            <a:endParaRPr lang="ru-RU" sz="2600" dirty="0">
              <a:latin typeface="Times New Roman" panose="02020603050405020304" pitchFamily="18" charset="0"/>
              <a:cs typeface="Times New Roman" panose="02020603050405020304" pitchFamily="18" charset="0"/>
            </a:endParaRPr>
          </a:p>
        </p:txBody>
      </p:sp>
      <p:pic>
        <p:nvPicPr>
          <p:cNvPr id="10" name="image6.png"/>
          <p:cNvPicPr/>
          <p:nvPr/>
        </p:nvPicPr>
        <p:blipFill>
          <a:blip r:embed="rId4" cstate="print"/>
          <a:stretch>
            <a:fillRect/>
          </a:stretch>
        </p:blipFill>
        <p:spPr>
          <a:xfrm>
            <a:off x="537210" y="952500"/>
            <a:ext cx="2891790" cy="988695"/>
          </a:xfrm>
          <a:prstGeom prst="rect">
            <a:avLst/>
          </a:prstGeom>
        </p:spPr>
      </p:pic>
      <p:pic>
        <p:nvPicPr>
          <p:cNvPr id="11" name="image9.png" descr="C:\Users\glibmar\AppData\Local\Microsoft\Windows\INetCache\Content.Word\EU_Organic_Logo_Colour_OuterLine_54x36mm.png"/>
          <p:cNvPicPr/>
          <p:nvPr/>
        </p:nvPicPr>
        <p:blipFill>
          <a:blip r:embed="rId5" cstate="print"/>
          <a:stretch>
            <a:fillRect/>
          </a:stretch>
        </p:blipFill>
        <p:spPr>
          <a:xfrm>
            <a:off x="304800" y="6819900"/>
            <a:ext cx="987425" cy="655955"/>
          </a:xfrm>
          <a:prstGeom prst="rect">
            <a:avLst/>
          </a:prstGeom>
        </p:spPr>
      </p:pic>
      <p:sp>
        <p:nvSpPr>
          <p:cNvPr id="8" name="Горизонтальный свиток 7"/>
          <p:cNvSpPr/>
          <p:nvPr/>
        </p:nvSpPr>
        <p:spPr>
          <a:xfrm>
            <a:off x="0" y="7886700"/>
            <a:ext cx="13335000" cy="2247900"/>
          </a:xfrm>
          <a:prstGeom prst="horizont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a:solidFill>
                  <a:schemeClr val="tx1"/>
                </a:solidFill>
              </a:rPr>
              <a:t>Франція </a:t>
            </a:r>
            <a:r>
              <a:rPr lang="ru-RU" sz="4000" dirty="0" err="1">
                <a:solidFill>
                  <a:schemeClr val="tx1"/>
                </a:solidFill>
              </a:rPr>
              <a:t>прагне</a:t>
            </a:r>
            <a:r>
              <a:rPr lang="ru-RU" sz="4000" dirty="0">
                <a:solidFill>
                  <a:schemeClr val="tx1"/>
                </a:solidFill>
              </a:rPr>
              <a:t> </a:t>
            </a:r>
            <a:r>
              <a:rPr lang="ru-RU" sz="4000" dirty="0" err="1">
                <a:solidFill>
                  <a:schemeClr val="tx1"/>
                </a:solidFill>
              </a:rPr>
              <a:t>подвоїти</a:t>
            </a:r>
            <a:r>
              <a:rPr lang="ru-RU" sz="4000" dirty="0">
                <a:solidFill>
                  <a:schemeClr val="tx1"/>
                </a:solidFill>
              </a:rPr>
              <a:t> </a:t>
            </a:r>
            <a:r>
              <a:rPr lang="ru-RU" sz="4000" dirty="0" err="1">
                <a:solidFill>
                  <a:schemeClr val="tx1"/>
                </a:solidFill>
              </a:rPr>
              <a:t>сільськогосподарські</a:t>
            </a:r>
            <a:r>
              <a:rPr lang="ru-RU" sz="4000" dirty="0">
                <a:solidFill>
                  <a:schemeClr val="tx1"/>
                </a:solidFill>
              </a:rPr>
              <a:t> </a:t>
            </a:r>
            <a:r>
              <a:rPr lang="ru-RU" sz="4000" dirty="0" err="1">
                <a:solidFill>
                  <a:schemeClr val="tx1"/>
                </a:solidFill>
              </a:rPr>
              <a:t>площі</a:t>
            </a:r>
            <a:r>
              <a:rPr lang="ru-RU" sz="4000" dirty="0">
                <a:solidFill>
                  <a:schemeClr val="tx1"/>
                </a:solidFill>
              </a:rPr>
              <a:t> </a:t>
            </a:r>
            <a:r>
              <a:rPr lang="ru-RU" sz="4000" dirty="0" err="1">
                <a:solidFill>
                  <a:schemeClr val="tx1"/>
                </a:solidFill>
              </a:rPr>
              <a:t>під</a:t>
            </a:r>
            <a:r>
              <a:rPr lang="ru-RU" sz="4000" dirty="0">
                <a:solidFill>
                  <a:schemeClr val="tx1"/>
                </a:solidFill>
              </a:rPr>
              <a:t> </a:t>
            </a:r>
            <a:r>
              <a:rPr lang="ru-RU" sz="4000" dirty="0" err="1">
                <a:solidFill>
                  <a:schemeClr val="tx1"/>
                </a:solidFill>
              </a:rPr>
              <a:t>органічним</a:t>
            </a:r>
            <a:r>
              <a:rPr lang="ru-RU" sz="4000" dirty="0">
                <a:solidFill>
                  <a:schemeClr val="tx1"/>
                </a:solidFill>
              </a:rPr>
              <a:t> </a:t>
            </a:r>
            <a:r>
              <a:rPr lang="ru-RU" sz="4000" dirty="0" err="1">
                <a:solidFill>
                  <a:schemeClr val="tx1"/>
                </a:solidFill>
              </a:rPr>
              <a:t>землеробством</a:t>
            </a:r>
            <a:r>
              <a:rPr lang="ru-RU" sz="4000" dirty="0">
                <a:solidFill>
                  <a:schemeClr val="tx1"/>
                </a:solidFill>
              </a:rPr>
              <a:t> до 2027 року, </a:t>
            </a:r>
            <a:r>
              <a:rPr lang="ru-RU" sz="4000" dirty="0" err="1">
                <a:solidFill>
                  <a:schemeClr val="tx1"/>
                </a:solidFill>
              </a:rPr>
              <a:t>щоб</a:t>
            </a:r>
            <a:r>
              <a:rPr lang="ru-RU" sz="4000" dirty="0">
                <a:solidFill>
                  <a:schemeClr val="tx1"/>
                </a:solidFill>
              </a:rPr>
              <a:t> </a:t>
            </a:r>
            <a:r>
              <a:rPr lang="ru-RU" sz="4000" dirty="0" err="1">
                <a:solidFill>
                  <a:schemeClr val="tx1"/>
                </a:solidFill>
              </a:rPr>
              <a:t>досягти</a:t>
            </a:r>
            <a:r>
              <a:rPr lang="ru-RU" sz="4000" dirty="0">
                <a:solidFill>
                  <a:schemeClr val="tx1"/>
                </a:solidFill>
              </a:rPr>
              <a:t> 18% </a:t>
            </a:r>
            <a:r>
              <a:rPr lang="ru-RU" sz="4000" dirty="0" err="1">
                <a:solidFill>
                  <a:schemeClr val="tx1"/>
                </a:solidFill>
              </a:rPr>
              <a:t>від</a:t>
            </a:r>
            <a:r>
              <a:rPr lang="ru-RU" sz="4000" dirty="0">
                <a:solidFill>
                  <a:schemeClr val="tx1"/>
                </a:solidFill>
              </a:rPr>
              <a:t> </a:t>
            </a:r>
            <a:r>
              <a:rPr lang="ru-RU" sz="4000" dirty="0" err="1">
                <a:solidFill>
                  <a:schemeClr val="tx1"/>
                </a:solidFill>
              </a:rPr>
              <a:t>загальної</a:t>
            </a:r>
            <a:r>
              <a:rPr lang="ru-RU" sz="4000" dirty="0">
                <a:solidFill>
                  <a:schemeClr val="tx1"/>
                </a:solidFill>
              </a:rPr>
              <a:t> </a:t>
            </a:r>
            <a:r>
              <a:rPr lang="ru-RU" sz="4000" dirty="0" err="1">
                <a:solidFill>
                  <a:schemeClr val="tx1"/>
                </a:solidFill>
              </a:rPr>
              <a:t>сільськогосподарської</a:t>
            </a:r>
            <a:r>
              <a:rPr lang="ru-RU" sz="4000" dirty="0">
                <a:solidFill>
                  <a:schemeClr val="tx1"/>
                </a:solidFill>
              </a:rPr>
              <a:t> </a:t>
            </a:r>
            <a:r>
              <a:rPr lang="ru-RU" sz="4000" dirty="0" err="1">
                <a:solidFill>
                  <a:schemeClr val="tx1"/>
                </a:solidFill>
              </a:rPr>
              <a:t>площі</a:t>
            </a:r>
            <a:r>
              <a:rPr lang="ru-RU" sz="4000" dirty="0">
                <a:solidFill>
                  <a:schemeClr val="tx1"/>
                </a:solidFill>
              </a:rPr>
              <a:t>. </a:t>
            </a:r>
          </a:p>
        </p:txBody>
      </p:sp>
      <p:pic>
        <p:nvPicPr>
          <p:cNvPr id="9" name="image8.jpeg"/>
          <p:cNvPicPr/>
          <p:nvPr/>
        </p:nvPicPr>
        <p:blipFill>
          <a:blip r:embed="rId6" cstate="print"/>
          <a:stretch>
            <a:fillRect/>
          </a:stretch>
        </p:blipFill>
        <p:spPr>
          <a:xfrm>
            <a:off x="1905000" y="5676900"/>
            <a:ext cx="1099820" cy="1104900"/>
          </a:xfrm>
          <a:prstGeom prst="rect">
            <a:avLst/>
          </a:prstGeom>
        </p:spPr>
      </p:pic>
    </p:spTree>
    <p:extLst>
      <p:ext uri="{BB962C8B-B14F-4D97-AF65-F5344CB8AC3E}">
        <p14:creationId xmlns:p14="http://schemas.microsoft.com/office/powerpoint/2010/main" val="3705855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grpSp>
        <p:nvGrpSpPr>
          <p:cNvPr id="8" name="Группа 7"/>
          <p:cNvGrpSpPr/>
          <p:nvPr/>
        </p:nvGrpSpPr>
        <p:grpSpPr>
          <a:xfrm>
            <a:off x="0" y="342900"/>
            <a:ext cx="13563600" cy="9715500"/>
            <a:chOff x="-152400" y="0"/>
            <a:chExt cx="11803997" cy="9715500"/>
          </a:xfrm>
        </p:grpSpPr>
        <p:sp>
          <p:nvSpPr>
            <p:cNvPr id="10" name="Скругленный прямоугольник 9"/>
            <p:cNvSpPr/>
            <p:nvPr/>
          </p:nvSpPr>
          <p:spPr>
            <a:xfrm>
              <a:off x="-152400" y="3886200"/>
              <a:ext cx="2590799" cy="1600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dirty="0" smtClean="0"/>
                <a:t>СОЦІАЛЬНО- СТАЛИЙ САР</a:t>
              </a:r>
              <a:endParaRPr lang="ru-RU" sz="3200" dirty="0"/>
            </a:p>
          </p:txBody>
        </p:sp>
        <p:sp>
          <p:nvSpPr>
            <p:cNvPr id="11" name="Стрелка вправо 10"/>
            <p:cNvSpPr/>
            <p:nvPr/>
          </p:nvSpPr>
          <p:spPr>
            <a:xfrm>
              <a:off x="2500184" y="3886200"/>
              <a:ext cx="663146"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3163330" y="0"/>
              <a:ext cx="8488267" cy="9715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2800" dirty="0">
                  <a:latin typeface="Times New Roman" panose="02020603050405020304" pitchFamily="18" charset="0"/>
                  <a:cs typeface="Times New Roman" panose="02020603050405020304" pitchFamily="18" charset="0"/>
                </a:rPr>
                <a:t>Сільські </a:t>
              </a:r>
              <a:r>
                <a:rPr lang="ru-RU" sz="2800" dirty="0" err="1">
                  <a:latin typeface="Times New Roman" panose="02020603050405020304" pitchFamily="18" charset="0"/>
                  <a:cs typeface="Times New Roman" panose="02020603050405020304" pitchFamily="18" charset="0"/>
                </a:rPr>
                <a:t>райони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Франції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стикаються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серйозними</a:t>
              </a:r>
              <a:r>
                <a:rPr lang="ru-RU" sz="2800" dirty="0">
                  <a:latin typeface="Times New Roman" panose="02020603050405020304" pitchFamily="18" charset="0"/>
                  <a:cs typeface="Times New Roman" panose="02020603050405020304" pitchFamily="18" charset="0"/>
                </a:rPr>
                <a:t> проблемами через </a:t>
              </a:r>
              <a:r>
                <a:rPr lang="ru-RU" sz="2800" dirty="0" err="1">
                  <a:latin typeface="Times New Roman" panose="02020603050405020304" pitchFamily="18" charset="0"/>
                  <a:cs typeface="Times New Roman" panose="02020603050405020304" pitchFamily="18" charset="0"/>
                </a:rPr>
                <a:t>зменшення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населення</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поєднанні</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труднощами</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доступі</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основних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послуг</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відсутністю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інфраструктури</a:t>
              </a:r>
              <a:r>
                <a:rPr lang="ru-RU" sz="2800" dirty="0">
                  <a:latin typeface="Times New Roman" panose="02020603050405020304" pitchFamily="18" charset="0"/>
                  <a:cs typeface="Times New Roman" panose="02020603050405020304" pitchFamily="18" charset="0"/>
                </a:rPr>
                <a:t> та проблемами </a:t>
              </a:r>
              <a:r>
                <a:rPr lang="ru-RU" sz="2800" dirty="0" err="1">
                  <a:latin typeface="Times New Roman" panose="02020603050405020304" pitchFamily="18" charset="0"/>
                  <a:cs typeface="Times New Roman" panose="02020603050405020304" pitchFamily="18" charset="0"/>
                </a:rPr>
                <a:t>мобільності</a:t>
              </a:r>
              <a:r>
                <a:rPr lang="ru-RU" sz="2800" dirty="0">
                  <a:latin typeface="Times New Roman" panose="02020603050405020304" pitchFamily="18" charset="0"/>
                  <a:cs typeface="Times New Roman" panose="02020603050405020304" pitchFamily="18" charset="0"/>
                </a:rPr>
                <a:t>. Французький план </a:t>
              </a:r>
              <a:r>
                <a:rPr lang="ru-RU" sz="2800" dirty="0" err="1">
                  <a:latin typeface="Times New Roman" panose="02020603050405020304" pitchFamily="18" charset="0"/>
                  <a:cs typeface="Times New Roman" panose="02020603050405020304" pitchFamily="18" charset="0"/>
                </a:rPr>
                <a:t>спрямований</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вирішення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цієї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проблеми</a:t>
              </a:r>
              <a:r>
                <a:rPr lang="ru-RU" sz="2800" dirty="0">
                  <a:latin typeface="Times New Roman" panose="02020603050405020304" pitchFamily="18" charset="0"/>
                  <a:cs typeface="Times New Roman" panose="02020603050405020304" pitchFamily="18" charset="0"/>
                </a:rPr>
                <a:t> шляхом </a:t>
              </a:r>
              <a:r>
                <a:rPr lang="ru-RU" sz="2800" dirty="0" err="1">
                  <a:latin typeface="Times New Roman" panose="02020603050405020304" pitchFamily="18" charset="0"/>
                  <a:cs typeface="Times New Roman" panose="02020603050405020304" pitchFamily="18" charset="0"/>
                </a:rPr>
                <a:t>фінансування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проектів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покращать</a:t>
              </a:r>
              <a:r>
                <a:rPr lang="ru-RU" sz="2800" dirty="0">
                  <a:latin typeface="Times New Roman" panose="02020603050405020304" pitchFamily="18" charset="0"/>
                  <a:cs typeface="Times New Roman" panose="02020603050405020304" pitchFamily="18" charset="0"/>
                </a:rPr>
                <a:t> доступ до </a:t>
              </a:r>
              <a:r>
                <a:rPr lang="ru-RU" sz="2800" dirty="0" err="1">
                  <a:latin typeface="Times New Roman" panose="02020603050405020304" pitchFamily="18" charset="0"/>
                  <a:cs typeface="Times New Roman" panose="02020603050405020304" pitchFamily="18" charset="0"/>
                </a:rPr>
                <a:t>медичних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соціальних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туристичних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послуг</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послуг</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професійного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навчання</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кінця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програмного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періоду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близько</a:t>
              </a:r>
              <a:r>
                <a:rPr lang="ru-RU" sz="2800" dirty="0">
                  <a:latin typeface="Times New Roman" panose="02020603050405020304" pitchFamily="18" charset="0"/>
                  <a:cs typeface="Times New Roman" panose="02020603050405020304" pitchFamily="18" charset="0"/>
                </a:rPr>
                <a:t> 900 000 людей </a:t>
              </a:r>
              <a:r>
                <a:rPr lang="ru-RU" sz="2800" dirty="0" err="1">
                  <a:latin typeface="Times New Roman" panose="02020603050405020304" pitchFamily="18" charset="0"/>
                  <a:cs typeface="Times New Roman" panose="02020603050405020304" pitchFamily="18" charset="0"/>
                </a:rPr>
                <a:t>мають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скористатися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кращими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послугами</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інфраструктурою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завдяки</a:t>
              </a:r>
              <a:r>
                <a:rPr lang="ru-RU"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CAP.</a:t>
              </a:r>
            </a:p>
            <a:p>
              <a:pPr algn="just"/>
              <a:r>
                <a:rPr lang="ru-RU" sz="2800" dirty="0" smtClean="0">
                  <a:latin typeface="Times New Roman" panose="02020603050405020304" pitchFamily="18" charset="0"/>
                  <a:cs typeface="Times New Roman" panose="02020603050405020304" pitchFamily="18" charset="0"/>
                </a:rPr>
                <a:t>План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сприятиме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створенню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робочих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місць</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розвитку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бізнесу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ключовим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елементом</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надання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місцевості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привабливості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Близько</a:t>
              </a:r>
              <a:r>
                <a:rPr lang="ru-RU" sz="2800" dirty="0">
                  <a:latin typeface="Times New Roman" panose="02020603050405020304" pitchFamily="18" charset="0"/>
                  <a:cs typeface="Times New Roman" panose="02020603050405020304" pitchFamily="18" charset="0"/>
                </a:rPr>
                <a:t> 5 500 </a:t>
              </a:r>
              <a:r>
                <a:rPr lang="ru-RU" sz="2800" dirty="0" err="1">
                  <a:latin typeface="Times New Roman" panose="02020603050405020304" pitchFamily="18" charset="0"/>
                  <a:cs typeface="Times New Roman" panose="02020603050405020304" pitchFamily="18" charset="0"/>
                </a:rPr>
                <a:t>сільських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отримають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користь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підтримки</a:t>
              </a:r>
              <a:r>
                <a:rPr lang="ru-RU"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CAP </a:t>
              </a:r>
              <a:r>
                <a:rPr lang="ru-RU" sz="2800" dirty="0">
                  <a:latin typeface="Times New Roman" panose="02020603050405020304" pitchFamily="18" charset="0"/>
                  <a:cs typeface="Times New Roman" panose="02020603050405020304" pitchFamily="18" charset="0"/>
                </a:rPr>
                <a:t>для </a:t>
              </a:r>
              <a:r>
                <a:rPr lang="ru-RU" sz="2800" dirty="0" err="1">
                  <a:latin typeface="Times New Roman" panose="02020603050405020304" pitchFamily="18" charset="0"/>
                  <a:cs typeface="Times New Roman" panose="02020603050405020304" pitchFamily="18" charset="0"/>
                </a:rPr>
                <a:t>свого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розвитку</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понад</a:t>
              </a:r>
              <a:r>
                <a:rPr lang="ru-RU" sz="2800" dirty="0">
                  <a:latin typeface="Times New Roman" panose="02020603050405020304" pitchFamily="18" charset="0"/>
                  <a:cs typeface="Times New Roman" panose="02020603050405020304" pitchFamily="18" charset="0"/>
                </a:rPr>
                <a:t> 31 000 </a:t>
              </a:r>
              <a:r>
                <a:rPr lang="ru-RU" sz="2800" dirty="0" err="1">
                  <a:latin typeface="Times New Roman" panose="02020603050405020304" pitchFamily="18" charset="0"/>
                  <a:cs typeface="Times New Roman" panose="02020603050405020304" pitchFamily="18" charset="0"/>
                </a:rPr>
                <a:t>робочих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місць</a:t>
              </a:r>
              <a:r>
                <a:rPr lang="ru-RU" sz="2800" dirty="0">
                  <a:latin typeface="Times New Roman" panose="02020603050405020304" pitchFamily="18" charset="0"/>
                  <a:cs typeface="Times New Roman" panose="02020603050405020304" pitchFamily="18" charset="0"/>
                </a:rPr>
                <a:t> буде створено </a:t>
              </a:r>
              <a:r>
                <a:rPr lang="ru-RU" sz="2800" dirty="0" err="1">
                  <a:latin typeface="Times New Roman" panose="02020603050405020304" pitchFamily="18" charset="0"/>
                  <a:cs typeface="Times New Roman" panose="02020603050405020304" pitchFamily="18" charset="0"/>
                </a:rPr>
                <a:t>завдяки</a:t>
              </a:r>
              <a:r>
                <a:rPr lang="ru-RU" sz="2800" dirty="0">
                  <a:latin typeface="Times New Roman" panose="02020603050405020304" pitchFamily="18" charset="0"/>
                  <a:cs typeface="Times New Roman" panose="02020603050405020304" pitchFamily="18" charset="0"/>
                </a:rPr>
                <a:t> проектам,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фінансуються</a:t>
              </a:r>
              <a:r>
                <a:rPr lang="ru-RU"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CAP. </a:t>
              </a:r>
              <a:r>
                <a:rPr lang="ru-RU" sz="2800" dirty="0" err="1">
                  <a:latin typeface="Times New Roman" panose="02020603050405020304" pitchFamily="18" charset="0"/>
                  <a:cs typeface="Times New Roman" panose="02020603050405020304" pitchFamily="18" charset="0"/>
                </a:rPr>
                <a:t>Крім</a:t>
              </a:r>
              <a:r>
                <a:rPr lang="ru-RU" sz="2800" dirty="0">
                  <a:latin typeface="Times New Roman" panose="02020603050405020304" pitchFamily="18" charset="0"/>
                  <a:cs typeface="Times New Roman" panose="02020603050405020304" pitchFamily="18" charset="0"/>
                </a:rPr>
                <a:t> того, </a:t>
              </a:r>
              <a:r>
                <a:rPr lang="ru-RU" sz="2800" dirty="0" err="1">
                  <a:latin typeface="Times New Roman" panose="02020603050405020304" pitchFamily="18" charset="0"/>
                  <a:cs typeface="Times New Roman" panose="02020603050405020304" pitchFamily="18" charset="0"/>
                </a:rPr>
                <a:t>французький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сільський</a:t>
              </a:r>
              <a:r>
                <a:rPr lang="ru-RU" sz="2800" dirty="0">
                  <a:latin typeface="Times New Roman" panose="02020603050405020304" pitchFamily="18" charset="0"/>
                  <a:cs typeface="Times New Roman" panose="02020603050405020304" pitchFamily="18" charset="0"/>
                </a:rPr>
                <a:t> порядок </a:t>
              </a:r>
              <a:r>
                <a:rPr lang="ru-RU" sz="2800" dirty="0" err="1">
                  <a:latin typeface="Times New Roman" panose="02020603050405020304" pitchFamily="18" charset="0"/>
                  <a:cs typeface="Times New Roman" panose="02020603050405020304" pitchFamily="18" charset="0"/>
                </a:rPr>
                <a:t>денний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створений</a:t>
              </a:r>
              <a:r>
                <a:rPr lang="ru-RU" sz="2800" dirty="0">
                  <a:latin typeface="Times New Roman" panose="02020603050405020304" pitchFamily="18" charset="0"/>
                  <a:cs typeface="Times New Roman" panose="02020603050405020304" pitchFamily="18" charset="0"/>
                </a:rPr>
                <a:t> у 2019 </a:t>
              </a:r>
              <a:r>
                <a:rPr lang="ru-RU" sz="2800" dirty="0" err="1">
                  <a:latin typeface="Times New Roman" panose="02020603050405020304" pitchFamily="18" charset="0"/>
                  <a:cs typeface="Times New Roman" panose="02020603050405020304" pitchFamily="18" charset="0"/>
                </a:rPr>
                <a:t>році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спрямований</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сприяння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розвитку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територій</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покращення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повсякденного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життя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їхніх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мешканців</a:t>
              </a:r>
              <a:r>
                <a:rPr lang="ru-RU"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442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Скругленная соединительная линия 27"/>
          <p:cNvCxnSpPr>
            <a:stCxn id="2" idx="2"/>
            <a:endCxn id="26" idx="0"/>
          </p:cNvCxnSpPr>
          <p:nvPr/>
        </p:nvCxnSpPr>
        <p:spPr>
          <a:xfrm rot="5400000">
            <a:off x="1990725" y="581025"/>
            <a:ext cx="3505200" cy="4095750"/>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3" name="Скругленная соединительная линия 22"/>
          <p:cNvCxnSpPr>
            <a:stCxn id="2" idx="2"/>
            <a:endCxn id="10" idx="0"/>
          </p:cNvCxnSpPr>
          <p:nvPr/>
        </p:nvCxnSpPr>
        <p:spPr>
          <a:xfrm rot="16200000" flipH="1">
            <a:off x="3981450" y="2686050"/>
            <a:ext cx="5943600" cy="2324100"/>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Скругленная соединительная линия 20"/>
          <p:cNvCxnSpPr>
            <a:stCxn id="2" idx="2"/>
            <a:endCxn id="9" idx="0"/>
          </p:cNvCxnSpPr>
          <p:nvPr/>
        </p:nvCxnSpPr>
        <p:spPr>
          <a:xfrm rot="16200000" flipH="1">
            <a:off x="5886450" y="781050"/>
            <a:ext cx="3352800" cy="3543300"/>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2" name="Скругленный прямоугольник 1"/>
          <p:cNvSpPr/>
          <p:nvPr/>
        </p:nvSpPr>
        <p:spPr>
          <a:xfrm>
            <a:off x="381000" y="190500"/>
            <a:ext cx="10820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Перший </a:t>
            </a:r>
            <a:r>
              <a:rPr lang="ru-RU" sz="3200" b="1" dirty="0">
                <a:latin typeface="Times New Roman" panose="02020603050405020304" pitchFamily="18" charset="0"/>
                <a:cs typeface="Times New Roman" panose="02020603050405020304" pitchFamily="18" charset="0"/>
              </a:rPr>
              <a:t>пакет </a:t>
            </a:r>
            <a:r>
              <a:rPr lang="ru-RU" sz="3200" b="1" dirty="0" err="1">
                <a:latin typeface="Times New Roman" panose="02020603050405020304" pitchFamily="18" charset="0"/>
                <a:cs typeface="Times New Roman" panose="02020603050405020304" pitchFamily="18" charset="0"/>
              </a:rPr>
              <a:t>стратегічних</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планів</a:t>
            </a:r>
            <a:r>
              <a:rPr lang="ru-RU" sz="3200" b="1" dirty="0">
                <a:latin typeface="Times New Roman" panose="02020603050405020304" pitchFamily="18" charset="0"/>
                <a:cs typeface="Times New Roman" panose="02020603050405020304" pitchFamily="18" charset="0"/>
              </a:rPr>
              <a:t> CAP для семи </a:t>
            </a:r>
            <a:r>
              <a:rPr lang="ru-RU" sz="3200" b="1" dirty="0" err="1">
                <a:latin typeface="Times New Roman" panose="02020603050405020304" pitchFamily="18" charset="0"/>
                <a:cs typeface="Times New Roman" panose="02020603050405020304" pitchFamily="18" charset="0"/>
              </a:rPr>
              <a:t>країн</a:t>
            </a:r>
            <a:r>
              <a:rPr lang="ru-RU" sz="3200" b="1" dirty="0">
                <a:latin typeface="Times New Roman" panose="02020603050405020304" pitchFamily="18" charset="0"/>
                <a:cs typeface="Times New Roman" panose="02020603050405020304" pitchFamily="18" charset="0"/>
              </a:rPr>
              <a:t>: </a:t>
            </a:r>
          </a:p>
        </p:txBody>
      </p:sp>
      <p:sp>
        <p:nvSpPr>
          <p:cNvPr id="5" name="Овал 4"/>
          <p:cNvSpPr/>
          <p:nvPr/>
        </p:nvSpPr>
        <p:spPr>
          <a:xfrm>
            <a:off x="2362200" y="2324100"/>
            <a:ext cx="19050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err="1" smtClean="0">
                <a:solidFill>
                  <a:schemeClr val="tx1"/>
                </a:solidFill>
                <a:latin typeface="Times New Roman" panose="02020603050405020304" pitchFamily="18" charset="0"/>
                <a:cs typeface="Times New Roman" panose="02020603050405020304" pitchFamily="18" charset="0"/>
              </a:rPr>
              <a:t>Данія</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7" name="Овал 6"/>
          <p:cNvSpPr/>
          <p:nvPr/>
        </p:nvSpPr>
        <p:spPr>
          <a:xfrm>
            <a:off x="6019800" y="1714500"/>
            <a:ext cx="3276600" cy="2362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err="1" smtClean="0">
                <a:solidFill>
                  <a:schemeClr val="tx1"/>
                </a:solidFill>
                <a:latin typeface="Times New Roman" panose="02020603050405020304" pitchFamily="18" charset="0"/>
                <a:cs typeface="Times New Roman" panose="02020603050405020304" pitchFamily="18" charset="0"/>
              </a:rPr>
              <a:t>Фінляндія</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8" name="Овал 7"/>
          <p:cNvSpPr/>
          <p:nvPr/>
        </p:nvSpPr>
        <p:spPr>
          <a:xfrm>
            <a:off x="4267200" y="4577080"/>
            <a:ext cx="28194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smtClean="0">
                <a:solidFill>
                  <a:schemeClr val="tx1"/>
                </a:solidFill>
                <a:latin typeface="Times New Roman" panose="02020603050405020304" pitchFamily="18" charset="0"/>
                <a:cs typeface="Times New Roman" panose="02020603050405020304" pitchFamily="18" charset="0"/>
              </a:rPr>
              <a:t>Франція</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9" name="Овал 8"/>
          <p:cNvSpPr/>
          <p:nvPr/>
        </p:nvSpPr>
        <p:spPr>
          <a:xfrm>
            <a:off x="7924800" y="4229100"/>
            <a:ext cx="28194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err="1" smtClean="0">
                <a:solidFill>
                  <a:schemeClr val="tx1"/>
                </a:solidFill>
                <a:latin typeface="Times New Roman" panose="02020603050405020304" pitchFamily="18" charset="0"/>
                <a:cs typeface="Times New Roman" panose="02020603050405020304" pitchFamily="18" charset="0"/>
              </a:rPr>
              <a:t>Ірландія</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10" name="Овал 9"/>
          <p:cNvSpPr/>
          <p:nvPr/>
        </p:nvSpPr>
        <p:spPr>
          <a:xfrm>
            <a:off x="6324600" y="6819900"/>
            <a:ext cx="35814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err="1" smtClean="0">
                <a:solidFill>
                  <a:schemeClr val="tx1"/>
                </a:solidFill>
                <a:latin typeface="Times New Roman" panose="02020603050405020304" pitchFamily="18" charset="0"/>
                <a:cs typeface="Times New Roman" panose="02020603050405020304" pitchFamily="18" charset="0"/>
              </a:rPr>
              <a:t>Португалія</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11" name="Овал 10"/>
          <p:cNvSpPr/>
          <p:nvPr/>
        </p:nvSpPr>
        <p:spPr>
          <a:xfrm>
            <a:off x="2476500" y="6515100"/>
            <a:ext cx="23241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err="1" smtClean="0">
                <a:solidFill>
                  <a:schemeClr val="tx1"/>
                </a:solidFill>
                <a:latin typeface="Times New Roman" panose="02020603050405020304" pitchFamily="18" charset="0"/>
                <a:cs typeface="Times New Roman" panose="02020603050405020304" pitchFamily="18" charset="0"/>
              </a:rPr>
              <a:t>Іспанія</a:t>
            </a:r>
            <a:endParaRPr lang="ru-RU" sz="3600" dirty="0">
              <a:solidFill>
                <a:schemeClr val="tx1"/>
              </a:solidFill>
              <a:latin typeface="Times New Roman" panose="02020603050405020304" pitchFamily="18" charset="0"/>
              <a:cs typeface="Times New Roman" panose="02020603050405020304" pitchFamily="18" charset="0"/>
            </a:endParaRPr>
          </a:p>
        </p:txBody>
      </p:sp>
      <p:cxnSp>
        <p:nvCxnSpPr>
          <p:cNvPr id="13" name="Скругленная соединительная линия 12"/>
          <p:cNvCxnSpPr>
            <a:stCxn id="2" idx="2"/>
            <a:endCxn id="5" idx="0"/>
          </p:cNvCxnSpPr>
          <p:nvPr/>
        </p:nvCxnSpPr>
        <p:spPr>
          <a:xfrm rot="5400000">
            <a:off x="3829050" y="361950"/>
            <a:ext cx="1447800" cy="2476500"/>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5" name="Скругленная соединительная линия 14"/>
          <p:cNvCxnSpPr>
            <a:stCxn id="2" idx="2"/>
            <a:endCxn id="7" idx="0"/>
          </p:cNvCxnSpPr>
          <p:nvPr/>
        </p:nvCxnSpPr>
        <p:spPr>
          <a:xfrm rot="16200000" flipH="1">
            <a:off x="6305550" y="361950"/>
            <a:ext cx="838200" cy="1866900"/>
          </a:xfrm>
          <a:prstGeom prst="curvedConnector3">
            <a:avLst/>
          </a:prstGeom>
        </p:spPr>
        <p:style>
          <a:lnRef idx="2">
            <a:schemeClr val="accent3"/>
          </a:lnRef>
          <a:fillRef idx="0">
            <a:schemeClr val="accent3"/>
          </a:fillRef>
          <a:effectRef idx="1">
            <a:schemeClr val="accent3"/>
          </a:effectRef>
          <a:fontRef idx="minor">
            <a:schemeClr val="tx1"/>
          </a:fontRef>
        </p:style>
      </p:cxnSp>
      <p:cxnSp>
        <p:nvCxnSpPr>
          <p:cNvPr id="17" name="Скругленная соединительная линия 16"/>
          <p:cNvCxnSpPr>
            <a:stCxn id="2" idx="2"/>
            <a:endCxn id="8" idx="0"/>
          </p:cNvCxnSpPr>
          <p:nvPr/>
        </p:nvCxnSpPr>
        <p:spPr>
          <a:xfrm rot="5400000">
            <a:off x="3883660" y="2669540"/>
            <a:ext cx="3700780" cy="114300"/>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Скругленная соединительная линия 18"/>
          <p:cNvCxnSpPr>
            <a:stCxn id="2" idx="2"/>
            <a:endCxn id="11" idx="0"/>
          </p:cNvCxnSpPr>
          <p:nvPr/>
        </p:nvCxnSpPr>
        <p:spPr>
          <a:xfrm rot="5400000">
            <a:off x="1895475" y="2619375"/>
            <a:ext cx="5638800" cy="2152650"/>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sp>
        <p:nvSpPr>
          <p:cNvPr id="26" name="Овал 25"/>
          <p:cNvSpPr/>
          <p:nvPr/>
        </p:nvSpPr>
        <p:spPr>
          <a:xfrm>
            <a:off x="457200" y="4381500"/>
            <a:ext cx="24765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600" dirty="0" smtClean="0">
                <a:solidFill>
                  <a:schemeClr val="tx1"/>
                </a:solidFill>
                <a:latin typeface="Times New Roman" panose="02020603050405020304" pitchFamily="18" charset="0"/>
                <a:cs typeface="Times New Roman" panose="02020603050405020304" pitchFamily="18" charset="0"/>
              </a:rPr>
              <a:t>Польща</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0" name="Горизонтальный свиток 29"/>
          <p:cNvSpPr/>
          <p:nvPr/>
        </p:nvSpPr>
        <p:spPr>
          <a:xfrm>
            <a:off x="11277600" y="2933700"/>
            <a:ext cx="3048000" cy="2514600"/>
          </a:xfrm>
          <a:prstGeom prst="horizont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smtClean="0">
                <a:latin typeface="Times New Roman" panose="02020603050405020304" pitchFamily="18" charset="0"/>
                <a:cs typeface="Times New Roman" panose="02020603050405020304" pitchFamily="18" charset="0"/>
              </a:rPr>
              <a:t>1 січня 2023 р.</a:t>
            </a:r>
            <a:endParaRPr lang="ru-RU"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654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grpSp>
        <p:nvGrpSpPr>
          <p:cNvPr id="8" name="Группа 7"/>
          <p:cNvGrpSpPr/>
          <p:nvPr/>
        </p:nvGrpSpPr>
        <p:grpSpPr>
          <a:xfrm>
            <a:off x="30480" y="419100"/>
            <a:ext cx="13456920" cy="9220200"/>
            <a:chOff x="-177800" y="0"/>
            <a:chExt cx="13456920" cy="9220200"/>
          </a:xfrm>
        </p:grpSpPr>
        <p:sp>
          <p:nvSpPr>
            <p:cNvPr id="10" name="Скругленный прямоугольник 9"/>
            <p:cNvSpPr/>
            <p:nvPr/>
          </p:nvSpPr>
          <p:spPr>
            <a:xfrm>
              <a:off x="-177800" y="3695700"/>
              <a:ext cx="2514599" cy="3124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800" dirty="0"/>
                <a:t>ОБМІН ЗНАННЯМИ, ІННОВАЦІЇ ТА ЦИФРОВІСТЬ</a:t>
              </a:r>
              <a:endParaRPr lang="ru-RU" sz="2800" dirty="0"/>
            </a:p>
          </p:txBody>
        </p:sp>
        <p:sp>
          <p:nvSpPr>
            <p:cNvPr id="11" name="Стрелка вправо 10"/>
            <p:cNvSpPr/>
            <p:nvPr/>
          </p:nvSpPr>
          <p:spPr>
            <a:xfrm>
              <a:off x="2382520" y="420878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3754120" y="0"/>
              <a:ext cx="9525000" cy="922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3200" dirty="0">
                  <a:latin typeface="Times New Roman" panose="02020603050405020304" pitchFamily="18" charset="0"/>
                  <a:cs typeface="Times New Roman" panose="02020603050405020304" pitchFamily="18" charset="0"/>
                </a:rPr>
                <a:t>Французький план </a:t>
              </a:r>
              <a:r>
                <a:rPr lang="ru-RU" sz="3200" dirty="0" err="1">
                  <a:latin typeface="Times New Roman" panose="02020603050405020304" pitchFamily="18" charset="0"/>
                  <a:cs typeface="Times New Roman" panose="02020603050405020304" pitchFamily="18" charset="0"/>
                </a:rPr>
                <a:t>передбачає</a:t>
              </a:r>
              <a:r>
                <a:rPr lang="ru-RU" sz="3200" dirty="0">
                  <a:latin typeface="Times New Roman" panose="02020603050405020304" pitchFamily="18" charset="0"/>
                  <a:cs typeface="Times New Roman" panose="02020603050405020304" pitchFamily="18" charset="0"/>
                </a:rPr>
                <a:t> заходи </a:t>
              </a:r>
              <a:r>
                <a:rPr lang="ru-RU" sz="3200" dirty="0" err="1">
                  <a:latin typeface="Times New Roman" panose="02020603050405020304" pitchFamily="18" charset="0"/>
                  <a:cs typeface="Times New Roman" panose="02020603050405020304" pitchFamily="18" charset="0"/>
                </a:rPr>
                <a:t>щодо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сприяння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обміну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знаннями</a:t>
              </a:r>
              <a:r>
                <a:rPr lang="ru-RU" sz="3200" dirty="0">
                  <a:latin typeface="Times New Roman" panose="02020603050405020304" pitchFamily="18" charset="0"/>
                  <a:cs typeface="Times New Roman" panose="02020603050405020304" pitchFamily="18" charset="0"/>
                </a:rPr>
                <a:t> через </a:t>
              </a:r>
              <a:r>
                <a:rPr lang="ru-RU" sz="3200" dirty="0" err="1">
                  <a:latin typeface="Times New Roman" panose="02020603050405020304" pitchFamily="18" charset="0"/>
                  <a:cs typeface="Times New Roman" panose="02020603050405020304" pitchFamily="18" charset="0"/>
                </a:rPr>
                <a:t>надання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консультаційних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послуг</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навчання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також</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заохочує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інновації</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цифровізацію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повною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мірою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скористатися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перевагами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широкосмугового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покриття</a:t>
              </a:r>
              <a:r>
                <a:rPr lang="ru-RU" sz="3200" dirty="0">
                  <a:latin typeface="Times New Roman" panose="02020603050405020304" pitchFamily="18" charset="0"/>
                  <a:cs typeface="Times New Roman" panose="02020603050405020304" pitchFamily="18" charset="0"/>
                </a:rPr>
                <a:t>, яке буде </a:t>
              </a:r>
              <a:r>
                <a:rPr lang="ru-RU" sz="3200" dirty="0" err="1">
                  <a:latin typeface="Times New Roman" panose="02020603050405020304" pitchFamily="18" charset="0"/>
                  <a:cs typeface="Times New Roman" panose="02020603050405020304" pitchFamily="18" charset="0"/>
                </a:rPr>
                <a:t>досягнуто</a:t>
              </a:r>
              <a:r>
                <a:rPr lang="ru-RU" sz="3200" dirty="0">
                  <a:latin typeface="Times New Roman" panose="02020603050405020304" pitchFamily="18" charset="0"/>
                  <a:cs typeface="Times New Roman" panose="02020603050405020304" pitchFamily="18" charset="0"/>
                </a:rPr>
                <a:t> до 2025 року, </a:t>
              </a:r>
              <a:r>
                <a:rPr lang="ru-RU" sz="3200" dirty="0" err="1">
                  <a:latin typeface="Times New Roman" panose="02020603050405020304" pitchFamily="18" charset="0"/>
                  <a:cs typeface="Times New Roman" panose="02020603050405020304" pitchFamily="18" charset="0"/>
                </a:rPr>
                <a:t>частково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завдяки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Французькому</a:t>
              </a:r>
              <a:r>
                <a:rPr lang="ru-RU" sz="3200" dirty="0">
                  <a:latin typeface="Times New Roman" panose="02020603050405020304" pitchFamily="18" charset="0"/>
                  <a:cs typeface="Times New Roman" panose="02020603050405020304" pitchFamily="18" charset="0"/>
                </a:rPr>
                <a:t> плану </a:t>
              </a:r>
              <a:r>
                <a:rPr lang="ru-RU" sz="3200" dirty="0" err="1">
                  <a:latin typeface="Times New Roman" panose="02020603050405020304" pitchFamily="18" charset="0"/>
                  <a:cs typeface="Times New Roman" panose="02020603050405020304" pitchFamily="18" charset="0"/>
                </a:rPr>
                <a:t>відновлення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стійкості</a:t>
              </a:r>
              <a:r>
                <a:rPr lang="ru-RU" sz="3200" dirty="0">
                  <a:latin typeface="Times New Roman" panose="02020603050405020304" pitchFamily="18" charset="0"/>
                  <a:cs typeface="Times New Roman" panose="02020603050405020304" pitchFamily="18" charset="0"/>
                </a:rPr>
                <a:t>.</a:t>
              </a:r>
            </a:p>
            <a:p>
              <a:pPr algn="just"/>
              <a:r>
                <a:rPr lang="ru-RU" sz="3200" dirty="0" smtClean="0">
                  <a:latin typeface="Times New Roman" panose="02020603050405020304" pitchFamily="18" charset="0"/>
                  <a:cs typeface="Times New Roman" panose="02020603050405020304" pitchFamily="18" charset="0"/>
                </a:rPr>
                <a:t>Система </a:t>
              </a:r>
              <a:r>
                <a:rPr lang="ru-RU" sz="3200" dirty="0" err="1">
                  <a:latin typeface="Times New Roman" panose="02020603050405020304" pitchFamily="18" charset="0"/>
                  <a:cs typeface="Times New Roman" panose="02020603050405020304" pitchFamily="18" charset="0"/>
                </a:rPr>
                <a:t>сільськогосподарських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знань</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інновацій</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AKIS), </a:t>
              </a:r>
              <a:r>
                <a:rPr lang="ru-RU" sz="3200" dirty="0">
                  <a:latin typeface="Times New Roman" panose="02020603050405020304" pitchFamily="18" charset="0"/>
                  <a:cs typeface="Times New Roman" panose="02020603050405020304" pitchFamily="18" charset="0"/>
                </a:rPr>
                <a:t>яка </a:t>
              </a:r>
              <a:r>
                <a:rPr lang="ru-RU" sz="3200" dirty="0" err="1">
                  <a:latin typeface="Times New Roman" panose="02020603050405020304" pitchFamily="18" charset="0"/>
                  <a:cs typeface="Times New Roman" panose="02020603050405020304" pitchFamily="18" charset="0"/>
                </a:rPr>
                <a:t>об’єднує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організації</a:t>
              </a:r>
              <a:r>
                <a:rPr lang="ru-RU" sz="3200" dirty="0">
                  <a:latin typeface="Times New Roman" panose="02020603050405020304" pitchFamily="18" charset="0"/>
                  <a:cs typeface="Times New Roman" panose="02020603050405020304" pitchFamily="18" charset="0"/>
                </a:rPr>
                <a:t>, людей та установи для </a:t>
              </a:r>
              <a:r>
                <a:rPr lang="ru-RU" sz="3200" dirty="0" err="1">
                  <a:latin typeface="Times New Roman" panose="02020603050405020304" pitchFamily="18" charset="0"/>
                  <a:cs typeface="Times New Roman" panose="02020603050405020304" pitchFamily="18" charset="0"/>
                </a:rPr>
                <a:t>використання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виробництва</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обміну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знаннями</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сільське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господарство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вже</a:t>
              </a:r>
              <a:r>
                <a:rPr lang="ru-RU" sz="3200" dirty="0">
                  <a:latin typeface="Times New Roman" panose="02020603050405020304" pitchFamily="18" charset="0"/>
                  <a:cs typeface="Times New Roman" panose="02020603050405020304" pitchFamily="18" charset="0"/>
                </a:rPr>
                <a:t> добре </a:t>
              </a:r>
              <a:r>
                <a:rPr lang="ru-RU" sz="3200" dirty="0" err="1">
                  <a:latin typeface="Times New Roman" panose="02020603050405020304" pitchFamily="18" charset="0"/>
                  <a:cs typeface="Times New Roman" panose="02020603050405020304" pitchFamily="18" charset="0"/>
                </a:rPr>
                <a:t>функціонує</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Франції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Незважаючи</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Франція </a:t>
              </a:r>
              <a:r>
                <a:rPr lang="ru-RU" sz="3200" dirty="0" err="1">
                  <a:latin typeface="Times New Roman" panose="02020603050405020304" pitchFamily="18" charset="0"/>
                  <a:cs typeface="Times New Roman" panose="02020603050405020304" pitchFamily="18" charset="0"/>
                </a:rPr>
                <a:t>прагне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посилити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координацію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між</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суб’єктами</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регіональному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національному</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європейському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рівнях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зосередитися</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конкретних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цілях</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CAP.</a:t>
              </a:r>
              <a:endParaRPr lang="ru-RU"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7568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2" name="Text Box 2"/>
          <p:cNvSpPr txBox="1">
            <a:spLocks noChangeArrowheads="1"/>
          </p:cNvSpPr>
          <p:nvPr/>
        </p:nvSpPr>
        <p:spPr bwMode="auto">
          <a:xfrm>
            <a:off x="228600" y="2247900"/>
            <a:ext cx="11425237" cy="3048000"/>
          </a:xfrm>
          <a:prstGeom prst="rect">
            <a:avLst/>
          </a:prstGeom>
          <a:solidFill>
            <a:srgbClr val="70AE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1033463" lvl="0" algn="just" eaLnBrk="0" fontAlgn="base" hangingPunct="0">
              <a:spcBef>
                <a:spcPts val="988"/>
              </a:spcBef>
              <a:spcAft>
                <a:spcPts val="800"/>
              </a:spcAft>
            </a:pPr>
            <a:r>
              <a:rPr lang="ru-RU" altLang="ru-RU" sz="4000" dirty="0">
                <a:latin typeface="Arial" panose="020B0604020202020204" pitchFamily="34" charset="0"/>
              </a:rPr>
              <a:t>Понад 131 000 людей </a:t>
            </a:r>
            <a:r>
              <a:rPr lang="ru-RU" altLang="ru-RU" sz="4000" dirty="0" err="1">
                <a:latin typeface="Arial" panose="020B0604020202020204" pitchFamily="34" charset="0"/>
              </a:rPr>
              <a:t>отримають</a:t>
            </a:r>
            <a:r>
              <a:rPr lang="ru-RU" altLang="ru-RU" sz="4000" dirty="0">
                <a:latin typeface="Arial" panose="020B0604020202020204" pitchFamily="34" charset="0"/>
              </a:rPr>
              <a:t> </a:t>
            </a:r>
            <a:r>
              <a:rPr lang="ru-RU" altLang="ru-RU" sz="4000" dirty="0" err="1">
                <a:latin typeface="Arial" panose="020B0604020202020204" pitchFamily="34" charset="0"/>
              </a:rPr>
              <a:t>консультації</a:t>
            </a:r>
            <a:r>
              <a:rPr lang="ru-RU" altLang="ru-RU" sz="4000" dirty="0">
                <a:latin typeface="Arial" panose="020B0604020202020204" pitchFamily="34" charset="0"/>
              </a:rPr>
              <a:t>, </a:t>
            </a:r>
            <a:r>
              <a:rPr lang="ru-RU" altLang="ru-RU" sz="4000" dirty="0" err="1">
                <a:latin typeface="Arial" panose="020B0604020202020204" pitchFamily="34" charset="0"/>
              </a:rPr>
              <a:t>навчання</a:t>
            </a:r>
            <a:r>
              <a:rPr lang="ru-RU" altLang="ru-RU" sz="4000" dirty="0">
                <a:latin typeface="Arial" panose="020B0604020202020204" pitchFamily="34" charset="0"/>
              </a:rPr>
              <a:t> </a:t>
            </a:r>
            <a:r>
              <a:rPr lang="ru-RU" altLang="ru-RU" sz="4000" dirty="0" err="1">
                <a:latin typeface="Arial" panose="020B0604020202020204" pitchFamily="34" charset="0"/>
              </a:rPr>
              <a:t>чи</a:t>
            </a:r>
            <a:r>
              <a:rPr lang="ru-RU" altLang="ru-RU" sz="4000" dirty="0">
                <a:latin typeface="Arial" panose="020B0604020202020204" pitchFamily="34" charset="0"/>
              </a:rPr>
              <a:t> </a:t>
            </a:r>
            <a:r>
              <a:rPr lang="ru-RU" altLang="ru-RU" sz="4000" dirty="0" err="1">
                <a:latin typeface="Arial" panose="020B0604020202020204" pitchFamily="34" charset="0"/>
              </a:rPr>
              <a:t>обмін</a:t>
            </a:r>
            <a:r>
              <a:rPr lang="ru-RU" altLang="ru-RU" sz="4000" dirty="0">
                <a:latin typeface="Arial" panose="020B0604020202020204" pitchFamily="34" charset="0"/>
              </a:rPr>
              <a:t> </a:t>
            </a:r>
            <a:r>
              <a:rPr lang="ru-RU" altLang="ru-RU" sz="4000" dirty="0" err="1">
                <a:latin typeface="Arial" panose="020B0604020202020204" pitchFamily="34" charset="0"/>
              </a:rPr>
              <a:t>знаннями</a:t>
            </a:r>
            <a:r>
              <a:rPr lang="ru-RU" altLang="ru-RU" sz="4000" dirty="0">
                <a:latin typeface="Arial" panose="020B0604020202020204" pitchFamily="34" charset="0"/>
              </a:rPr>
              <a:t> </a:t>
            </a:r>
            <a:r>
              <a:rPr lang="ru-RU" altLang="ru-RU" sz="4000" dirty="0" err="1">
                <a:latin typeface="Arial" panose="020B0604020202020204" pitchFamily="34" charset="0"/>
              </a:rPr>
              <a:t>або</a:t>
            </a:r>
            <a:r>
              <a:rPr lang="ru-RU" altLang="ru-RU" sz="4000" dirty="0">
                <a:latin typeface="Arial" panose="020B0604020202020204" pitchFamily="34" charset="0"/>
              </a:rPr>
              <a:t> </a:t>
            </a:r>
            <a:r>
              <a:rPr lang="ru-RU" altLang="ru-RU" sz="4000" dirty="0" err="1">
                <a:latin typeface="Arial" panose="020B0604020202020204" pitchFamily="34" charset="0"/>
              </a:rPr>
              <a:t>візьмуть</a:t>
            </a:r>
            <a:r>
              <a:rPr lang="ru-RU" altLang="ru-RU" sz="4000" dirty="0">
                <a:latin typeface="Arial" panose="020B0604020202020204" pitchFamily="34" charset="0"/>
              </a:rPr>
              <a:t> участь у </a:t>
            </a:r>
            <a:r>
              <a:rPr lang="ru-RU" altLang="ru-RU" sz="4000" dirty="0" err="1">
                <a:latin typeface="Arial" panose="020B0604020202020204" pitchFamily="34" charset="0"/>
              </a:rPr>
              <a:t>оперативних</a:t>
            </a:r>
            <a:r>
              <a:rPr lang="ru-RU" altLang="ru-RU" sz="4000" dirty="0">
                <a:latin typeface="Arial" panose="020B0604020202020204" pitchFamily="34" charset="0"/>
              </a:rPr>
              <a:t> </a:t>
            </a:r>
            <a:r>
              <a:rPr lang="ru-RU" altLang="ru-RU" sz="4000" dirty="0" err="1">
                <a:latin typeface="Arial" panose="020B0604020202020204" pitchFamily="34" charset="0"/>
              </a:rPr>
              <a:t>групах</a:t>
            </a:r>
            <a:r>
              <a:rPr lang="ru-RU" altLang="ru-RU" sz="4000" dirty="0">
                <a:latin typeface="Arial" panose="020B0604020202020204" pitchFamily="34" charset="0"/>
              </a:rPr>
              <a:t> </a:t>
            </a:r>
            <a:r>
              <a:rPr lang="ru-RU" altLang="ru-RU" sz="4000" dirty="0" err="1">
                <a:latin typeface="Arial" panose="020B0604020202020204" pitchFamily="34" charset="0"/>
              </a:rPr>
              <a:t>Європейського</a:t>
            </a:r>
            <a:r>
              <a:rPr lang="ru-RU" altLang="ru-RU" sz="4000" dirty="0">
                <a:latin typeface="Arial" panose="020B0604020202020204" pitchFamily="34" charset="0"/>
              </a:rPr>
              <a:t> </a:t>
            </a:r>
            <a:r>
              <a:rPr lang="ru-RU" altLang="ru-RU" sz="4000" dirty="0" err="1">
                <a:latin typeface="Arial" panose="020B0604020202020204" pitchFamily="34" charset="0"/>
              </a:rPr>
              <a:t>інноваційного</a:t>
            </a:r>
            <a:r>
              <a:rPr lang="ru-RU" altLang="ru-RU" sz="4000" dirty="0">
                <a:latin typeface="Arial" panose="020B0604020202020204" pitchFamily="34" charset="0"/>
              </a:rPr>
              <a:t> партнерства.</a:t>
            </a:r>
            <a:endParaRPr kumimoji="0" lang="ru-RU" altLang="ru-RU" sz="4000" b="0" i="0" u="none" strike="noStrike" cap="none" normalizeH="0" baseline="0" dirty="0" smtClean="0">
              <a:ln>
                <a:noFill/>
              </a:ln>
              <a:solidFill>
                <a:schemeClr val="tx1"/>
              </a:solidFill>
              <a:effectLst/>
              <a:latin typeface="Arial" panose="020B0604020202020204" pitchFamily="34" charset="0"/>
            </a:endParaRPr>
          </a:p>
        </p:txBody>
      </p:sp>
      <p:pic>
        <p:nvPicPr>
          <p:cNvPr id="9" name="image13.png"/>
          <p:cNvPicPr/>
          <p:nvPr/>
        </p:nvPicPr>
        <p:blipFill>
          <a:blip r:embed="rId3" cstate="print"/>
          <a:stretch>
            <a:fillRect/>
          </a:stretch>
        </p:blipFill>
        <p:spPr>
          <a:xfrm>
            <a:off x="11963400" y="2933700"/>
            <a:ext cx="2438400" cy="2108200"/>
          </a:xfrm>
          <a:prstGeom prst="rect">
            <a:avLst/>
          </a:prstGeom>
        </p:spPr>
      </p:pic>
    </p:spTree>
    <p:extLst>
      <p:ext uri="{BB962C8B-B14F-4D97-AF65-F5344CB8AC3E}">
        <p14:creationId xmlns:p14="http://schemas.microsoft.com/office/powerpoint/2010/main" val="376289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6324600" y="2987040"/>
            <a:ext cx="7162800" cy="7277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3200" dirty="0">
                <a:latin typeface="Times New Roman" panose="02020603050405020304" pitchFamily="18" charset="0"/>
                <a:cs typeface="Times New Roman" panose="02020603050405020304" pitchFamily="18" charset="0"/>
              </a:rPr>
              <a:t>Стратегічні </a:t>
            </a:r>
            <a:r>
              <a:rPr lang="ru-RU" sz="3200" dirty="0" err="1">
                <a:latin typeface="Times New Roman" panose="02020603050405020304" pitchFamily="18" charset="0"/>
                <a:cs typeface="Times New Roman" panose="02020603050405020304" pitchFamily="18" charset="0"/>
              </a:rPr>
              <a:t>плани</a:t>
            </a:r>
            <a:r>
              <a:rPr lang="ru-RU"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CAP </a:t>
            </a:r>
            <a:r>
              <a:rPr lang="ru-RU" sz="3200" dirty="0" err="1">
                <a:latin typeface="Times New Roman" panose="02020603050405020304" pitchFamily="18" charset="0"/>
                <a:cs typeface="Times New Roman" panose="02020603050405020304" pitchFamily="18" charset="0"/>
              </a:rPr>
              <a:t>підтримують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перехід</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розумного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стійкого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конкурентоспроможного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стійкого</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диверсифікованого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сільськогосподарського</a:t>
            </a:r>
            <a:r>
              <a:rPr lang="ru-RU" sz="3200" dirty="0">
                <a:latin typeface="Times New Roman" panose="02020603050405020304" pitchFamily="18" charset="0"/>
                <a:cs typeface="Times New Roman" panose="02020603050405020304" pitchFamily="18" charset="0"/>
              </a:rPr>
              <a:t> сектора, </a:t>
            </a:r>
            <a:r>
              <a:rPr lang="ru-RU" sz="3200" dirty="0" err="1">
                <a:latin typeface="Times New Roman" panose="02020603050405020304" pitchFamily="18" charset="0"/>
                <a:cs typeface="Times New Roman" panose="02020603050405020304" pitchFamily="18" charset="0"/>
              </a:rPr>
              <a:t>одночасно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забезпечуючи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довгострокову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продовольчу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безпеку</a:t>
            </a:r>
            <a:r>
              <a:rPr lang="ru-RU" sz="3200" dirty="0">
                <a:latin typeface="Times New Roman" panose="02020603050405020304" pitchFamily="18" charset="0"/>
                <a:cs typeface="Times New Roman" panose="02020603050405020304" pitchFamily="18" charset="0"/>
              </a:rPr>
              <a:t>. Вони </a:t>
            </a:r>
            <a:r>
              <a:rPr lang="ru-RU" sz="3200" dirty="0" err="1">
                <a:latin typeface="Times New Roman" panose="02020603050405020304" pitchFamily="18" charset="0"/>
                <a:cs typeface="Times New Roman" panose="02020603050405020304" pitchFamily="18" charset="0"/>
              </a:rPr>
              <a:t>також</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сприяють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кліматичним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діям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природних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ресурсів</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збереженню</a:t>
            </a:r>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збільшенню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біорізноманіття</a:t>
            </a:r>
            <a:r>
              <a:rPr lang="ru-RU" sz="3200" dirty="0">
                <a:latin typeface="Times New Roman" panose="02020603050405020304" pitchFamily="18" charset="0"/>
                <a:cs typeface="Times New Roman" panose="02020603050405020304" pitchFamily="18" charset="0"/>
              </a:rPr>
              <a:t>, а </a:t>
            </a:r>
            <a:r>
              <a:rPr lang="ru-RU" sz="3200" dirty="0" err="1">
                <a:latin typeface="Times New Roman" panose="02020603050405020304" pitchFamily="18" charset="0"/>
                <a:cs typeface="Times New Roman" panose="02020603050405020304" pitchFamily="18" charset="0"/>
              </a:rPr>
              <a:t>також</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зміцнюють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соціально-економічну</a:t>
            </a:r>
            <a:r>
              <a:rPr lang="ru-RU" sz="3200" dirty="0">
                <a:latin typeface="Times New Roman" panose="02020603050405020304" pitchFamily="18" charset="0"/>
                <a:cs typeface="Times New Roman" panose="02020603050405020304" pitchFamily="18" charset="0"/>
              </a:rPr>
              <a:t> структуру </a:t>
            </a:r>
            <a:r>
              <a:rPr lang="ru-RU" sz="3200" dirty="0" err="1">
                <a:latin typeface="Times New Roman" panose="02020603050405020304" pitchFamily="18" charset="0"/>
                <a:cs typeface="Times New Roman" panose="02020603050405020304" pitchFamily="18" charset="0"/>
              </a:rPr>
              <a:t>сільської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місцевості</a:t>
            </a:r>
            <a:r>
              <a:rPr lang="ru-RU" sz="3200" dirty="0">
                <a:latin typeface="Times New Roman" panose="02020603050405020304" pitchFamily="18" charset="0"/>
                <a:cs typeface="Times New Roman" panose="02020603050405020304" pitchFamily="18" charset="0"/>
              </a:rPr>
              <a:t>.</a:t>
            </a: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ІСПАНІЯ</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трелка вниз 6"/>
          <p:cNvSpPr/>
          <p:nvPr/>
        </p:nvSpPr>
        <p:spPr>
          <a:xfrm>
            <a:off x="9982200" y="19431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4"/>
          <a:stretch>
            <a:fillRect/>
          </a:stretch>
        </p:blipFill>
        <p:spPr>
          <a:xfrm>
            <a:off x="0" y="2095500"/>
            <a:ext cx="5715000" cy="5638800"/>
          </a:xfrm>
          <a:prstGeom prst="rect">
            <a:avLst/>
          </a:prstGeom>
        </p:spPr>
      </p:pic>
    </p:spTree>
    <p:extLst>
      <p:ext uri="{BB962C8B-B14F-4D97-AF65-F5344CB8AC3E}">
        <p14:creationId xmlns:p14="http://schemas.microsoft.com/office/powerpoint/2010/main" val="3223531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5080" y="2933700"/>
            <a:ext cx="921512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2800" dirty="0" smtClean="0">
                <a:latin typeface="Times New Roman" panose="02020603050405020304" pitchFamily="18" charset="0"/>
                <a:cs typeface="Times New Roman" panose="02020603050405020304" pitchFamily="18" charset="0"/>
              </a:rPr>
              <a:t>Плани </a:t>
            </a:r>
            <a:r>
              <a:rPr lang="en-GB" sz="2800" dirty="0">
                <a:latin typeface="Times New Roman" panose="02020603050405020304" pitchFamily="18" charset="0"/>
                <a:cs typeface="Times New Roman" panose="02020603050405020304" pitchFamily="18" charset="0"/>
              </a:rPr>
              <a:t>CAP </a:t>
            </a:r>
            <a:r>
              <a:rPr lang="uk-UA" sz="2800" dirty="0">
                <a:latin typeface="Times New Roman" panose="02020603050405020304" pitchFamily="18" charset="0"/>
                <a:cs typeface="Times New Roman" panose="02020603050405020304" pitchFamily="18" charset="0"/>
              </a:rPr>
              <a:t>підтримують широкий спектр </a:t>
            </a:r>
            <a:r>
              <a:rPr lang="uk-UA" sz="2800" dirty="0" err="1">
                <a:latin typeface="Times New Roman" panose="02020603050405020304" pitchFamily="18" charset="0"/>
                <a:cs typeface="Times New Roman" panose="02020603050405020304" pitchFamily="18" charset="0"/>
              </a:rPr>
              <a:t>втручань</a:t>
            </a:r>
            <a:r>
              <a:rPr lang="uk-UA" sz="2800" dirty="0">
                <a:latin typeface="Times New Roman" panose="02020603050405020304" pitchFamily="18" charset="0"/>
                <a:cs typeface="Times New Roman" panose="02020603050405020304" pitchFamily="18" charset="0"/>
              </a:rPr>
              <a:t>, спрямованих на конкретні потреби держав-членів та їхніх територій. Розроблені згідно з новим підходом, орієнтованим на результати та продуктивність, вони спрямовані на досягнення відчутних результатів щодо конкретних цілей </a:t>
            </a:r>
            <a:r>
              <a:rPr lang="en-GB" sz="2800" dirty="0">
                <a:latin typeface="Times New Roman" panose="02020603050405020304" pitchFamily="18" charset="0"/>
                <a:cs typeface="Times New Roman" panose="02020603050405020304" pitchFamily="18" charset="0"/>
              </a:rPr>
              <a:t>CAP </a:t>
            </a:r>
            <a:r>
              <a:rPr lang="uk-UA" sz="2800" dirty="0">
                <a:latin typeface="Times New Roman" panose="02020603050405020304" pitchFamily="18" charset="0"/>
                <a:cs typeface="Times New Roman" panose="02020603050405020304" pitchFamily="18" charset="0"/>
              </a:rPr>
              <a:t>на рівні ЄС, одночасно сприяючи Європейській зеленій угоді.</a:t>
            </a:r>
          </a:p>
          <a:p>
            <a:pPr algn="just"/>
            <a:r>
              <a:rPr lang="uk-UA" sz="2800" dirty="0">
                <a:latin typeface="Times New Roman" panose="02020603050405020304" pitchFamily="18" charset="0"/>
                <a:cs typeface="Times New Roman" panose="02020603050405020304" pitchFamily="18" charset="0"/>
              </a:rPr>
              <a:t>Вперше кожен план </a:t>
            </a:r>
            <a:r>
              <a:rPr lang="en-GB" sz="2800" dirty="0">
                <a:latin typeface="Times New Roman" panose="02020603050405020304" pitchFamily="18" charset="0"/>
                <a:cs typeface="Times New Roman" panose="02020603050405020304" pitchFamily="18" charset="0"/>
              </a:rPr>
              <a:t>CAP </a:t>
            </a:r>
            <a:r>
              <a:rPr lang="uk-UA" sz="2800" dirty="0">
                <a:latin typeface="Times New Roman" panose="02020603050405020304" pitchFamily="18" charset="0"/>
                <a:cs typeface="Times New Roman" panose="02020603050405020304" pitchFamily="18" charset="0"/>
              </a:rPr>
              <a:t>визначає стратегію, яка охоплює всі основні інструменти, що фінансуються </a:t>
            </a:r>
            <a:r>
              <a:rPr lang="en-GB" sz="2800" dirty="0">
                <a:latin typeface="Times New Roman" panose="02020603050405020304" pitchFamily="18" charset="0"/>
                <a:cs typeface="Times New Roman" panose="02020603050405020304" pitchFamily="18" charset="0"/>
              </a:rPr>
              <a:t>CAP: </a:t>
            </a:r>
            <a:r>
              <a:rPr lang="uk-UA" sz="2800" dirty="0">
                <a:latin typeface="Times New Roman" panose="02020603050405020304" pitchFamily="18" charset="0"/>
                <a:cs typeface="Times New Roman" panose="02020603050405020304" pitchFamily="18" charset="0"/>
              </a:rPr>
              <a:t>прямі виплати, підтримка розвитку сільської місцевості та втручання, специфічні для певних секторів ринку.</a:t>
            </a:r>
          </a:p>
          <a:p>
            <a:pPr algn="just"/>
            <a:r>
              <a:rPr lang="uk-UA" sz="2800" dirty="0">
                <a:latin typeface="Times New Roman" panose="02020603050405020304" pitchFamily="18" charset="0"/>
                <a:cs typeface="Times New Roman" panose="02020603050405020304" pitchFamily="18" charset="0"/>
              </a:rPr>
              <a:t>Потреби сільських територій також задовольнятимуть інші інструменти ЄС, такі як Фонд відновлення та стійкості (</a:t>
            </a:r>
            <a:r>
              <a:rPr lang="en-GB" sz="2800" dirty="0">
                <a:latin typeface="Times New Roman" panose="02020603050405020304" pitchFamily="18" charset="0"/>
                <a:cs typeface="Times New Roman" panose="02020603050405020304" pitchFamily="18" charset="0"/>
              </a:rPr>
              <a:t>RRF) </a:t>
            </a:r>
            <a:r>
              <a:rPr lang="uk-UA" sz="2800" dirty="0">
                <a:latin typeface="Times New Roman" panose="02020603050405020304" pitchFamily="18" charset="0"/>
                <a:cs typeface="Times New Roman" panose="02020603050405020304" pitchFamily="18" charset="0"/>
              </a:rPr>
              <a:t>або Європейські структурні та інвестиційні фонди (</a:t>
            </a:r>
            <a:r>
              <a:rPr lang="en-GB" sz="2800" dirty="0">
                <a:latin typeface="Times New Roman" panose="02020603050405020304" pitchFamily="18" charset="0"/>
                <a:cs typeface="Times New Roman" panose="02020603050405020304" pitchFamily="18" charset="0"/>
              </a:rPr>
              <a:t>ESIF).</a:t>
            </a:r>
            <a:endParaRPr lang="uk-UA" sz="28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ІСПАНІЯ </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трелка вниз 6"/>
          <p:cNvSpPr/>
          <p:nvPr/>
        </p:nvSpPr>
        <p:spPr>
          <a:xfrm rot="20023591">
            <a:off x="11047812" y="2038916"/>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Стрелка вниз 11"/>
          <p:cNvSpPr/>
          <p:nvPr/>
        </p:nvSpPr>
        <p:spPr>
          <a:xfrm>
            <a:off x="2286000" y="20193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9372600" y="2910840"/>
            <a:ext cx="815340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2800">
                <a:latin typeface="Times New Roman" panose="02020603050405020304" pitchFamily="18" charset="0"/>
                <a:cs typeface="Times New Roman" panose="02020603050405020304" pitchFamily="18" charset="0"/>
              </a:rPr>
              <a:t>Російська агресія проти України та триваюче зростання цін на сировинні товари підкреслюють невід’ємний зв’язок між кліматичними діями та продовольчою безпекою. У цьому контексті Комісія запросила держави-члени переглянути свої стратегічні плани </a:t>
            </a:r>
            <a:r>
              <a:rPr lang="en-GB" sz="2800">
                <a:latin typeface="Times New Roman" panose="02020603050405020304" pitchFamily="18" charset="0"/>
                <a:cs typeface="Times New Roman" panose="02020603050405020304" pitchFamily="18" charset="0"/>
              </a:rPr>
              <a:t>CAP, </a:t>
            </a:r>
            <a:r>
              <a:rPr lang="uk-UA" sz="2800">
                <a:latin typeface="Times New Roman" panose="02020603050405020304" pitchFamily="18" charset="0"/>
                <a:cs typeface="Times New Roman" panose="02020603050405020304" pitchFamily="18" charset="0"/>
              </a:rPr>
              <a:t>щоб використати всі можливості: посилити стійкість сільськогосподарського сектора ЄС; зменшити свою залежність від синтетичних добрив і збільшити виробництво відновлюваної енергії без шкоди для виробництва продуктів харчування; і трансформувати свої виробничі потужності відповідно до більш стійких методів виробництва.</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424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9" name="Скругленный прямоугольник 8"/>
          <p:cNvSpPr/>
          <p:nvPr/>
        </p:nvSpPr>
        <p:spPr>
          <a:xfrm>
            <a:off x="2286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smtClean="0"/>
              <a:t>Стратегічний план САР</a:t>
            </a:r>
            <a:endParaRPr lang="ru-RU" sz="4800" dirty="0"/>
          </a:p>
        </p:txBody>
      </p:sp>
      <p:sp>
        <p:nvSpPr>
          <p:cNvPr id="5" name="Скругленный прямоугольник 4"/>
          <p:cNvSpPr/>
          <p:nvPr/>
        </p:nvSpPr>
        <p:spPr>
          <a:xfrm>
            <a:off x="5080" y="2933700"/>
            <a:ext cx="1241552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600" dirty="0">
                <a:latin typeface="Times New Roman" panose="02020603050405020304" pitchFamily="18" charset="0"/>
                <a:cs typeface="Times New Roman" panose="02020603050405020304" pitchFamily="18" charset="0"/>
              </a:rPr>
              <a:t>Сільське господарство Іспанії характеризується високим внеском в економіку країни, при цьому первинний сектор становить 2,9% економіки країни (загальна ВДВ). Сільське господарство Іспанії дуже різноманітне, зі значною різноманітністю клімату, рельєфу та ґрунтових умов. Це призводить до суттєвих відмінностей у типах господарювання між територіями. Овочівництво та садівництво, фрукти та свинина є найважливішими секторами з точки зору вартості продукції. Іспанія відповідає за половину виробництва оливок і одну третину фруктів в ЄС.</a:t>
            </a:r>
          </a:p>
        </p:txBody>
      </p:sp>
      <p:sp>
        <p:nvSpPr>
          <p:cNvPr id="10" name="Скругленный прямоугольник 9"/>
          <p:cNvSpPr/>
          <p:nvPr/>
        </p:nvSpPr>
        <p:spPr>
          <a:xfrm>
            <a:off x="6934200" y="342900"/>
            <a:ext cx="4876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b="1" cap="all" dirty="0" smtClean="0"/>
              <a:t>ІСПАНІЯ</a:t>
            </a:r>
            <a:endParaRPr lang="ru-RU" sz="4800" b="1" cap="all" dirty="0"/>
          </a:p>
        </p:txBody>
      </p:sp>
      <p:sp>
        <p:nvSpPr>
          <p:cNvPr id="2" name="Двойная стрелка влево/вправо 1"/>
          <p:cNvSpPr/>
          <p:nvPr/>
        </p:nvSpPr>
        <p:spPr>
          <a:xfrm>
            <a:off x="5105400" y="571500"/>
            <a:ext cx="1752600" cy="9906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Стрелка вниз 11"/>
          <p:cNvSpPr/>
          <p:nvPr/>
        </p:nvSpPr>
        <p:spPr>
          <a:xfrm>
            <a:off x="2286000" y="2019300"/>
            <a:ext cx="990600" cy="9144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981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0"/>
            <a:ext cx="11076305" cy="553998"/>
          </a:xfrm>
        </p:spPr>
        <p:style>
          <a:lnRef idx="1">
            <a:schemeClr val="accent3"/>
          </a:lnRef>
          <a:fillRef idx="2">
            <a:schemeClr val="accent3"/>
          </a:fillRef>
          <a:effectRef idx="1">
            <a:schemeClr val="accent3"/>
          </a:effectRef>
          <a:fontRef idx="minor">
            <a:schemeClr val="dk1"/>
          </a:fontRef>
        </p:style>
        <p:txBody>
          <a:bodyPr/>
          <a:lstStyle/>
          <a:p>
            <a:pPr algn="ctr"/>
            <a:r>
              <a:rPr lang="uk-UA" sz="3600" dirty="0" smtClean="0">
                <a:solidFill>
                  <a:schemeClr val="tx1"/>
                </a:solidFill>
              </a:rPr>
              <a:t>ХАРАКТЕРИСТИКИ</a:t>
            </a:r>
            <a:endParaRPr lang="ru-RU" sz="3600" dirty="0">
              <a:solidFill>
                <a:schemeClr val="tx1"/>
              </a:solidFill>
            </a:endParaRPr>
          </a:p>
        </p:txBody>
      </p:sp>
      <p:sp>
        <p:nvSpPr>
          <p:cNvPr id="9" name="Скругленный прямоугольник 8"/>
          <p:cNvSpPr/>
          <p:nvPr/>
        </p:nvSpPr>
        <p:spPr>
          <a:xfrm>
            <a:off x="228600" y="1943100"/>
            <a:ext cx="9982200" cy="2286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dirty="0"/>
              <a:t>77% </a:t>
            </a:r>
            <a:r>
              <a:rPr lang="ru-RU" sz="3600" dirty="0" err="1"/>
              <a:t>території</a:t>
            </a:r>
            <a:r>
              <a:rPr lang="ru-RU" sz="3600" dirty="0"/>
              <a:t> </a:t>
            </a:r>
            <a:r>
              <a:rPr lang="ru-RU" sz="3600" dirty="0" err="1"/>
              <a:t>Іспанії</a:t>
            </a:r>
            <a:r>
              <a:rPr lang="ru-RU" sz="3600" dirty="0"/>
              <a:t> </a:t>
            </a:r>
            <a:r>
              <a:rPr lang="ru-RU" sz="3600" dirty="0" err="1"/>
              <a:t>займають</a:t>
            </a:r>
            <a:r>
              <a:rPr lang="ru-RU" sz="3600" dirty="0"/>
              <a:t> </a:t>
            </a:r>
            <a:r>
              <a:rPr lang="ru-RU" sz="3600" dirty="0" err="1"/>
              <a:t>переважно</a:t>
            </a:r>
            <a:r>
              <a:rPr lang="ru-RU" sz="3600" dirty="0"/>
              <a:t> </a:t>
            </a:r>
            <a:r>
              <a:rPr lang="ru-RU" sz="3600" dirty="0" err="1"/>
              <a:t>сільські</a:t>
            </a:r>
            <a:r>
              <a:rPr lang="ru-RU" sz="3600" dirty="0"/>
              <a:t> </a:t>
            </a:r>
            <a:r>
              <a:rPr lang="ru-RU" sz="3600" dirty="0" err="1"/>
              <a:t>райони</a:t>
            </a:r>
            <a:r>
              <a:rPr lang="ru-RU" sz="3600" dirty="0"/>
              <a:t> та </a:t>
            </a:r>
            <a:r>
              <a:rPr lang="ru-RU" sz="3600" dirty="0" err="1"/>
              <a:t>проміжні</a:t>
            </a:r>
            <a:r>
              <a:rPr lang="ru-RU" sz="3600" dirty="0"/>
              <a:t> </a:t>
            </a:r>
            <a:r>
              <a:rPr lang="ru-RU" sz="3600" dirty="0" err="1"/>
              <a:t>регіони</a:t>
            </a:r>
            <a:r>
              <a:rPr lang="ru-RU" sz="3600" dirty="0"/>
              <a:t>.</a:t>
            </a:r>
          </a:p>
        </p:txBody>
      </p:sp>
      <p:sp>
        <p:nvSpPr>
          <p:cNvPr id="10" name="Скругленный прямоугольник 9"/>
          <p:cNvSpPr/>
          <p:nvPr/>
        </p:nvSpPr>
        <p:spPr>
          <a:xfrm>
            <a:off x="381000" y="4762500"/>
            <a:ext cx="9906000" cy="1981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a:t>3,4% </a:t>
            </a:r>
            <a:r>
              <a:rPr lang="ru-RU" sz="4000" dirty="0" err="1"/>
              <a:t>населення</a:t>
            </a:r>
            <a:r>
              <a:rPr lang="ru-RU" sz="4000" dirty="0"/>
              <a:t> </a:t>
            </a:r>
            <a:r>
              <a:rPr lang="ru-RU" sz="4000" dirty="0" err="1"/>
              <a:t>Іспанії</a:t>
            </a:r>
            <a:r>
              <a:rPr lang="ru-RU" sz="4000" dirty="0"/>
              <a:t> </a:t>
            </a:r>
            <a:r>
              <a:rPr lang="ru-RU" sz="4000" dirty="0" err="1"/>
              <a:t>проживає</a:t>
            </a:r>
            <a:r>
              <a:rPr lang="ru-RU" sz="4000" dirty="0"/>
              <a:t> </a:t>
            </a:r>
            <a:r>
              <a:rPr lang="ru-RU" sz="4000" dirty="0" err="1"/>
              <a:t>переважно</a:t>
            </a:r>
            <a:r>
              <a:rPr lang="ru-RU" sz="4000" dirty="0"/>
              <a:t> в </a:t>
            </a:r>
            <a:r>
              <a:rPr lang="ru-RU" sz="4000" dirty="0" err="1"/>
              <a:t>сільській</a:t>
            </a:r>
            <a:r>
              <a:rPr lang="ru-RU" sz="4000" dirty="0"/>
              <a:t> </a:t>
            </a:r>
            <a:r>
              <a:rPr lang="ru-RU" sz="4000" dirty="0" err="1"/>
              <a:t>місцевості</a:t>
            </a:r>
            <a:r>
              <a:rPr lang="ru-RU" sz="4000" dirty="0"/>
              <a:t>, а 33,3% – у </a:t>
            </a:r>
            <a:r>
              <a:rPr lang="ru-RU" sz="4000" dirty="0" err="1"/>
              <a:t>проміжних</a:t>
            </a:r>
            <a:r>
              <a:rPr lang="ru-RU" sz="4000" dirty="0"/>
              <a:t> </a:t>
            </a:r>
            <a:r>
              <a:rPr lang="ru-RU" sz="4000" dirty="0" err="1"/>
              <a:t>регіонах</a:t>
            </a:r>
            <a:r>
              <a:rPr lang="ru-RU" sz="4000" dirty="0"/>
              <a:t>.</a:t>
            </a:r>
          </a:p>
        </p:txBody>
      </p:sp>
      <p:sp>
        <p:nvSpPr>
          <p:cNvPr id="11" name="Скругленный прямоугольник 10"/>
          <p:cNvSpPr/>
          <p:nvPr/>
        </p:nvSpPr>
        <p:spPr>
          <a:xfrm>
            <a:off x="533400" y="7048500"/>
            <a:ext cx="9829800" cy="2286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400" dirty="0"/>
              <a:t>В </a:t>
            </a:r>
            <a:r>
              <a:rPr lang="ru-RU" sz="4400" dirty="0" err="1"/>
              <a:t>Іспанії</a:t>
            </a:r>
            <a:r>
              <a:rPr lang="ru-RU" sz="4400" dirty="0"/>
              <a:t> </a:t>
            </a:r>
            <a:r>
              <a:rPr lang="ru-RU" sz="4400" dirty="0" err="1"/>
              <a:t>понад</a:t>
            </a:r>
            <a:r>
              <a:rPr lang="ru-RU" sz="4400" dirty="0"/>
              <a:t> 800 000 </a:t>
            </a:r>
            <a:r>
              <a:rPr lang="ru-RU" sz="4400" dirty="0" err="1"/>
              <a:t>фермерів</a:t>
            </a:r>
            <a:r>
              <a:rPr lang="ru-RU" sz="4400" dirty="0"/>
              <a:t>, половина з </a:t>
            </a:r>
            <a:r>
              <a:rPr lang="ru-RU" sz="4400" dirty="0" err="1"/>
              <a:t>яких</a:t>
            </a:r>
            <a:r>
              <a:rPr lang="ru-RU" sz="4400" dirty="0"/>
              <a:t> </a:t>
            </a:r>
            <a:r>
              <a:rPr lang="ru-RU" sz="4400" dirty="0" err="1"/>
              <a:t>володіють</a:t>
            </a:r>
            <a:r>
              <a:rPr lang="ru-RU" sz="4400" dirty="0"/>
              <a:t> фермами </a:t>
            </a:r>
            <a:r>
              <a:rPr lang="ru-RU" sz="4400" dirty="0" err="1"/>
              <a:t>площею</a:t>
            </a:r>
            <a:r>
              <a:rPr lang="ru-RU" sz="4400" dirty="0"/>
              <a:t> 5 </a:t>
            </a:r>
            <a:r>
              <a:rPr lang="ru-RU" sz="4400" dirty="0" err="1"/>
              <a:t>гектарів</a:t>
            </a:r>
            <a:r>
              <a:rPr lang="ru-RU" sz="4400" dirty="0"/>
              <a:t> </a:t>
            </a:r>
            <a:r>
              <a:rPr lang="ru-RU" sz="4400" dirty="0" err="1"/>
              <a:t>або</a:t>
            </a:r>
            <a:r>
              <a:rPr lang="ru-RU" sz="4400" dirty="0"/>
              <a:t> </a:t>
            </a:r>
            <a:r>
              <a:rPr lang="ru-RU" sz="4400" dirty="0" err="1"/>
              <a:t>менше</a:t>
            </a:r>
            <a:r>
              <a:rPr lang="ru-RU" sz="4400" dirty="0"/>
              <a:t>.</a:t>
            </a:r>
            <a:endParaRPr lang="ru-RU" sz="4400" dirty="0"/>
          </a:p>
        </p:txBody>
      </p:sp>
      <p:sp>
        <p:nvSpPr>
          <p:cNvPr id="16" name="Овал 15"/>
          <p:cNvSpPr/>
          <p:nvPr/>
        </p:nvSpPr>
        <p:spPr>
          <a:xfrm>
            <a:off x="35560" y="1562100"/>
            <a:ext cx="72644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1</a:t>
            </a:r>
            <a:endParaRPr lang="ru-RU" sz="6000" dirty="0"/>
          </a:p>
        </p:txBody>
      </p:sp>
      <p:sp>
        <p:nvSpPr>
          <p:cNvPr id="17" name="Овал 16"/>
          <p:cNvSpPr/>
          <p:nvPr/>
        </p:nvSpPr>
        <p:spPr>
          <a:xfrm>
            <a:off x="0" y="4610100"/>
            <a:ext cx="6096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2</a:t>
            </a:r>
            <a:endParaRPr lang="ru-RU" sz="6000" dirty="0"/>
          </a:p>
        </p:txBody>
      </p:sp>
      <p:sp>
        <p:nvSpPr>
          <p:cNvPr id="18" name="Овал 17"/>
          <p:cNvSpPr/>
          <p:nvPr/>
        </p:nvSpPr>
        <p:spPr>
          <a:xfrm>
            <a:off x="-20320" y="6819900"/>
            <a:ext cx="70612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6000" dirty="0" smtClean="0"/>
              <a:t>3</a:t>
            </a:r>
            <a:endParaRPr lang="ru-RU" sz="6000" dirty="0"/>
          </a:p>
        </p:txBody>
      </p:sp>
      <p:cxnSp>
        <p:nvCxnSpPr>
          <p:cNvPr id="28" name="Прямая со стрелкой 27"/>
          <p:cNvCxnSpPr/>
          <p:nvPr/>
        </p:nvCxnSpPr>
        <p:spPr>
          <a:xfrm>
            <a:off x="10820400" y="800100"/>
            <a:ext cx="76200" cy="78486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7" name="Прямая со стрелкой 36"/>
          <p:cNvCxnSpPr>
            <a:endCxn id="9" idx="3"/>
          </p:cNvCxnSpPr>
          <p:nvPr/>
        </p:nvCxnSpPr>
        <p:spPr>
          <a:xfrm flipH="1">
            <a:off x="10210800" y="30861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8" name="Прямая со стрелкой 37"/>
          <p:cNvCxnSpPr/>
          <p:nvPr/>
        </p:nvCxnSpPr>
        <p:spPr>
          <a:xfrm flipH="1">
            <a:off x="10287000" y="60579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Прямая со стрелкой 38"/>
          <p:cNvCxnSpPr/>
          <p:nvPr/>
        </p:nvCxnSpPr>
        <p:spPr>
          <a:xfrm flipH="1">
            <a:off x="10287000" y="8648700"/>
            <a:ext cx="6096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645987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9" name="Скругленный прямоугольник 8"/>
          <p:cNvSpPr/>
          <p:nvPr/>
        </p:nvSpPr>
        <p:spPr>
          <a:xfrm>
            <a:off x="2819400" y="0"/>
            <a:ext cx="9601200" cy="2209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4800" dirty="0">
                <a:latin typeface="Times New Roman" panose="02020603050405020304" pitchFamily="18" charset="0"/>
                <a:cs typeface="Times New Roman" panose="02020603050405020304" pitchFamily="18" charset="0"/>
              </a:rPr>
              <a:t>ЦІЛІ ТА СТРАТЕГІЯ СТРАТЕГІЧНОГО ПЛАНУ </a:t>
            </a:r>
            <a:r>
              <a:rPr lang="en-GB" sz="4800" dirty="0">
                <a:latin typeface="Times New Roman" panose="02020603050405020304" pitchFamily="18" charset="0"/>
                <a:cs typeface="Times New Roman" panose="02020603050405020304" pitchFamily="18" charset="0"/>
              </a:rPr>
              <a:t>CAP </a:t>
            </a:r>
            <a:r>
              <a:rPr lang="uk-UA" sz="4800" dirty="0" smtClean="0">
                <a:latin typeface="Times New Roman" panose="02020603050405020304" pitchFamily="18" charset="0"/>
                <a:cs typeface="Times New Roman" panose="02020603050405020304" pitchFamily="18" charset="0"/>
              </a:rPr>
              <a:t>ІСПАНІЇ</a:t>
            </a:r>
            <a:endParaRPr lang="uk-UA" sz="4800" dirty="0">
              <a:latin typeface="Times New Roman" panose="02020603050405020304" pitchFamily="18" charset="0"/>
              <a:cs typeface="Times New Roman" panose="02020603050405020304" pitchFamily="18" charset="0"/>
            </a:endParaRPr>
          </a:p>
        </p:txBody>
      </p:sp>
      <p:sp>
        <p:nvSpPr>
          <p:cNvPr id="3" name="Стрелка вправо 2"/>
          <p:cNvSpPr/>
          <p:nvPr/>
        </p:nvSpPr>
        <p:spPr>
          <a:xfrm>
            <a:off x="4876800" y="45720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1066800" y="2552700"/>
            <a:ext cx="11811000" cy="7010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600">
                <a:latin typeface="Times New Roman" panose="02020603050405020304" pitchFamily="18" charset="0"/>
                <a:cs typeface="Times New Roman" panose="02020603050405020304" pitchFamily="18" charset="0"/>
              </a:rPr>
              <a:t>Іспанія розробила стратегію, яка поєднує національні та регіональні елементи. Це забезпечить підтримку всім аграріям із справедливим підходом, враховуючи при цьому регіональні особливості. Іспанський план </a:t>
            </a:r>
            <a:r>
              <a:rPr lang="en-GB" sz="3600">
                <a:latin typeface="Times New Roman" panose="02020603050405020304" pitchFamily="18" charset="0"/>
                <a:cs typeface="Times New Roman" panose="02020603050405020304" pitchFamily="18" charset="0"/>
              </a:rPr>
              <a:t>CAP </a:t>
            </a:r>
            <a:r>
              <a:rPr lang="uk-UA" sz="3600">
                <a:latin typeface="Times New Roman" panose="02020603050405020304" pitchFamily="18" charset="0"/>
                <a:cs typeface="Times New Roman" panose="02020603050405020304" pitchFamily="18" charset="0"/>
              </a:rPr>
              <a:t>спрямований на сталий розвиток сільського господарства, продовольства та сільських територій, забезпечуючи продовольчу безпеку через конкурентоспроможний агропродовольчий сектор. Для досягнення цієї мети консолідація жвавого сільського середовища буде ключовою увагою завдяки широкому спектру заходів, спрямованих на сприяння екологічній, економічній та соціальній стійкості.</a:t>
            </a:r>
            <a:endParaRPr lang="uk-UA" sz="3600" dirty="0">
              <a:latin typeface="Times New Roman" panose="02020603050405020304" pitchFamily="18" charset="0"/>
              <a:cs typeface="Times New Roman" panose="02020603050405020304" pitchFamily="18" charset="0"/>
            </a:endParaRPr>
          </a:p>
        </p:txBody>
      </p:sp>
      <p:sp>
        <p:nvSpPr>
          <p:cNvPr id="15" name="Выгнутая влево стрелка 14"/>
          <p:cNvSpPr/>
          <p:nvPr/>
        </p:nvSpPr>
        <p:spPr>
          <a:xfrm>
            <a:off x="-25400" y="1714500"/>
            <a:ext cx="1295400" cy="4343400"/>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17" name="Выгнутая вправо стрелка 16"/>
          <p:cNvSpPr/>
          <p:nvPr/>
        </p:nvSpPr>
        <p:spPr>
          <a:xfrm>
            <a:off x="12725400" y="1485900"/>
            <a:ext cx="1447800" cy="464820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419855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3019341" y="0"/>
            <a:ext cx="2333624" cy="2305049"/>
          </a:xfrm>
          <a:prstGeom prst="rect">
            <a:avLst/>
          </a:prstGeom>
        </p:spPr>
      </p:pic>
      <p:sp>
        <p:nvSpPr>
          <p:cNvPr id="9" name="Скругленный прямоугольник 8"/>
          <p:cNvSpPr/>
          <p:nvPr/>
        </p:nvSpPr>
        <p:spPr>
          <a:xfrm>
            <a:off x="0" y="3848100"/>
            <a:ext cx="297180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dirty="0"/>
              <a:t>ЕКОНОМІЧНО </a:t>
            </a:r>
            <a:r>
              <a:rPr lang="ru-RU" sz="2400" dirty="0" smtClean="0"/>
              <a:t>СТАЛА </a:t>
            </a:r>
            <a:r>
              <a:rPr lang="ru-RU" sz="2400" dirty="0"/>
              <a:t>ТА БІЛЬШ </a:t>
            </a:r>
            <a:r>
              <a:rPr lang="ru-RU" sz="2400" dirty="0" smtClean="0"/>
              <a:t>СПРАВЕДЛИВА САР</a:t>
            </a:r>
            <a:endParaRPr lang="ru-RU" sz="2400" dirty="0"/>
          </a:p>
        </p:txBody>
      </p:sp>
      <p:sp>
        <p:nvSpPr>
          <p:cNvPr id="3" name="Стрелка вправо 2"/>
          <p:cNvSpPr/>
          <p:nvPr/>
        </p:nvSpPr>
        <p:spPr>
          <a:xfrm>
            <a:off x="3429000" y="4000500"/>
            <a:ext cx="10668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4495800" y="27214"/>
            <a:ext cx="9144000" cy="102597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3200" dirty="0">
                <a:latin typeface="Times New Roman" panose="02020603050405020304" pitchFamily="18" charset="0"/>
                <a:cs typeface="Times New Roman" panose="02020603050405020304" pitchFamily="18" charset="0"/>
              </a:rPr>
              <a:t>Іспанія будує більш цілеспрямовану та </a:t>
            </a:r>
            <a:r>
              <a:rPr lang="uk-UA" sz="3200" dirty="0" err="1">
                <a:latin typeface="Times New Roman" panose="02020603050405020304" pitchFamily="18" charset="0"/>
                <a:cs typeface="Times New Roman" panose="02020603050405020304" pitchFamily="18" charset="0"/>
              </a:rPr>
              <a:t>справедливішу</a:t>
            </a:r>
            <a:r>
              <a:rPr lang="uk-UA" sz="3200" dirty="0">
                <a:latin typeface="Times New Roman" panose="02020603050405020304" pitchFamily="18" charset="0"/>
                <a:cs typeface="Times New Roman" panose="02020603050405020304" pitchFamily="18" charset="0"/>
              </a:rPr>
              <a:t> систему фінансової підтримки фермерів шляхом поєднання механізму обмеження дуже високих виплат, перерозподілу підтримки малих і середніх ферм і гармонізації розміру виплат фермерам.</a:t>
            </a:r>
          </a:p>
          <a:p>
            <a:pPr algn="just"/>
            <a:r>
              <a:rPr lang="uk-UA" sz="3200" dirty="0">
                <a:latin typeface="Times New Roman" panose="02020603050405020304" pitchFamily="18" charset="0"/>
                <a:cs typeface="Times New Roman" panose="02020603050405020304" pitchFamily="18" charset="0"/>
              </a:rPr>
              <a:t>Основна підтримка доходу для сталого розвитку, яка охоплює 86,4% використовуваних сільськогосподарських площ, відіграватиме важливу роль у стійкості фермерських господарств. Разом із національною системою страхування це мінімізує нестабільність доходів фермерських господарств від клімату та нестабільності ринку. Крім того, фермери, які працюють у певних секторах, які зазнають труднощів (наприклад, екстенсивне тваринництво), отримують додаткову фінансову допомогу. Це запобігає відмові від діяльності.</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662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3019341" y="0"/>
            <a:ext cx="2333624" cy="2305049"/>
          </a:xfrm>
          <a:prstGeom prst="rect">
            <a:avLst/>
          </a:prstGeom>
        </p:spPr>
      </p:pic>
      <p:sp>
        <p:nvSpPr>
          <p:cNvPr id="3" name="Стрелка вправо 2"/>
          <p:cNvSpPr/>
          <p:nvPr/>
        </p:nvSpPr>
        <p:spPr>
          <a:xfrm>
            <a:off x="3429000" y="3619500"/>
            <a:ext cx="457200"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7" name="Скругленный прямоугольник 26"/>
          <p:cNvSpPr/>
          <p:nvPr/>
        </p:nvSpPr>
        <p:spPr>
          <a:xfrm>
            <a:off x="10161" y="3848100"/>
            <a:ext cx="3190240" cy="1524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smtClean="0"/>
              <a:t>«ЗЕЛЕНІША» САР</a:t>
            </a:r>
            <a:endParaRPr lang="ru-RU" sz="4000" dirty="0"/>
          </a:p>
        </p:txBody>
      </p:sp>
      <p:sp>
        <p:nvSpPr>
          <p:cNvPr id="29" name="Скругленный прямоугольник 28"/>
          <p:cNvSpPr/>
          <p:nvPr/>
        </p:nvSpPr>
        <p:spPr>
          <a:xfrm>
            <a:off x="4038600" y="-33020"/>
            <a:ext cx="9677400" cy="8343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2600" dirty="0"/>
              <a:t>Іспанія стикається з серйозними проблемами щодо екологічних і кліматичних цілей. Боротьба з </a:t>
            </a:r>
            <a:r>
              <a:rPr lang="uk-UA" sz="2600" dirty="0" err="1"/>
              <a:t>опустелюванням</a:t>
            </a:r>
            <a:r>
              <a:rPr lang="uk-UA" sz="2600" dirty="0"/>
              <a:t> та ерозією, а також покращення структури ґрунту та вмісту органічних речовин у ньому мають величезне значення. Водне господарство </a:t>
            </a:r>
            <a:r>
              <a:rPr lang="uk-UA" sz="2600" dirty="0" smtClean="0"/>
              <a:t>є також пріоритетом </a:t>
            </a:r>
            <a:r>
              <a:rPr lang="uk-UA" sz="2600" dirty="0"/>
              <a:t>як за кількістю, так і за якістю. Керуючись Стратегічним планом, Іспанія зміцнює свою систему заходів регулятивного характеру для забезпечення кращої взаємодії між різними інструментами для досягнення екологічних цілей</a:t>
            </a:r>
            <a:r>
              <a:rPr lang="uk-UA" sz="2600" dirty="0" smtClean="0"/>
              <a:t>.</a:t>
            </a:r>
          </a:p>
          <a:p>
            <a:pPr algn="just"/>
            <a:r>
              <a:rPr lang="ru-RU" sz="2600" dirty="0">
                <a:latin typeface="Times New Roman" panose="02020603050405020304" pitchFamily="18" charset="0"/>
                <a:cs typeface="Times New Roman" panose="02020603050405020304" pitchFamily="18" charset="0"/>
              </a:rPr>
              <a:t>Понад 86% </a:t>
            </a:r>
            <a:r>
              <a:rPr lang="ru-RU" sz="2600" dirty="0" err="1">
                <a:latin typeface="Times New Roman" panose="02020603050405020304" pitchFamily="18" charset="0"/>
                <a:cs typeface="Times New Roman" panose="02020603050405020304" pitchFamily="18" charset="0"/>
              </a:rPr>
              <a:t>використовуваних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сільськогосподарських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площ</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повинні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відповідати</a:t>
            </a:r>
            <a:r>
              <a:rPr lang="ru-RU" sz="2600" dirty="0">
                <a:latin typeface="Times New Roman" panose="02020603050405020304" pitchFamily="18" charset="0"/>
                <a:cs typeface="Times New Roman" panose="02020603050405020304" pitchFamily="18" charset="0"/>
              </a:rPr>
              <a:t> хорошим </a:t>
            </a:r>
            <a:r>
              <a:rPr lang="ru-RU" sz="2600" dirty="0" err="1">
                <a:latin typeface="Times New Roman" panose="02020603050405020304" pitchFamily="18" charset="0"/>
                <a:cs typeface="Times New Roman" panose="02020603050405020304" pitchFamily="18" charset="0"/>
              </a:rPr>
              <a:t>сільськогосподарським</a:t>
            </a:r>
            <a:r>
              <a:rPr lang="ru-RU" sz="2600" dirty="0">
                <a:latin typeface="Times New Roman" panose="02020603050405020304" pitchFamily="18" charset="0"/>
                <a:cs typeface="Times New Roman" panose="02020603050405020304" pitchFamily="18" charset="0"/>
              </a:rPr>
              <a:t> і </a:t>
            </a:r>
            <a:r>
              <a:rPr lang="ru-RU" sz="2600" dirty="0" err="1">
                <a:latin typeface="Times New Roman" panose="02020603050405020304" pitchFamily="18" charset="0"/>
                <a:cs typeface="Times New Roman" panose="02020603050405020304" pitchFamily="18" charset="0"/>
              </a:rPr>
              <a:t>екологічним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умовам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тоді</a:t>
            </a:r>
            <a:r>
              <a:rPr lang="ru-RU" sz="2600" dirty="0">
                <a:latin typeface="Times New Roman" panose="02020603050405020304" pitchFamily="18" charset="0"/>
                <a:cs typeface="Times New Roman" panose="02020603050405020304" pitchFamily="18" charset="0"/>
              </a:rPr>
              <a:t> як 6 </a:t>
            </a:r>
            <a:r>
              <a:rPr lang="ru-RU" sz="2600" dirty="0" err="1">
                <a:latin typeface="Times New Roman" panose="02020603050405020304" pitchFamily="18" charset="0"/>
                <a:cs typeface="Times New Roman" panose="02020603050405020304" pitchFamily="18" charset="0"/>
              </a:rPr>
              <a:t>мільярдів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євро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резервуються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регіонами</a:t>
            </a:r>
            <a:r>
              <a:rPr lang="ru-RU" sz="2600" dirty="0">
                <a:latin typeface="Times New Roman" panose="02020603050405020304" pitchFamily="18" charset="0"/>
                <a:cs typeface="Times New Roman" panose="02020603050405020304" pitchFamily="18" charset="0"/>
              </a:rPr>
              <a:t> для </a:t>
            </a:r>
            <a:r>
              <a:rPr lang="ru-RU" sz="2600" dirty="0" err="1">
                <a:latin typeface="Times New Roman" panose="02020603050405020304" pitchFamily="18" charset="0"/>
                <a:cs typeface="Times New Roman" panose="02020603050405020304" pitchFamily="18" charset="0"/>
              </a:rPr>
              <a:t>фермерів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які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зобов’язуються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здійснити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більш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амбітні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дії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такі</a:t>
            </a:r>
            <a:r>
              <a:rPr lang="ru-RU" sz="2600" dirty="0">
                <a:latin typeface="Times New Roman" panose="02020603050405020304" pitchFamily="18" charset="0"/>
                <a:cs typeface="Times New Roman" panose="02020603050405020304" pitchFamily="18" charset="0"/>
              </a:rPr>
              <a:t> як </a:t>
            </a:r>
            <a:r>
              <a:rPr lang="ru-RU" sz="2600" dirty="0" err="1">
                <a:latin typeface="Times New Roman" panose="02020603050405020304" pitchFamily="18" charset="0"/>
                <a:cs typeface="Times New Roman" panose="02020603050405020304" pitchFamily="18" charset="0"/>
              </a:rPr>
              <a:t>поглинання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вуглецю</a:t>
            </a:r>
            <a:r>
              <a:rPr lang="ru-RU" sz="2600" dirty="0">
                <a:latin typeface="Times New Roman" panose="02020603050405020304" pitchFamily="18" charset="0"/>
                <a:cs typeface="Times New Roman" panose="02020603050405020304" pitchFamily="18" charset="0"/>
              </a:rPr>
              <a:t> та </a:t>
            </a:r>
            <a:r>
              <a:rPr lang="ru-RU" sz="2600" dirty="0" err="1">
                <a:latin typeface="Times New Roman" panose="02020603050405020304" pitchFamily="18" charset="0"/>
                <a:cs typeface="Times New Roman" panose="02020603050405020304" pitchFamily="18" charset="0"/>
              </a:rPr>
              <a:t>збереження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особливостей</a:t>
            </a:r>
            <a:r>
              <a:rPr lang="ru-RU" sz="2600" dirty="0">
                <a:latin typeface="Times New Roman" panose="02020603050405020304" pitchFamily="18" charset="0"/>
                <a:cs typeface="Times New Roman" panose="02020603050405020304" pitchFamily="18" charset="0"/>
              </a:rPr>
              <a:t> ландшафту). 540 </a:t>
            </a:r>
            <a:r>
              <a:rPr lang="ru-RU" sz="2600" dirty="0" err="1">
                <a:latin typeface="Times New Roman" panose="02020603050405020304" pitchFamily="18" charset="0"/>
                <a:cs typeface="Times New Roman" panose="02020603050405020304" pitchFamily="18" charset="0"/>
              </a:rPr>
              <a:t>мільйонів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євро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призначено</a:t>
            </a:r>
            <a:r>
              <a:rPr lang="ru-RU" sz="2600" dirty="0">
                <a:latin typeface="Times New Roman" panose="02020603050405020304" pitchFamily="18" charset="0"/>
                <a:cs typeface="Times New Roman" panose="02020603050405020304" pitchFamily="18" charset="0"/>
              </a:rPr>
              <a:t> для </a:t>
            </a:r>
            <a:r>
              <a:rPr lang="ru-RU" sz="2600" dirty="0" err="1">
                <a:latin typeface="Times New Roman" panose="02020603050405020304" pitchFamily="18" charset="0"/>
                <a:cs typeface="Times New Roman" panose="02020603050405020304" pitchFamily="18" charset="0"/>
              </a:rPr>
              <a:t>втручання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сприятливого</a:t>
            </a:r>
            <a:r>
              <a:rPr lang="ru-RU" sz="2600" dirty="0">
                <a:latin typeface="Times New Roman" panose="02020603050405020304" pitchFamily="18" charset="0"/>
                <a:cs typeface="Times New Roman" panose="02020603050405020304" pitchFamily="18" charset="0"/>
              </a:rPr>
              <a:t> для </a:t>
            </a:r>
            <a:r>
              <a:rPr lang="ru-RU" sz="2600" dirty="0" err="1">
                <a:latin typeface="Times New Roman" panose="02020603050405020304" pitchFamily="18" charset="0"/>
                <a:cs typeface="Times New Roman" panose="02020603050405020304" pitchFamily="18" charset="0"/>
              </a:rPr>
              <a:t>клімату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навколишнього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середовища</a:t>
            </a:r>
            <a:r>
              <a:rPr lang="ru-RU" sz="2600" dirty="0">
                <a:latin typeface="Times New Roman" panose="02020603050405020304" pitchFamily="18" charset="0"/>
                <a:cs typeface="Times New Roman" panose="02020603050405020304" pitchFamily="18" charset="0"/>
              </a:rPr>
              <a:t> та </a:t>
            </a:r>
            <a:r>
              <a:rPr lang="ru-RU" sz="2600" dirty="0" err="1">
                <a:latin typeface="Times New Roman" panose="02020603050405020304" pitchFamily="18" charset="0"/>
                <a:cs typeface="Times New Roman" panose="02020603050405020304" pitchFamily="18" charset="0"/>
              </a:rPr>
              <a:t>добробуту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тварин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наприклад</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запобігання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лісовим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пожежам</a:t>
            </a:r>
            <a:r>
              <a:rPr lang="ru-RU" sz="2600" dirty="0">
                <a:latin typeface="Times New Roman" panose="02020603050405020304" pitchFamily="18" charset="0"/>
                <a:cs typeface="Times New Roman" panose="02020603050405020304" pitchFamily="18" charset="0"/>
              </a:rPr>
              <a:t> і </a:t>
            </a:r>
            <a:r>
              <a:rPr lang="ru-RU" sz="2600" dirty="0" err="1">
                <a:latin typeface="Times New Roman" panose="02020603050405020304" pitchFamily="18" charset="0"/>
                <a:cs typeface="Times New Roman" panose="02020603050405020304" pitchFamily="18" charset="0"/>
              </a:rPr>
              <a:t>острівці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біорізноманіття</a:t>
            </a:r>
            <a:r>
              <a:rPr lang="ru-RU" sz="2600"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10" name="image6.png"/>
          <p:cNvPicPr/>
          <p:nvPr/>
        </p:nvPicPr>
        <p:blipFill>
          <a:blip r:embed="rId4" cstate="print"/>
          <a:stretch>
            <a:fillRect/>
          </a:stretch>
        </p:blipFill>
        <p:spPr>
          <a:xfrm>
            <a:off x="537210" y="952500"/>
            <a:ext cx="2891790" cy="988695"/>
          </a:xfrm>
          <a:prstGeom prst="rect">
            <a:avLst/>
          </a:prstGeom>
        </p:spPr>
      </p:pic>
      <p:pic>
        <p:nvPicPr>
          <p:cNvPr id="11" name="image9.png" descr="C:\Users\glibmar\AppData\Local\Microsoft\Windows\INetCache\Content.Word\EU_Organic_Logo_Colour_OuterLine_54x36mm.png"/>
          <p:cNvPicPr/>
          <p:nvPr/>
        </p:nvPicPr>
        <p:blipFill>
          <a:blip r:embed="rId5" cstate="print"/>
          <a:stretch>
            <a:fillRect/>
          </a:stretch>
        </p:blipFill>
        <p:spPr>
          <a:xfrm>
            <a:off x="304800" y="6819900"/>
            <a:ext cx="987425" cy="655955"/>
          </a:xfrm>
          <a:prstGeom prst="rect">
            <a:avLst/>
          </a:prstGeom>
        </p:spPr>
      </p:pic>
      <p:sp>
        <p:nvSpPr>
          <p:cNvPr id="8" name="Горизонтальный свиток 7"/>
          <p:cNvSpPr/>
          <p:nvPr/>
        </p:nvSpPr>
        <p:spPr>
          <a:xfrm>
            <a:off x="0" y="7886700"/>
            <a:ext cx="13335000" cy="2247900"/>
          </a:xfrm>
          <a:prstGeom prst="horizont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dirty="0" err="1">
                <a:solidFill>
                  <a:schemeClr val="tx1"/>
                </a:solidFill>
              </a:rPr>
              <a:t>Іспанія</a:t>
            </a:r>
            <a:r>
              <a:rPr lang="ru-RU" sz="4000" dirty="0">
                <a:solidFill>
                  <a:schemeClr val="tx1"/>
                </a:solidFill>
              </a:rPr>
              <a:t> </a:t>
            </a:r>
            <a:r>
              <a:rPr lang="ru-RU" sz="4000" dirty="0" err="1">
                <a:solidFill>
                  <a:schemeClr val="tx1"/>
                </a:solidFill>
              </a:rPr>
              <a:t>прагне</a:t>
            </a:r>
            <a:r>
              <a:rPr lang="ru-RU" sz="4000" dirty="0">
                <a:solidFill>
                  <a:schemeClr val="tx1"/>
                </a:solidFill>
              </a:rPr>
              <a:t> </a:t>
            </a:r>
            <a:r>
              <a:rPr lang="ru-RU" sz="4000" dirty="0" err="1">
                <a:solidFill>
                  <a:schemeClr val="tx1"/>
                </a:solidFill>
              </a:rPr>
              <a:t>обробляти</a:t>
            </a:r>
            <a:r>
              <a:rPr lang="ru-RU" sz="4000" dirty="0">
                <a:solidFill>
                  <a:schemeClr val="tx1"/>
                </a:solidFill>
              </a:rPr>
              <a:t> 20% </a:t>
            </a:r>
            <a:r>
              <a:rPr lang="ru-RU" sz="4000" dirty="0" err="1">
                <a:solidFill>
                  <a:schemeClr val="tx1"/>
                </a:solidFill>
              </a:rPr>
              <a:t>своїх</a:t>
            </a:r>
            <a:r>
              <a:rPr lang="ru-RU" sz="4000" dirty="0">
                <a:solidFill>
                  <a:schemeClr val="tx1"/>
                </a:solidFill>
              </a:rPr>
              <a:t> </a:t>
            </a:r>
            <a:r>
              <a:rPr lang="ru-RU" sz="4000" dirty="0" err="1">
                <a:solidFill>
                  <a:schemeClr val="tx1"/>
                </a:solidFill>
              </a:rPr>
              <a:t>використовуваних</a:t>
            </a:r>
            <a:r>
              <a:rPr lang="ru-RU" sz="4000" dirty="0">
                <a:solidFill>
                  <a:schemeClr val="tx1"/>
                </a:solidFill>
              </a:rPr>
              <a:t> </a:t>
            </a:r>
            <a:r>
              <a:rPr lang="ru-RU" sz="4000" dirty="0" err="1">
                <a:solidFill>
                  <a:schemeClr val="tx1"/>
                </a:solidFill>
              </a:rPr>
              <a:t>сільськогосподарських</a:t>
            </a:r>
            <a:r>
              <a:rPr lang="ru-RU" sz="4000" dirty="0">
                <a:solidFill>
                  <a:schemeClr val="tx1"/>
                </a:solidFill>
              </a:rPr>
              <a:t> </a:t>
            </a:r>
            <a:r>
              <a:rPr lang="ru-RU" sz="4000" dirty="0" err="1">
                <a:solidFill>
                  <a:schemeClr val="tx1"/>
                </a:solidFill>
              </a:rPr>
              <a:t>угідь</a:t>
            </a:r>
            <a:r>
              <a:rPr lang="ru-RU" sz="4000" dirty="0">
                <a:solidFill>
                  <a:schemeClr val="tx1"/>
                </a:solidFill>
              </a:rPr>
              <a:t> </a:t>
            </a:r>
            <a:r>
              <a:rPr lang="ru-RU" sz="4000" dirty="0" err="1">
                <a:solidFill>
                  <a:schemeClr val="tx1"/>
                </a:solidFill>
              </a:rPr>
              <a:t>органічним</a:t>
            </a:r>
            <a:r>
              <a:rPr lang="ru-RU" sz="4000" dirty="0">
                <a:solidFill>
                  <a:schemeClr val="tx1"/>
                </a:solidFill>
              </a:rPr>
              <a:t> </a:t>
            </a:r>
            <a:r>
              <a:rPr lang="ru-RU" sz="4000" dirty="0" err="1">
                <a:solidFill>
                  <a:schemeClr val="tx1"/>
                </a:solidFill>
              </a:rPr>
              <a:t>сільським</a:t>
            </a:r>
            <a:r>
              <a:rPr lang="ru-RU" sz="4000" dirty="0">
                <a:solidFill>
                  <a:schemeClr val="tx1"/>
                </a:solidFill>
              </a:rPr>
              <a:t> </a:t>
            </a:r>
            <a:r>
              <a:rPr lang="ru-RU" sz="4000" dirty="0" err="1">
                <a:solidFill>
                  <a:schemeClr val="tx1"/>
                </a:solidFill>
              </a:rPr>
              <a:t>господарством</a:t>
            </a:r>
            <a:r>
              <a:rPr lang="ru-RU" sz="4000" dirty="0">
                <a:solidFill>
                  <a:schemeClr val="tx1"/>
                </a:solidFill>
              </a:rPr>
              <a:t> до 2030 року.</a:t>
            </a:r>
          </a:p>
        </p:txBody>
      </p:sp>
      <p:pic>
        <p:nvPicPr>
          <p:cNvPr id="9" name="image8.jpeg"/>
          <p:cNvPicPr/>
          <p:nvPr/>
        </p:nvPicPr>
        <p:blipFill>
          <a:blip r:embed="rId6" cstate="print"/>
          <a:stretch>
            <a:fillRect/>
          </a:stretch>
        </p:blipFill>
        <p:spPr>
          <a:xfrm>
            <a:off x="1905000" y="5676900"/>
            <a:ext cx="1099820" cy="1104900"/>
          </a:xfrm>
          <a:prstGeom prst="rect">
            <a:avLst/>
          </a:prstGeom>
        </p:spPr>
      </p:pic>
    </p:spTree>
    <p:extLst>
      <p:ext uri="{BB962C8B-B14F-4D97-AF65-F5344CB8AC3E}">
        <p14:creationId xmlns:p14="http://schemas.microsoft.com/office/powerpoint/2010/main" val="3802411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grpSp>
        <p:nvGrpSpPr>
          <p:cNvPr id="8" name="Группа 7"/>
          <p:cNvGrpSpPr/>
          <p:nvPr/>
        </p:nvGrpSpPr>
        <p:grpSpPr>
          <a:xfrm>
            <a:off x="0" y="342900"/>
            <a:ext cx="13563600" cy="9715500"/>
            <a:chOff x="-152400" y="0"/>
            <a:chExt cx="11803997" cy="9715500"/>
          </a:xfrm>
        </p:grpSpPr>
        <p:sp>
          <p:nvSpPr>
            <p:cNvPr id="10" name="Скругленный прямоугольник 9"/>
            <p:cNvSpPr/>
            <p:nvPr/>
          </p:nvSpPr>
          <p:spPr>
            <a:xfrm>
              <a:off x="-152400" y="3886200"/>
              <a:ext cx="2590799" cy="1600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dirty="0" smtClean="0"/>
                <a:t>СОЦІАЛЬНО- СТАЛИЙ САР</a:t>
              </a:r>
              <a:endParaRPr lang="ru-RU" sz="3200" dirty="0"/>
            </a:p>
          </p:txBody>
        </p:sp>
        <p:sp>
          <p:nvSpPr>
            <p:cNvPr id="11" name="Стрелка вправо 10"/>
            <p:cNvSpPr/>
            <p:nvPr/>
          </p:nvSpPr>
          <p:spPr>
            <a:xfrm>
              <a:off x="2500184" y="3886200"/>
              <a:ext cx="663146" cy="1524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3163330" y="0"/>
              <a:ext cx="8488267" cy="9715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2800" dirty="0">
                  <a:latin typeface="Times New Roman" panose="02020603050405020304" pitchFamily="18" charset="0"/>
                  <a:cs typeface="Times New Roman" panose="02020603050405020304" pitchFamily="18" charset="0"/>
                </a:rPr>
                <a:t>Сільські </a:t>
              </a:r>
              <a:r>
                <a:rPr lang="ru-RU" sz="2800" dirty="0" err="1">
                  <a:latin typeface="Times New Roman" panose="02020603050405020304" pitchFamily="18" charset="0"/>
                  <a:cs typeface="Times New Roman" panose="02020603050405020304" pitchFamily="18" charset="0"/>
                </a:rPr>
                <a:t>райони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Іспанії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стикаються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серйозними</a:t>
              </a:r>
              <a:r>
                <a:rPr lang="ru-RU" sz="2800" dirty="0">
                  <a:latin typeface="Times New Roman" panose="02020603050405020304" pitchFamily="18" charset="0"/>
                  <a:cs typeface="Times New Roman" panose="02020603050405020304" pitchFamily="18" charset="0"/>
                </a:rPr>
                <a:t> проблемами з точки </a:t>
              </a:r>
              <a:r>
                <a:rPr lang="ru-RU" sz="2800" dirty="0" err="1">
                  <a:latin typeface="Times New Roman" panose="02020603050405020304" pitchFamily="18" charset="0"/>
                  <a:cs typeface="Times New Roman" panose="02020603050405020304" pitchFamily="18" charset="0"/>
                </a:rPr>
                <a:t>зору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депопуляції</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старіння</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серйозних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соціальних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диспропорцій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Отже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іспанський</a:t>
              </a:r>
              <a:r>
                <a:rPr lang="ru-RU" sz="2800" dirty="0">
                  <a:latin typeface="Times New Roman" panose="02020603050405020304" pitchFamily="18" charset="0"/>
                  <a:cs typeface="Times New Roman" panose="02020603050405020304" pitchFamily="18" charset="0"/>
                </a:rPr>
                <a:t> план </a:t>
              </a:r>
              <a:r>
                <a:rPr lang="ru-RU" sz="2800" dirty="0" err="1">
                  <a:latin typeface="Times New Roman" panose="02020603050405020304" pitchFamily="18" charset="0"/>
                  <a:cs typeface="Times New Roman" panose="02020603050405020304" pitchFamily="18" charset="0"/>
                </a:rPr>
                <a:t>визначає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пріоритетність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дій</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цих</a:t>
              </a:r>
              <a:r>
                <a:rPr lang="ru-RU" sz="2800" dirty="0">
                  <a:latin typeface="Times New Roman" panose="02020603050405020304" pitchFamily="18" charset="0"/>
                  <a:cs typeface="Times New Roman" panose="02020603050405020304" pitchFamily="18" charset="0"/>
                </a:rPr>
                <a:t> сферах.</a:t>
              </a:r>
            </a:p>
            <a:p>
              <a:pPr algn="just"/>
              <a:r>
                <a:rPr lang="ru-RU" sz="2800" dirty="0">
                  <a:latin typeface="Times New Roman" panose="02020603050405020304" pitchFamily="18" charset="0"/>
                  <a:cs typeface="Times New Roman" panose="02020603050405020304" pitchFamily="18" charset="0"/>
                </a:rPr>
                <a:t>Заходи з </a:t>
              </a:r>
              <a:r>
                <a:rPr lang="ru-RU" sz="2800" dirty="0" err="1">
                  <a:latin typeface="Times New Roman" panose="02020603050405020304" pitchFamily="18" charset="0"/>
                  <a:cs typeface="Times New Roman" panose="02020603050405020304" pitchFamily="18" charset="0"/>
                </a:rPr>
                <a:t>місцевого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розвитку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територій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забезпечать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кращі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можливості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працевлаштування</a:t>
              </a:r>
              <a:r>
                <a:rPr lang="ru-RU" sz="2800" dirty="0">
                  <a:latin typeface="Times New Roman" panose="02020603050405020304" pitchFamily="18" charset="0"/>
                  <a:cs typeface="Times New Roman" panose="02020603050405020304" pitchFamily="18" charset="0"/>
                </a:rPr>
                <a:t>, особливо в </a:t>
              </a:r>
              <a:r>
                <a:rPr lang="ru-RU" sz="2800" dirty="0" err="1">
                  <a:latin typeface="Times New Roman" panose="02020603050405020304" pitchFamily="18" charset="0"/>
                  <a:cs typeface="Times New Roman" panose="02020603050405020304" pitchFamily="18" charset="0"/>
                </a:rPr>
                <a:t>найбільш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неблагополучних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територіях</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соціальних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групах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Координація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іншими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джерелами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фінансування</a:t>
              </a:r>
              <a:r>
                <a:rPr lang="ru-RU" sz="2800" dirty="0">
                  <a:latin typeface="Times New Roman" panose="02020603050405020304" pitchFamily="18" charset="0"/>
                  <a:cs typeface="Times New Roman" panose="02020603050405020304" pitchFamily="18" charset="0"/>
                </a:rPr>
                <a:t> ЄС </a:t>
              </a:r>
              <a:r>
                <a:rPr lang="ru-RU" sz="2800" dirty="0" err="1">
                  <a:latin typeface="Times New Roman" panose="02020603050405020304" pitchFamily="18" charset="0"/>
                  <a:cs typeface="Times New Roman" panose="02020603050405020304" pitchFamily="18" charset="0"/>
                </a:rPr>
                <a:t>відіграватиме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ключову</a:t>
              </a:r>
              <a:r>
                <a:rPr lang="ru-RU" sz="2800" dirty="0">
                  <a:latin typeface="Times New Roman" panose="02020603050405020304" pitchFamily="18" charset="0"/>
                  <a:cs typeface="Times New Roman" panose="02020603050405020304" pitchFamily="18" charset="0"/>
                </a:rPr>
                <a:t> роль у </a:t>
              </a:r>
              <a:r>
                <a:rPr lang="ru-RU" sz="2800" dirty="0" err="1">
                  <a:latin typeface="Times New Roman" panose="02020603050405020304" pitchFamily="18" charset="0"/>
                  <a:cs typeface="Times New Roman" panose="02020603050405020304" pitchFamily="18" charset="0"/>
                </a:rPr>
                <a:t>цьому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процесі</a:t>
              </a:r>
              <a:r>
                <a:rPr lang="ru-RU" sz="2800" dirty="0">
                  <a:latin typeface="Times New Roman" panose="02020603050405020304" pitchFamily="18" charset="0"/>
                  <a:cs typeface="Times New Roman" panose="02020603050405020304" pitchFamily="18" charset="0"/>
                </a:rPr>
                <a:t>. У рамках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Плану буде </a:t>
              </a:r>
              <a:r>
                <a:rPr lang="ru-RU" sz="2800" dirty="0" err="1">
                  <a:latin typeface="Times New Roman" panose="02020603050405020304" pitchFamily="18" charset="0"/>
                  <a:cs typeface="Times New Roman" panose="02020603050405020304" pitchFamily="18" charset="0"/>
                </a:rPr>
                <a:t>підтримано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понад</a:t>
              </a:r>
              <a:r>
                <a:rPr lang="ru-RU" sz="2800" dirty="0">
                  <a:latin typeface="Times New Roman" panose="02020603050405020304" pitchFamily="18" charset="0"/>
                  <a:cs typeface="Times New Roman" panose="02020603050405020304" pitchFamily="18" charset="0"/>
                </a:rPr>
                <a:t> 58 000 </a:t>
              </a:r>
              <a:r>
                <a:rPr lang="ru-RU" sz="2800" dirty="0" err="1">
                  <a:latin typeface="Times New Roman" panose="02020603050405020304" pitchFamily="18" charset="0"/>
                  <a:cs typeface="Times New Roman" panose="02020603050405020304" pitchFamily="18" charset="0"/>
                </a:rPr>
                <a:t>сільських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a:t>
              </a:r>
              <a:r>
                <a:rPr lang="ru-RU" sz="2800" dirty="0">
                  <a:latin typeface="Times New Roman" panose="02020603050405020304" pitchFamily="18" charset="0"/>
                  <a:cs typeface="Times New Roman" panose="02020603050405020304" pitchFamily="18" charset="0"/>
                </a:rPr>
                <a:t>, у тому </a:t>
              </a:r>
              <a:r>
                <a:rPr lang="ru-RU" sz="2800" dirty="0" err="1">
                  <a:latin typeface="Times New Roman" panose="02020603050405020304" pitchFamily="18" charset="0"/>
                  <a:cs typeface="Times New Roman" panose="02020603050405020304" pitchFamily="18" charset="0"/>
                </a:rPr>
                <a:t>числі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біоекономічних</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створено 17 347 </a:t>
              </a:r>
              <a:r>
                <a:rPr lang="ru-RU" sz="2800" dirty="0" err="1">
                  <a:latin typeface="Times New Roman" panose="02020603050405020304" pitchFamily="18" charset="0"/>
                  <a:cs typeface="Times New Roman" panose="02020603050405020304" pitchFamily="18" charset="0"/>
                </a:rPr>
                <a:t>нових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робочих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буде </a:t>
              </a:r>
              <a:r>
                <a:rPr lang="ru-RU" sz="2800" dirty="0" err="1">
                  <a:latin typeface="Times New Roman" panose="02020603050405020304" pitchFamily="18" charset="0"/>
                  <a:cs typeface="Times New Roman" panose="02020603050405020304" pitchFamily="18" charset="0"/>
                </a:rPr>
                <a:t>розроблено</a:t>
              </a:r>
              <a:r>
                <a:rPr lang="ru-RU" sz="2800" dirty="0">
                  <a:latin typeface="Times New Roman" panose="02020603050405020304" pitchFamily="18" charset="0"/>
                  <a:cs typeface="Times New Roman" panose="02020603050405020304" pitchFamily="18" charset="0"/>
                </a:rPr>
                <a:t> 16 </a:t>
              </a:r>
              <a:r>
                <a:rPr lang="en-GB" sz="2800" dirty="0">
                  <a:latin typeface="Times New Roman" panose="02020603050405020304" pitchFamily="18" charset="0"/>
                  <a:cs typeface="Times New Roman" panose="02020603050405020304" pitchFamily="18" charset="0"/>
                </a:rPr>
                <a:t>Smart Villages</a:t>
              </a:r>
              <a:r>
                <a:rPr lang="en-GB" sz="2800" dirty="0" smtClean="0">
                  <a:latin typeface="Times New Roman" panose="02020603050405020304" pitchFamily="18" charset="0"/>
                  <a:cs typeface="Times New Roman" panose="02020603050405020304" pitchFamily="18" charset="0"/>
                </a:rPr>
                <a:t>.</a:t>
              </a:r>
              <a:endParaRPr lang="uk-UA" sz="2800" dirty="0" smtClean="0">
                <a:latin typeface="Times New Roman" panose="02020603050405020304" pitchFamily="18" charset="0"/>
                <a:cs typeface="Times New Roman" panose="02020603050405020304" pitchFamily="18" charset="0"/>
              </a:endParaRPr>
            </a:p>
            <a:p>
              <a:pPr algn="just"/>
              <a:r>
                <a:rPr lang="ru-RU" sz="2800" dirty="0" err="1">
                  <a:latin typeface="Times New Roman" panose="02020603050405020304" pitchFamily="18" charset="0"/>
                  <a:cs typeface="Times New Roman" panose="02020603050405020304" pitchFamily="18" charset="0"/>
                </a:rPr>
                <a:t>Крім</a:t>
              </a:r>
              <a:r>
                <a:rPr lang="ru-RU" sz="2800" dirty="0">
                  <a:latin typeface="Times New Roman" panose="02020603050405020304" pitchFamily="18" charset="0"/>
                  <a:cs typeface="Times New Roman" panose="02020603050405020304" pitchFamily="18" charset="0"/>
                </a:rPr>
                <a:t> того, </a:t>
              </a:r>
              <a:r>
                <a:rPr lang="ru-RU" sz="2800" dirty="0" err="1">
                  <a:latin typeface="Times New Roman" panose="02020603050405020304" pitchFamily="18" charset="0"/>
                  <a:cs typeface="Times New Roman" panose="02020603050405020304" pitchFamily="18" charset="0"/>
                </a:rPr>
                <a:t>вперше</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Іспанії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підхід</a:t>
              </a:r>
              <a:r>
                <a:rPr lang="ru-RU" sz="2800" dirty="0">
                  <a:latin typeface="Times New Roman" panose="02020603050405020304" pitchFamily="18" charset="0"/>
                  <a:cs typeface="Times New Roman" panose="02020603050405020304" pitchFamily="18" charset="0"/>
                </a:rPr>
                <a:t> гендерного балансу буде </a:t>
              </a:r>
              <a:r>
                <a:rPr lang="ru-RU" sz="2800" dirty="0" err="1">
                  <a:latin typeface="Times New Roman" panose="02020603050405020304" pitchFamily="18" charset="0"/>
                  <a:cs typeface="Times New Roman" panose="02020603050405020304" pitchFamily="18" charset="0"/>
                </a:rPr>
                <a:t>застосовано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час </a:t>
              </a:r>
              <a:r>
                <a:rPr lang="ru-RU" sz="2800" dirty="0" err="1">
                  <a:latin typeface="Times New Roman" panose="02020603050405020304" pitchFamily="18" charset="0"/>
                  <a:cs typeface="Times New Roman" panose="02020603050405020304" pitchFamily="18" charset="0"/>
                </a:rPr>
                <a:t>розподілу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фінансової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допомоги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Стратегічного</a:t>
              </a:r>
              <a:r>
                <a:rPr lang="ru-RU" sz="2800" dirty="0">
                  <a:latin typeface="Times New Roman" panose="02020603050405020304" pitchFamily="18" charset="0"/>
                  <a:cs typeface="Times New Roman" panose="02020603050405020304" pitchFamily="18" charset="0"/>
                </a:rPr>
                <a:t> плану: </a:t>
              </a:r>
              <a:r>
                <a:rPr lang="ru-RU" sz="2800" dirty="0" err="1">
                  <a:latin typeface="Times New Roman" panose="02020603050405020304" pitchFamily="18" charset="0"/>
                  <a:cs typeface="Times New Roman" panose="02020603050405020304" pitchFamily="18" charset="0"/>
                </a:rPr>
                <a:t>цільове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додаткове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фінансування</a:t>
              </a:r>
              <a:r>
                <a:rPr lang="ru-RU" sz="2800" dirty="0">
                  <a:latin typeface="Times New Roman" panose="02020603050405020304" pitchFamily="18" charset="0"/>
                  <a:cs typeface="Times New Roman" panose="02020603050405020304" pitchFamily="18" charset="0"/>
                </a:rPr>
                <a:t> буде </a:t>
              </a:r>
              <a:r>
                <a:rPr lang="ru-RU" sz="2800" dirty="0" err="1">
                  <a:latin typeface="Times New Roman" panose="02020603050405020304" pitchFamily="18" charset="0"/>
                  <a:cs typeface="Times New Roman" panose="02020603050405020304" pitchFamily="18" charset="0"/>
                </a:rPr>
                <a:t>надано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жінкам</a:t>
              </a:r>
              <a:r>
                <a:rPr lang="ru-RU" sz="2800" dirty="0">
                  <a:latin typeface="Times New Roman" panose="02020603050405020304" pitchFamily="18" charset="0"/>
                  <a:cs typeface="Times New Roman" panose="02020603050405020304" pitchFamily="18" charset="0"/>
                </a:rPr>
                <a:t>-фермерам,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вже</a:t>
              </a:r>
              <a:r>
                <a:rPr lang="ru-RU" sz="2800" dirty="0">
                  <a:latin typeface="Times New Roman" panose="02020603050405020304" pitchFamily="18" charset="0"/>
                  <a:cs typeface="Times New Roman" panose="02020603050405020304" pitchFamily="18" charset="0"/>
                </a:rPr>
                <a:t> активно </a:t>
              </a:r>
              <a:r>
                <a:rPr lang="ru-RU" sz="2800" dirty="0" err="1">
                  <a:latin typeface="Times New Roman" panose="02020603050405020304" pitchFamily="18" charset="0"/>
                  <a:cs typeface="Times New Roman" panose="02020603050405020304" pitchFamily="18" charset="0"/>
                </a:rPr>
                <a:t>займаються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господарством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хочуть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розпочати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бізнес</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1401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30480" y="266700"/>
            <a:ext cx="12847320" cy="969496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950"/>
              </a:spcAft>
            </a:pPr>
            <a:r>
              <a:rPr lang="ru-RU" sz="4800" u="sng" dirty="0">
                <a:solidFill>
                  <a:srgbClr val="4C4084"/>
                </a:solidFill>
                <a:latin typeface="Source Sans Pro"/>
                <a:ea typeface="Times New Roman" panose="02020603050405020304" pitchFamily="18" charset="0"/>
                <a:hlinkClick r:id="rId4"/>
              </a:rPr>
              <a:t>Нова CAP</a:t>
            </a:r>
            <a:r>
              <a:rPr lang="ru-RU" sz="4800" dirty="0">
                <a:solidFill>
                  <a:srgbClr val="222222"/>
                </a:solidFill>
                <a:latin typeface="Source Sans Pro"/>
                <a:ea typeface="Times New Roman" panose="02020603050405020304" pitchFamily="18" charset="0"/>
              </a:rPr>
              <a:t> </a:t>
            </a:r>
            <a:r>
              <a:rPr lang="ru-RU" sz="4800" dirty="0" err="1" smtClean="0">
                <a:solidFill>
                  <a:srgbClr val="222222"/>
                </a:solidFill>
                <a:latin typeface="Source Sans Pro"/>
                <a:ea typeface="Times New Roman" panose="02020603050405020304" pitchFamily="18" charset="0"/>
              </a:rPr>
              <a:t>призначена</a:t>
            </a:r>
            <a:r>
              <a:rPr lang="ru-RU" sz="4800" dirty="0" smtClean="0">
                <a:solidFill>
                  <a:srgbClr val="222222"/>
                </a:solidFill>
                <a:latin typeface="Source Sans Pro"/>
                <a:ea typeface="Times New Roman" panose="02020603050405020304" pitchFamily="18" charset="0"/>
              </a:rPr>
              <a:t> </a:t>
            </a:r>
            <a:r>
              <a:rPr lang="ru-RU" sz="4800" dirty="0">
                <a:solidFill>
                  <a:srgbClr val="222222"/>
                </a:solidFill>
                <a:latin typeface="Source Sans Pro"/>
                <a:ea typeface="Times New Roman" panose="02020603050405020304" pitchFamily="18" charset="0"/>
              </a:rPr>
              <a:t>для </a:t>
            </a:r>
            <a:r>
              <a:rPr lang="ru-RU" sz="4800" dirty="0" err="1">
                <a:solidFill>
                  <a:srgbClr val="222222"/>
                </a:solidFill>
                <a:latin typeface="Source Sans Pro"/>
                <a:ea typeface="Times New Roman" panose="02020603050405020304" pitchFamily="18" charset="0"/>
              </a:rPr>
              <a:t>формування</a:t>
            </a:r>
            <a:r>
              <a:rPr lang="ru-RU" sz="4800" dirty="0">
                <a:solidFill>
                  <a:srgbClr val="222222"/>
                </a:solidFill>
                <a:latin typeface="Source Sans Pro"/>
                <a:ea typeface="Times New Roman" panose="02020603050405020304" pitchFamily="18" charset="0"/>
              </a:rPr>
              <a:t> переходу до </a:t>
            </a:r>
            <a:r>
              <a:rPr lang="ru-RU" sz="4800" b="1" i="1" dirty="0" err="1">
                <a:solidFill>
                  <a:srgbClr val="222222"/>
                </a:solidFill>
                <a:latin typeface="Source Sans Pro"/>
                <a:ea typeface="Times New Roman" panose="02020603050405020304" pitchFamily="18" charset="0"/>
              </a:rPr>
              <a:t>стійкого</a:t>
            </a:r>
            <a:r>
              <a:rPr lang="ru-RU" sz="4800" b="1" i="1" dirty="0">
                <a:solidFill>
                  <a:srgbClr val="222222"/>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стійкого</a:t>
            </a:r>
            <a:r>
              <a:rPr lang="ru-RU" sz="4800" b="1" i="1" dirty="0">
                <a:solidFill>
                  <a:srgbClr val="00B050"/>
                </a:solidFill>
                <a:latin typeface="Source Sans Pro"/>
                <a:ea typeface="Times New Roman" panose="02020603050405020304" pitchFamily="18" charset="0"/>
              </a:rPr>
              <a:t> та </a:t>
            </a:r>
            <a:r>
              <a:rPr lang="ru-RU" sz="4800" b="1" i="1" dirty="0" err="1">
                <a:solidFill>
                  <a:srgbClr val="00B050"/>
                </a:solidFill>
                <a:latin typeface="Source Sans Pro"/>
                <a:ea typeface="Times New Roman" panose="02020603050405020304" pitchFamily="18" charset="0"/>
              </a:rPr>
              <a:t>сучасного</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європейського</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сільськогосподарського</a:t>
            </a:r>
            <a:r>
              <a:rPr lang="ru-RU" sz="4800" b="1" i="1" dirty="0">
                <a:solidFill>
                  <a:srgbClr val="00B050"/>
                </a:solidFill>
                <a:latin typeface="Source Sans Pro"/>
                <a:ea typeface="Times New Roman" panose="02020603050405020304" pitchFamily="18" charset="0"/>
              </a:rPr>
              <a:t> сектору</a:t>
            </a:r>
            <a:r>
              <a:rPr lang="ru-RU" sz="4800" b="1" i="1" dirty="0">
                <a:solidFill>
                  <a:srgbClr val="222222"/>
                </a:solidFill>
                <a:latin typeface="Source Sans Pro"/>
                <a:ea typeface="Times New Roman" panose="02020603050405020304" pitchFamily="18" charset="0"/>
              </a:rPr>
              <a:t>. </a:t>
            </a:r>
            <a:r>
              <a:rPr lang="ru-RU" sz="4800" dirty="0" err="1">
                <a:solidFill>
                  <a:srgbClr val="222222"/>
                </a:solidFill>
                <a:latin typeface="Source Sans Pro"/>
                <a:ea typeface="Times New Roman" panose="02020603050405020304" pitchFamily="18" charset="0"/>
              </a:rPr>
              <a:t>Відповідно</a:t>
            </a:r>
            <a:r>
              <a:rPr lang="ru-RU" sz="4800" dirty="0">
                <a:solidFill>
                  <a:srgbClr val="222222"/>
                </a:solidFill>
                <a:latin typeface="Source Sans Pro"/>
                <a:ea typeface="Times New Roman" panose="02020603050405020304" pitchFamily="18" charset="0"/>
              </a:rPr>
              <a:t> до </a:t>
            </a:r>
            <a:r>
              <a:rPr lang="ru-RU" sz="4800" dirty="0" err="1">
                <a:solidFill>
                  <a:srgbClr val="222222"/>
                </a:solidFill>
                <a:latin typeface="Source Sans Pro"/>
                <a:ea typeface="Times New Roman" panose="02020603050405020304" pitchFamily="18" charset="0"/>
              </a:rPr>
              <a:t>реформованої</a:t>
            </a:r>
            <a:r>
              <a:rPr lang="ru-RU" sz="4800" dirty="0">
                <a:solidFill>
                  <a:srgbClr val="222222"/>
                </a:solidFill>
                <a:latin typeface="Source Sans Pro"/>
                <a:ea typeface="Times New Roman" panose="02020603050405020304" pitchFamily="18" charset="0"/>
              </a:rPr>
              <a:t> </a:t>
            </a:r>
            <a:r>
              <a:rPr lang="ru-RU" sz="4800" dirty="0" err="1">
                <a:solidFill>
                  <a:srgbClr val="222222"/>
                </a:solidFill>
                <a:latin typeface="Source Sans Pro"/>
                <a:ea typeface="Times New Roman" panose="02020603050405020304" pitchFamily="18" charset="0"/>
              </a:rPr>
              <a:t>політики</a:t>
            </a:r>
            <a:r>
              <a:rPr lang="ru-RU" sz="4800" dirty="0">
                <a:solidFill>
                  <a:srgbClr val="222222"/>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фінансування</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розподілятиметься</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більш</a:t>
            </a:r>
            <a:r>
              <a:rPr lang="ru-RU" sz="4800" b="1" i="1" dirty="0">
                <a:solidFill>
                  <a:srgbClr val="00B050"/>
                </a:solidFill>
                <a:latin typeface="Source Sans Pro"/>
                <a:ea typeface="Times New Roman" panose="02020603050405020304" pitchFamily="18" charset="0"/>
              </a:rPr>
              <a:t> справедливо </a:t>
            </a:r>
            <a:r>
              <a:rPr lang="ru-RU" sz="4800" b="1" i="1" dirty="0" err="1">
                <a:solidFill>
                  <a:srgbClr val="00B050"/>
                </a:solidFill>
                <a:latin typeface="Source Sans Pro"/>
                <a:ea typeface="Times New Roman" panose="02020603050405020304" pitchFamily="18" charset="0"/>
              </a:rPr>
              <a:t>між</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малими</a:t>
            </a:r>
            <a:r>
              <a:rPr lang="ru-RU" sz="4800" b="1" i="1" dirty="0">
                <a:solidFill>
                  <a:srgbClr val="00B050"/>
                </a:solidFill>
                <a:latin typeface="Source Sans Pro"/>
                <a:ea typeface="Times New Roman" panose="02020603050405020304" pitchFamily="18" charset="0"/>
              </a:rPr>
              <a:t> та </a:t>
            </a:r>
            <a:r>
              <a:rPr lang="ru-RU" sz="4800" b="1" i="1" dirty="0" err="1">
                <a:solidFill>
                  <a:srgbClr val="00B050"/>
                </a:solidFill>
                <a:latin typeface="Source Sans Pro"/>
                <a:ea typeface="Times New Roman" panose="02020603050405020304" pitchFamily="18" charset="0"/>
              </a:rPr>
              <a:t>середніми</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сімейними</a:t>
            </a:r>
            <a:r>
              <a:rPr lang="ru-RU" sz="4800" b="1" i="1" dirty="0">
                <a:solidFill>
                  <a:srgbClr val="00B050"/>
                </a:solidFill>
                <a:latin typeface="Source Sans Pro"/>
                <a:ea typeface="Times New Roman" panose="02020603050405020304" pitchFamily="18" charset="0"/>
              </a:rPr>
              <a:t> фермами</a:t>
            </a:r>
            <a:r>
              <a:rPr lang="ru-RU" sz="4800" dirty="0">
                <a:solidFill>
                  <a:srgbClr val="222222"/>
                </a:solidFill>
                <a:latin typeface="Source Sans Pro"/>
                <a:ea typeface="Times New Roman" panose="02020603050405020304" pitchFamily="18" charset="0"/>
              </a:rPr>
              <a:t>, а </a:t>
            </a:r>
            <a:r>
              <a:rPr lang="ru-RU" sz="4800" dirty="0" err="1">
                <a:solidFill>
                  <a:srgbClr val="222222"/>
                </a:solidFill>
                <a:latin typeface="Source Sans Pro"/>
                <a:ea typeface="Times New Roman" panose="02020603050405020304" pitchFamily="18" charset="0"/>
              </a:rPr>
              <a:t>також</a:t>
            </a:r>
            <a:r>
              <a:rPr lang="ru-RU" sz="4800" dirty="0">
                <a:solidFill>
                  <a:srgbClr val="222222"/>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молодими</a:t>
            </a:r>
            <a:r>
              <a:rPr lang="ru-RU" sz="4800" b="1" i="1" dirty="0">
                <a:solidFill>
                  <a:srgbClr val="00B050"/>
                </a:solidFill>
                <a:latin typeface="Source Sans Pro"/>
                <a:ea typeface="Times New Roman" panose="02020603050405020304" pitchFamily="18" charset="0"/>
              </a:rPr>
              <a:t> фермерами</a:t>
            </a:r>
            <a:r>
              <a:rPr lang="ru-RU" sz="4800" dirty="0">
                <a:solidFill>
                  <a:srgbClr val="222222"/>
                </a:solidFill>
                <a:latin typeface="Source Sans Pro"/>
                <a:ea typeface="Times New Roman" panose="02020603050405020304" pitchFamily="18" charset="0"/>
              </a:rPr>
              <a:t>. </a:t>
            </a:r>
            <a:r>
              <a:rPr lang="ru-RU" sz="4800" dirty="0" err="1">
                <a:solidFill>
                  <a:srgbClr val="222222"/>
                </a:solidFill>
                <a:latin typeface="Source Sans Pro"/>
                <a:ea typeface="Times New Roman" panose="02020603050405020304" pitchFamily="18" charset="0"/>
              </a:rPr>
              <a:t>Крім</a:t>
            </a:r>
            <a:r>
              <a:rPr lang="ru-RU" sz="4800" dirty="0">
                <a:solidFill>
                  <a:srgbClr val="222222"/>
                </a:solidFill>
                <a:latin typeface="Source Sans Pro"/>
                <a:ea typeface="Times New Roman" panose="02020603050405020304" pitchFamily="18" charset="0"/>
              </a:rPr>
              <a:t> того, фермерам буде </a:t>
            </a:r>
            <a:r>
              <a:rPr lang="ru-RU" sz="4800" dirty="0" err="1">
                <a:solidFill>
                  <a:srgbClr val="222222"/>
                </a:solidFill>
                <a:latin typeface="Source Sans Pro"/>
                <a:ea typeface="Times New Roman" panose="02020603050405020304" pitchFamily="18" charset="0"/>
              </a:rPr>
              <a:t>підтримано</a:t>
            </a:r>
            <a:r>
              <a:rPr lang="ru-RU" sz="4800" dirty="0">
                <a:solidFill>
                  <a:srgbClr val="222222"/>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впровадження</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нових</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інновацій</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від</a:t>
            </a:r>
            <a:r>
              <a:rPr lang="ru-RU" sz="4800" b="1" i="1" dirty="0">
                <a:solidFill>
                  <a:srgbClr val="00B050"/>
                </a:solidFill>
                <a:latin typeface="Source Sans Pro"/>
                <a:ea typeface="Times New Roman" panose="02020603050405020304" pitchFamily="18" charset="0"/>
              </a:rPr>
              <a:t> точного </a:t>
            </a:r>
            <a:r>
              <a:rPr lang="ru-RU" sz="4800" b="1" i="1" dirty="0" err="1">
                <a:solidFill>
                  <a:srgbClr val="00B050"/>
                </a:solidFill>
                <a:latin typeface="Source Sans Pro"/>
                <a:ea typeface="Times New Roman" panose="02020603050405020304" pitchFamily="18" charset="0"/>
              </a:rPr>
              <a:t>землеробства</a:t>
            </a:r>
            <a:r>
              <a:rPr lang="ru-RU" sz="4800" b="1" i="1" dirty="0">
                <a:solidFill>
                  <a:srgbClr val="00B050"/>
                </a:solidFill>
                <a:latin typeface="Source Sans Pro"/>
                <a:ea typeface="Times New Roman" panose="02020603050405020304" pitchFamily="18" charset="0"/>
              </a:rPr>
              <a:t> до </a:t>
            </a:r>
            <a:r>
              <a:rPr lang="ru-RU" sz="4800" b="1" i="1" dirty="0" err="1">
                <a:solidFill>
                  <a:srgbClr val="00B050"/>
                </a:solidFill>
                <a:latin typeface="Source Sans Pro"/>
                <a:ea typeface="Times New Roman" panose="02020603050405020304" pitchFamily="18" charset="0"/>
              </a:rPr>
              <a:t>агроекологічних</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методів</a:t>
            </a:r>
            <a:r>
              <a:rPr lang="ru-RU" sz="4800" b="1" i="1" dirty="0">
                <a:solidFill>
                  <a:srgbClr val="00B050"/>
                </a:solidFill>
                <a:latin typeface="Source Sans Pro"/>
                <a:ea typeface="Times New Roman" panose="02020603050405020304" pitchFamily="18" charset="0"/>
              </a:rPr>
              <a:t> </a:t>
            </a:r>
            <a:r>
              <a:rPr lang="ru-RU" sz="4800" b="1" i="1" dirty="0" err="1">
                <a:solidFill>
                  <a:srgbClr val="00B050"/>
                </a:solidFill>
                <a:latin typeface="Source Sans Pro"/>
                <a:ea typeface="Times New Roman" panose="02020603050405020304" pitchFamily="18" charset="0"/>
              </a:rPr>
              <a:t>виробництва</a:t>
            </a:r>
            <a:r>
              <a:rPr lang="ru-RU" sz="4800" dirty="0">
                <a:solidFill>
                  <a:srgbClr val="222222"/>
                </a:solidFill>
                <a:latin typeface="Source Sans Pro"/>
                <a:ea typeface="Times New Roman" panose="02020603050405020304" pitchFamily="18" charset="0"/>
              </a:rPr>
              <a:t>. </a:t>
            </a:r>
            <a:endParaRPr lang="ru-RU" sz="4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8453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10" name="Скругленный прямоугольник 9"/>
          <p:cNvSpPr/>
          <p:nvPr/>
        </p:nvSpPr>
        <p:spPr>
          <a:xfrm>
            <a:off x="30480" y="4374415"/>
            <a:ext cx="2514599" cy="334366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800" dirty="0"/>
              <a:t>ОБМІН ЗНАННЯМИ, ІННОВАЦІЇ ТА ЦИФРОВІСТЬ</a:t>
            </a:r>
            <a:endParaRPr lang="ru-RU" sz="2800" dirty="0"/>
          </a:p>
        </p:txBody>
      </p:sp>
      <p:sp>
        <p:nvSpPr>
          <p:cNvPr id="11" name="Стрелка вправо 10"/>
          <p:cNvSpPr/>
          <p:nvPr/>
        </p:nvSpPr>
        <p:spPr>
          <a:xfrm>
            <a:off x="2590800" y="4923538"/>
            <a:ext cx="1066800" cy="163105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3733800" y="419100"/>
            <a:ext cx="10134600" cy="9867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ru-RU" sz="3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91000" y="800100"/>
            <a:ext cx="9144000" cy="9140964"/>
          </a:xfrm>
          <a:prstGeom prst="rect">
            <a:avLst/>
          </a:prstGeom>
        </p:spPr>
        <p:txBody>
          <a:bodyPr wrap="square">
            <a:spAutoFit/>
          </a:bodyPr>
          <a:lstStyle/>
          <a:p>
            <a:pPr algn="just"/>
            <a:r>
              <a:rPr lang="ru-RU" sz="2800" dirty="0" err="1"/>
              <a:t>Функціонування</a:t>
            </a:r>
            <a:r>
              <a:rPr lang="ru-RU" sz="2800" dirty="0"/>
              <a:t> </a:t>
            </a:r>
            <a:r>
              <a:rPr lang="ru-RU" sz="2800" dirty="0" err="1"/>
              <a:t>Системи</a:t>
            </a:r>
            <a:r>
              <a:rPr lang="ru-RU" sz="2800" dirty="0"/>
              <a:t> </a:t>
            </a:r>
            <a:r>
              <a:rPr lang="ru-RU" sz="2800" dirty="0" err="1"/>
              <a:t>сільськогосподарських</a:t>
            </a:r>
            <a:r>
              <a:rPr lang="ru-RU" sz="2800" dirty="0"/>
              <a:t> </a:t>
            </a:r>
            <a:r>
              <a:rPr lang="ru-RU" sz="2800" dirty="0" err="1"/>
              <a:t>знань</a:t>
            </a:r>
            <a:r>
              <a:rPr lang="ru-RU" sz="2800" dirty="0"/>
              <a:t> та </a:t>
            </a:r>
            <a:r>
              <a:rPr lang="ru-RU" sz="2800" dirty="0" err="1"/>
              <a:t>інновацій</a:t>
            </a:r>
            <a:r>
              <a:rPr lang="ru-RU" sz="2800" dirty="0"/>
              <a:t> (</a:t>
            </a:r>
            <a:r>
              <a:rPr lang="en-GB" sz="2800" dirty="0"/>
              <a:t>AKIS) </a:t>
            </a:r>
            <a:r>
              <a:rPr lang="ru-RU" sz="2800" dirty="0"/>
              <a:t>в </a:t>
            </a:r>
            <a:r>
              <a:rPr lang="ru-RU" sz="2800" dirty="0" err="1"/>
              <a:t>Іспанії</a:t>
            </a:r>
            <a:r>
              <a:rPr lang="ru-RU" sz="2800" dirty="0"/>
              <a:t> </a:t>
            </a:r>
            <a:r>
              <a:rPr lang="ru-RU" sz="2800" dirty="0" err="1"/>
              <a:t>відносно</a:t>
            </a:r>
            <a:r>
              <a:rPr lang="ru-RU" sz="2800" dirty="0"/>
              <a:t> </a:t>
            </a:r>
            <a:r>
              <a:rPr lang="ru-RU" sz="2800" dirty="0" err="1"/>
              <a:t>потужне</a:t>
            </a:r>
            <a:r>
              <a:rPr lang="ru-RU" sz="2800" dirty="0"/>
              <a:t>, але </a:t>
            </a:r>
            <a:r>
              <a:rPr lang="ru-RU" sz="2800" dirty="0" err="1"/>
              <a:t>фрагментарне</a:t>
            </a:r>
            <a:r>
              <a:rPr lang="ru-RU" sz="2800" dirty="0"/>
              <a:t>. Для </a:t>
            </a:r>
            <a:r>
              <a:rPr lang="ru-RU" sz="2800" dirty="0" err="1"/>
              <a:t>цього</a:t>
            </a:r>
            <a:r>
              <a:rPr lang="ru-RU" sz="2800" dirty="0"/>
              <a:t> буде створено </a:t>
            </a:r>
            <a:r>
              <a:rPr lang="ru-RU" sz="2800" dirty="0" err="1"/>
              <a:t>координаційний</a:t>
            </a:r>
            <a:r>
              <a:rPr lang="ru-RU" sz="2800" dirty="0"/>
              <a:t> орган.</a:t>
            </a:r>
          </a:p>
          <a:p>
            <a:pPr algn="just"/>
            <a:r>
              <a:rPr lang="ru-RU" sz="2800" dirty="0" err="1"/>
              <a:t>Це</a:t>
            </a:r>
            <a:r>
              <a:rPr lang="ru-RU" sz="2800" dirty="0"/>
              <a:t> </a:t>
            </a:r>
            <a:r>
              <a:rPr lang="ru-RU" sz="2800" dirty="0" err="1"/>
              <a:t>ще</a:t>
            </a:r>
            <a:r>
              <a:rPr lang="ru-RU" sz="2800" dirty="0"/>
              <a:t> </a:t>
            </a:r>
            <a:r>
              <a:rPr lang="ru-RU" sz="2800" dirty="0" err="1"/>
              <a:t>більше</a:t>
            </a:r>
            <a:r>
              <a:rPr lang="ru-RU" sz="2800" dirty="0"/>
              <a:t> </a:t>
            </a:r>
            <a:r>
              <a:rPr lang="ru-RU" sz="2800" dirty="0" err="1"/>
              <a:t>сприятиме</a:t>
            </a:r>
            <a:r>
              <a:rPr lang="ru-RU" sz="2800" dirty="0"/>
              <a:t> </a:t>
            </a:r>
            <a:r>
              <a:rPr lang="ru-RU" sz="2800" dirty="0" err="1"/>
              <a:t>поширенню</a:t>
            </a:r>
            <a:r>
              <a:rPr lang="ru-RU" sz="2800" dirty="0"/>
              <a:t> </a:t>
            </a:r>
            <a:r>
              <a:rPr lang="ru-RU" sz="2800" dirty="0" err="1"/>
              <a:t>цифрових</a:t>
            </a:r>
            <a:r>
              <a:rPr lang="ru-RU" sz="2800" dirty="0"/>
              <a:t> та </a:t>
            </a:r>
            <a:r>
              <a:rPr lang="ru-RU" sz="2800" dirty="0" err="1"/>
              <a:t>інноваційних</a:t>
            </a:r>
            <a:r>
              <a:rPr lang="ru-RU" sz="2800" dirty="0"/>
              <a:t> </a:t>
            </a:r>
            <a:r>
              <a:rPr lang="ru-RU" sz="2800" dirty="0" err="1"/>
              <a:t>рішень</a:t>
            </a:r>
            <a:r>
              <a:rPr lang="ru-RU" sz="2800" dirty="0"/>
              <a:t>, </a:t>
            </a:r>
            <a:r>
              <a:rPr lang="ru-RU" sz="2800" dirty="0" err="1"/>
              <a:t>які</a:t>
            </a:r>
            <a:r>
              <a:rPr lang="ru-RU" sz="2800" dirty="0"/>
              <a:t> </a:t>
            </a:r>
            <a:r>
              <a:rPr lang="ru-RU" sz="2800" dirty="0" err="1"/>
              <a:t>демонструють</a:t>
            </a:r>
            <a:r>
              <a:rPr lang="ru-RU" sz="2800" dirty="0"/>
              <a:t> </a:t>
            </a:r>
            <a:r>
              <a:rPr lang="ru-RU" sz="2800" dirty="0" err="1"/>
              <a:t>значний</a:t>
            </a:r>
            <a:r>
              <a:rPr lang="ru-RU" sz="2800" dirty="0"/>
              <a:t> </a:t>
            </a:r>
            <a:r>
              <a:rPr lang="ru-RU" sz="2800" dirty="0" err="1"/>
              <a:t>потенціал</a:t>
            </a:r>
            <a:r>
              <a:rPr lang="ru-RU" sz="2800" dirty="0"/>
              <a:t>. </a:t>
            </a:r>
            <a:r>
              <a:rPr lang="ru-RU" sz="2800" dirty="0" err="1"/>
              <a:t>Дійсно</a:t>
            </a:r>
            <a:r>
              <a:rPr lang="ru-RU" sz="2800" dirty="0"/>
              <a:t>, </a:t>
            </a:r>
            <a:r>
              <a:rPr lang="ru-RU" sz="2800" dirty="0" err="1"/>
              <a:t>частина</a:t>
            </a:r>
            <a:r>
              <a:rPr lang="ru-RU" sz="2800" dirty="0"/>
              <a:t> </a:t>
            </a:r>
            <a:r>
              <a:rPr lang="ru-RU" sz="2800" dirty="0" err="1"/>
              <a:t>іспанської</a:t>
            </a:r>
            <a:r>
              <a:rPr lang="ru-RU" sz="2800" dirty="0"/>
              <a:t> </a:t>
            </a:r>
            <a:r>
              <a:rPr lang="ru-RU" sz="2800" dirty="0" err="1"/>
              <a:t>сільськогосподарської</a:t>
            </a:r>
            <a:r>
              <a:rPr lang="ru-RU" sz="2800" dirty="0"/>
              <a:t> </a:t>
            </a:r>
            <a:r>
              <a:rPr lang="ru-RU" sz="2800" dirty="0" err="1"/>
              <a:t>системи</a:t>
            </a:r>
            <a:r>
              <a:rPr lang="ru-RU" sz="2800" dirty="0"/>
              <a:t> </a:t>
            </a:r>
            <a:r>
              <a:rPr lang="ru-RU" sz="2800" dirty="0" err="1"/>
              <a:t>може</a:t>
            </a:r>
            <a:r>
              <a:rPr lang="ru-RU" sz="2800" dirty="0"/>
              <a:t> легко </a:t>
            </a:r>
            <a:r>
              <a:rPr lang="ru-RU" sz="2800" dirty="0" err="1"/>
              <a:t>скористатися</a:t>
            </a:r>
            <a:r>
              <a:rPr lang="ru-RU" sz="2800" dirty="0"/>
              <a:t> </a:t>
            </a:r>
            <a:r>
              <a:rPr lang="ru-RU" sz="2800" dirty="0" err="1"/>
              <a:t>перевагами</a:t>
            </a:r>
            <a:r>
              <a:rPr lang="ru-RU" sz="2800" dirty="0"/>
              <a:t> </a:t>
            </a:r>
            <a:r>
              <a:rPr lang="ru-RU" sz="2800" dirty="0" err="1"/>
              <a:t>цифрових</a:t>
            </a:r>
            <a:r>
              <a:rPr lang="ru-RU" sz="2800" dirty="0"/>
              <a:t> </a:t>
            </a:r>
            <a:r>
              <a:rPr lang="ru-RU" sz="2800" dirty="0" err="1"/>
              <a:t>автоматизованих</a:t>
            </a:r>
            <a:r>
              <a:rPr lang="ru-RU" sz="2800" dirty="0"/>
              <a:t> </a:t>
            </a:r>
            <a:r>
              <a:rPr lang="ru-RU" sz="2800" dirty="0" err="1"/>
              <a:t>рішень</a:t>
            </a:r>
            <a:r>
              <a:rPr lang="ru-RU" sz="2800" dirty="0"/>
              <a:t>, для </a:t>
            </a:r>
            <a:r>
              <a:rPr lang="ru-RU" sz="2800" dirty="0" err="1"/>
              <a:t>яких</a:t>
            </a:r>
            <a:r>
              <a:rPr lang="ru-RU" sz="2800" dirty="0"/>
              <a:t> </a:t>
            </a:r>
            <a:r>
              <a:rPr lang="ru-RU" sz="2800" dirty="0" err="1"/>
              <a:t>вже</a:t>
            </a:r>
            <a:r>
              <a:rPr lang="ru-RU" sz="2800" dirty="0"/>
              <a:t> </a:t>
            </a:r>
            <a:r>
              <a:rPr lang="ru-RU" sz="2800" dirty="0" err="1"/>
              <a:t>спостерігається</a:t>
            </a:r>
            <a:r>
              <a:rPr lang="ru-RU" sz="2800" dirty="0"/>
              <a:t> позитивна </a:t>
            </a:r>
            <a:r>
              <a:rPr lang="ru-RU" sz="2800" dirty="0" err="1"/>
              <a:t>тенденція</a:t>
            </a:r>
            <a:r>
              <a:rPr lang="ru-RU" sz="2800" dirty="0"/>
              <a:t>. У той час як Фонд </a:t>
            </a:r>
            <a:r>
              <a:rPr lang="ru-RU" sz="2800" dirty="0" err="1"/>
              <a:t>відновлення</a:t>
            </a:r>
            <a:r>
              <a:rPr lang="ru-RU" sz="2800" dirty="0"/>
              <a:t> та </a:t>
            </a:r>
            <a:r>
              <a:rPr lang="ru-RU" sz="2800" dirty="0" err="1"/>
              <a:t>стійкості</a:t>
            </a:r>
            <a:r>
              <a:rPr lang="ru-RU" sz="2800" dirty="0"/>
              <a:t> створить </a:t>
            </a:r>
            <a:r>
              <a:rPr lang="ru-RU" sz="2800" dirty="0" err="1"/>
              <a:t>цифрову</a:t>
            </a:r>
            <a:r>
              <a:rPr lang="ru-RU" sz="2800" dirty="0"/>
              <a:t> </a:t>
            </a:r>
            <a:r>
              <a:rPr lang="ru-RU" sz="2800" dirty="0" err="1"/>
              <a:t>інфраструктуру</a:t>
            </a:r>
            <a:r>
              <a:rPr lang="ru-RU" sz="2800" dirty="0"/>
              <a:t> в </a:t>
            </a:r>
            <a:r>
              <a:rPr lang="ru-RU" sz="2800" dirty="0" err="1"/>
              <a:t>сільській</a:t>
            </a:r>
            <a:r>
              <a:rPr lang="ru-RU" sz="2800" dirty="0"/>
              <a:t> </a:t>
            </a:r>
            <a:r>
              <a:rPr lang="ru-RU" sz="2800" dirty="0" err="1"/>
              <a:t>місцевості</a:t>
            </a:r>
            <a:r>
              <a:rPr lang="ru-RU" sz="2800" dirty="0"/>
              <a:t>, </a:t>
            </a:r>
            <a:r>
              <a:rPr lang="ru-RU" sz="2800" dirty="0" err="1"/>
              <a:t>Стратегічний</a:t>
            </a:r>
            <a:r>
              <a:rPr lang="ru-RU" sz="2800" dirty="0"/>
              <a:t> план </a:t>
            </a:r>
            <a:r>
              <a:rPr lang="en-GB" sz="2800" dirty="0"/>
              <a:t>CAP </a:t>
            </a:r>
            <a:r>
              <a:rPr lang="ru-RU" sz="2800" dirty="0" err="1"/>
              <a:t>допоможе</a:t>
            </a:r>
            <a:r>
              <a:rPr lang="ru-RU" sz="2800" dirty="0"/>
              <a:t> фермерам і </a:t>
            </a:r>
            <a:r>
              <a:rPr lang="ru-RU" sz="2800" dirty="0" err="1"/>
              <a:t>лісівникам</a:t>
            </a:r>
            <a:r>
              <a:rPr lang="ru-RU" sz="2800" dirty="0"/>
              <a:t> </a:t>
            </a:r>
            <a:r>
              <a:rPr lang="ru-RU" sz="2800" dirty="0" err="1"/>
              <a:t>отримати</a:t>
            </a:r>
            <a:r>
              <a:rPr lang="ru-RU" sz="2800" dirty="0"/>
              <a:t> </a:t>
            </a:r>
            <a:r>
              <a:rPr lang="ru-RU" sz="2800" dirty="0" err="1"/>
              <a:t>від</a:t>
            </a:r>
            <a:r>
              <a:rPr lang="ru-RU" sz="2800" dirty="0"/>
              <a:t> </a:t>
            </a:r>
            <a:r>
              <a:rPr lang="ru-RU" sz="2800" dirty="0" err="1"/>
              <a:t>неї</a:t>
            </a:r>
            <a:r>
              <a:rPr lang="ru-RU" sz="2800" dirty="0"/>
              <a:t> </a:t>
            </a:r>
            <a:r>
              <a:rPr lang="ru-RU" sz="2800" dirty="0" err="1"/>
              <a:t>максимальну</a:t>
            </a:r>
            <a:r>
              <a:rPr lang="ru-RU" sz="2800" dirty="0"/>
              <a:t> </a:t>
            </a:r>
            <a:r>
              <a:rPr lang="ru-RU" sz="2800" dirty="0" err="1"/>
              <a:t>користь</a:t>
            </a:r>
            <a:r>
              <a:rPr lang="ru-RU" sz="2800" dirty="0"/>
              <a:t>. Понад 1 </a:t>
            </a:r>
            <a:r>
              <a:rPr lang="ru-RU" sz="2800" dirty="0" err="1"/>
              <a:t>мільйон</a:t>
            </a:r>
            <a:r>
              <a:rPr lang="ru-RU" sz="2800" dirty="0"/>
              <a:t> людей </a:t>
            </a:r>
            <a:r>
              <a:rPr lang="ru-RU" sz="2800" dirty="0" err="1"/>
              <a:t>отримають</a:t>
            </a:r>
            <a:r>
              <a:rPr lang="ru-RU" sz="2800" dirty="0"/>
              <a:t> </a:t>
            </a:r>
            <a:r>
              <a:rPr lang="ru-RU" sz="2800" dirty="0" err="1"/>
              <a:t>вигоду</a:t>
            </a:r>
            <a:r>
              <a:rPr lang="ru-RU" sz="2800" dirty="0"/>
              <a:t> </a:t>
            </a:r>
            <a:r>
              <a:rPr lang="ru-RU" sz="2800" dirty="0" err="1"/>
              <a:t>від</a:t>
            </a:r>
            <a:r>
              <a:rPr lang="ru-RU" sz="2800" dirty="0"/>
              <a:t> </a:t>
            </a:r>
            <a:r>
              <a:rPr lang="ru-RU" sz="2800" dirty="0" err="1"/>
              <a:t>тренінгів</a:t>
            </a:r>
            <a:r>
              <a:rPr lang="ru-RU" sz="2800" dirty="0"/>
              <a:t> (з </a:t>
            </a:r>
            <a:r>
              <a:rPr lang="ru-RU" sz="2800" dirty="0" err="1"/>
              <a:t>особливим</a:t>
            </a:r>
            <a:r>
              <a:rPr lang="ru-RU" sz="2800" dirty="0"/>
              <a:t> акцентом на </a:t>
            </a:r>
            <a:r>
              <a:rPr lang="ru-RU" sz="2800" dirty="0" err="1"/>
              <a:t>ліквідації</a:t>
            </a:r>
            <a:r>
              <a:rPr lang="ru-RU" sz="2800" dirty="0"/>
              <a:t> </a:t>
            </a:r>
            <a:r>
              <a:rPr lang="ru-RU" sz="2800" dirty="0" err="1"/>
              <a:t>розриву</a:t>
            </a:r>
            <a:r>
              <a:rPr lang="ru-RU" sz="2800" dirty="0"/>
              <a:t> в </a:t>
            </a:r>
            <a:r>
              <a:rPr lang="ru-RU" sz="2800" dirty="0" err="1"/>
              <a:t>цифрових</a:t>
            </a:r>
            <a:r>
              <a:rPr lang="ru-RU" sz="2800" dirty="0"/>
              <a:t> </a:t>
            </a:r>
            <a:r>
              <a:rPr lang="ru-RU" sz="2800" dirty="0" err="1"/>
              <a:t>навичках</a:t>
            </a:r>
            <a:r>
              <a:rPr lang="ru-RU" sz="2800" dirty="0"/>
              <a:t>), </a:t>
            </a:r>
            <a:r>
              <a:rPr lang="ru-RU" sz="2800" dirty="0" err="1"/>
              <a:t>порад</a:t>
            </a:r>
            <a:r>
              <a:rPr lang="ru-RU" sz="2800" dirty="0"/>
              <a:t> і </a:t>
            </a:r>
            <a:r>
              <a:rPr lang="ru-RU" sz="2800" dirty="0" err="1"/>
              <a:t>дій</a:t>
            </a:r>
            <a:r>
              <a:rPr lang="ru-RU" sz="2800" dirty="0"/>
              <a:t> з підвищення </a:t>
            </a:r>
            <a:r>
              <a:rPr lang="ru-RU" sz="2800" dirty="0" err="1"/>
              <a:t>обізнаності</a:t>
            </a:r>
            <a:r>
              <a:rPr lang="ru-RU" sz="2800" dirty="0"/>
              <a:t>. </a:t>
            </a:r>
            <a:r>
              <a:rPr lang="ru-RU" sz="2800" dirty="0" err="1"/>
              <a:t>Радники</a:t>
            </a:r>
            <a:r>
              <a:rPr lang="ru-RU" sz="2800" dirty="0"/>
              <a:t> </a:t>
            </a:r>
            <a:r>
              <a:rPr lang="ru-RU" sz="2800" dirty="0" err="1"/>
              <a:t>отримають</a:t>
            </a:r>
            <a:r>
              <a:rPr lang="ru-RU" sz="2800" dirty="0"/>
              <a:t> </a:t>
            </a:r>
            <a:r>
              <a:rPr lang="ru-RU" sz="2800" dirty="0" err="1"/>
              <a:t>фінансування</a:t>
            </a:r>
            <a:r>
              <a:rPr lang="ru-RU" sz="2800" dirty="0"/>
              <a:t>, </a:t>
            </a:r>
            <a:r>
              <a:rPr lang="ru-RU" sz="2800" dirty="0" err="1"/>
              <a:t>щоб</a:t>
            </a:r>
            <a:r>
              <a:rPr lang="ru-RU" sz="2800" dirty="0"/>
              <a:t> </a:t>
            </a:r>
            <a:r>
              <a:rPr lang="ru-RU" sz="2800" dirty="0" err="1"/>
              <a:t>запропонувати</a:t>
            </a:r>
            <a:r>
              <a:rPr lang="ru-RU" sz="2800" dirty="0"/>
              <a:t> </a:t>
            </a:r>
            <a:r>
              <a:rPr lang="ru-RU" sz="2800" dirty="0" err="1"/>
              <a:t>інноваційні</a:t>
            </a:r>
            <a:r>
              <a:rPr lang="ru-RU" sz="2800" dirty="0"/>
              <a:t> </a:t>
            </a:r>
            <a:r>
              <a:rPr lang="ru-RU" sz="2800" dirty="0" err="1"/>
              <a:t>рішення</a:t>
            </a:r>
            <a:r>
              <a:rPr lang="ru-RU" sz="2800" dirty="0"/>
              <a:t> фермерам і </a:t>
            </a:r>
            <a:r>
              <a:rPr lang="ru-RU" sz="2800" dirty="0" err="1"/>
              <a:t>лісникам</a:t>
            </a:r>
            <a:r>
              <a:rPr lang="ru-RU" sz="2800" dirty="0"/>
              <a:t>, </a:t>
            </a:r>
            <a:r>
              <a:rPr lang="ru-RU" sz="2800" dirty="0" err="1"/>
              <a:t>які</a:t>
            </a:r>
            <a:r>
              <a:rPr lang="ru-RU" sz="2800" dirty="0"/>
              <a:t>, таким чином, </a:t>
            </a:r>
            <a:r>
              <a:rPr lang="ru-RU" sz="2800" dirty="0" err="1"/>
              <a:t>отримають</a:t>
            </a:r>
            <a:r>
              <a:rPr lang="ru-RU" sz="2800" dirty="0"/>
              <a:t> </a:t>
            </a:r>
            <a:r>
              <a:rPr lang="ru-RU" sz="2800" dirty="0" err="1"/>
              <a:t>інструменти</a:t>
            </a:r>
            <a:r>
              <a:rPr lang="ru-RU" sz="2800" dirty="0"/>
              <a:t> </a:t>
            </a:r>
            <a:r>
              <a:rPr lang="ru-RU" sz="2800" dirty="0" err="1"/>
              <a:t>знань</a:t>
            </a:r>
            <a:r>
              <a:rPr lang="ru-RU" sz="2800" dirty="0"/>
              <a:t> для </a:t>
            </a:r>
            <a:r>
              <a:rPr lang="ru-RU" sz="2800" dirty="0" err="1"/>
              <a:t>вирішення</a:t>
            </a:r>
            <a:r>
              <a:rPr lang="ru-RU" sz="2800" dirty="0"/>
              <a:t> </a:t>
            </a:r>
            <a:r>
              <a:rPr lang="ru-RU" sz="2800" dirty="0" err="1"/>
              <a:t>економічних</a:t>
            </a:r>
            <a:r>
              <a:rPr lang="ru-RU" sz="2800" dirty="0"/>
              <a:t>, </a:t>
            </a:r>
            <a:r>
              <a:rPr lang="ru-RU" sz="2800" dirty="0" err="1"/>
              <a:t>екологічних</a:t>
            </a:r>
            <a:r>
              <a:rPr lang="ru-RU" sz="2800" dirty="0"/>
              <a:t>, </a:t>
            </a:r>
            <a:r>
              <a:rPr lang="ru-RU" sz="2800" dirty="0" err="1"/>
              <a:t>соціальних</a:t>
            </a:r>
            <a:r>
              <a:rPr lang="ru-RU" sz="2800" dirty="0"/>
              <a:t> і </a:t>
            </a:r>
            <a:r>
              <a:rPr lang="ru-RU" sz="2800" dirty="0" err="1"/>
              <a:t>цифрових</a:t>
            </a:r>
            <a:r>
              <a:rPr lang="ru-RU" sz="2800" dirty="0"/>
              <a:t> </a:t>
            </a:r>
            <a:r>
              <a:rPr lang="ru-RU" sz="2800" dirty="0" err="1"/>
              <a:t>викликів</a:t>
            </a:r>
            <a:r>
              <a:rPr lang="ru-RU" sz="2800" dirty="0"/>
              <a:t>, </a:t>
            </a:r>
            <a:r>
              <a:rPr lang="ru-RU" sz="2800" dirty="0" err="1"/>
              <a:t>які</a:t>
            </a:r>
            <a:r>
              <a:rPr lang="ru-RU" sz="2800" dirty="0"/>
              <a:t> стоять перед ними.</a:t>
            </a:r>
          </a:p>
        </p:txBody>
      </p:sp>
    </p:spTree>
    <p:extLst>
      <p:ext uri="{BB962C8B-B14F-4D97-AF65-F5344CB8AC3E}">
        <p14:creationId xmlns:p14="http://schemas.microsoft.com/office/powerpoint/2010/main" val="3629703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2" name="Text Box 2"/>
          <p:cNvSpPr txBox="1">
            <a:spLocks noChangeArrowheads="1"/>
          </p:cNvSpPr>
          <p:nvPr/>
        </p:nvSpPr>
        <p:spPr bwMode="auto">
          <a:xfrm>
            <a:off x="228600" y="2247900"/>
            <a:ext cx="11425237" cy="5486400"/>
          </a:xfrm>
          <a:prstGeom prst="rect">
            <a:avLst/>
          </a:prstGeom>
          <a:solidFill>
            <a:srgbClr val="70AE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1033463" lvl="0" algn="just" eaLnBrk="0" fontAlgn="base" hangingPunct="0">
              <a:spcBef>
                <a:spcPts val="988"/>
              </a:spcBef>
              <a:spcAft>
                <a:spcPts val="800"/>
              </a:spcAft>
            </a:pPr>
            <a:r>
              <a:rPr lang="ru-RU" altLang="ru-RU" sz="4000" dirty="0">
                <a:latin typeface="Arial" panose="020B0604020202020204" pitchFamily="34" charset="0"/>
              </a:rPr>
              <a:t>В </a:t>
            </a:r>
            <a:r>
              <a:rPr lang="ru-RU" altLang="ru-RU" sz="4000" dirty="0" err="1">
                <a:latin typeface="Arial" panose="020B0604020202020204" pitchFamily="34" charset="0"/>
              </a:rPr>
              <a:t>останні</a:t>
            </a:r>
            <a:r>
              <a:rPr lang="ru-RU" altLang="ru-RU" sz="4000" dirty="0">
                <a:latin typeface="Arial" panose="020B0604020202020204" pitchFamily="34" charset="0"/>
              </a:rPr>
              <a:t> роки </a:t>
            </a:r>
            <a:r>
              <a:rPr lang="ru-RU" altLang="ru-RU" sz="4000" dirty="0" err="1">
                <a:latin typeface="Arial" panose="020B0604020202020204" pitchFamily="34" charset="0"/>
              </a:rPr>
              <a:t>Іспанія</a:t>
            </a:r>
            <a:r>
              <a:rPr lang="ru-RU" altLang="ru-RU" sz="4000" dirty="0">
                <a:latin typeface="Arial" panose="020B0604020202020204" pitchFamily="34" charset="0"/>
              </a:rPr>
              <a:t> </a:t>
            </a:r>
            <a:r>
              <a:rPr lang="ru-RU" altLang="ru-RU" sz="4000" dirty="0" err="1">
                <a:latin typeface="Arial" panose="020B0604020202020204" pitchFamily="34" charset="0"/>
              </a:rPr>
              <a:t>бере</a:t>
            </a:r>
            <a:r>
              <a:rPr lang="ru-RU" altLang="ru-RU" sz="4000" dirty="0">
                <a:latin typeface="Arial" panose="020B0604020202020204" pitchFamily="34" charset="0"/>
              </a:rPr>
              <a:t> участь у </a:t>
            </a:r>
            <a:r>
              <a:rPr lang="ru-RU" altLang="ru-RU" sz="4000" dirty="0" err="1">
                <a:latin typeface="Arial" panose="020B0604020202020204" pitchFamily="34" charset="0"/>
              </a:rPr>
              <a:t>Європейському</a:t>
            </a:r>
            <a:r>
              <a:rPr lang="ru-RU" altLang="ru-RU" sz="4000" dirty="0">
                <a:latin typeface="Arial" panose="020B0604020202020204" pitchFamily="34" charset="0"/>
              </a:rPr>
              <a:t> </a:t>
            </a:r>
            <a:r>
              <a:rPr lang="ru-RU" altLang="ru-RU" sz="4000" dirty="0" err="1">
                <a:latin typeface="Arial" panose="020B0604020202020204" pitchFamily="34" charset="0"/>
              </a:rPr>
              <a:t>інноваційному</a:t>
            </a:r>
            <a:r>
              <a:rPr lang="ru-RU" altLang="ru-RU" sz="4000" dirty="0">
                <a:latin typeface="Arial" panose="020B0604020202020204" pitchFamily="34" charset="0"/>
              </a:rPr>
              <a:t> </a:t>
            </a:r>
            <a:r>
              <a:rPr lang="ru-RU" altLang="ru-RU" sz="4000" dirty="0" err="1">
                <a:latin typeface="Arial" panose="020B0604020202020204" pitchFamily="34" charset="0"/>
              </a:rPr>
              <a:t>партнерстві</a:t>
            </a:r>
            <a:r>
              <a:rPr lang="ru-RU" altLang="ru-RU" sz="4000" dirty="0">
                <a:latin typeface="Arial" panose="020B0604020202020204" pitchFamily="34" charset="0"/>
              </a:rPr>
              <a:t> з </a:t>
            </a:r>
            <a:r>
              <a:rPr lang="ru-RU" altLang="ru-RU" sz="4000" dirty="0" err="1">
                <a:latin typeface="Arial" panose="020B0604020202020204" pitchFamily="34" charset="0"/>
              </a:rPr>
              <a:t>однією</a:t>
            </a:r>
            <a:r>
              <a:rPr lang="ru-RU" altLang="ru-RU" sz="4000" dirty="0">
                <a:latin typeface="Arial" panose="020B0604020202020204" pitchFamily="34" charset="0"/>
              </a:rPr>
              <a:t> з </a:t>
            </a:r>
            <a:r>
              <a:rPr lang="ru-RU" altLang="ru-RU" sz="4000" dirty="0" err="1">
                <a:latin typeface="Arial" panose="020B0604020202020204" pitchFamily="34" charset="0"/>
              </a:rPr>
              <a:t>найбільших</a:t>
            </a:r>
            <a:r>
              <a:rPr lang="ru-RU" altLang="ru-RU" sz="4000" dirty="0">
                <a:latin typeface="Arial" panose="020B0604020202020204" pitchFamily="34" charset="0"/>
              </a:rPr>
              <a:t> </a:t>
            </a:r>
            <a:r>
              <a:rPr lang="ru-RU" altLang="ru-RU" sz="4000" dirty="0" err="1">
                <a:latin typeface="Arial" panose="020B0604020202020204" pitchFamily="34" charset="0"/>
              </a:rPr>
              <a:t>операційних</a:t>
            </a:r>
            <a:r>
              <a:rPr lang="ru-RU" altLang="ru-RU" sz="4000" dirty="0">
                <a:latin typeface="Arial" panose="020B0604020202020204" pitchFamily="34" charset="0"/>
              </a:rPr>
              <a:t> </a:t>
            </a:r>
            <a:r>
              <a:rPr lang="ru-RU" altLang="ru-RU" sz="4000" dirty="0" err="1">
                <a:latin typeface="Arial" panose="020B0604020202020204" pitchFamily="34" charset="0"/>
              </a:rPr>
              <a:t>груп</a:t>
            </a:r>
            <a:r>
              <a:rPr lang="ru-RU" altLang="ru-RU" sz="4000" dirty="0">
                <a:latin typeface="Arial" panose="020B0604020202020204" pitchFamily="34" charset="0"/>
              </a:rPr>
              <a:t>. </a:t>
            </a:r>
            <a:r>
              <a:rPr lang="ru-RU" altLang="ru-RU" sz="4000" dirty="0" err="1">
                <a:latin typeface="Arial" panose="020B0604020202020204" pitchFamily="34" charset="0"/>
              </a:rPr>
              <a:t>Щоб</a:t>
            </a:r>
            <a:r>
              <a:rPr lang="ru-RU" altLang="ru-RU" sz="4000" dirty="0">
                <a:latin typeface="Arial" panose="020B0604020202020204" pitchFamily="34" charset="0"/>
              </a:rPr>
              <a:t> </a:t>
            </a:r>
            <a:r>
              <a:rPr lang="ru-RU" altLang="ru-RU" sz="4000" dirty="0" err="1">
                <a:latin typeface="Arial" panose="020B0604020202020204" pitchFamily="34" charset="0"/>
              </a:rPr>
              <a:t>продовжувати</a:t>
            </a:r>
            <a:r>
              <a:rPr lang="ru-RU" altLang="ru-RU" sz="4000" dirty="0">
                <a:latin typeface="Arial" panose="020B0604020202020204" pitchFamily="34" charset="0"/>
              </a:rPr>
              <a:t> </a:t>
            </a:r>
            <a:r>
              <a:rPr lang="ru-RU" altLang="ru-RU" sz="4000" dirty="0" err="1">
                <a:latin typeface="Arial" panose="020B0604020202020204" pitchFamily="34" charset="0"/>
              </a:rPr>
              <a:t>розвивати</a:t>
            </a:r>
            <a:r>
              <a:rPr lang="ru-RU" altLang="ru-RU" sz="4000" dirty="0">
                <a:latin typeface="Arial" panose="020B0604020202020204" pitchFamily="34" charset="0"/>
              </a:rPr>
              <a:t> </a:t>
            </a:r>
            <a:r>
              <a:rPr lang="ru-RU" altLang="ru-RU" sz="4000" dirty="0" err="1">
                <a:latin typeface="Arial" panose="020B0604020202020204" pitchFamily="34" charset="0"/>
              </a:rPr>
              <a:t>цей</a:t>
            </a:r>
            <a:r>
              <a:rPr lang="ru-RU" altLang="ru-RU" sz="4000" dirty="0">
                <a:latin typeface="Arial" panose="020B0604020202020204" pitchFamily="34" charset="0"/>
              </a:rPr>
              <a:t> </a:t>
            </a:r>
            <a:r>
              <a:rPr lang="ru-RU" altLang="ru-RU" sz="4000" dirty="0" err="1">
                <a:latin typeface="Arial" panose="020B0604020202020204" pitchFamily="34" charset="0"/>
              </a:rPr>
              <a:t>досвід</a:t>
            </a:r>
            <a:r>
              <a:rPr lang="ru-RU" altLang="ru-RU" sz="4000" dirty="0">
                <a:latin typeface="Arial" panose="020B0604020202020204" pitchFamily="34" charset="0"/>
              </a:rPr>
              <a:t>, 777 </a:t>
            </a:r>
            <a:r>
              <a:rPr lang="ru-RU" altLang="ru-RU" sz="4000" dirty="0" err="1">
                <a:latin typeface="Arial" panose="020B0604020202020204" pitchFamily="34" charset="0"/>
              </a:rPr>
              <a:t>оперативних</a:t>
            </a:r>
            <a:r>
              <a:rPr lang="ru-RU" altLang="ru-RU" sz="4000" dirty="0">
                <a:latin typeface="Arial" panose="020B0604020202020204" pitchFamily="34" charset="0"/>
              </a:rPr>
              <a:t> </a:t>
            </a:r>
            <a:r>
              <a:rPr lang="ru-RU" altLang="ru-RU" sz="4000" dirty="0" err="1">
                <a:latin typeface="Arial" panose="020B0604020202020204" pitchFamily="34" charset="0"/>
              </a:rPr>
              <a:t>груп</a:t>
            </a:r>
            <a:r>
              <a:rPr lang="ru-RU" altLang="ru-RU" sz="4000" dirty="0">
                <a:latin typeface="Arial" panose="020B0604020202020204" pitchFamily="34" charset="0"/>
              </a:rPr>
              <a:t> </a:t>
            </a:r>
            <a:r>
              <a:rPr lang="ru-RU" altLang="ru-RU" sz="4000" dirty="0" err="1">
                <a:latin typeface="Arial" panose="020B0604020202020204" pitchFamily="34" charset="0"/>
              </a:rPr>
              <a:t>отримають</a:t>
            </a:r>
            <a:r>
              <a:rPr lang="ru-RU" altLang="ru-RU" sz="4000" dirty="0">
                <a:latin typeface="Arial" panose="020B0604020202020204" pitchFamily="34" charset="0"/>
              </a:rPr>
              <a:t> </a:t>
            </a:r>
            <a:r>
              <a:rPr lang="ru-RU" altLang="ru-RU" sz="4000" dirty="0" err="1">
                <a:latin typeface="Arial" panose="020B0604020202020204" pitchFamily="34" charset="0"/>
              </a:rPr>
              <a:t>фінансування</a:t>
            </a:r>
            <a:r>
              <a:rPr lang="ru-RU" altLang="ru-RU" sz="4000" dirty="0">
                <a:latin typeface="Arial" panose="020B0604020202020204" pitchFamily="34" charset="0"/>
              </a:rPr>
              <a:t>, </a:t>
            </a:r>
            <a:r>
              <a:rPr lang="ru-RU" altLang="ru-RU" sz="4000" dirty="0" err="1">
                <a:latin typeface="Arial" panose="020B0604020202020204" pitchFamily="34" charset="0"/>
              </a:rPr>
              <a:t>щоб</a:t>
            </a:r>
            <a:r>
              <a:rPr lang="ru-RU" altLang="ru-RU" sz="4000" dirty="0">
                <a:latin typeface="Arial" panose="020B0604020202020204" pitchFamily="34" charset="0"/>
              </a:rPr>
              <a:t> </a:t>
            </a:r>
            <a:r>
              <a:rPr lang="ru-RU" altLang="ru-RU" sz="4000" dirty="0" err="1">
                <a:latin typeface="Arial" panose="020B0604020202020204" pitchFamily="34" charset="0"/>
              </a:rPr>
              <a:t>діяти</a:t>
            </a:r>
            <a:r>
              <a:rPr lang="ru-RU" altLang="ru-RU" sz="4000" dirty="0">
                <a:latin typeface="Arial" panose="020B0604020202020204" pitchFamily="34" charset="0"/>
              </a:rPr>
              <a:t> як </a:t>
            </a:r>
            <a:r>
              <a:rPr lang="ru-RU" altLang="ru-RU" sz="4000" dirty="0" err="1">
                <a:latin typeface="Arial" panose="020B0604020202020204" pitchFamily="34" charset="0"/>
              </a:rPr>
              <a:t>міст</a:t>
            </a:r>
            <a:r>
              <a:rPr lang="ru-RU" altLang="ru-RU" sz="4000" dirty="0">
                <a:latin typeface="Arial" panose="020B0604020202020204" pitchFamily="34" charset="0"/>
              </a:rPr>
              <a:t> </a:t>
            </a:r>
            <a:r>
              <a:rPr lang="ru-RU" altLang="ru-RU" sz="4000" dirty="0" err="1">
                <a:latin typeface="Arial" panose="020B0604020202020204" pitchFamily="34" charset="0"/>
              </a:rPr>
              <a:t>між</a:t>
            </a:r>
            <a:r>
              <a:rPr lang="ru-RU" altLang="ru-RU" sz="4000" dirty="0">
                <a:latin typeface="Arial" panose="020B0604020202020204" pitchFamily="34" charset="0"/>
              </a:rPr>
              <a:t> </a:t>
            </a:r>
            <a:r>
              <a:rPr lang="ru-RU" altLang="ru-RU" sz="4000" dirty="0" err="1">
                <a:latin typeface="Arial" panose="020B0604020202020204" pitchFamily="34" charset="0"/>
              </a:rPr>
              <a:t>дослідженнями</a:t>
            </a:r>
            <a:r>
              <a:rPr lang="ru-RU" altLang="ru-RU" sz="4000" dirty="0">
                <a:latin typeface="Arial" panose="020B0604020202020204" pitchFamily="34" charset="0"/>
              </a:rPr>
              <a:t>, </a:t>
            </a:r>
            <a:r>
              <a:rPr lang="ru-RU" altLang="ru-RU" sz="4000" dirty="0" err="1">
                <a:latin typeface="Arial" panose="020B0604020202020204" pitchFamily="34" charset="0"/>
              </a:rPr>
              <a:t>промисловістю</a:t>
            </a:r>
            <a:r>
              <a:rPr lang="ru-RU" altLang="ru-RU" sz="4000" dirty="0">
                <a:latin typeface="Arial" panose="020B0604020202020204" pitchFamily="34" charset="0"/>
              </a:rPr>
              <a:t> та фермерами.</a:t>
            </a:r>
            <a:endParaRPr kumimoji="0" lang="ru-RU" altLang="ru-RU" sz="4000" b="0" i="0" u="none" strike="noStrike" cap="none" normalizeH="0" baseline="0" dirty="0" smtClean="0">
              <a:ln>
                <a:noFill/>
              </a:ln>
              <a:solidFill>
                <a:schemeClr val="tx1"/>
              </a:solidFill>
              <a:effectLst/>
              <a:latin typeface="Arial" panose="020B0604020202020204" pitchFamily="34" charset="0"/>
            </a:endParaRPr>
          </a:p>
        </p:txBody>
      </p:sp>
      <p:pic>
        <p:nvPicPr>
          <p:cNvPr id="9" name="image13.png"/>
          <p:cNvPicPr/>
          <p:nvPr/>
        </p:nvPicPr>
        <p:blipFill>
          <a:blip r:embed="rId3" cstate="print"/>
          <a:stretch>
            <a:fillRect/>
          </a:stretch>
        </p:blipFill>
        <p:spPr>
          <a:xfrm>
            <a:off x="11963400" y="2933700"/>
            <a:ext cx="2438400" cy="2108200"/>
          </a:xfrm>
          <a:prstGeom prst="rect">
            <a:avLst/>
          </a:prstGeom>
        </p:spPr>
      </p:pic>
    </p:spTree>
    <p:extLst>
      <p:ext uri="{BB962C8B-B14F-4D97-AF65-F5344CB8AC3E}">
        <p14:creationId xmlns:p14="http://schemas.microsoft.com/office/powerpoint/2010/main" val="17990248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3"/>
            <a:ext cx="2333624" cy="2305049"/>
          </a:xfrm>
          <a:prstGeom prst="rect">
            <a:avLst/>
          </a:prstGeom>
        </p:spPr>
      </p:pic>
      <p:sp>
        <p:nvSpPr>
          <p:cNvPr id="8" name="object 2"/>
          <p:cNvSpPr txBox="1">
            <a:spLocks noGrp="1"/>
          </p:cNvSpPr>
          <p:nvPr>
            <p:ph type="title"/>
          </p:nvPr>
        </p:nvSpPr>
        <p:spPr>
          <a:xfrm>
            <a:off x="2117339" y="2892127"/>
            <a:ext cx="9728200" cy="3125856"/>
          </a:xfrm>
          <a:prstGeom prst="rect">
            <a:avLst/>
          </a:prstGeom>
        </p:spPr>
        <p:txBody>
          <a:bodyPr vert="horz" wrap="square" lIns="0" tIns="98425" rIns="0" bIns="0" rtlCol="0">
            <a:spAutoFit/>
          </a:bodyPr>
          <a:lstStyle/>
          <a:p>
            <a:pPr marL="2468880" marR="5080" indent="-2456815">
              <a:lnSpc>
                <a:spcPts val="11780"/>
              </a:lnSpc>
              <a:spcBef>
                <a:spcPts val="775"/>
              </a:spcBef>
              <a:tabLst>
                <a:tab pos="7931150" algn="l"/>
              </a:tabLst>
            </a:pPr>
            <a:r>
              <a:rPr sz="103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Arial"/>
                <a:cs typeface="Arial"/>
              </a:rPr>
              <a:t>ДЯКУЄМО	ЗА  УВАГУ!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30480" y="266700"/>
            <a:ext cx="12847320" cy="87100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950"/>
              </a:spcAft>
            </a:pPr>
            <a:r>
              <a:rPr lang="ru-RU" sz="4000" dirty="0">
                <a:solidFill>
                  <a:schemeClr val="tx1"/>
                </a:solidFill>
                <a:latin typeface="Source Sans Pro"/>
                <a:ea typeface="Times New Roman" panose="02020603050405020304" pitchFamily="18" charset="0"/>
              </a:rPr>
              <a:t>Країни ЄС </a:t>
            </a:r>
            <a:r>
              <a:rPr lang="ru-RU" sz="4000" dirty="0" err="1">
                <a:solidFill>
                  <a:schemeClr val="tx1"/>
                </a:solidFill>
                <a:latin typeface="Source Sans Pro"/>
                <a:ea typeface="Times New Roman" panose="02020603050405020304" pitchFamily="18" charset="0"/>
              </a:rPr>
              <a:t>запровадять</a:t>
            </a:r>
            <a:r>
              <a:rPr lang="ru-RU" sz="4000" dirty="0">
                <a:solidFill>
                  <a:schemeClr val="tx1"/>
                </a:solidFill>
                <a:latin typeface="Source Sans Pro"/>
                <a:ea typeface="Times New Roman" panose="02020603050405020304" pitchFamily="18" charset="0"/>
              </a:rPr>
              <a:t> </a:t>
            </a:r>
            <a:r>
              <a:rPr lang="ru-RU" sz="4000" b="1" dirty="0" err="1" smtClean="0">
                <a:solidFill>
                  <a:schemeClr val="tx1"/>
                </a:solidFill>
                <a:latin typeface="Source Sans Pro"/>
                <a:ea typeface="Times New Roman" panose="02020603050405020304" pitchFamily="18" charset="0"/>
              </a:rPr>
              <a:t>Стратегічний</a:t>
            </a:r>
            <a:r>
              <a:rPr lang="ru-RU" sz="4000" b="1" dirty="0" smtClean="0">
                <a:solidFill>
                  <a:schemeClr val="tx1"/>
                </a:solidFill>
                <a:latin typeface="Source Sans Pro"/>
                <a:ea typeface="Times New Roman" panose="02020603050405020304" pitchFamily="18" charset="0"/>
              </a:rPr>
              <a:t> План САР</a:t>
            </a:r>
            <a:r>
              <a:rPr lang="en-GB" sz="4000" smtClean="0">
                <a:solidFill>
                  <a:schemeClr val="tx1"/>
                </a:solidFill>
                <a:latin typeface="Source Sans Pro"/>
                <a:ea typeface="Times New Roman" panose="02020603050405020304" pitchFamily="18" charset="0"/>
              </a:rPr>
              <a:t>, </a:t>
            </a:r>
            <a:r>
              <a:rPr lang="ru-RU" sz="4000">
                <a:solidFill>
                  <a:schemeClr val="tx1"/>
                </a:solidFill>
                <a:latin typeface="Source Sans Pro"/>
                <a:ea typeface="Times New Roman" panose="02020603050405020304" pitchFamily="18" charset="0"/>
              </a:rPr>
              <a:t>поєднуючи фінансування для </a:t>
            </a:r>
            <a:r>
              <a:rPr lang="ru-RU" sz="4000" b="1">
                <a:solidFill>
                  <a:schemeClr val="tx1"/>
                </a:solidFill>
                <a:latin typeface="Source Sans Pro"/>
                <a:ea typeface="Times New Roman" panose="02020603050405020304" pitchFamily="18" charset="0"/>
              </a:rPr>
              <a:t>підтримки </a:t>
            </a:r>
            <a:r>
              <a:rPr lang="ru-RU" sz="4000" b="1" smtClean="0">
                <a:solidFill>
                  <a:schemeClr val="tx1"/>
                </a:solidFill>
                <a:latin typeface="Source Sans Pro"/>
                <a:ea typeface="Times New Roman" panose="02020603050405020304" pitchFamily="18" charset="0"/>
              </a:rPr>
              <a:t>рівня доходів</a:t>
            </a:r>
            <a:r>
              <a:rPr lang="ru-RU" sz="4000" b="1">
                <a:solidFill>
                  <a:schemeClr val="tx1"/>
                </a:solidFill>
                <a:latin typeface="Source Sans Pro"/>
                <a:ea typeface="Times New Roman" panose="02020603050405020304" pitchFamily="18" charset="0"/>
              </a:rPr>
              <a:t>, розвитку сільської місцевості та ринкових заходів</a:t>
            </a:r>
            <a:r>
              <a:rPr lang="ru-RU" sz="400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Розробляючи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свій</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Стратегічний</a:t>
            </a:r>
            <a:r>
              <a:rPr lang="ru-RU" sz="4000" dirty="0">
                <a:solidFill>
                  <a:schemeClr val="tx1"/>
                </a:solidFill>
                <a:latin typeface="Source Sans Pro"/>
                <a:ea typeface="Times New Roman" panose="02020603050405020304" pitchFamily="18" charset="0"/>
              </a:rPr>
              <a:t> план </a:t>
            </a:r>
            <a:r>
              <a:rPr lang="en-GB" sz="4000">
                <a:solidFill>
                  <a:schemeClr val="tx1"/>
                </a:solidFill>
                <a:latin typeface="Source Sans Pro"/>
                <a:ea typeface="Times New Roman" panose="02020603050405020304" pitchFamily="18" charset="0"/>
              </a:rPr>
              <a:t>CAP, </a:t>
            </a:r>
            <a:r>
              <a:rPr lang="ru-RU" sz="4000">
                <a:solidFill>
                  <a:schemeClr val="tx1"/>
                </a:solidFill>
                <a:latin typeface="Source Sans Pro"/>
                <a:ea typeface="Times New Roman" panose="02020603050405020304" pitchFamily="18" charset="0"/>
              </a:rPr>
              <a:t>кожна </a:t>
            </a:r>
            <a:r>
              <a:rPr lang="ru-RU" sz="4000">
                <a:solidFill>
                  <a:schemeClr val="tx1"/>
                </a:solidFill>
                <a:latin typeface="Source Sans Pro"/>
                <a:ea typeface="Times New Roman" panose="02020603050405020304" pitchFamily="18" charset="0"/>
              </a:rPr>
              <a:t>держава-член </a:t>
            </a:r>
            <a:r>
              <a:rPr lang="ru-RU" sz="4000" smtClean="0">
                <a:solidFill>
                  <a:schemeClr val="tx1"/>
                </a:solidFill>
                <a:latin typeface="Source Sans Pro"/>
                <a:ea typeface="Times New Roman" panose="02020603050405020304" pitchFamily="18" charset="0"/>
              </a:rPr>
              <a:t>обирає </a:t>
            </a:r>
            <a:r>
              <a:rPr lang="ru-RU" sz="4000">
                <a:solidFill>
                  <a:schemeClr val="tx1"/>
                </a:solidFill>
                <a:latin typeface="Source Sans Pro"/>
                <a:ea typeface="Times New Roman" panose="02020603050405020304" pitchFamily="18" charset="0"/>
              </a:rPr>
              <a:t>з широкого </a:t>
            </a:r>
            <a:r>
              <a:rPr lang="ru-RU" sz="4000">
                <a:solidFill>
                  <a:schemeClr val="tx1"/>
                </a:solidFill>
                <a:latin typeface="Source Sans Pro"/>
                <a:ea typeface="Times New Roman" panose="02020603050405020304" pitchFamily="18" charset="0"/>
              </a:rPr>
              <a:t>спектру </a:t>
            </a:r>
            <a:r>
              <a:rPr lang="ru-RU" sz="4000" smtClean="0">
                <a:solidFill>
                  <a:schemeClr val="tx1"/>
                </a:solidFill>
                <a:latin typeface="Source Sans Pro"/>
                <a:ea typeface="Times New Roman" panose="02020603050405020304" pitchFamily="18" charset="0"/>
              </a:rPr>
              <a:t>впливу </a:t>
            </a:r>
            <a:r>
              <a:rPr lang="ru-RU" sz="4000">
                <a:solidFill>
                  <a:schemeClr val="tx1"/>
                </a:solidFill>
                <a:latin typeface="Source Sans Pro"/>
                <a:ea typeface="Times New Roman" panose="02020603050405020304" pitchFamily="18" charset="0"/>
              </a:rPr>
              <a:t>на рівні ЄС, пристосовуючи та націлюючи їх відповідно до своїх конкретних потреб і місцевих умов. </a:t>
            </a:r>
            <a:r>
              <a:rPr lang="ru-RU" sz="4000" dirty="0" err="1">
                <a:solidFill>
                  <a:schemeClr val="tx1"/>
                </a:solidFill>
                <a:latin typeface="Source Sans Pro"/>
                <a:ea typeface="Times New Roman" panose="02020603050405020304" pitchFamily="18" charset="0"/>
              </a:rPr>
              <a:t>Комісія</a:t>
            </a:r>
            <a:r>
              <a:rPr lang="ru-RU" sz="4000" dirty="0">
                <a:solidFill>
                  <a:schemeClr val="tx1"/>
                </a:solidFill>
                <a:latin typeface="Source Sans Pro"/>
                <a:ea typeface="Times New Roman" panose="02020603050405020304" pitchFamily="18" charset="0"/>
              </a:rPr>
              <a:t> </a:t>
            </a:r>
            <a:r>
              <a:rPr lang="ru-RU" sz="4000" dirty="0" err="1" smtClean="0">
                <a:solidFill>
                  <a:schemeClr val="tx1"/>
                </a:solidFill>
                <a:latin typeface="Source Sans Pro"/>
                <a:ea typeface="Times New Roman" panose="02020603050405020304" pitchFamily="18" charset="0"/>
              </a:rPr>
              <a:t>оцінює</a:t>
            </a:r>
            <a:r>
              <a:rPr lang="ru-RU" sz="4000" dirty="0" smtClean="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чи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підходить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кожен</a:t>
            </a:r>
            <a:r>
              <a:rPr lang="ru-RU" sz="4000" dirty="0">
                <a:solidFill>
                  <a:schemeClr val="tx1"/>
                </a:solidFill>
                <a:latin typeface="Source Sans Pro"/>
                <a:ea typeface="Times New Roman" panose="02020603050405020304" pitchFamily="18" charset="0"/>
              </a:rPr>
              <a:t> план </a:t>
            </a:r>
            <a:r>
              <a:rPr lang="ru-RU" sz="4000" b="1" dirty="0">
                <a:solidFill>
                  <a:schemeClr val="tx1"/>
                </a:solidFill>
                <a:latin typeface="Source Sans Pro"/>
                <a:ea typeface="Times New Roman" panose="02020603050405020304" pitchFamily="18" charset="0"/>
              </a:rPr>
              <a:t>до </a:t>
            </a:r>
            <a:r>
              <a:rPr lang="ru-RU" sz="4000" b="1" dirty="0" err="1" smtClean="0">
                <a:solidFill>
                  <a:schemeClr val="tx1"/>
                </a:solidFill>
                <a:latin typeface="Source Sans Pro"/>
                <a:ea typeface="Times New Roman" panose="02020603050405020304" pitchFamily="18" charset="0"/>
              </a:rPr>
              <a:t>ключових</a:t>
            </a:r>
            <a:r>
              <a:rPr lang="ru-RU" sz="4000" b="1" dirty="0" smtClean="0">
                <a:solidFill>
                  <a:schemeClr val="tx1"/>
                </a:solidFill>
                <a:latin typeface="Source Sans Pro"/>
                <a:ea typeface="Times New Roman" panose="02020603050405020304" pitchFamily="18" charset="0"/>
              </a:rPr>
              <a:t> </a:t>
            </a:r>
            <a:r>
              <a:rPr lang="ru-RU" sz="4000" b="1" dirty="0" err="1">
                <a:solidFill>
                  <a:schemeClr val="tx1"/>
                </a:solidFill>
                <a:latin typeface="Source Sans Pro"/>
                <a:ea typeface="Times New Roman" panose="02020603050405020304" pitchFamily="18" charset="0"/>
              </a:rPr>
              <a:t>цілей</a:t>
            </a:r>
            <a:r>
              <a:rPr lang="ru-RU" sz="4000" b="1" dirty="0">
                <a:solidFill>
                  <a:schemeClr val="tx1"/>
                </a:solidFill>
                <a:latin typeface="Source Sans Pro"/>
                <a:ea typeface="Times New Roman" panose="02020603050405020304" pitchFamily="18" charset="0"/>
              </a:rPr>
              <a:t> </a:t>
            </a:r>
            <a:r>
              <a:rPr lang="en-GB" sz="4000" b="1">
                <a:solidFill>
                  <a:schemeClr val="tx1"/>
                </a:solidFill>
                <a:latin typeface="Source Sans Pro"/>
                <a:ea typeface="Times New Roman" panose="02020603050405020304" pitchFamily="18" charset="0"/>
              </a:rPr>
              <a:t>CAP</a:t>
            </a:r>
            <a:r>
              <a:rPr lang="en-GB" sz="4000">
                <a:solidFill>
                  <a:schemeClr val="tx1"/>
                </a:solidFill>
                <a:latin typeface="Source Sans Pro"/>
                <a:ea typeface="Times New Roman" panose="02020603050405020304" pitchFamily="18" charset="0"/>
              </a:rPr>
              <a:t>, </a:t>
            </a:r>
            <a:r>
              <a:rPr lang="ru-RU" sz="4000">
                <a:solidFill>
                  <a:schemeClr val="tx1"/>
                </a:solidFill>
                <a:latin typeface="Source Sans Pro"/>
                <a:ea typeface="Times New Roman" panose="02020603050405020304" pitchFamily="18" charset="0"/>
              </a:rPr>
              <a:t>які </a:t>
            </a:r>
            <a:r>
              <a:rPr lang="ru-RU" sz="4000" smtClean="0">
                <a:solidFill>
                  <a:schemeClr val="tx1"/>
                </a:solidFill>
                <a:latin typeface="Source Sans Pro"/>
                <a:ea typeface="Times New Roman" panose="02020603050405020304" pitchFamily="18" charset="0"/>
              </a:rPr>
              <a:t>стосуються </a:t>
            </a:r>
            <a:r>
              <a:rPr lang="ru-RU" sz="4000">
                <a:solidFill>
                  <a:schemeClr val="tx1"/>
                </a:solidFill>
                <a:latin typeface="Source Sans Pro"/>
                <a:ea typeface="Times New Roman" panose="02020603050405020304" pitchFamily="18" charset="0"/>
              </a:rPr>
              <a:t>спільних екологічних, соціальних та економічних проблем. </a:t>
            </a:r>
            <a:r>
              <a:rPr lang="ru-RU" sz="4000" dirty="0">
                <a:solidFill>
                  <a:schemeClr val="tx1"/>
                </a:solidFill>
                <a:latin typeface="Source Sans Pro"/>
                <a:ea typeface="Times New Roman" panose="02020603050405020304" pitchFamily="18" charset="0"/>
              </a:rPr>
              <a:t>Таким чином, </a:t>
            </a:r>
            <a:r>
              <a:rPr lang="ru-RU" sz="4000" dirty="0" err="1">
                <a:solidFill>
                  <a:schemeClr val="tx1"/>
                </a:solidFill>
                <a:latin typeface="Source Sans Pro"/>
                <a:ea typeface="Times New Roman" panose="02020603050405020304" pitchFamily="18" charset="0"/>
              </a:rPr>
              <a:t>плани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відповідатимуть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законодавству</a:t>
            </a:r>
            <a:r>
              <a:rPr lang="ru-RU" sz="4000" dirty="0">
                <a:solidFill>
                  <a:schemeClr val="tx1"/>
                </a:solidFill>
                <a:latin typeface="Source Sans Pro"/>
                <a:ea typeface="Times New Roman" panose="02020603050405020304" pitchFamily="18" charset="0"/>
              </a:rPr>
              <a:t> ЄС і </a:t>
            </a:r>
            <a:r>
              <a:rPr lang="ru-RU" sz="4000" dirty="0" err="1">
                <a:solidFill>
                  <a:schemeClr val="tx1"/>
                </a:solidFill>
                <a:latin typeface="Source Sans Pro"/>
                <a:ea typeface="Times New Roman" panose="02020603050405020304" pitchFamily="18" charset="0"/>
              </a:rPr>
              <a:t>сприятимуть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досягненню</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кліматичних</a:t>
            </a:r>
            <a:r>
              <a:rPr lang="ru-RU" sz="4000" dirty="0">
                <a:solidFill>
                  <a:schemeClr val="tx1"/>
                </a:solidFill>
                <a:latin typeface="Source Sans Pro"/>
                <a:ea typeface="Times New Roman" panose="02020603050405020304" pitchFamily="18" charset="0"/>
              </a:rPr>
              <a:t> і </a:t>
            </a:r>
            <a:r>
              <a:rPr lang="ru-RU" sz="4000" dirty="0" err="1">
                <a:solidFill>
                  <a:schemeClr val="tx1"/>
                </a:solidFill>
                <a:latin typeface="Source Sans Pro"/>
                <a:ea typeface="Times New Roman" panose="02020603050405020304" pitchFamily="18" charset="0"/>
              </a:rPr>
              <a:t>екологічних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цілей</a:t>
            </a:r>
            <a:r>
              <a:rPr lang="ru-RU" sz="4000" dirty="0">
                <a:solidFill>
                  <a:schemeClr val="tx1"/>
                </a:solidFill>
                <a:latin typeface="Source Sans Pro"/>
                <a:ea typeface="Times New Roman" panose="02020603050405020304" pitchFamily="18" charset="0"/>
              </a:rPr>
              <a:t> ЄС, у тому </a:t>
            </a:r>
            <a:r>
              <a:rPr lang="ru-RU" sz="4000" dirty="0" err="1">
                <a:solidFill>
                  <a:schemeClr val="tx1"/>
                </a:solidFill>
                <a:latin typeface="Source Sans Pro"/>
                <a:ea typeface="Times New Roman" panose="02020603050405020304" pitchFamily="18" charset="0"/>
              </a:rPr>
              <a:t>числі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щодо</a:t>
            </a:r>
            <a:r>
              <a:rPr lang="ru-RU" sz="4000" dirty="0">
                <a:solidFill>
                  <a:schemeClr val="tx1"/>
                </a:solidFill>
                <a:latin typeface="Source Sans Pro"/>
                <a:ea typeface="Times New Roman" panose="02020603050405020304" pitchFamily="18" charset="0"/>
              </a:rPr>
              <a:t> </a:t>
            </a:r>
            <a:r>
              <a:rPr lang="ru-RU" sz="4000" dirty="0" err="1" smtClean="0">
                <a:solidFill>
                  <a:schemeClr val="tx1"/>
                </a:solidFill>
                <a:latin typeface="Source Sans Pro"/>
                <a:ea typeface="Times New Roman" panose="02020603050405020304" pitchFamily="18" charset="0"/>
              </a:rPr>
              <a:t>добробуту</a:t>
            </a:r>
            <a:r>
              <a:rPr lang="ru-RU" sz="4000" dirty="0" smtClean="0">
                <a:solidFill>
                  <a:schemeClr val="tx1"/>
                </a:solidFill>
                <a:latin typeface="Source Sans Pro"/>
                <a:ea typeface="Times New Roman" panose="02020603050405020304" pitchFamily="18" charset="0"/>
              </a:rPr>
              <a:t>, </a:t>
            </a:r>
            <a:r>
              <a:rPr lang="ru-RU" sz="4000" dirty="0">
                <a:solidFill>
                  <a:schemeClr val="tx1"/>
                </a:solidFill>
                <a:latin typeface="Source Sans Pro"/>
                <a:ea typeface="Times New Roman" panose="02020603050405020304" pitchFamily="18" charset="0"/>
              </a:rPr>
              <a:t>як </a:t>
            </a:r>
            <a:r>
              <a:rPr lang="ru-RU" sz="4000" dirty="0" err="1">
                <a:solidFill>
                  <a:schemeClr val="tx1"/>
                </a:solidFill>
                <a:latin typeface="Source Sans Pro"/>
                <a:ea typeface="Times New Roman" panose="02020603050405020304" pitchFamily="18" charset="0"/>
              </a:rPr>
              <a:t>зазначено</a:t>
            </a:r>
            <a:r>
              <a:rPr lang="ru-RU" sz="4000" dirty="0">
                <a:solidFill>
                  <a:schemeClr val="tx1"/>
                </a:solidFill>
                <a:latin typeface="Source Sans Pro"/>
                <a:ea typeface="Times New Roman" panose="02020603050405020304" pitchFamily="18" charset="0"/>
              </a:rPr>
              <a:t> в </a:t>
            </a:r>
            <a:r>
              <a:rPr lang="ru-RU" sz="4000" dirty="0" err="1">
                <a:solidFill>
                  <a:schemeClr val="tx1"/>
                </a:solidFill>
                <a:latin typeface="Source Sans Pro"/>
                <a:ea typeface="Times New Roman" panose="02020603050405020304" pitchFamily="18" charset="0"/>
              </a:rPr>
              <a:t>документі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Комісії</a:t>
            </a:r>
            <a:r>
              <a:rPr lang="ru-RU" sz="4000" dirty="0">
                <a:solidFill>
                  <a:schemeClr val="tx1"/>
                </a:solidFill>
                <a:latin typeface="Source Sans Pro"/>
                <a:ea typeface="Times New Roman" panose="02020603050405020304" pitchFamily="18" charset="0"/>
              </a:rPr>
              <a:t>. </a:t>
            </a:r>
            <a:endParaRPr lang="ru-RU" sz="40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024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609600" y="1104900"/>
            <a:ext cx="12344400" cy="9182100"/>
          </a:xfrm>
          <a:prstGeom prst="round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2" name="Скругленный прямоугольник 1"/>
          <p:cNvSpPr/>
          <p:nvPr/>
        </p:nvSpPr>
        <p:spPr>
          <a:xfrm>
            <a:off x="914400" y="190500"/>
            <a:ext cx="89916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3200" b="1" dirty="0" smtClean="0">
                <a:latin typeface="Times New Roman" panose="02020603050405020304" pitchFamily="18" charset="0"/>
                <a:cs typeface="Times New Roman" panose="02020603050405020304" pitchFamily="18" charset="0"/>
              </a:rPr>
              <a:t>КЛЮЧОВІ ЦІЛІ </a:t>
            </a:r>
            <a:r>
              <a:rPr lang="en-US" altLang="zh-CN" sz="3200" b="1" dirty="0" smtClean="0">
                <a:latin typeface="Times New Roman" panose="02020603050405020304" pitchFamily="18" charset="0"/>
                <a:cs typeface="Times New Roman" panose="02020603050405020304" pitchFamily="18" charset="0"/>
              </a:rPr>
              <a:t>CAP</a:t>
            </a:r>
            <a:endParaRPr lang="ru-RU" sz="32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1066800" y="1718032"/>
            <a:ext cx="11277600" cy="7692668"/>
          </a:xfrm>
          <a:prstGeom prst="rect">
            <a:avLst/>
          </a:prstGeom>
        </p:spPr>
      </p:pic>
    </p:spTree>
    <p:extLst>
      <p:ext uri="{BB962C8B-B14F-4D97-AF65-F5344CB8AC3E}">
        <p14:creationId xmlns:p14="http://schemas.microsoft.com/office/powerpoint/2010/main" val="2745225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30480" y="266700"/>
            <a:ext cx="12847320" cy="9582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950"/>
              </a:spcAft>
            </a:pPr>
            <a:r>
              <a:rPr lang="en-GB" sz="4000" dirty="0">
                <a:solidFill>
                  <a:schemeClr val="tx1"/>
                </a:solidFill>
                <a:latin typeface="Source Sans Pro"/>
                <a:ea typeface="Times New Roman" panose="02020603050405020304" pitchFamily="18" charset="0"/>
              </a:rPr>
              <a:t>CAP </a:t>
            </a:r>
            <a:r>
              <a:rPr lang="ru-RU" sz="4000" dirty="0" err="1">
                <a:solidFill>
                  <a:schemeClr val="tx1"/>
                </a:solidFill>
                <a:latin typeface="Source Sans Pro"/>
                <a:ea typeface="Times New Roman" panose="02020603050405020304" pitchFamily="18" charset="0"/>
              </a:rPr>
              <a:t>отримає</a:t>
            </a:r>
            <a:r>
              <a:rPr lang="ru-RU" sz="4000" dirty="0">
                <a:solidFill>
                  <a:schemeClr val="tx1"/>
                </a:solidFill>
                <a:latin typeface="Source Sans Pro"/>
                <a:ea typeface="Times New Roman" panose="02020603050405020304" pitchFamily="18" charset="0"/>
              </a:rPr>
              <a:t> 270 </a:t>
            </a:r>
            <a:r>
              <a:rPr lang="ru-RU" sz="4000" dirty="0" err="1">
                <a:solidFill>
                  <a:schemeClr val="tx1"/>
                </a:solidFill>
                <a:latin typeface="Source Sans Pro"/>
                <a:ea typeface="Times New Roman" panose="02020603050405020304" pitchFamily="18" charset="0"/>
              </a:rPr>
              <a:t>мільярдів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євро</a:t>
            </a:r>
            <a:r>
              <a:rPr lang="ru-RU" sz="4000" dirty="0">
                <a:solidFill>
                  <a:schemeClr val="tx1"/>
                </a:solidFill>
                <a:latin typeface="Source Sans Pro"/>
                <a:ea typeface="Times New Roman" panose="02020603050405020304" pitchFamily="18" charset="0"/>
              </a:rPr>
              <a:t> на </a:t>
            </a:r>
            <a:r>
              <a:rPr lang="ru-RU" sz="4000" dirty="0" err="1">
                <a:solidFill>
                  <a:schemeClr val="tx1"/>
                </a:solidFill>
                <a:latin typeface="Source Sans Pro"/>
                <a:ea typeface="Times New Roman" panose="02020603050405020304" pitchFamily="18" charset="0"/>
              </a:rPr>
              <a:t>період</a:t>
            </a:r>
            <a:r>
              <a:rPr lang="ru-RU" sz="4000" dirty="0">
                <a:solidFill>
                  <a:schemeClr val="tx1"/>
                </a:solidFill>
                <a:latin typeface="Source Sans Pro"/>
                <a:ea typeface="Times New Roman" panose="02020603050405020304" pitchFamily="18" charset="0"/>
              </a:rPr>
              <a:t> 2023-2027 </a:t>
            </a:r>
            <a:r>
              <a:rPr lang="ru-RU" sz="4000" dirty="0" err="1">
                <a:solidFill>
                  <a:schemeClr val="tx1"/>
                </a:solidFill>
                <a:latin typeface="Source Sans Pro"/>
                <a:ea typeface="Times New Roman" panose="02020603050405020304" pitchFamily="18" charset="0"/>
              </a:rPr>
              <a:t>років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Сім</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планів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затверджених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сьогодні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представляють</a:t>
            </a:r>
            <a:r>
              <a:rPr lang="ru-RU" sz="4000" dirty="0">
                <a:solidFill>
                  <a:schemeClr val="tx1"/>
                </a:solidFill>
                <a:latin typeface="Source Sans Pro"/>
                <a:ea typeface="Times New Roman" panose="02020603050405020304" pitchFamily="18" charset="0"/>
              </a:rPr>
              <a:t> бюджет </a:t>
            </a:r>
            <a:r>
              <a:rPr lang="ru-RU" sz="4000" dirty="0" err="1">
                <a:solidFill>
                  <a:schemeClr val="tx1"/>
                </a:solidFill>
                <a:latin typeface="Source Sans Pro"/>
                <a:ea typeface="Times New Roman" panose="02020603050405020304" pitchFamily="18" charset="0"/>
              </a:rPr>
              <a:t>понад</a:t>
            </a:r>
            <a:r>
              <a:rPr lang="ru-RU" sz="4000" dirty="0">
                <a:solidFill>
                  <a:schemeClr val="tx1"/>
                </a:solidFill>
                <a:latin typeface="Source Sans Pro"/>
                <a:ea typeface="Times New Roman" panose="02020603050405020304" pitchFamily="18" charset="0"/>
              </a:rPr>
              <a:t> 120 </a:t>
            </a:r>
            <a:r>
              <a:rPr lang="ru-RU" sz="4000" dirty="0" err="1">
                <a:solidFill>
                  <a:schemeClr val="tx1"/>
                </a:solidFill>
                <a:latin typeface="Source Sans Pro"/>
                <a:ea typeface="Times New Roman" panose="02020603050405020304" pitchFamily="18" charset="0"/>
              </a:rPr>
              <a:t>мільярдів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євро</a:t>
            </a:r>
            <a:r>
              <a:rPr lang="ru-RU" sz="4000" dirty="0">
                <a:solidFill>
                  <a:schemeClr val="tx1"/>
                </a:solidFill>
                <a:latin typeface="Source Sans Pro"/>
                <a:ea typeface="Times New Roman" panose="02020603050405020304" pitchFamily="18" charset="0"/>
              </a:rPr>
              <a:t>, у тому </a:t>
            </a:r>
            <a:r>
              <a:rPr lang="ru-RU" sz="4000" dirty="0" err="1">
                <a:solidFill>
                  <a:schemeClr val="tx1"/>
                </a:solidFill>
                <a:latin typeface="Source Sans Pro"/>
                <a:ea typeface="Times New Roman" panose="02020603050405020304" pitchFamily="18" charset="0"/>
              </a:rPr>
              <a:t>числі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понад</a:t>
            </a:r>
            <a:r>
              <a:rPr lang="ru-RU" sz="4000" dirty="0">
                <a:solidFill>
                  <a:schemeClr val="tx1"/>
                </a:solidFill>
                <a:latin typeface="Source Sans Pro"/>
                <a:ea typeface="Times New Roman" panose="02020603050405020304" pitchFamily="18" charset="0"/>
              </a:rPr>
              <a:t> 34 </a:t>
            </a:r>
            <a:r>
              <a:rPr lang="ru-RU" sz="4000" dirty="0" err="1">
                <a:solidFill>
                  <a:schemeClr val="tx1"/>
                </a:solidFill>
                <a:latin typeface="Source Sans Pro"/>
                <a:ea typeface="Times New Roman" panose="02020603050405020304" pitchFamily="18" charset="0"/>
              </a:rPr>
              <a:t>мільярди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євро</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призначених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виключно</a:t>
            </a:r>
            <a:r>
              <a:rPr lang="ru-RU" sz="4000" dirty="0">
                <a:solidFill>
                  <a:schemeClr val="tx1"/>
                </a:solidFill>
                <a:latin typeface="Source Sans Pro"/>
                <a:ea typeface="Times New Roman" panose="02020603050405020304" pitchFamily="18" charset="0"/>
              </a:rPr>
              <a:t> для </a:t>
            </a:r>
            <a:r>
              <a:rPr lang="ru-RU" sz="4000" dirty="0" err="1">
                <a:solidFill>
                  <a:schemeClr val="tx1"/>
                </a:solidFill>
                <a:latin typeface="Source Sans Pro"/>
                <a:ea typeface="Times New Roman" panose="02020603050405020304" pitchFamily="18" charset="0"/>
              </a:rPr>
              <a:t>екологічні</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кліматичні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цілі</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екосхеми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Цю</a:t>
            </a:r>
            <a:r>
              <a:rPr lang="ru-RU" sz="4000" dirty="0">
                <a:solidFill>
                  <a:schemeClr val="tx1"/>
                </a:solidFill>
                <a:latin typeface="Source Sans Pro"/>
                <a:ea typeface="Times New Roman" panose="02020603050405020304" pitchFamily="18" charset="0"/>
              </a:rPr>
              <a:t> суму </a:t>
            </a:r>
            <a:r>
              <a:rPr lang="ru-RU" sz="4000" dirty="0" err="1">
                <a:solidFill>
                  <a:schemeClr val="tx1"/>
                </a:solidFill>
                <a:latin typeface="Source Sans Pro"/>
                <a:ea typeface="Times New Roman" panose="02020603050405020304" pitchFamily="18" charset="0"/>
              </a:rPr>
              <a:t>можна</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використати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наприклад</a:t>
            </a:r>
            <a:r>
              <a:rPr lang="ru-RU" sz="4000" dirty="0">
                <a:solidFill>
                  <a:schemeClr val="tx1"/>
                </a:solidFill>
                <a:latin typeface="Source Sans Pro"/>
                <a:ea typeface="Times New Roman" panose="02020603050405020304" pitchFamily="18" charset="0"/>
              </a:rPr>
              <a:t>, для </a:t>
            </a:r>
            <a:r>
              <a:rPr lang="ru-RU" sz="4000" dirty="0" err="1">
                <a:solidFill>
                  <a:schemeClr val="tx1"/>
                </a:solidFill>
                <a:latin typeface="Source Sans Pro"/>
                <a:ea typeface="Times New Roman" panose="02020603050405020304" pitchFamily="18" charset="0"/>
              </a:rPr>
              <a:t>просування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корисних</a:t>
            </a:r>
            <a:r>
              <a:rPr lang="ru-RU" sz="4000" dirty="0">
                <a:solidFill>
                  <a:schemeClr val="tx1"/>
                </a:solidFill>
                <a:latin typeface="Source Sans Pro"/>
                <a:ea typeface="Times New Roman" panose="02020603050405020304" pitchFamily="18" charset="0"/>
              </a:rPr>
              <a:t> практик для </a:t>
            </a:r>
            <a:r>
              <a:rPr lang="ru-RU" sz="4000" dirty="0" err="1" smtClean="0">
                <a:solidFill>
                  <a:schemeClr val="tx1"/>
                </a:solidFill>
                <a:latin typeface="Source Sans Pro"/>
                <a:ea typeface="Times New Roman" panose="02020603050405020304" pitchFamily="18" charset="0"/>
              </a:rPr>
              <a:t>ґрунту</a:t>
            </a:r>
            <a:endParaRPr lang="ru-RU" sz="4000" dirty="0" smtClean="0">
              <a:solidFill>
                <a:schemeClr val="tx1"/>
              </a:solidFill>
              <a:latin typeface="Source Sans Pro"/>
              <a:ea typeface="Times New Roman" panose="02020603050405020304" pitchFamily="18" charset="0"/>
            </a:endParaRPr>
          </a:p>
          <a:p>
            <a:pPr algn="just">
              <a:spcAft>
                <a:spcPts val="1950"/>
              </a:spcAft>
            </a:pPr>
            <a:r>
              <a:rPr lang="en-GB" sz="4000" dirty="0">
                <a:solidFill>
                  <a:schemeClr val="tx1"/>
                </a:solidFill>
                <a:latin typeface="Source Sans Pro"/>
                <a:ea typeface="Times New Roman" panose="02020603050405020304" pitchFamily="18" charset="0"/>
              </a:rPr>
              <a:t>CAP </a:t>
            </a:r>
            <a:r>
              <a:rPr lang="ru-RU" sz="4000" dirty="0" err="1">
                <a:solidFill>
                  <a:schemeClr val="tx1"/>
                </a:solidFill>
                <a:latin typeface="Source Sans Pro"/>
                <a:ea typeface="Times New Roman" panose="02020603050405020304" pitchFamily="18" charset="0"/>
              </a:rPr>
              <a:t>також</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може</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сприяти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залісенню</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запобіганню</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пожежам</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відновленню</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адаптації</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лісів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Фермери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які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беруть</a:t>
            </a:r>
            <a:r>
              <a:rPr lang="ru-RU" sz="4000" dirty="0">
                <a:solidFill>
                  <a:schemeClr val="tx1"/>
                </a:solidFill>
                <a:latin typeface="Source Sans Pro"/>
                <a:ea typeface="Times New Roman" panose="02020603050405020304" pitchFamily="18" charset="0"/>
              </a:rPr>
              <a:t> участь в </a:t>
            </a:r>
            <a:r>
              <a:rPr lang="ru-RU" sz="4000" dirty="0" err="1">
                <a:solidFill>
                  <a:schemeClr val="tx1"/>
                </a:solidFill>
                <a:latin typeface="Source Sans Pro"/>
                <a:ea typeface="Times New Roman" panose="02020603050405020304" pitchFamily="18" charset="0"/>
              </a:rPr>
              <a:t>екосхемах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можуть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отримувати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винагороду</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серед</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іншого</a:t>
            </a:r>
            <a:r>
              <a:rPr lang="ru-RU" sz="4000" dirty="0">
                <a:solidFill>
                  <a:schemeClr val="tx1"/>
                </a:solidFill>
                <a:latin typeface="Source Sans Pro"/>
                <a:ea typeface="Times New Roman" panose="02020603050405020304" pitchFamily="18" charset="0"/>
              </a:rPr>
              <a:t>, за </a:t>
            </a:r>
            <a:r>
              <a:rPr lang="ru-RU" sz="4000" dirty="0" err="1">
                <a:solidFill>
                  <a:schemeClr val="tx1"/>
                </a:solidFill>
                <a:latin typeface="Source Sans Pro"/>
                <a:ea typeface="Times New Roman" panose="02020603050405020304" pitchFamily="18" charset="0"/>
              </a:rPr>
              <a:t>заборону</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або</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обмеження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використання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пестицидів</a:t>
            </a:r>
            <a:r>
              <a:rPr lang="ru-RU" sz="4000" dirty="0">
                <a:solidFill>
                  <a:schemeClr val="tx1"/>
                </a:solidFill>
                <a:latin typeface="Source Sans Pro"/>
                <a:ea typeface="Times New Roman" panose="02020603050405020304" pitchFamily="18" charset="0"/>
              </a:rPr>
              <a:t> і </a:t>
            </a:r>
            <a:r>
              <a:rPr lang="ru-RU" sz="4000" dirty="0" err="1">
                <a:solidFill>
                  <a:schemeClr val="tx1"/>
                </a:solidFill>
                <a:latin typeface="Source Sans Pro"/>
                <a:ea typeface="Times New Roman" panose="02020603050405020304" pitchFamily="18" charset="0"/>
              </a:rPr>
              <a:t>обмеження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ерозії</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ґрунту</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Від</a:t>
            </a:r>
            <a:r>
              <a:rPr lang="ru-RU" sz="4000" dirty="0">
                <a:solidFill>
                  <a:schemeClr val="tx1"/>
                </a:solidFill>
                <a:latin typeface="Source Sans Pro"/>
                <a:ea typeface="Times New Roman" panose="02020603050405020304" pitchFamily="18" charset="0"/>
              </a:rPr>
              <a:t> 86% до 97% </a:t>
            </a:r>
            <a:r>
              <a:rPr lang="ru-RU" sz="4000" dirty="0" err="1">
                <a:solidFill>
                  <a:schemeClr val="tx1"/>
                </a:solidFill>
                <a:latin typeface="Source Sans Pro"/>
                <a:ea typeface="Times New Roman" panose="02020603050405020304" pitchFamily="18" charset="0"/>
              </a:rPr>
              <a:t>національних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сільськогосподарських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площ</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будуть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оброблятися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хороші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сільськогосподарські</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екологічні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умови</a:t>
            </a:r>
            <a:r>
              <a:rPr lang="ru-RU" sz="4000" dirty="0">
                <a:solidFill>
                  <a:schemeClr val="tx1"/>
                </a:solidFill>
                <a:latin typeface="Source Sans Pro"/>
                <a:ea typeface="Times New Roman" panose="02020603050405020304" pitchFamily="18" charset="0"/>
              </a:rPr>
              <a:t>. </a:t>
            </a:r>
            <a:endParaRPr lang="ru-RU" sz="4000" dirty="0" smtClean="0">
              <a:solidFill>
                <a:schemeClr val="tx1"/>
              </a:solidFill>
              <a:latin typeface="Source Sans Pro"/>
              <a:ea typeface="Times New Roman" panose="02020603050405020304" pitchFamily="18" charset="0"/>
            </a:endParaRPr>
          </a:p>
        </p:txBody>
      </p:sp>
    </p:spTree>
    <p:extLst>
      <p:ext uri="{BB962C8B-B14F-4D97-AF65-F5344CB8AC3E}">
        <p14:creationId xmlns:p14="http://schemas.microsoft.com/office/powerpoint/2010/main" val="1822832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3" name="Прямоугольник 2"/>
          <p:cNvSpPr/>
          <p:nvPr/>
        </p:nvSpPr>
        <p:spPr>
          <a:xfrm>
            <a:off x="30480" y="266700"/>
            <a:ext cx="12847320" cy="9582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950"/>
              </a:spcAft>
            </a:pPr>
            <a:r>
              <a:rPr lang="en-GB" sz="4000" b="1" dirty="0">
                <a:solidFill>
                  <a:schemeClr val="tx1"/>
                </a:solidFill>
                <a:latin typeface="Source Sans Pro"/>
                <a:ea typeface="Times New Roman" panose="02020603050405020304" pitchFamily="18" charset="0"/>
              </a:rPr>
              <a:t>CAP </a:t>
            </a:r>
            <a:r>
              <a:rPr lang="ru-RU" sz="4000" b="1" dirty="0" err="1">
                <a:solidFill>
                  <a:schemeClr val="tx1"/>
                </a:solidFill>
                <a:latin typeface="Source Sans Pro"/>
                <a:ea typeface="Times New Roman" panose="02020603050405020304" pitchFamily="18" charset="0"/>
              </a:rPr>
              <a:t>отримає</a:t>
            </a:r>
            <a:r>
              <a:rPr lang="ru-RU" sz="4000" b="1" dirty="0">
                <a:solidFill>
                  <a:schemeClr val="tx1"/>
                </a:solidFill>
                <a:latin typeface="Source Sans Pro"/>
                <a:ea typeface="Times New Roman" panose="02020603050405020304" pitchFamily="18" charset="0"/>
              </a:rPr>
              <a:t> 270 </a:t>
            </a:r>
            <a:r>
              <a:rPr lang="ru-RU" sz="4000" b="1" dirty="0" err="1">
                <a:solidFill>
                  <a:schemeClr val="tx1"/>
                </a:solidFill>
                <a:latin typeface="Source Sans Pro"/>
                <a:ea typeface="Times New Roman" panose="02020603050405020304" pitchFamily="18" charset="0"/>
              </a:rPr>
              <a:t>мільярдів</a:t>
            </a:r>
            <a:r>
              <a:rPr lang="ru-RU" sz="4000" b="1" dirty="0">
                <a:solidFill>
                  <a:schemeClr val="tx1"/>
                </a:solidFill>
                <a:latin typeface="Source Sans Pro"/>
                <a:ea typeface="Times New Roman" panose="02020603050405020304" pitchFamily="18" charset="0"/>
              </a:rPr>
              <a:t> </a:t>
            </a:r>
            <a:r>
              <a:rPr lang="ru-RU" sz="4000" b="1" dirty="0" err="1">
                <a:solidFill>
                  <a:schemeClr val="tx1"/>
                </a:solidFill>
                <a:latin typeface="Source Sans Pro"/>
                <a:ea typeface="Times New Roman" panose="02020603050405020304" pitchFamily="18" charset="0"/>
              </a:rPr>
              <a:t>євро</a:t>
            </a:r>
            <a:r>
              <a:rPr lang="ru-RU" sz="4000" b="1" dirty="0">
                <a:solidFill>
                  <a:schemeClr val="tx1"/>
                </a:solidFill>
                <a:latin typeface="Source Sans Pro"/>
                <a:ea typeface="Times New Roman" panose="02020603050405020304" pitchFamily="18" charset="0"/>
              </a:rPr>
              <a:t> на </a:t>
            </a:r>
            <a:r>
              <a:rPr lang="ru-RU" sz="4000" b="1" dirty="0" err="1">
                <a:solidFill>
                  <a:schemeClr val="tx1"/>
                </a:solidFill>
                <a:latin typeface="Source Sans Pro"/>
                <a:ea typeface="Times New Roman" panose="02020603050405020304" pitchFamily="18" charset="0"/>
              </a:rPr>
              <a:t>період</a:t>
            </a:r>
            <a:r>
              <a:rPr lang="ru-RU" sz="4000" b="1" dirty="0">
                <a:solidFill>
                  <a:schemeClr val="tx1"/>
                </a:solidFill>
                <a:latin typeface="Source Sans Pro"/>
                <a:ea typeface="Times New Roman" panose="02020603050405020304" pitchFamily="18" charset="0"/>
              </a:rPr>
              <a:t> 2023-2027 </a:t>
            </a:r>
            <a:r>
              <a:rPr lang="ru-RU" sz="4000" b="1" dirty="0" err="1">
                <a:solidFill>
                  <a:schemeClr val="tx1"/>
                </a:solidFill>
                <a:latin typeface="Source Sans Pro"/>
                <a:ea typeface="Times New Roman" panose="02020603050405020304" pitchFamily="18" charset="0"/>
              </a:rPr>
              <a:t>років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Сім</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планів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затверджених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сьогодні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представляють</a:t>
            </a:r>
            <a:r>
              <a:rPr lang="ru-RU" sz="4000" dirty="0">
                <a:solidFill>
                  <a:schemeClr val="tx1"/>
                </a:solidFill>
                <a:latin typeface="Source Sans Pro"/>
                <a:ea typeface="Times New Roman" panose="02020603050405020304" pitchFamily="18" charset="0"/>
              </a:rPr>
              <a:t> бюджет </a:t>
            </a:r>
            <a:r>
              <a:rPr lang="ru-RU" sz="4000" dirty="0" err="1">
                <a:solidFill>
                  <a:schemeClr val="tx1"/>
                </a:solidFill>
                <a:latin typeface="Source Sans Pro"/>
                <a:ea typeface="Times New Roman" panose="02020603050405020304" pitchFamily="18" charset="0"/>
              </a:rPr>
              <a:t>понад</a:t>
            </a:r>
            <a:r>
              <a:rPr lang="ru-RU" sz="4000" dirty="0">
                <a:solidFill>
                  <a:schemeClr val="tx1"/>
                </a:solidFill>
                <a:latin typeface="Source Sans Pro"/>
                <a:ea typeface="Times New Roman" panose="02020603050405020304" pitchFamily="18" charset="0"/>
              </a:rPr>
              <a:t> </a:t>
            </a:r>
            <a:r>
              <a:rPr lang="ru-RU" sz="4000" b="1" dirty="0">
                <a:solidFill>
                  <a:schemeClr val="tx1"/>
                </a:solidFill>
                <a:latin typeface="Source Sans Pro"/>
                <a:ea typeface="Times New Roman" panose="02020603050405020304" pitchFamily="18" charset="0"/>
              </a:rPr>
              <a:t>120 </a:t>
            </a:r>
            <a:r>
              <a:rPr lang="ru-RU" sz="4000" b="1" dirty="0" err="1">
                <a:solidFill>
                  <a:schemeClr val="tx1"/>
                </a:solidFill>
                <a:latin typeface="Source Sans Pro"/>
                <a:ea typeface="Times New Roman" panose="02020603050405020304" pitchFamily="18" charset="0"/>
              </a:rPr>
              <a:t>мільярдів</a:t>
            </a:r>
            <a:r>
              <a:rPr lang="ru-RU" sz="4000" b="1" dirty="0">
                <a:solidFill>
                  <a:schemeClr val="tx1"/>
                </a:solidFill>
                <a:latin typeface="Source Sans Pro"/>
                <a:ea typeface="Times New Roman" panose="02020603050405020304" pitchFamily="18" charset="0"/>
              </a:rPr>
              <a:t> </a:t>
            </a:r>
            <a:r>
              <a:rPr lang="ru-RU" sz="4000" b="1" dirty="0" err="1">
                <a:solidFill>
                  <a:schemeClr val="tx1"/>
                </a:solidFill>
                <a:latin typeface="Source Sans Pro"/>
                <a:ea typeface="Times New Roman" panose="02020603050405020304" pitchFamily="18" charset="0"/>
              </a:rPr>
              <a:t>євро</a:t>
            </a:r>
            <a:r>
              <a:rPr lang="ru-RU" sz="4000" dirty="0">
                <a:solidFill>
                  <a:schemeClr val="tx1"/>
                </a:solidFill>
                <a:latin typeface="Source Sans Pro"/>
                <a:ea typeface="Times New Roman" panose="02020603050405020304" pitchFamily="18" charset="0"/>
              </a:rPr>
              <a:t>, у тому </a:t>
            </a:r>
            <a:r>
              <a:rPr lang="ru-RU" sz="4000" dirty="0" err="1">
                <a:solidFill>
                  <a:schemeClr val="tx1"/>
                </a:solidFill>
                <a:latin typeface="Source Sans Pro"/>
                <a:ea typeface="Times New Roman" panose="02020603050405020304" pitchFamily="18" charset="0"/>
              </a:rPr>
              <a:t>числі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понад</a:t>
            </a:r>
            <a:r>
              <a:rPr lang="ru-RU" sz="4000" dirty="0">
                <a:solidFill>
                  <a:schemeClr val="tx1"/>
                </a:solidFill>
                <a:latin typeface="Source Sans Pro"/>
                <a:ea typeface="Times New Roman" panose="02020603050405020304" pitchFamily="18" charset="0"/>
              </a:rPr>
              <a:t> </a:t>
            </a:r>
            <a:r>
              <a:rPr lang="ru-RU" sz="4000" b="1" dirty="0">
                <a:solidFill>
                  <a:schemeClr val="tx1"/>
                </a:solidFill>
                <a:latin typeface="Source Sans Pro"/>
                <a:ea typeface="Times New Roman" panose="02020603050405020304" pitchFamily="18" charset="0"/>
              </a:rPr>
              <a:t>34 </a:t>
            </a:r>
            <a:r>
              <a:rPr lang="ru-RU" sz="4000" b="1" dirty="0" err="1">
                <a:solidFill>
                  <a:schemeClr val="tx1"/>
                </a:solidFill>
                <a:latin typeface="Source Sans Pro"/>
                <a:ea typeface="Times New Roman" panose="02020603050405020304" pitchFamily="18" charset="0"/>
              </a:rPr>
              <a:t>мільярди</a:t>
            </a:r>
            <a:r>
              <a:rPr lang="ru-RU" sz="4000" b="1" dirty="0">
                <a:solidFill>
                  <a:schemeClr val="tx1"/>
                </a:solidFill>
                <a:latin typeface="Source Sans Pro"/>
                <a:ea typeface="Times New Roman" panose="02020603050405020304" pitchFamily="18" charset="0"/>
              </a:rPr>
              <a:t> </a:t>
            </a:r>
            <a:r>
              <a:rPr lang="ru-RU" sz="4000" b="1" dirty="0" err="1">
                <a:solidFill>
                  <a:schemeClr val="tx1"/>
                </a:solidFill>
                <a:latin typeface="Source Sans Pro"/>
                <a:ea typeface="Times New Roman" panose="02020603050405020304" pitchFamily="18" charset="0"/>
              </a:rPr>
              <a:t>євро</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призначених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виключно</a:t>
            </a:r>
            <a:r>
              <a:rPr lang="ru-RU" sz="4000" dirty="0">
                <a:solidFill>
                  <a:schemeClr val="tx1"/>
                </a:solidFill>
                <a:latin typeface="Source Sans Pro"/>
                <a:ea typeface="Times New Roman" panose="02020603050405020304" pitchFamily="18" charset="0"/>
              </a:rPr>
              <a:t> для </a:t>
            </a:r>
            <a:r>
              <a:rPr lang="ru-RU" sz="4000" dirty="0" err="1">
                <a:solidFill>
                  <a:schemeClr val="tx1"/>
                </a:solidFill>
                <a:latin typeface="Source Sans Pro"/>
                <a:ea typeface="Times New Roman" panose="02020603050405020304" pitchFamily="18" charset="0"/>
              </a:rPr>
              <a:t>екологічні</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кліматичні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цілі</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екосхеми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Цю</a:t>
            </a:r>
            <a:r>
              <a:rPr lang="ru-RU" sz="4000" dirty="0">
                <a:solidFill>
                  <a:schemeClr val="tx1"/>
                </a:solidFill>
                <a:latin typeface="Source Sans Pro"/>
                <a:ea typeface="Times New Roman" panose="02020603050405020304" pitchFamily="18" charset="0"/>
              </a:rPr>
              <a:t> суму </a:t>
            </a:r>
            <a:r>
              <a:rPr lang="ru-RU" sz="4000" dirty="0" err="1">
                <a:solidFill>
                  <a:schemeClr val="tx1"/>
                </a:solidFill>
                <a:latin typeface="Source Sans Pro"/>
                <a:ea typeface="Times New Roman" panose="02020603050405020304" pitchFamily="18" charset="0"/>
              </a:rPr>
              <a:t>можна</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використати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наприклад</a:t>
            </a:r>
            <a:r>
              <a:rPr lang="ru-RU" sz="4000" dirty="0">
                <a:solidFill>
                  <a:schemeClr val="tx1"/>
                </a:solidFill>
                <a:latin typeface="Source Sans Pro"/>
                <a:ea typeface="Times New Roman" panose="02020603050405020304" pitchFamily="18" charset="0"/>
              </a:rPr>
              <a:t>, для </a:t>
            </a:r>
            <a:r>
              <a:rPr lang="ru-RU" sz="4000" dirty="0" err="1">
                <a:solidFill>
                  <a:schemeClr val="tx1"/>
                </a:solidFill>
                <a:latin typeface="Source Sans Pro"/>
                <a:ea typeface="Times New Roman" panose="02020603050405020304" pitchFamily="18" charset="0"/>
              </a:rPr>
              <a:t>просування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корисних</a:t>
            </a:r>
            <a:r>
              <a:rPr lang="ru-RU" sz="4000" dirty="0">
                <a:solidFill>
                  <a:schemeClr val="tx1"/>
                </a:solidFill>
                <a:latin typeface="Source Sans Pro"/>
                <a:ea typeface="Times New Roman" panose="02020603050405020304" pitchFamily="18" charset="0"/>
              </a:rPr>
              <a:t> практик для </a:t>
            </a:r>
            <a:r>
              <a:rPr lang="ru-RU" sz="4000" dirty="0" err="1" smtClean="0">
                <a:solidFill>
                  <a:schemeClr val="tx1"/>
                </a:solidFill>
                <a:latin typeface="Source Sans Pro"/>
                <a:ea typeface="Times New Roman" panose="02020603050405020304" pitchFamily="18" charset="0"/>
              </a:rPr>
              <a:t>ґрунту</a:t>
            </a:r>
            <a:endParaRPr lang="ru-RU" sz="4000" dirty="0" smtClean="0">
              <a:solidFill>
                <a:schemeClr val="tx1"/>
              </a:solidFill>
              <a:latin typeface="Source Sans Pro"/>
              <a:ea typeface="Times New Roman" panose="02020603050405020304" pitchFamily="18" charset="0"/>
            </a:endParaRPr>
          </a:p>
          <a:p>
            <a:pPr algn="just">
              <a:spcAft>
                <a:spcPts val="1950"/>
              </a:spcAft>
            </a:pPr>
            <a:r>
              <a:rPr lang="en-GB" sz="4000" dirty="0">
                <a:solidFill>
                  <a:schemeClr val="tx1"/>
                </a:solidFill>
                <a:latin typeface="Source Sans Pro"/>
                <a:ea typeface="Times New Roman" panose="02020603050405020304" pitchFamily="18" charset="0"/>
              </a:rPr>
              <a:t>CAP </a:t>
            </a:r>
            <a:r>
              <a:rPr lang="ru-RU" sz="4000" dirty="0" err="1">
                <a:solidFill>
                  <a:schemeClr val="tx1"/>
                </a:solidFill>
                <a:latin typeface="Source Sans Pro"/>
                <a:ea typeface="Times New Roman" panose="02020603050405020304" pitchFamily="18" charset="0"/>
              </a:rPr>
              <a:t>також</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може</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сприяти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залісенню</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запобіганню</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пожежам</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відновленню</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адаптації</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лісів</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Фермери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які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беруть</a:t>
            </a:r>
            <a:r>
              <a:rPr lang="ru-RU" sz="4000" dirty="0">
                <a:solidFill>
                  <a:schemeClr val="tx1"/>
                </a:solidFill>
                <a:latin typeface="Source Sans Pro"/>
                <a:ea typeface="Times New Roman" panose="02020603050405020304" pitchFamily="18" charset="0"/>
              </a:rPr>
              <a:t> участь в </a:t>
            </a:r>
            <a:r>
              <a:rPr lang="ru-RU" sz="4000" dirty="0" err="1">
                <a:solidFill>
                  <a:schemeClr val="tx1"/>
                </a:solidFill>
                <a:latin typeface="Source Sans Pro"/>
                <a:ea typeface="Times New Roman" panose="02020603050405020304" pitchFamily="18" charset="0"/>
              </a:rPr>
              <a:t>екосхемах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можуть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отримувати</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винагороду</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серед</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іншого</a:t>
            </a:r>
            <a:r>
              <a:rPr lang="ru-RU" sz="4000" dirty="0">
                <a:solidFill>
                  <a:schemeClr val="tx1"/>
                </a:solidFill>
                <a:latin typeface="Source Sans Pro"/>
                <a:ea typeface="Times New Roman" panose="02020603050405020304" pitchFamily="18" charset="0"/>
              </a:rPr>
              <a:t>, за </a:t>
            </a:r>
            <a:r>
              <a:rPr lang="ru-RU" sz="4000" dirty="0" err="1">
                <a:solidFill>
                  <a:schemeClr val="tx1"/>
                </a:solidFill>
                <a:latin typeface="Source Sans Pro"/>
                <a:ea typeface="Times New Roman" panose="02020603050405020304" pitchFamily="18" charset="0"/>
              </a:rPr>
              <a:t>заборону</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або</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обмеження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використання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пестицидів</a:t>
            </a:r>
            <a:r>
              <a:rPr lang="ru-RU" sz="4000" dirty="0">
                <a:solidFill>
                  <a:schemeClr val="tx1"/>
                </a:solidFill>
                <a:latin typeface="Source Sans Pro"/>
                <a:ea typeface="Times New Roman" panose="02020603050405020304" pitchFamily="18" charset="0"/>
              </a:rPr>
              <a:t> і </a:t>
            </a:r>
            <a:r>
              <a:rPr lang="ru-RU" sz="4000" dirty="0" err="1">
                <a:solidFill>
                  <a:schemeClr val="tx1"/>
                </a:solidFill>
                <a:latin typeface="Source Sans Pro"/>
                <a:ea typeface="Times New Roman" panose="02020603050405020304" pitchFamily="18" charset="0"/>
              </a:rPr>
              <a:t>обмеження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ерозії</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ґрунту</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Від</a:t>
            </a:r>
            <a:r>
              <a:rPr lang="ru-RU" sz="4000" dirty="0">
                <a:solidFill>
                  <a:schemeClr val="tx1"/>
                </a:solidFill>
                <a:latin typeface="Source Sans Pro"/>
                <a:ea typeface="Times New Roman" panose="02020603050405020304" pitchFamily="18" charset="0"/>
              </a:rPr>
              <a:t> 86% до 97% </a:t>
            </a:r>
            <a:r>
              <a:rPr lang="ru-RU" sz="4000" dirty="0" err="1">
                <a:solidFill>
                  <a:schemeClr val="tx1"/>
                </a:solidFill>
                <a:latin typeface="Source Sans Pro"/>
                <a:ea typeface="Times New Roman" panose="02020603050405020304" pitchFamily="18" charset="0"/>
              </a:rPr>
              <a:t>національних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сільськогосподарських</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площ</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будуть</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оброблятися</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хороші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сільськогосподарські</a:t>
            </a:r>
            <a:r>
              <a:rPr lang="ru-RU" sz="4000" dirty="0">
                <a:solidFill>
                  <a:schemeClr val="tx1"/>
                </a:solidFill>
                <a:latin typeface="Source Sans Pro"/>
                <a:ea typeface="Times New Roman" panose="02020603050405020304" pitchFamily="18" charset="0"/>
              </a:rPr>
              <a:t> та </a:t>
            </a:r>
            <a:r>
              <a:rPr lang="ru-RU" sz="4000" dirty="0" err="1">
                <a:solidFill>
                  <a:schemeClr val="tx1"/>
                </a:solidFill>
                <a:latin typeface="Source Sans Pro"/>
                <a:ea typeface="Times New Roman" panose="02020603050405020304" pitchFamily="18" charset="0"/>
              </a:rPr>
              <a:t>екологічні</a:t>
            </a:r>
            <a:r>
              <a:rPr lang="ru-RU" sz="4000" dirty="0">
                <a:solidFill>
                  <a:schemeClr val="tx1"/>
                </a:solidFill>
                <a:latin typeface="Source Sans Pro"/>
                <a:ea typeface="Times New Roman" panose="02020603050405020304" pitchFamily="18" charset="0"/>
              </a:rPr>
              <a:t> </a:t>
            </a:r>
            <a:r>
              <a:rPr lang="ru-RU" sz="4000" dirty="0" err="1">
                <a:solidFill>
                  <a:schemeClr val="tx1"/>
                </a:solidFill>
                <a:latin typeface="Source Sans Pro"/>
                <a:ea typeface="Times New Roman" panose="02020603050405020304" pitchFamily="18" charset="0"/>
              </a:rPr>
              <a:t>умови</a:t>
            </a:r>
            <a:r>
              <a:rPr lang="ru-RU" sz="4000" dirty="0">
                <a:solidFill>
                  <a:schemeClr val="tx1"/>
                </a:solidFill>
                <a:latin typeface="Source Sans Pro"/>
                <a:ea typeface="Times New Roman" panose="02020603050405020304" pitchFamily="18" charset="0"/>
              </a:rPr>
              <a:t>. </a:t>
            </a:r>
            <a:endParaRPr lang="ru-RU" sz="4000" dirty="0" smtClean="0">
              <a:solidFill>
                <a:schemeClr val="tx1"/>
              </a:solidFill>
              <a:latin typeface="Source Sans Pro"/>
              <a:ea typeface="Times New Roman" panose="02020603050405020304" pitchFamily="18" charset="0"/>
            </a:endParaRPr>
          </a:p>
        </p:txBody>
      </p:sp>
    </p:spTree>
    <p:extLst>
      <p:ext uri="{BB962C8B-B14F-4D97-AF65-F5344CB8AC3E}">
        <p14:creationId xmlns:p14="http://schemas.microsoft.com/office/powerpoint/2010/main" val="172523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TotalTime>
  <Words>3620</Words>
  <Application>Microsoft Office PowerPoint</Application>
  <PresentationFormat>Произвольный</PresentationFormat>
  <Paragraphs>163</Paragraphs>
  <Slides>52</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52</vt:i4>
      </vt:variant>
    </vt:vector>
  </HeadingPairs>
  <TitlesOfParts>
    <vt:vector size="60" baseType="lpstr">
      <vt:lpstr>SimSun</vt:lpstr>
      <vt:lpstr>Source Sans Pro</vt:lpstr>
      <vt:lpstr>Arial</vt:lpstr>
      <vt:lpstr>Calibri</vt:lpstr>
      <vt:lpstr>Lucida Sans Unicode</vt:lpstr>
      <vt:lpstr>Times New Roman</vt:lpstr>
      <vt:lpstr>Verdana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"Європейські практики в управлінні сільськогосподарськими грунтами", копия</dc:title>
  <dc:creator>Анна Переверзева</dc:creator>
  <cp:keywords>DAE8vI4ofSI,BAEwiDaN1vc</cp:keywords>
  <cp:lastModifiedBy>RePack by Diakov</cp:lastModifiedBy>
  <cp:revision>78</cp:revision>
  <dcterms:created xsi:type="dcterms:W3CDTF">2022-04-12T04:57:16Z</dcterms:created>
  <dcterms:modified xsi:type="dcterms:W3CDTF">2022-12-02T15:17:25Z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2022-04-04T00:00:00Z</vt:filetime>
  </property>
  <property fmtid="{D5CDD505-2E9C-101B-9397-08002B2CF9AE}" pid="3" name="Creator">
    <vt:lpwstr>Canva</vt:lpwstr>
  </property>
  <property fmtid="{D5CDD505-2E9C-101B-9397-08002B2CF9AE}" pid="4" name="LastSaved">
    <vt:filetime>2022-04-12T00:00:00Z</vt:filetime>
  </property>
</Properties>
</file>