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2"/>
  </p:notesMasterIdLst>
  <p:sldIdLst>
    <p:sldId id="268" r:id="rId2"/>
    <p:sldId id="279" r:id="rId3"/>
    <p:sldId id="270" r:id="rId4"/>
    <p:sldId id="280" r:id="rId5"/>
    <p:sldId id="283" r:id="rId6"/>
    <p:sldId id="277" r:id="rId7"/>
    <p:sldId id="260" r:id="rId8"/>
    <p:sldId id="271" r:id="rId9"/>
    <p:sldId id="284" r:id="rId10"/>
    <p:sldId id="285" r:id="rId11"/>
    <p:sldId id="262" r:id="rId12"/>
    <p:sldId id="281" r:id="rId13"/>
    <p:sldId id="282" r:id="rId14"/>
    <p:sldId id="278" r:id="rId15"/>
    <p:sldId id="275" r:id="rId16"/>
    <p:sldId id="256" r:id="rId17"/>
    <p:sldId id="257" r:id="rId18"/>
    <p:sldId id="269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2" clrIdx="0">
    <p:extLst>
      <p:ext uri="{19B8F6BF-5375-455C-9EA6-DF929625EA0E}">
        <p15:presenceInfo xmlns:p15="http://schemas.microsoft.com/office/powerpoint/2012/main" userId="Администрат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CCFF"/>
    <a:srgbClr val="FCD1C0"/>
    <a:srgbClr val="2A08B8"/>
    <a:srgbClr val="EEBC8A"/>
    <a:srgbClr val="F58C51"/>
    <a:srgbClr val="33CC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9" autoAdjust="0"/>
    <p:restoredTop sz="94660"/>
  </p:normalViewPr>
  <p:slideViewPr>
    <p:cSldViewPr>
      <p:cViewPr varScale="1">
        <p:scale>
          <a:sx n="69" d="100"/>
          <a:sy n="69" d="100"/>
        </p:scale>
        <p:origin x="17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E2E9A-9744-449A-8C43-512E1EFF5B2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79D2-8212-47BC-809B-0CE5FCA57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2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79D2-8212-47BC-809B-0CE5FCA57E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3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79D2-8212-47BC-809B-0CE5FCA57E8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8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804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1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2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78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6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4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0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0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5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0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1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8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0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FEF18C-6F2F-4199-B2B8-7473825363CD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02A5DA3-4B0B-4C2E-90E8-E778853EC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9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923084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i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Відмінювання іменників</a:t>
            </a:r>
            <a:endParaRPr lang="en-US" b="1" i="1" cap="none" dirty="0">
              <a:solidFill>
                <a:srgbClr val="2A08B8"/>
              </a:solidFill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Іменники </a:t>
            </a:r>
            <a:r>
              <a:rPr lang="uk-UA" sz="2400" dirty="0">
                <a:solidFill>
                  <a:srgbClr val="00B0F0"/>
                </a:solidFill>
              </a:rPr>
              <a:t>ІІ відміни на –р </a:t>
            </a:r>
            <a:r>
              <a:rPr lang="uk-UA" sz="2400" dirty="0">
                <a:solidFill>
                  <a:srgbClr val="FF0000"/>
                </a:solidFill>
              </a:rPr>
              <a:t>можуть належати і до твердої, і до м’якої, і до мішаної груп</a:t>
            </a:r>
            <a:r>
              <a:rPr lang="uk-UA" sz="2400" dirty="0">
                <a:solidFill>
                  <a:srgbClr val="00B0F0"/>
                </a:solidFill>
              </a:rPr>
              <a:t>. </a:t>
            </a:r>
            <a:br>
              <a:rPr lang="uk-UA" sz="2400" dirty="0">
                <a:solidFill>
                  <a:srgbClr val="00B0F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7796030" cy="3311189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uk-UA" dirty="0"/>
              <a:t>Мішана група. Іменники на –</a:t>
            </a:r>
            <a:r>
              <a:rPr lang="uk-UA" dirty="0">
                <a:solidFill>
                  <a:srgbClr val="FF0000"/>
                </a:solidFill>
              </a:rPr>
              <a:t>яр</a:t>
            </a:r>
            <a:r>
              <a:rPr lang="uk-UA" dirty="0"/>
              <a:t> (назви людей за родом діяльності чи професією), у яких </a:t>
            </a:r>
            <a:r>
              <a:rPr lang="uk-UA" dirty="0">
                <a:solidFill>
                  <a:srgbClr val="FF0000"/>
                </a:solidFill>
              </a:rPr>
              <a:t>при відмінюванні наголос переходить із суфікса на закінчення </a:t>
            </a:r>
            <a:r>
              <a:rPr lang="uk-UA" dirty="0"/>
              <a:t>(</a:t>
            </a:r>
            <a:r>
              <a:rPr lang="uk-UA" i="1" dirty="0"/>
              <a:t>вугляр – вугляра, каменяр – каменяра, пісняр – пісняра, скляр – скляра, тесляр - тесляра</a:t>
            </a:r>
            <a:r>
              <a:rPr lang="uk-UA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04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8442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Іменники ІІ відміни</a:t>
            </a:r>
            <a:br>
              <a:rPr lang="uk-UA" sz="3200" b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</a:br>
            <a:r>
              <a:rPr lang="uk-UA" sz="3200" b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ч.р</a:t>
            </a:r>
            <a:r>
              <a:rPr lang="uk-UA" sz="3200" b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. </a:t>
            </a:r>
            <a: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(</a:t>
            </a:r>
            <a:r>
              <a:rPr lang="uk-UA" sz="3200" b="1" i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одн</a:t>
            </a:r>
            <a: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.) – з нульовим закінченням(вінок, душ, чай) в орудному </a:t>
            </a:r>
            <a:r>
              <a:rPr lang="uk-UA" sz="3200" b="1" i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відм</a:t>
            </a:r>
            <a: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. </a:t>
            </a:r>
            <a:r>
              <a:rPr lang="uk-UA" sz="3200" b="1" i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одн</a:t>
            </a:r>
            <a: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.</a:t>
            </a:r>
            <a:b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</a:br>
            <a:endParaRPr lang="ru-RU" sz="3200" b="1" i="1" cap="none" dirty="0">
              <a:solidFill>
                <a:srgbClr val="2A08B8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361" y="2888940"/>
            <a:ext cx="2448272" cy="19082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uk-UA" sz="2000" b="1" dirty="0" smtClean="0">
                <a:latin typeface="Book Antiqua" panose="02040602050305030304" pitchFamily="18" charset="0"/>
              </a:rPr>
              <a:t>Основа на твердий приголосний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- </a:t>
            </a:r>
            <a:r>
              <a:rPr lang="uk-UA" sz="2400" dirty="0" smtClean="0">
                <a:solidFill>
                  <a:srgbClr val="FF0000"/>
                </a:solidFill>
              </a:rPr>
              <a:t>О М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61546" y="4077072"/>
            <a:ext cx="2808312" cy="1944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 smtClean="0"/>
          </a:p>
          <a:p>
            <a:pPr algn="ctr"/>
            <a:endParaRPr lang="uk-UA" sz="2000" b="1" dirty="0"/>
          </a:p>
          <a:p>
            <a:pPr algn="ctr"/>
            <a:endParaRPr lang="uk-UA" sz="2000" b="1" dirty="0" smtClean="0"/>
          </a:p>
          <a:p>
            <a:pPr algn="ctr"/>
            <a:r>
              <a:rPr lang="uk-UA" sz="2000" b="1" dirty="0" smtClean="0">
                <a:latin typeface="Book Antiqua" panose="02040602050305030304" pitchFamily="18" charset="0"/>
              </a:rPr>
              <a:t>Основа на м’який приголосний  і </a:t>
            </a:r>
            <a:r>
              <a:rPr lang="en-US" sz="2000" b="1" dirty="0" smtClean="0">
                <a:latin typeface="Book Antiqua" panose="02040602050305030304" pitchFamily="18" charset="0"/>
              </a:rPr>
              <a:t>[</a:t>
            </a:r>
            <a:r>
              <a:rPr lang="uk-UA" sz="2000" b="1" dirty="0" smtClean="0">
                <a:latin typeface="Book Antiqua" panose="02040602050305030304" pitchFamily="18" charset="0"/>
              </a:rPr>
              <a:t>ж</a:t>
            </a:r>
            <a:r>
              <a:rPr lang="en-US" sz="2000" b="1" dirty="0">
                <a:latin typeface="Book Antiqua" panose="02040602050305030304" pitchFamily="18" charset="0"/>
              </a:rPr>
              <a:t>]</a:t>
            </a:r>
            <a:r>
              <a:rPr lang="uk-UA" sz="2000" b="1" dirty="0" smtClean="0">
                <a:latin typeface="Book Antiqua" panose="02040602050305030304" pitchFamily="18" charset="0"/>
              </a:rPr>
              <a:t>, </a:t>
            </a:r>
            <a:r>
              <a:rPr lang="en-US" sz="2000" b="1" dirty="0" smtClean="0">
                <a:latin typeface="Book Antiqua" panose="02040602050305030304" pitchFamily="18" charset="0"/>
              </a:rPr>
              <a:t>[</a:t>
            </a:r>
            <a:r>
              <a:rPr lang="uk-UA" sz="2000" b="1" dirty="0" smtClean="0">
                <a:latin typeface="Book Antiqua" panose="02040602050305030304" pitchFamily="18" charset="0"/>
              </a:rPr>
              <a:t>ч</a:t>
            </a:r>
            <a:r>
              <a:rPr lang="en-US" sz="2000" b="1" dirty="0" smtClean="0">
                <a:latin typeface="Book Antiqua" panose="02040602050305030304" pitchFamily="18" charset="0"/>
              </a:rPr>
              <a:t>]</a:t>
            </a:r>
            <a:r>
              <a:rPr lang="uk-UA" sz="2000" b="1" dirty="0" smtClean="0">
                <a:latin typeface="Book Antiqua" panose="02040602050305030304" pitchFamily="18" charset="0"/>
              </a:rPr>
              <a:t>, </a:t>
            </a:r>
            <a:r>
              <a:rPr lang="en-US" sz="2000" b="1" dirty="0" smtClean="0">
                <a:latin typeface="Book Antiqua" panose="02040602050305030304" pitchFamily="18" charset="0"/>
              </a:rPr>
              <a:t>[</a:t>
            </a:r>
            <a:r>
              <a:rPr lang="uk-UA" sz="2000" b="1" dirty="0" smtClean="0">
                <a:latin typeface="Book Antiqua" panose="02040602050305030304" pitchFamily="18" charset="0"/>
              </a:rPr>
              <a:t>ш</a:t>
            </a:r>
            <a:r>
              <a:rPr lang="en-US" sz="2000" b="1" dirty="0" smtClean="0">
                <a:latin typeface="Book Antiqua" panose="02040602050305030304" pitchFamily="18" charset="0"/>
              </a:rPr>
              <a:t>]</a:t>
            </a:r>
            <a:endParaRPr lang="uk-UA" sz="20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- Е М</a:t>
            </a:r>
          </a:p>
          <a:p>
            <a:pPr marL="457200" indent="-457200" algn="ctr">
              <a:buFontTx/>
              <a:buChar char="-"/>
            </a:pPr>
            <a:endParaRPr lang="uk-UA" sz="28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1890" y="2888940"/>
            <a:ext cx="2448272" cy="19082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Book Antiqua" panose="02040602050305030304" pitchFamily="18" charset="0"/>
              </a:rPr>
              <a:t>Основа на </a:t>
            </a:r>
            <a:r>
              <a:rPr lang="en-US" sz="2400" b="1" dirty="0" smtClean="0">
                <a:latin typeface="Book Antiqua" panose="02040602050305030304" pitchFamily="18" charset="0"/>
              </a:rPr>
              <a:t>[</a:t>
            </a:r>
            <a:r>
              <a:rPr lang="uk-UA" sz="2400" b="1" dirty="0" smtClean="0">
                <a:latin typeface="Book Antiqua" panose="02040602050305030304" pitchFamily="18" charset="0"/>
              </a:rPr>
              <a:t>й</a:t>
            </a:r>
            <a:r>
              <a:rPr lang="en-US" sz="2400" b="1" dirty="0" smtClean="0">
                <a:latin typeface="Book Antiqua" panose="02040602050305030304" pitchFamily="18" charset="0"/>
              </a:rPr>
              <a:t>]</a:t>
            </a:r>
            <a:endParaRPr lang="uk-UA" sz="24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- </a:t>
            </a:r>
            <a:r>
              <a:rPr lang="uk-UA" sz="2400" dirty="0" smtClean="0">
                <a:solidFill>
                  <a:srgbClr val="FF0000"/>
                </a:solidFill>
              </a:rPr>
              <a:t>Є М</a:t>
            </a:r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07705" y="2276872"/>
            <a:ext cx="7189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92838" y="2231097"/>
            <a:ext cx="1009810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>
            <a:off x="4427984" y="2276872"/>
            <a:ext cx="37718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6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Закінчення</a:t>
            </a:r>
            <a:r>
              <a:rPr lang="ru-RU" b="1" dirty="0"/>
              <a:t> </a:t>
            </a:r>
            <a:r>
              <a:rPr lang="ru-RU" b="1" dirty="0" err="1"/>
              <a:t>іменників</a:t>
            </a:r>
            <a:r>
              <a:rPr lang="ru-RU" b="1" dirty="0"/>
              <a:t> ІІ </a:t>
            </a:r>
            <a:r>
              <a:rPr lang="ru-RU" b="1" dirty="0" err="1"/>
              <a:t>відміни</a:t>
            </a:r>
            <a:r>
              <a:rPr lang="ru-RU" b="1" dirty="0"/>
              <a:t> </a:t>
            </a:r>
            <a:r>
              <a:rPr lang="ru-RU" b="1" dirty="0" err="1"/>
              <a:t>чоловічого</a:t>
            </a:r>
            <a:r>
              <a:rPr lang="ru-RU" b="1" dirty="0"/>
              <a:t> роду в родовому </a:t>
            </a:r>
            <a:r>
              <a:rPr lang="ru-RU" b="1" dirty="0" err="1"/>
              <a:t>відмінку</a:t>
            </a:r>
            <a:r>
              <a:rPr lang="ru-RU" b="1" dirty="0"/>
              <a:t> </a:t>
            </a:r>
            <a:r>
              <a:rPr lang="ru-RU" b="1" dirty="0" err="1" smtClean="0"/>
              <a:t>однини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(-а, -у)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1" y="2348880"/>
            <a:ext cx="7796030" cy="302570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hlinkClick r:id="rId2"/>
              </a:rPr>
              <a:t>Вправа :      </a:t>
            </a:r>
          </a:p>
          <a:p>
            <a:r>
              <a:rPr lang="uk-UA" dirty="0" smtClean="0">
                <a:hlinkClick r:id="rId2"/>
              </a:rPr>
              <a:t>  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learningapps.org/9230843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en-US" dirty="0"/>
              <a:t>http://rodovyi-vidminok.wikidot.com/a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869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97662" cy="1151965"/>
          </a:xfrm>
        </p:spPr>
        <p:txBody>
          <a:bodyPr/>
          <a:lstStyle/>
          <a:p>
            <a:r>
              <a:rPr lang="uk-UA" dirty="0"/>
              <a:t>Відмінювання іменників ІІ </a:t>
            </a:r>
            <a:r>
              <a:rPr lang="uk-UA" dirty="0" smtClean="0"/>
              <a:t>відміни на –ар,-яр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15616" y="1151965"/>
            <a:ext cx="6105922" cy="4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Відмінювання іменників ІІ відміни на –ар,-яр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r>
              <a:rPr lang="en-US" dirty="0"/>
              <a:t>://learningapps.org/21840843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02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265561" cy="1008112"/>
          </a:xfrm>
        </p:spPr>
        <p:txBody>
          <a:bodyPr/>
          <a:lstStyle/>
          <a:p>
            <a:r>
              <a:rPr lang="uk-UA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Повторимо</a:t>
            </a:r>
            <a:endParaRPr lang="en-US" b="1" cap="none" dirty="0">
              <a:solidFill>
                <a:srgbClr val="2A08B8"/>
              </a:solidFill>
              <a:latin typeface="Ariston" panose="03000400000000000000" pitchFamily="66" charset="0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32040" y="1988840"/>
            <a:ext cx="4006478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48245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7632848" cy="9385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b="1" cap="none" dirty="0" smtClean="0">
                <a:latin typeface="Ariston" panose="03000400000000000000" pitchFamily="66" charset="0"/>
              </a:rPr>
              <a:t>Самостійна робота</a:t>
            </a:r>
            <a:br>
              <a:rPr lang="uk-UA" sz="3200" b="1" cap="none" dirty="0" smtClean="0">
                <a:latin typeface="Ariston" panose="03000400000000000000" pitchFamily="66" charset="0"/>
              </a:rPr>
            </a:br>
            <a:r>
              <a:rPr lang="uk-UA" sz="3200" b="1" cap="none" dirty="0" smtClean="0">
                <a:latin typeface="Ariston" panose="03000400000000000000" pitchFamily="66" charset="0"/>
              </a:rPr>
              <a:t>«А чи У» </a:t>
            </a:r>
            <a:endParaRPr lang="ru-RU" sz="3200" b="1" cap="none" dirty="0">
              <a:latin typeface="Ariston" panose="03000400000000000000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48" y="1556792"/>
            <a:ext cx="8388424" cy="47525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sz="2800" cap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Стояв біля каштан..  , читав до </a:t>
            </a:r>
            <a:r>
              <a:rPr lang="uk-UA" sz="2800" cap="none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вечор</a:t>
            </a:r>
            <a:r>
              <a:rPr lang="uk-UA" sz="2800" cap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…    , випало багато сніг..  , вийшов з клас..  , пішов до ліс..  ,</a:t>
            </a:r>
          </a:p>
          <a:p>
            <a:pPr algn="l"/>
            <a:r>
              <a:rPr lang="uk-UA" sz="2800" cap="none" dirty="0">
                <a:solidFill>
                  <a:schemeClr val="tx1"/>
                </a:solidFill>
                <a:latin typeface="Book Antiqua" panose="02040602050305030304" pitchFamily="18" charset="0"/>
              </a:rPr>
              <a:t>с</a:t>
            </a:r>
            <a:r>
              <a:rPr lang="uk-UA" sz="2800" cap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тояв біля дуб..  , вийшов з </a:t>
            </a:r>
            <a:r>
              <a:rPr lang="uk-UA" sz="2800" cap="none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дом</a:t>
            </a:r>
            <a:r>
              <a:rPr lang="uk-UA" sz="2800" cap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..  , під’їхав до завод..  , зібрав багато хліб..  , сік з виноград</a:t>
            </a:r>
            <a:r>
              <a:rPr lang="uk-UA" dirty="0" smtClean="0">
                <a:solidFill>
                  <a:schemeClr val="tx1"/>
                </a:solidFill>
              </a:rPr>
              <a:t>..   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2513" y="2132856"/>
            <a:ext cx="575529" cy="6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9821"/>
            <a:ext cx="7797662" cy="15659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5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   </a:t>
            </a:r>
            <a:br>
              <a:rPr lang="uk-UA" sz="5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</a:br>
            <a:r>
              <a:rPr lang="uk-UA" sz="5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Знайдіть помилку</a:t>
            </a:r>
            <a:endParaRPr lang="ru-RU" sz="5400" b="1" dirty="0">
              <a:solidFill>
                <a:srgbClr val="2A08B8"/>
              </a:solidFill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6073" y="1813890"/>
            <a:ext cx="1997249" cy="3948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cap="none" dirty="0" smtClean="0">
                <a:latin typeface="Book Antiqua" panose="02040602050305030304" pitchFamily="18" charset="0"/>
              </a:rPr>
              <a:t>Зима –     </a:t>
            </a:r>
          </a:p>
          <a:p>
            <a:pPr marL="0" indent="0">
              <a:buNone/>
            </a:pPr>
            <a:r>
              <a:rPr lang="uk-UA" sz="2800" cap="none" dirty="0" smtClean="0">
                <a:latin typeface="Book Antiqua" panose="02040602050305030304" pitchFamily="18" charset="0"/>
              </a:rPr>
              <a:t>Куля –</a:t>
            </a:r>
          </a:p>
          <a:p>
            <a:pPr marL="0" indent="0">
              <a:buNone/>
            </a:pPr>
            <a:r>
              <a:rPr lang="uk-UA" sz="2800" cap="none" dirty="0" smtClean="0">
                <a:latin typeface="Book Antiqua" panose="02040602050305030304" pitchFamily="18" charset="0"/>
              </a:rPr>
              <a:t>Лінія –</a:t>
            </a:r>
          </a:p>
          <a:p>
            <a:pPr marL="0" indent="0">
              <a:buNone/>
            </a:pPr>
            <a:r>
              <a:rPr lang="uk-UA" sz="2800" cap="none" dirty="0" smtClean="0">
                <a:latin typeface="Book Antiqua" panose="02040602050305030304" pitchFamily="18" charset="0"/>
              </a:rPr>
              <a:t>Каша –</a:t>
            </a:r>
          </a:p>
          <a:p>
            <a:pPr marL="0" indent="0">
              <a:buNone/>
            </a:pPr>
            <a:r>
              <a:rPr lang="uk-UA" sz="2800" cap="none" dirty="0" smtClean="0">
                <a:latin typeface="Book Antiqua" panose="02040602050305030304" pitchFamily="18" charset="0"/>
              </a:rPr>
              <a:t>Межа –</a:t>
            </a:r>
          </a:p>
          <a:p>
            <a:pPr marL="0" indent="0">
              <a:buNone/>
            </a:pPr>
            <a:r>
              <a:rPr lang="uk-UA" sz="2800" cap="none" dirty="0" smtClean="0">
                <a:latin typeface="Book Antiqua" panose="02040602050305030304" pitchFamily="18" charset="0"/>
              </a:rPr>
              <a:t>Задача </a:t>
            </a:r>
            <a:r>
              <a:rPr lang="uk-UA" sz="2800" b="1" cap="none" dirty="0" smtClean="0">
                <a:latin typeface="Book Antiqua" panose="02040602050305030304" pitchFamily="18" charset="0"/>
              </a:rPr>
              <a:t>-</a:t>
            </a:r>
            <a:endParaRPr lang="ru-RU" sz="2800" b="1" cap="none" dirty="0">
              <a:latin typeface="Book Antiqua" panose="0204060205030503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60032" y="2041647"/>
            <a:ext cx="222441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Font typeface="Arial" pitchFamily="34" charset="0"/>
              <a:buNone/>
            </a:pPr>
            <a:r>
              <a:rPr lang="uk-UA" sz="2800" dirty="0" smtClean="0">
                <a:latin typeface="Book Antiqua" panose="02040602050305030304" pitchFamily="18" charset="0"/>
              </a:rPr>
              <a:t>Рік –     </a:t>
            </a:r>
          </a:p>
          <a:p>
            <a:pPr marL="0" indent="0">
              <a:spcBef>
                <a:spcPts val="1000"/>
              </a:spcBef>
              <a:buFont typeface="Arial" pitchFamily="34" charset="0"/>
              <a:buNone/>
            </a:pPr>
            <a:r>
              <a:rPr lang="uk-UA" sz="2800" dirty="0" smtClean="0">
                <a:latin typeface="Book Antiqua" panose="02040602050305030304" pitchFamily="18" charset="0"/>
              </a:rPr>
              <a:t>Нуль –</a:t>
            </a:r>
          </a:p>
          <a:p>
            <a:pPr marL="0" indent="0">
              <a:spcBef>
                <a:spcPts val="1000"/>
              </a:spcBef>
              <a:buFont typeface="Arial" pitchFamily="34" charset="0"/>
              <a:buNone/>
            </a:pPr>
            <a:r>
              <a:rPr lang="uk-UA" sz="2800" dirty="0" smtClean="0">
                <a:latin typeface="Book Antiqua" panose="02040602050305030304" pitchFamily="18" charset="0"/>
              </a:rPr>
              <a:t>Край  –</a:t>
            </a:r>
          </a:p>
          <a:p>
            <a:pPr marL="0" indent="0">
              <a:spcBef>
                <a:spcPts val="1000"/>
              </a:spcBef>
              <a:buFont typeface="Arial" pitchFamily="34" charset="0"/>
              <a:buNone/>
            </a:pPr>
            <a:r>
              <a:rPr lang="uk-UA" sz="2800" dirty="0" smtClean="0">
                <a:latin typeface="Book Antiqua" panose="02040602050305030304" pitchFamily="18" charset="0"/>
              </a:rPr>
              <a:t>Душ  –</a:t>
            </a:r>
          </a:p>
          <a:p>
            <a:pPr marL="0" indent="0">
              <a:spcBef>
                <a:spcPts val="1000"/>
              </a:spcBef>
              <a:buFont typeface="Arial" pitchFamily="34" charset="0"/>
              <a:buNone/>
            </a:pPr>
            <a:r>
              <a:rPr lang="uk-UA" sz="2800" dirty="0" smtClean="0">
                <a:latin typeface="Book Antiqua" panose="02040602050305030304" pitchFamily="18" charset="0"/>
              </a:rPr>
              <a:t>Вуж  –</a:t>
            </a:r>
          </a:p>
          <a:p>
            <a:pPr marL="0" indent="0">
              <a:spcBef>
                <a:spcPts val="1000"/>
              </a:spcBef>
              <a:buFont typeface="Arial" pitchFamily="34" charset="0"/>
              <a:buNone/>
            </a:pPr>
            <a:r>
              <a:rPr lang="uk-UA" sz="2800" dirty="0" smtClean="0">
                <a:latin typeface="Book Antiqua" panose="02040602050305030304" pitchFamily="18" charset="0"/>
              </a:rPr>
              <a:t>Меч  -</a:t>
            </a:r>
            <a:endParaRPr lang="ru-RU" sz="2800" dirty="0">
              <a:latin typeface="Book Antiqua" panose="0204060205030503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88877" y="2041648"/>
            <a:ext cx="224259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зимою     </a:t>
            </a:r>
          </a:p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кульою</a:t>
            </a:r>
          </a:p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лінією</a:t>
            </a:r>
          </a:p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кашею</a:t>
            </a:r>
          </a:p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межою</a:t>
            </a:r>
          </a:p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задачою</a:t>
            </a:r>
            <a:endParaRPr lang="ru-RU" dirty="0">
              <a:solidFill>
                <a:srgbClr val="FF0066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491709" y="1915830"/>
            <a:ext cx="2242592" cy="374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роком     </a:t>
            </a:r>
          </a:p>
          <a:p>
            <a:pPr marL="0" indent="0">
              <a:buFont typeface="Arial" pitchFamily="34" charset="0"/>
              <a:buNone/>
            </a:pPr>
            <a:r>
              <a:rPr lang="uk-UA" dirty="0">
                <a:solidFill>
                  <a:srgbClr val="FF0066"/>
                </a:solidFill>
                <a:latin typeface="Book Antiqua" panose="02040602050305030304" pitchFamily="18" charset="0"/>
              </a:rPr>
              <a:t>н</a:t>
            </a: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улем</a:t>
            </a:r>
          </a:p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краєм</a:t>
            </a:r>
          </a:p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душею</a:t>
            </a:r>
          </a:p>
          <a:p>
            <a:pPr marL="0" indent="0">
              <a:buFont typeface="Arial" pitchFamily="34" charset="0"/>
              <a:buNone/>
            </a:pPr>
            <a:r>
              <a:rPr lang="uk-UA" dirty="0">
                <a:solidFill>
                  <a:srgbClr val="FF0066"/>
                </a:solidFill>
                <a:latin typeface="Book Antiqua" panose="02040602050305030304" pitchFamily="18" charset="0"/>
              </a:rPr>
              <a:t>в</a:t>
            </a: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ужем</a:t>
            </a:r>
          </a:p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мечом</a:t>
            </a:r>
            <a:endParaRPr lang="ru-RU" dirty="0">
              <a:solidFill>
                <a:srgbClr val="FF00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24468" r="11250" b="11692"/>
          <a:stretch/>
        </p:blipFill>
        <p:spPr>
          <a:xfrm>
            <a:off x="2843808" y="2201572"/>
            <a:ext cx="5904656" cy="37444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63026"/>
            <a:ext cx="6768752" cy="1649126"/>
          </a:xfrm>
        </p:spPr>
        <p:txBody>
          <a:bodyPr/>
          <a:lstStyle/>
          <a:p>
            <a:r>
              <a:rPr lang="uk-UA" b="1" cap="none" dirty="0" smtClean="0">
                <a:solidFill>
                  <a:srgbClr val="7030A0"/>
                </a:solidFill>
                <a:latin typeface="Ariston" panose="03000400000000000000" pitchFamily="66" charset="0"/>
              </a:rPr>
              <a:t>Особливості відмінювання іменників</a:t>
            </a:r>
            <a:r>
              <a:rPr lang="en-US" b="1" cap="none" dirty="0" smtClean="0">
                <a:solidFill>
                  <a:srgbClr val="7030A0"/>
                </a:solidFill>
                <a:latin typeface="Ariston" panose="03000400000000000000" pitchFamily="66" charset="0"/>
              </a:rPr>
              <a:t> </a:t>
            </a:r>
            <a:r>
              <a:rPr lang="uk-UA" b="1" i="1" cap="none" dirty="0" smtClean="0">
                <a:solidFill>
                  <a:srgbClr val="7030A0"/>
                </a:solidFill>
                <a:latin typeface="Ariston" panose="03000400000000000000" pitchFamily="66" charset="0"/>
              </a:rPr>
              <a:t>ІІІ</a:t>
            </a:r>
            <a:r>
              <a:rPr lang="uk-UA" b="1" cap="none" dirty="0" smtClean="0">
                <a:solidFill>
                  <a:srgbClr val="7030A0"/>
                </a:solidFill>
                <a:latin typeface="Ariston" panose="03000400000000000000" pitchFamily="66" charset="0"/>
              </a:rPr>
              <a:t> </a:t>
            </a:r>
            <a:r>
              <a:rPr lang="en-US" b="1" cap="none" dirty="0" smtClean="0">
                <a:solidFill>
                  <a:srgbClr val="7030A0"/>
                </a:solidFill>
                <a:latin typeface="Ariston" panose="03000400000000000000" pitchFamily="66" charset="0"/>
              </a:rPr>
              <a:t> </a:t>
            </a:r>
            <a:r>
              <a:rPr lang="uk-UA" b="1" cap="none" dirty="0" smtClean="0">
                <a:solidFill>
                  <a:srgbClr val="7030A0"/>
                </a:solidFill>
                <a:latin typeface="Ariston" panose="03000400000000000000" pitchFamily="66" charset="0"/>
              </a:rPr>
              <a:t>відміни (однина)</a:t>
            </a:r>
            <a:endParaRPr lang="en-US" b="1" cap="none" dirty="0">
              <a:solidFill>
                <a:srgbClr val="7030A0"/>
              </a:solidFill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372"/>
            <a:ext cx="8568952" cy="767356"/>
          </a:xfrm>
        </p:spPr>
        <p:txBody>
          <a:bodyPr/>
          <a:lstStyle/>
          <a:p>
            <a:r>
              <a:rPr lang="uk-UA" sz="40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Запишіть іменники в орудному відмінку однини</a:t>
            </a:r>
            <a:endParaRPr lang="en-US" sz="4000" b="1" cap="none" dirty="0">
              <a:solidFill>
                <a:srgbClr val="2A08B8"/>
              </a:solidFill>
              <a:latin typeface="Ariston" panose="03000400000000000000" pitchFamily="66" charset="0"/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4151374" cy="4249841"/>
          </a:xfrm>
        </p:spPr>
        <p:txBody>
          <a:bodyPr>
            <a:noAutofit/>
          </a:bodyPr>
          <a:lstStyle/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Річ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Відповідь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Міль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Ваніль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Радість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Любов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Сіль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Глазур</a:t>
            </a:r>
            <a:endParaRPr lang="en-US" sz="2400" b="1" cap="none" dirty="0">
              <a:solidFill>
                <a:srgbClr val="2A08B8"/>
              </a:solidFill>
              <a:latin typeface="Ariston" panose="03000400000000000000" pitchFamily="66" charset="0"/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4"/>
          </p:nvPr>
        </p:nvSpPr>
        <p:spPr>
          <a:xfrm>
            <a:off x="4633045" y="1124744"/>
            <a:ext cx="3816535" cy="4464496"/>
          </a:xfrm>
        </p:spPr>
        <p:txBody>
          <a:bodyPr>
            <a:noAutofit/>
          </a:bodyPr>
          <a:lstStyle/>
          <a:p>
            <a:r>
              <a:rPr lang="uk-UA" sz="2400" b="1" cap="none" dirty="0" err="1" smtClean="0">
                <a:solidFill>
                  <a:srgbClr val="2A08B8"/>
                </a:solidFill>
                <a:latin typeface="Ariston" panose="03000400000000000000" pitchFamily="66" charset="0"/>
              </a:rPr>
              <a:t>Рі</a:t>
            </a:r>
            <a:r>
              <a:rPr lang="uk-UA" sz="2400" b="1" cap="none" dirty="0" smtClean="0">
                <a:solidFill>
                  <a:srgbClr val="FF0000"/>
                </a:solidFill>
                <a:latin typeface="Ariston" panose="03000400000000000000" pitchFamily="66" charset="0"/>
              </a:rPr>
              <a:t>…</a:t>
            </a:r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ю</a:t>
            </a:r>
          </a:p>
          <a:p>
            <a:r>
              <a:rPr lang="uk-UA" sz="2400" b="1" cap="none" dirty="0" err="1" smtClean="0">
                <a:solidFill>
                  <a:srgbClr val="2A08B8"/>
                </a:solidFill>
                <a:latin typeface="Ariston" panose="03000400000000000000" pitchFamily="66" charset="0"/>
              </a:rPr>
              <a:t>Відпові</a:t>
            </a:r>
            <a:r>
              <a:rPr lang="uk-UA" sz="2400" b="1" cap="none" dirty="0" smtClean="0">
                <a:solidFill>
                  <a:srgbClr val="FF0000"/>
                </a:solidFill>
                <a:latin typeface="Ariston" panose="03000400000000000000" pitchFamily="66" charset="0"/>
              </a:rPr>
              <a:t>…</a:t>
            </a:r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ю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Мі</a:t>
            </a:r>
            <a:r>
              <a:rPr lang="uk-UA" sz="2400" b="1" cap="none" dirty="0" smtClean="0">
                <a:solidFill>
                  <a:srgbClr val="FF0000"/>
                </a:solidFill>
                <a:latin typeface="Ariston" panose="03000400000000000000" pitchFamily="66" charset="0"/>
              </a:rPr>
              <a:t>…</a:t>
            </a:r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ю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Вані</a:t>
            </a:r>
            <a:r>
              <a:rPr lang="uk-UA" sz="2400" b="1" cap="none" dirty="0" smtClean="0">
                <a:solidFill>
                  <a:srgbClr val="FF0000"/>
                </a:solidFill>
                <a:latin typeface="Ariston" panose="03000400000000000000" pitchFamily="66" charset="0"/>
              </a:rPr>
              <a:t>…</a:t>
            </a:r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ю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Раді</a:t>
            </a:r>
            <a:r>
              <a:rPr lang="uk-UA" sz="2400" b="1" cap="none" dirty="0" smtClean="0">
                <a:solidFill>
                  <a:srgbClr val="FF0066"/>
                </a:solidFill>
                <a:latin typeface="Ariston" panose="03000400000000000000" pitchFamily="66" charset="0"/>
              </a:rPr>
              <a:t>…</a:t>
            </a:r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ю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Любо</a:t>
            </a:r>
            <a:r>
              <a:rPr lang="uk-UA" sz="2400" b="1" cap="none" dirty="0" smtClean="0">
                <a:solidFill>
                  <a:srgbClr val="FF0000"/>
                </a:solidFill>
                <a:latin typeface="Ariston" panose="03000400000000000000" pitchFamily="66" charset="0"/>
              </a:rPr>
              <a:t>…</a:t>
            </a:r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ю</a:t>
            </a:r>
          </a:p>
          <a:p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Сі</a:t>
            </a:r>
            <a:r>
              <a:rPr lang="uk-UA" sz="2400" b="1" cap="none" dirty="0" smtClean="0">
                <a:solidFill>
                  <a:srgbClr val="FF0000"/>
                </a:solidFill>
                <a:latin typeface="Ariston" panose="03000400000000000000" pitchFamily="66" charset="0"/>
              </a:rPr>
              <a:t>….</a:t>
            </a:r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ю</a:t>
            </a:r>
          </a:p>
          <a:p>
            <a:r>
              <a:rPr lang="uk-UA" sz="2400" b="1" cap="none" dirty="0" err="1" smtClean="0">
                <a:solidFill>
                  <a:srgbClr val="2A08B8"/>
                </a:solidFill>
                <a:latin typeface="Ariston" panose="03000400000000000000" pitchFamily="66" charset="0"/>
              </a:rPr>
              <a:t>Глазу</a:t>
            </a:r>
            <a:r>
              <a:rPr lang="uk-UA" sz="2400" b="1" cap="none" dirty="0" smtClean="0">
                <a:solidFill>
                  <a:srgbClr val="FF0000"/>
                </a:solidFill>
                <a:latin typeface="Ariston" panose="03000400000000000000" pitchFamily="66" charset="0"/>
              </a:rPr>
              <a:t>…</a:t>
            </a:r>
            <a:r>
              <a:rPr lang="uk-UA" sz="24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ю</a:t>
            </a:r>
            <a:endParaRPr lang="en-US" sz="2400" b="1" cap="none" dirty="0">
              <a:solidFill>
                <a:srgbClr val="2A08B8"/>
              </a:solidFill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97662" cy="1151965"/>
          </a:xfrm>
        </p:spPr>
        <p:txBody>
          <a:bodyPr/>
          <a:lstStyle/>
          <a:p>
            <a:r>
              <a:rPr lang="uk-UA" dirty="0" smtClean="0"/>
              <a:t>Повторення .                                       відміни іменників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5335" y="1484784"/>
            <a:ext cx="7404136" cy="48878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7403" y="394011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https://learningapps.org/4483300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54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94153" cy="1151965"/>
          </a:xfrm>
        </p:spPr>
        <p:txBody>
          <a:bodyPr/>
          <a:lstStyle/>
          <a:p>
            <a:pPr algn="r"/>
            <a:r>
              <a:rPr lang="uk-UA" sz="4000" b="1" cap="none" dirty="0" err="1" smtClean="0">
                <a:solidFill>
                  <a:srgbClr val="2A08B8"/>
                </a:solidFill>
                <a:latin typeface="Ariston" panose="03000400000000000000" pitchFamily="66" charset="0"/>
              </a:rPr>
              <a:t>Перевір</a:t>
            </a:r>
            <a:r>
              <a:rPr lang="uk-UA" sz="40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 себе</a:t>
            </a:r>
            <a:br>
              <a:rPr lang="uk-UA" sz="4000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</a:br>
            <a:r>
              <a:rPr lang="uk-UA" sz="3200" b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Запиши</a:t>
            </a:r>
            <a:r>
              <a:rPr lang="uk-UA" sz="3200" b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 </a:t>
            </a:r>
            <a:r>
              <a:rPr lang="uk-UA" sz="3200" b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словосолучення</a:t>
            </a:r>
            <a:r>
              <a:rPr lang="uk-UA" sz="3200" b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, поставивши іменники в </a:t>
            </a:r>
            <a:r>
              <a:rPr lang="uk-UA" sz="3200" b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Р.в</a:t>
            </a:r>
            <a:r>
              <a:rPr lang="uk-UA" sz="3200" b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. множини</a:t>
            </a:r>
            <a:endParaRPr lang="en-US" sz="3200" b="1" cap="none" dirty="0">
              <a:solidFill>
                <a:srgbClr val="2A08B8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26259" r="8007" b="10143"/>
          <a:stretch/>
        </p:blipFill>
        <p:spPr>
          <a:xfrm>
            <a:off x="395536" y="1700808"/>
            <a:ext cx="8208912" cy="439248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292080" y="1716015"/>
            <a:ext cx="3312368" cy="4392488"/>
          </a:xfrm>
          <a:prstGeom prst="rect">
            <a:avLst/>
          </a:prstGeom>
          <a:solidFill>
            <a:srgbClr val="EEBC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i="1" dirty="0" smtClean="0">
              <a:solidFill>
                <a:srgbClr val="2A08B8"/>
              </a:solidFill>
              <a:latin typeface="Book Antiqua" panose="02040602050305030304" pitchFamily="18" charset="0"/>
            </a:endParaRPr>
          </a:p>
          <a:p>
            <a:pPr algn="ctr"/>
            <a:endParaRPr lang="uk-UA" sz="3200" b="1" i="1" dirty="0" smtClean="0">
              <a:solidFill>
                <a:srgbClr val="2A08B8"/>
              </a:solidFill>
              <a:latin typeface="Book Antiqua" panose="02040602050305030304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Виш…</a:t>
            </a:r>
          </a:p>
          <a:p>
            <a:pPr algn="ctr"/>
            <a:r>
              <a:rPr lang="uk-UA" sz="3200" b="1" i="1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Сот</a:t>
            </a:r>
            <a:r>
              <a:rPr lang="uk-UA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…</a:t>
            </a:r>
          </a:p>
          <a:p>
            <a:pPr algn="ctr"/>
            <a:r>
              <a:rPr lang="uk-UA" sz="3200" b="1" i="1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Озер…</a:t>
            </a:r>
          </a:p>
          <a:p>
            <a:pPr algn="ctr"/>
            <a:r>
              <a:rPr lang="uk-UA" sz="3200" b="1" i="1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Зна</a:t>
            </a:r>
            <a:r>
              <a:rPr lang="uk-UA" sz="3200" b="1" i="1" u="sng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н</a:t>
            </a:r>
            <a:r>
              <a:rPr lang="uk-UA" sz="3200" b="1" i="1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ь…</a:t>
            </a:r>
          </a:p>
          <a:p>
            <a:pPr algn="ctr"/>
            <a:r>
              <a:rPr lang="uk-UA" sz="3200" b="1" i="1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Розповід</a:t>
            </a:r>
            <a:r>
              <a:rPr lang="uk-UA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…</a:t>
            </a:r>
          </a:p>
          <a:p>
            <a:pPr algn="ctr"/>
            <a:r>
              <a:rPr lang="uk-UA" sz="3200" b="1" i="1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солов</a:t>
            </a:r>
            <a:r>
              <a:rPr lang="uk-UA" sz="3200" b="1" i="1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’</a:t>
            </a:r>
            <a:r>
              <a:rPr lang="uk-UA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…</a:t>
            </a:r>
          </a:p>
          <a:p>
            <a:pPr algn="ctr"/>
            <a:r>
              <a:rPr lang="uk-UA" sz="3200" b="1" i="1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Лікар</a:t>
            </a:r>
            <a:r>
              <a:rPr lang="uk-UA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…</a:t>
            </a:r>
          </a:p>
          <a:p>
            <a:pPr algn="ctr"/>
            <a:r>
              <a:rPr lang="uk-UA" sz="3200" b="1" i="1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Будів</a:t>
            </a:r>
            <a:r>
              <a:rPr lang="uk-UA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…</a:t>
            </a:r>
          </a:p>
          <a:p>
            <a:pPr algn="ctr"/>
            <a:r>
              <a:rPr lang="uk-UA" sz="3200" b="1" i="1" smtClean="0">
                <a:solidFill>
                  <a:srgbClr val="2A08B8"/>
                </a:solidFill>
                <a:latin typeface="Book Antiqua" panose="02040602050305030304" pitchFamily="18" charset="0"/>
              </a:rPr>
              <a:t>Столі</a:t>
            </a:r>
            <a:r>
              <a:rPr lang="uk-UA" sz="3200" b="1" i="1" u="sng" smtClean="0">
                <a:solidFill>
                  <a:srgbClr val="2A08B8"/>
                </a:solidFill>
                <a:latin typeface="Book Antiqua" panose="02040602050305030304" pitchFamily="18" charset="0"/>
              </a:rPr>
              <a:t>т</a:t>
            </a:r>
            <a:r>
              <a:rPr lang="uk-UA" sz="3200" b="1" i="1" smtClean="0">
                <a:solidFill>
                  <a:srgbClr val="2A08B8"/>
                </a:solidFill>
                <a:latin typeface="Book Antiqua" panose="02040602050305030304" pitchFamily="18" charset="0"/>
              </a:rPr>
              <a:t>ь...</a:t>
            </a:r>
            <a:endParaRPr lang="uk-UA" sz="3200" b="1" i="1" dirty="0" smtClean="0">
              <a:solidFill>
                <a:srgbClr val="2A08B8"/>
              </a:solidFill>
              <a:latin typeface="Book Antiqua" panose="02040602050305030304" pitchFamily="18" charset="0"/>
            </a:endParaRPr>
          </a:p>
          <a:p>
            <a:pPr algn="ctr"/>
            <a:endParaRPr lang="uk-UA" sz="2800" b="1" i="1" dirty="0" smtClean="0">
              <a:solidFill>
                <a:srgbClr val="2A08B8"/>
              </a:solidFill>
              <a:latin typeface="Book Antiqua" panose="02040602050305030304" pitchFamily="18" charset="0"/>
            </a:endParaRPr>
          </a:p>
          <a:p>
            <a:pPr algn="ctr"/>
            <a:endParaRPr lang="en-US" sz="2800" b="1" i="1" dirty="0">
              <a:solidFill>
                <a:srgbClr val="2A08B8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926" y="0"/>
            <a:ext cx="2977529" cy="11519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b="1" cap="none" dirty="0" smtClean="0">
                <a:solidFill>
                  <a:srgbClr val="2A08B8"/>
                </a:solidFill>
                <a:latin typeface="Ariston" panose="03000400000000000000" pitchFamily="66" charset="0"/>
              </a:rPr>
              <a:t>Повторимо</a:t>
            </a:r>
            <a:r>
              <a:rPr lang="uk-UA" dirty="0" smtClean="0">
                <a:solidFill>
                  <a:srgbClr val="2A08B8"/>
                </a:solidFill>
              </a:rPr>
              <a:t> </a:t>
            </a:r>
            <a:r>
              <a:rPr lang="uk-UA" dirty="0" smtClean="0"/>
              <a:t>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00574" cy="56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-20123"/>
            <a:ext cx="6984776" cy="68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0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356" y="116632"/>
            <a:ext cx="7797662" cy="510951"/>
          </a:xfrm>
        </p:spPr>
        <p:txBody>
          <a:bodyPr/>
          <a:lstStyle/>
          <a:p>
            <a:r>
              <a:rPr lang="uk-UA" dirty="0" smtClean="0"/>
              <a:t>Встановіть групу іменників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208912" cy="51845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https://learningapps.org/display?v=phirmd0dc23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71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правопису</a:t>
            </a:r>
            <a:r>
              <a:rPr lang="ru-RU" dirty="0"/>
              <a:t> </a:t>
            </a:r>
            <a:r>
              <a:rPr lang="ru-RU" dirty="0" err="1"/>
              <a:t>відмінкових</a:t>
            </a:r>
            <a:r>
              <a:rPr lang="ru-RU" dirty="0"/>
              <a:t> </a:t>
            </a:r>
            <a:r>
              <a:rPr lang="ru-RU" dirty="0" err="1"/>
              <a:t>закінчень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http://promovu.in.ua/declensional-endings/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81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692" y="908720"/>
            <a:ext cx="5472608" cy="1512168"/>
          </a:xfrm>
        </p:spPr>
        <p:txBody>
          <a:bodyPr>
            <a:noAutofit/>
          </a:bodyPr>
          <a:lstStyle/>
          <a:p>
            <a:pPr algn="ctr"/>
            <a:r>
              <a:rPr lang="uk-UA" sz="3200" b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Іменники І відміни</a:t>
            </a:r>
            <a:br>
              <a:rPr lang="uk-UA" sz="3200" b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</a:br>
            <a:r>
              <a:rPr lang="uk-UA" sz="3200" b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ж.р</a:t>
            </a:r>
            <a:r>
              <a:rPr lang="uk-UA" sz="3200" b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. (</a:t>
            </a:r>
            <a:r>
              <a:rPr lang="uk-UA" sz="3200" b="1" cap="none" dirty="0" err="1">
                <a:solidFill>
                  <a:srgbClr val="2A08B8"/>
                </a:solidFill>
                <a:latin typeface="Book Antiqua" panose="02040602050305030304" pitchFamily="18" charset="0"/>
              </a:rPr>
              <a:t>о</a:t>
            </a:r>
            <a:r>
              <a:rPr lang="uk-UA" sz="3200" b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дн</a:t>
            </a:r>
            <a:r>
              <a:rPr lang="uk-UA" sz="3200" b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.)</a:t>
            </a:r>
            <a:r>
              <a:rPr lang="uk-UA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-а, -я</a:t>
            </a:r>
            <a:br>
              <a:rPr lang="uk-UA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uk-UA" sz="3200" b="1" i="1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(</a:t>
            </a:r>
            <a: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весн</a:t>
            </a:r>
            <a:r>
              <a:rPr lang="uk-UA" sz="3200" b="1" i="1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а</a:t>
            </a:r>
            <a: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, веж</a:t>
            </a:r>
            <a:r>
              <a:rPr lang="uk-UA" sz="3200" b="1" i="1" cap="none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а</a:t>
            </a:r>
            <a: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, </a:t>
            </a:r>
            <a:r>
              <a:rPr lang="uk-UA" sz="3200" b="1" i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наді</a:t>
            </a:r>
            <a:r>
              <a:rPr lang="uk-UA" sz="3200" b="1" i="1" cap="none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йа</a:t>
            </a:r>
            <a: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) </a:t>
            </a:r>
            <a:b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</a:br>
            <a: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в орудному </a:t>
            </a:r>
            <a:r>
              <a:rPr lang="uk-UA" sz="3200" b="1" i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відм</a:t>
            </a:r>
            <a: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. </a:t>
            </a:r>
            <a:r>
              <a:rPr lang="uk-UA" sz="3200" b="1" i="1" cap="none" dirty="0" err="1" smtClean="0">
                <a:solidFill>
                  <a:srgbClr val="2A08B8"/>
                </a:solidFill>
                <a:latin typeface="Book Antiqua" panose="02040602050305030304" pitchFamily="18" charset="0"/>
              </a:rPr>
              <a:t>одн</a:t>
            </a:r>
            <a:r>
              <a:rPr lang="uk-UA" sz="3200" b="1" i="1" cap="none" dirty="0" smtClean="0">
                <a:solidFill>
                  <a:srgbClr val="2A08B8"/>
                </a:solidFill>
                <a:latin typeface="Book Antiqua" panose="02040602050305030304" pitchFamily="18" charset="0"/>
              </a:rPr>
              <a:t>.</a:t>
            </a:r>
            <a:r>
              <a:rPr lang="uk-UA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uk-UA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68960"/>
            <a:ext cx="2448272" cy="1944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Book Antiqua" panose="02040602050305030304" pitchFamily="18" charset="0"/>
              </a:rPr>
              <a:t>Основа на твердий приголосний </a:t>
            </a:r>
          </a:p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- О 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365104"/>
            <a:ext cx="2808312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Book Antiqua" panose="02040602050305030304" pitchFamily="18" charset="0"/>
              </a:rPr>
              <a:t>Основа на м’який приголосний  і </a:t>
            </a:r>
            <a:r>
              <a:rPr lang="en-US" sz="2000" b="1" dirty="0" smtClean="0">
                <a:latin typeface="Book Antiqua" panose="02040602050305030304" pitchFamily="18" charset="0"/>
              </a:rPr>
              <a:t>[</a:t>
            </a:r>
            <a:r>
              <a:rPr lang="uk-UA" sz="2000" b="1" dirty="0" smtClean="0">
                <a:latin typeface="Book Antiqua" panose="02040602050305030304" pitchFamily="18" charset="0"/>
              </a:rPr>
              <a:t>ж</a:t>
            </a:r>
            <a:r>
              <a:rPr lang="en-US" sz="2000" b="1" dirty="0">
                <a:latin typeface="Book Antiqua" panose="02040602050305030304" pitchFamily="18" charset="0"/>
              </a:rPr>
              <a:t>]</a:t>
            </a:r>
            <a:r>
              <a:rPr lang="uk-UA" sz="2000" b="1" dirty="0" smtClean="0">
                <a:latin typeface="Book Antiqua" panose="02040602050305030304" pitchFamily="18" charset="0"/>
              </a:rPr>
              <a:t>, </a:t>
            </a:r>
            <a:r>
              <a:rPr lang="en-US" sz="2000" b="1" dirty="0" smtClean="0">
                <a:latin typeface="Book Antiqua" panose="02040602050305030304" pitchFamily="18" charset="0"/>
              </a:rPr>
              <a:t>[</a:t>
            </a:r>
            <a:r>
              <a:rPr lang="uk-UA" sz="2000" b="1" dirty="0" smtClean="0">
                <a:latin typeface="Book Antiqua" panose="02040602050305030304" pitchFamily="18" charset="0"/>
              </a:rPr>
              <a:t>ч</a:t>
            </a:r>
            <a:r>
              <a:rPr lang="en-US" sz="2000" b="1" dirty="0" smtClean="0">
                <a:latin typeface="Book Antiqua" panose="02040602050305030304" pitchFamily="18" charset="0"/>
              </a:rPr>
              <a:t>]</a:t>
            </a:r>
            <a:r>
              <a:rPr lang="uk-UA" sz="2000" b="1" dirty="0" smtClean="0">
                <a:latin typeface="Book Antiqua" panose="02040602050305030304" pitchFamily="18" charset="0"/>
              </a:rPr>
              <a:t>, </a:t>
            </a:r>
            <a:r>
              <a:rPr lang="en-US" sz="2000" b="1" dirty="0" smtClean="0">
                <a:latin typeface="Book Antiqua" panose="02040602050305030304" pitchFamily="18" charset="0"/>
              </a:rPr>
              <a:t>[</a:t>
            </a:r>
            <a:r>
              <a:rPr lang="uk-UA" sz="2000" b="1" dirty="0" smtClean="0">
                <a:latin typeface="Book Antiqua" panose="02040602050305030304" pitchFamily="18" charset="0"/>
              </a:rPr>
              <a:t>ш</a:t>
            </a:r>
            <a:r>
              <a:rPr lang="en-US" sz="2000" b="1" dirty="0" smtClean="0">
                <a:latin typeface="Book Antiqua" panose="02040602050305030304" pitchFamily="18" charset="0"/>
              </a:rPr>
              <a:t>]</a:t>
            </a:r>
            <a:endParaRPr lang="uk-UA" sz="2000" b="1" dirty="0" smtClean="0">
              <a:latin typeface="Book Antiqua" panose="0204060205030503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uk-UA" sz="2800" dirty="0" smtClean="0">
                <a:solidFill>
                  <a:srgbClr val="FF0000"/>
                </a:solidFill>
              </a:rPr>
              <a:t>Е 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3032956"/>
            <a:ext cx="2448272" cy="1980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Book Antiqua" panose="02040602050305030304" pitchFamily="18" charset="0"/>
              </a:rPr>
              <a:t>Основа на </a:t>
            </a:r>
            <a:r>
              <a:rPr lang="en-US" sz="2400" b="1" dirty="0" smtClean="0">
                <a:latin typeface="Book Antiqua" panose="02040602050305030304" pitchFamily="18" charset="0"/>
              </a:rPr>
              <a:t>[</a:t>
            </a:r>
            <a:r>
              <a:rPr lang="uk-UA" sz="2400" b="1" dirty="0" smtClean="0">
                <a:latin typeface="Book Antiqua" panose="02040602050305030304" pitchFamily="18" charset="0"/>
              </a:rPr>
              <a:t>й</a:t>
            </a:r>
            <a:r>
              <a:rPr lang="en-US" sz="2400" b="1" dirty="0" smtClean="0">
                <a:latin typeface="Book Antiqua" panose="02040602050305030304" pitchFamily="18" charset="0"/>
              </a:rPr>
              <a:t>]</a:t>
            </a:r>
            <a:endParaRPr lang="uk-UA" sz="24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- Є Ю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799692" y="2456892"/>
            <a:ext cx="468053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>
            <a:off x="6840251" y="2456892"/>
            <a:ext cx="756085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 flipH="1">
            <a:off x="4535996" y="2456892"/>
            <a:ext cx="36004" cy="1908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1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6" r="68370"/>
          <a:stretch/>
        </p:blipFill>
        <p:spPr>
          <a:xfrm>
            <a:off x="437364" y="404664"/>
            <a:ext cx="2455204" cy="4950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5" t="18473" r="4308"/>
          <a:stretch/>
        </p:blipFill>
        <p:spPr>
          <a:xfrm>
            <a:off x="5076056" y="1484784"/>
            <a:ext cx="2746688" cy="493614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905353" y="18864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800" b="1" dirty="0" err="1">
                <a:solidFill>
                  <a:srgbClr val="2A08B8"/>
                </a:solidFill>
                <a:latin typeface="Ariston" panose="03000400000000000000" pitchFamily="66" charset="0"/>
              </a:rPr>
              <a:t>Перевір</a:t>
            </a:r>
            <a:r>
              <a:rPr lang="uk-UA" sz="4800" b="1" dirty="0">
                <a:solidFill>
                  <a:srgbClr val="2A08B8"/>
                </a:solidFill>
                <a:latin typeface="Ariston" panose="03000400000000000000" pitchFamily="66" charset="0"/>
              </a:rPr>
              <a:t> </a:t>
            </a:r>
            <a:r>
              <a:rPr lang="uk-UA" sz="4800" b="1" dirty="0" smtClean="0">
                <a:solidFill>
                  <a:srgbClr val="2A08B8"/>
                </a:solidFill>
                <a:latin typeface="Ariston" panose="03000400000000000000" pitchFamily="66" charset="0"/>
              </a:rPr>
              <a:t>себе</a:t>
            </a:r>
          </a:p>
          <a:p>
            <a:pPr algn="ctr"/>
            <a:r>
              <a:rPr lang="uk-UA" sz="2400" b="1" dirty="0" smtClean="0">
                <a:solidFill>
                  <a:srgbClr val="2A08B8"/>
                </a:solidFill>
                <a:latin typeface="Ariston" panose="03000400000000000000" pitchFamily="66" charset="0"/>
              </a:rPr>
              <a:t>(постав слова в </a:t>
            </a:r>
            <a:r>
              <a:rPr lang="uk-UA" sz="2400" b="1" dirty="0" err="1" smtClean="0">
                <a:solidFill>
                  <a:srgbClr val="2A08B8"/>
                </a:solidFill>
                <a:latin typeface="Ariston" panose="03000400000000000000" pitchFamily="66" charset="0"/>
              </a:rPr>
              <a:t>О.в</a:t>
            </a:r>
            <a:r>
              <a:rPr lang="uk-UA" sz="2400" b="1" dirty="0" smtClean="0">
                <a:solidFill>
                  <a:srgbClr val="2A08B8"/>
                </a:solidFill>
                <a:latin typeface="Ariston" panose="03000400000000000000" pitchFamily="66" charset="0"/>
              </a:rPr>
              <a:t>. однини)</a:t>
            </a:r>
            <a:endParaRPr lang="en-US" sz="2400" b="1" dirty="0">
              <a:solidFill>
                <a:srgbClr val="2A08B8"/>
              </a:solidFill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332656"/>
            <a:ext cx="7797662" cy="1196752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Зверніть увагу! Іменники </a:t>
            </a:r>
            <a:r>
              <a:rPr lang="uk-UA" sz="2400" dirty="0" smtClean="0">
                <a:solidFill>
                  <a:srgbClr val="00B0F0"/>
                </a:solidFill>
              </a:rPr>
              <a:t>ІІ відміни на –р </a:t>
            </a:r>
            <a:r>
              <a:rPr lang="uk-UA" sz="2400" dirty="0" smtClean="0">
                <a:solidFill>
                  <a:srgbClr val="FF0000"/>
                </a:solidFill>
              </a:rPr>
              <a:t>можуть належати і до твердої, і до м’якої, і до мішаної груп</a:t>
            </a:r>
            <a:r>
              <a:rPr lang="uk-UA" sz="2400" dirty="0" smtClean="0">
                <a:solidFill>
                  <a:srgbClr val="00B0F0"/>
                </a:solidFill>
              </a:rPr>
              <a:t>. </a:t>
            </a:r>
            <a:br>
              <a:rPr lang="uk-UA" sz="2400" dirty="0" smtClean="0">
                <a:solidFill>
                  <a:srgbClr val="00B0F0"/>
                </a:solidFill>
              </a:rPr>
            </a:br>
            <a:r>
              <a:rPr lang="uk-UA" sz="2400" i="1" u="sng" dirty="0" smtClean="0">
                <a:solidFill>
                  <a:srgbClr val="00B0F0"/>
                </a:solidFill>
              </a:rPr>
              <a:t>Як розрізнити: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4104456" cy="547260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dirty="0">
                <a:solidFill>
                  <a:srgbClr val="FF0000"/>
                </a:solidFill>
              </a:rPr>
              <a:t>Тверда група</a:t>
            </a:r>
            <a:r>
              <a:rPr lang="uk-UA" dirty="0"/>
              <a:t>: більшість іменників на –р (</a:t>
            </a:r>
            <a:r>
              <a:rPr lang="uk-UA" i="1" dirty="0">
                <a:solidFill>
                  <a:srgbClr val="00B0F0"/>
                </a:solidFill>
              </a:rPr>
              <a:t>вир, вихор, відвар, двір, </a:t>
            </a:r>
            <a:r>
              <a:rPr lang="uk-UA" i="1" dirty="0" smtClean="0">
                <a:solidFill>
                  <a:srgbClr val="00B0F0"/>
                </a:solidFill>
              </a:rPr>
              <a:t>сир </a:t>
            </a:r>
            <a:r>
              <a:rPr lang="uk-UA" dirty="0" smtClean="0"/>
              <a:t>) </a:t>
            </a:r>
            <a:r>
              <a:rPr lang="uk-UA" dirty="0"/>
              <a:t>та всі іменники іншомовного походження на </a:t>
            </a:r>
            <a:r>
              <a:rPr lang="uk-UA" i="1" dirty="0"/>
              <a:t>–ер, -</a:t>
            </a:r>
            <a:r>
              <a:rPr lang="uk-UA" i="1" dirty="0" err="1"/>
              <a:t>ір</a:t>
            </a:r>
            <a:r>
              <a:rPr lang="uk-UA" i="1" dirty="0"/>
              <a:t>, -</a:t>
            </a:r>
            <a:r>
              <a:rPr lang="uk-UA" i="1" dirty="0" err="1"/>
              <a:t>ор</a:t>
            </a:r>
            <a:r>
              <a:rPr lang="uk-UA" i="1" dirty="0"/>
              <a:t>, -</a:t>
            </a:r>
            <a:r>
              <a:rPr lang="uk-UA" i="1" dirty="0" err="1"/>
              <a:t>ур</a:t>
            </a:r>
            <a:r>
              <a:rPr lang="uk-UA" i="1" dirty="0"/>
              <a:t> (-</a:t>
            </a:r>
            <a:r>
              <a:rPr lang="uk-UA" i="1" dirty="0" err="1"/>
              <a:t>юр</a:t>
            </a:r>
            <a:r>
              <a:rPr lang="uk-UA" i="1" dirty="0"/>
              <a:t>)</a:t>
            </a:r>
            <a:r>
              <a:rPr lang="uk-UA" dirty="0"/>
              <a:t> і </a:t>
            </a:r>
            <a:r>
              <a:rPr lang="uk-UA" dirty="0">
                <a:solidFill>
                  <a:srgbClr val="FF0000"/>
                </a:solidFill>
              </a:rPr>
              <a:t>з постійно </a:t>
            </a:r>
            <a:r>
              <a:rPr lang="uk-UA" i="1" u="sng" dirty="0">
                <a:solidFill>
                  <a:srgbClr val="FF0000"/>
                </a:solidFill>
              </a:rPr>
              <a:t>наголошеними </a:t>
            </a:r>
            <a:r>
              <a:rPr lang="uk-UA" i="1" dirty="0">
                <a:solidFill>
                  <a:srgbClr val="FF0000"/>
                </a:solidFill>
              </a:rPr>
              <a:t>–ар (-яр), </a:t>
            </a:r>
            <a:r>
              <a:rPr lang="uk-UA" i="1" dirty="0" err="1">
                <a:solidFill>
                  <a:srgbClr val="FF0000"/>
                </a:solidFill>
              </a:rPr>
              <a:t>ир</a:t>
            </a:r>
            <a:r>
              <a:rPr lang="uk-UA" dirty="0">
                <a:solidFill>
                  <a:srgbClr val="FF0000"/>
                </a:solidFill>
              </a:rPr>
              <a:t>: </a:t>
            </a:r>
            <a:r>
              <a:rPr lang="uk-UA" i="1" dirty="0">
                <a:solidFill>
                  <a:srgbClr val="00B0F0"/>
                </a:solidFill>
              </a:rPr>
              <a:t>інженер, майстер, касир, директор, гектар, семафор, абажур, базар</a:t>
            </a:r>
            <a:r>
              <a:rPr lang="uk-UA" dirty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uk-UA" u="sng" dirty="0">
                <a:solidFill>
                  <a:srgbClr val="FF0000"/>
                </a:solidFill>
              </a:rPr>
              <a:t>Алгоритм</a:t>
            </a:r>
            <a:r>
              <a:rPr lang="uk-UA" dirty="0"/>
              <a:t>: поставити іменник </a:t>
            </a:r>
            <a:r>
              <a:rPr lang="uk-UA" dirty="0">
                <a:solidFill>
                  <a:srgbClr val="FF0000"/>
                </a:solidFill>
              </a:rPr>
              <a:t>у </a:t>
            </a:r>
            <a:r>
              <a:rPr lang="uk-UA" dirty="0" err="1">
                <a:solidFill>
                  <a:srgbClr val="FF0000"/>
                </a:solidFill>
              </a:rPr>
              <a:t>Н.в.мн</a:t>
            </a:r>
            <a:r>
              <a:rPr lang="uk-UA" dirty="0"/>
              <a:t>. – закінчення</a:t>
            </a:r>
            <a:r>
              <a:rPr lang="uk-UA" dirty="0">
                <a:solidFill>
                  <a:srgbClr val="FF0000"/>
                </a:solidFill>
              </a:rPr>
              <a:t> и  </a:t>
            </a:r>
            <a:r>
              <a:rPr lang="uk-UA" dirty="0"/>
              <a:t>та в </a:t>
            </a:r>
            <a:r>
              <a:rPr lang="uk-UA" dirty="0" err="1">
                <a:solidFill>
                  <a:srgbClr val="FF0000"/>
                </a:solidFill>
              </a:rPr>
              <a:t>Р.в</a:t>
            </a:r>
            <a:r>
              <a:rPr lang="uk-UA" dirty="0">
                <a:solidFill>
                  <a:srgbClr val="FF0000"/>
                </a:solidFill>
              </a:rPr>
              <a:t>. </a:t>
            </a:r>
            <a:r>
              <a:rPr lang="uk-UA" dirty="0" err="1">
                <a:solidFill>
                  <a:srgbClr val="FF0000"/>
                </a:solidFill>
              </a:rPr>
              <a:t>одн</a:t>
            </a:r>
            <a:r>
              <a:rPr lang="uk-UA" dirty="0"/>
              <a:t>. – закінчення –</a:t>
            </a:r>
            <a:r>
              <a:rPr lang="uk-UA" dirty="0">
                <a:solidFill>
                  <a:srgbClr val="FF0000"/>
                </a:solidFill>
              </a:rPr>
              <a:t>а, у. </a:t>
            </a:r>
            <a:r>
              <a:rPr lang="uk-UA" u="sng" dirty="0"/>
              <a:t>Наприклад</a:t>
            </a:r>
            <a:r>
              <a:rPr lang="uk-UA" dirty="0"/>
              <a:t>: </a:t>
            </a:r>
            <a:r>
              <a:rPr lang="uk-UA" i="1" dirty="0"/>
              <a:t>базар  - базари (</a:t>
            </a:r>
            <a:r>
              <a:rPr lang="uk-UA" i="1" dirty="0" err="1"/>
              <a:t>Н.в.мн</a:t>
            </a:r>
            <a:r>
              <a:rPr lang="uk-UA" i="1" dirty="0"/>
              <a:t>.), базару (</a:t>
            </a:r>
            <a:r>
              <a:rPr lang="uk-UA" i="1" dirty="0" err="1"/>
              <a:t>Р.в.одн</a:t>
            </a:r>
            <a:r>
              <a:rPr lang="uk-UA" i="1" dirty="0"/>
              <a:t>); майстер – майстри (</a:t>
            </a:r>
            <a:r>
              <a:rPr lang="uk-UA" i="1" dirty="0" err="1"/>
              <a:t>Н.в.мн</a:t>
            </a:r>
            <a:r>
              <a:rPr lang="uk-UA" i="1" dirty="0"/>
              <a:t>.), майстра (</a:t>
            </a:r>
            <a:r>
              <a:rPr lang="uk-UA" i="1" dirty="0" err="1"/>
              <a:t>Р.в.одн</a:t>
            </a:r>
            <a:r>
              <a:rPr lang="uk-UA" i="1" dirty="0"/>
              <a:t>.); відвар – відвари (</a:t>
            </a:r>
            <a:r>
              <a:rPr lang="uk-UA" i="1" dirty="0" err="1"/>
              <a:t>Н.в.мн</a:t>
            </a:r>
            <a:r>
              <a:rPr lang="uk-UA" i="1" dirty="0"/>
              <a:t>.), відвару (</a:t>
            </a:r>
            <a:r>
              <a:rPr lang="uk-UA" i="1" dirty="0" err="1"/>
              <a:t>Р.в.одн</a:t>
            </a:r>
            <a:r>
              <a:rPr lang="uk-UA" i="1" dirty="0"/>
              <a:t>.).</a:t>
            </a:r>
            <a:endParaRPr lang="ru-RU" dirty="0"/>
          </a:p>
          <a:p>
            <a:r>
              <a:rPr lang="uk-UA" dirty="0" smtClean="0">
                <a:solidFill>
                  <a:srgbClr val="FF0000"/>
                </a:solidFill>
              </a:rPr>
              <a:t>Виняток: </a:t>
            </a:r>
            <a:r>
              <a:rPr lang="uk-UA" dirty="0" smtClean="0"/>
              <a:t>і </a:t>
            </a:r>
            <a:r>
              <a:rPr lang="uk-UA" dirty="0"/>
              <a:t>іменники належать до твердої групи, хоч і в </a:t>
            </a:r>
            <a:r>
              <a:rPr lang="uk-UA" dirty="0" err="1"/>
              <a:t>Н.в</a:t>
            </a:r>
            <a:r>
              <a:rPr lang="uk-UA" dirty="0"/>
              <a:t>. мн. мають закінчення –і: </a:t>
            </a:r>
            <a:r>
              <a:rPr lang="uk-UA" i="1" dirty="0">
                <a:solidFill>
                  <a:srgbClr val="FF0000"/>
                </a:solidFill>
              </a:rPr>
              <a:t>комар, снігур, звір.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268760"/>
            <a:ext cx="4608512" cy="532859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uk-UA" dirty="0">
                <a:solidFill>
                  <a:srgbClr val="00B050"/>
                </a:solidFill>
              </a:rPr>
              <a:t>М’яка група</a:t>
            </a:r>
            <a:r>
              <a:rPr lang="uk-UA" dirty="0"/>
              <a:t>: іменники з суфіксом </a:t>
            </a:r>
            <a:r>
              <a:rPr lang="uk-UA" dirty="0">
                <a:solidFill>
                  <a:srgbClr val="00B050"/>
                </a:solidFill>
              </a:rPr>
              <a:t>-ар, -</a:t>
            </a:r>
            <a:r>
              <a:rPr lang="uk-UA" dirty="0" err="1">
                <a:solidFill>
                  <a:srgbClr val="00B050"/>
                </a:solidFill>
              </a:rPr>
              <a:t>ир</a:t>
            </a:r>
            <a:r>
              <a:rPr lang="uk-UA" dirty="0">
                <a:solidFill>
                  <a:srgbClr val="00B050"/>
                </a:solidFill>
              </a:rPr>
              <a:t>, </a:t>
            </a:r>
            <a:r>
              <a:rPr lang="uk-UA" dirty="0"/>
              <a:t>які мають в однині наголос на корені (</a:t>
            </a:r>
            <a:r>
              <a:rPr lang="uk-UA" i="1" dirty="0">
                <a:solidFill>
                  <a:srgbClr val="00B050"/>
                </a:solidFill>
              </a:rPr>
              <a:t>бондар, козир, </a:t>
            </a:r>
            <a:r>
              <a:rPr lang="uk-UA" i="1" dirty="0" smtClean="0">
                <a:solidFill>
                  <a:srgbClr val="00B050"/>
                </a:solidFill>
              </a:rPr>
              <a:t>лікар, </a:t>
            </a:r>
            <a:r>
              <a:rPr lang="uk-UA" dirty="0" smtClean="0">
                <a:solidFill>
                  <a:srgbClr val="00B050"/>
                </a:solidFill>
              </a:rPr>
              <a:t>);</a:t>
            </a:r>
            <a:r>
              <a:rPr lang="uk-UA" dirty="0" smtClean="0"/>
              <a:t> </a:t>
            </a:r>
            <a:r>
              <a:rPr lang="uk-UA" dirty="0"/>
              <a:t>іменники, у яких при відмінюванні наголос переходить із суфікса на закінчення (</a:t>
            </a:r>
            <a:r>
              <a:rPr lang="uk-UA" i="1" dirty="0">
                <a:solidFill>
                  <a:srgbClr val="00B050"/>
                </a:solidFill>
              </a:rPr>
              <a:t>буквар – букварем, вівчар – вівчаря, друкар – у друкаря, шахтар </a:t>
            </a:r>
            <a:r>
              <a:rPr lang="uk-UA" i="1" dirty="0" smtClean="0">
                <a:solidFill>
                  <a:srgbClr val="00B050"/>
                </a:solidFill>
              </a:rPr>
              <a:t>– шахтарем</a:t>
            </a:r>
            <a:r>
              <a:rPr lang="uk-UA" dirty="0" smtClean="0">
                <a:solidFill>
                  <a:srgbClr val="00B050"/>
                </a:solidFill>
              </a:rPr>
              <a:t>).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uk-UA" u="sng" dirty="0">
                <a:solidFill>
                  <a:srgbClr val="FF0000"/>
                </a:solidFill>
              </a:rPr>
              <a:t>Алгоритм</a:t>
            </a:r>
            <a:r>
              <a:rPr lang="uk-UA" dirty="0">
                <a:solidFill>
                  <a:srgbClr val="FF0000"/>
                </a:solidFill>
              </a:rPr>
              <a:t>:</a:t>
            </a:r>
            <a:r>
              <a:rPr lang="uk-UA" dirty="0"/>
              <a:t> поставити іменник </a:t>
            </a:r>
            <a:r>
              <a:rPr lang="uk-UA" dirty="0">
                <a:solidFill>
                  <a:srgbClr val="FF0000"/>
                </a:solidFill>
              </a:rPr>
              <a:t>у </a:t>
            </a:r>
            <a:r>
              <a:rPr lang="uk-UA" dirty="0" err="1">
                <a:solidFill>
                  <a:srgbClr val="FF0000"/>
                </a:solidFill>
              </a:rPr>
              <a:t>Н.в.мн</a:t>
            </a:r>
            <a:r>
              <a:rPr lang="uk-UA" dirty="0"/>
              <a:t>. – </a:t>
            </a:r>
            <a:r>
              <a:rPr lang="uk-UA" dirty="0">
                <a:solidFill>
                  <a:srgbClr val="FF0000"/>
                </a:solidFill>
              </a:rPr>
              <a:t>закінчення –і</a:t>
            </a:r>
            <a:r>
              <a:rPr lang="uk-UA" dirty="0"/>
              <a:t> та </a:t>
            </a:r>
            <a:r>
              <a:rPr lang="uk-UA" dirty="0" err="1">
                <a:solidFill>
                  <a:srgbClr val="FF0000"/>
                </a:solidFill>
              </a:rPr>
              <a:t>Р.в.одн</a:t>
            </a:r>
            <a:r>
              <a:rPr lang="uk-UA" dirty="0"/>
              <a:t>. – закінчення -</a:t>
            </a:r>
            <a:r>
              <a:rPr lang="uk-UA" dirty="0">
                <a:solidFill>
                  <a:srgbClr val="FF0000"/>
                </a:solidFill>
              </a:rPr>
              <a:t>я, -ю.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u="sng" dirty="0"/>
              <a:t>Наприклад</a:t>
            </a:r>
            <a:r>
              <a:rPr lang="uk-UA" dirty="0"/>
              <a:t>: </a:t>
            </a:r>
            <a:r>
              <a:rPr lang="uk-UA" i="1" dirty="0"/>
              <a:t>кобзар – кобзарі (</a:t>
            </a:r>
            <a:r>
              <a:rPr lang="uk-UA" i="1" dirty="0" err="1"/>
              <a:t>Н.в.мн</a:t>
            </a:r>
            <a:r>
              <a:rPr lang="uk-UA" i="1" dirty="0"/>
              <a:t>.), кобзаря (</a:t>
            </a:r>
            <a:r>
              <a:rPr lang="uk-UA" i="1" dirty="0" err="1"/>
              <a:t>Р.в</a:t>
            </a:r>
            <a:r>
              <a:rPr lang="uk-UA" i="1" dirty="0"/>
              <a:t>. </a:t>
            </a:r>
            <a:r>
              <a:rPr lang="uk-UA" i="1" dirty="0" err="1"/>
              <a:t>одн</a:t>
            </a:r>
            <a:r>
              <a:rPr lang="uk-UA" i="1" dirty="0"/>
              <a:t>.); димар – димарі (</a:t>
            </a:r>
            <a:r>
              <a:rPr lang="uk-UA" i="1" dirty="0" err="1"/>
              <a:t>Н.В.мн</a:t>
            </a:r>
            <a:r>
              <a:rPr lang="uk-UA" i="1" dirty="0"/>
              <a:t>.), димаря (</a:t>
            </a:r>
            <a:r>
              <a:rPr lang="uk-UA" i="1" dirty="0" err="1"/>
              <a:t>Р.в</a:t>
            </a:r>
            <a:r>
              <a:rPr lang="uk-UA" i="1" dirty="0"/>
              <a:t>. </a:t>
            </a:r>
            <a:r>
              <a:rPr lang="uk-UA" i="1" dirty="0" err="1"/>
              <a:t>одн</a:t>
            </a:r>
            <a:r>
              <a:rPr lang="uk-UA" i="1" dirty="0"/>
              <a:t>.); вівчар – вівчарі (</a:t>
            </a:r>
            <a:r>
              <a:rPr lang="uk-UA" i="1" dirty="0" err="1"/>
              <a:t>Н.в.мн</a:t>
            </a:r>
            <a:r>
              <a:rPr lang="uk-UA" i="1" dirty="0"/>
              <a:t>.),вівчаря (</a:t>
            </a:r>
            <a:r>
              <a:rPr lang="uk-UA" i="1" dirty="0" err="1"/>
              <a:t>Р.в.одн</a:t>
            </a:r>
            <a:r>
              <a:rPr lang="uk-UA" i="1" dirty="0"/>
              <a:t>)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Виняток: </a:t>
            </a:r>
            <a:r>
              <a:rPr lang="uk-UA" dirty="0" smtClean="0"/>
              <a:t>Ці </a:t>
            </a:r>
            <a:r>
              <a:rPr lang="uk-UA" dirty="0"/>
              <a:t>іменники належать до м’якої групи: </a:t>
            </a:r>
            <a:r>
              <a:rPr lang="uk-UA" i="1" dirty="0">
                <a:solidFill>
                  <a:srgbClr val="FF0000"/>
                </a:solidFill>
              </a:rPr>
              <a:t>Ігор, Лазар, цар, аптекар, бібліотекар, якір.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0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Основна подія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Основна подія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на поді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TM04033927[[fn=Основна подія]]</Template>
  <TotalTime>757</TotalTime>
  <Words>669</Words>
  <Application>Microsoft Office PowerPoint</Application>
  <PresentationFormat>Экран (4:3)</PresentationFormat>
  <Paragraphs>107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Ariston</vt:lpstr>
      <vt:lpstr>Book Antiqua</vt:lpstr>
      <vt:lpstr>Calibri</vt:lpstr>
      <vt:lpstr>Impact</vt:lpstr>
      <vt:lpstr>Основна подія</vt:lpstr>
      <vt:lpstr>Відмінювання іменників</vt:lpstr>
      <vt:lpstr>Повторення .                                       відміни іменників</vt:lpstr>
      <vt:lpstr>Повторимо  </vt:lpstr>
      <vt:lpstr>Презентация PowerPoint</vt:lpstr>
      <vt:lpstr>Встановіть групу іменників</vt:lpstr>
      <vt:lpstr>Складні випадки правопису відмінкових закінчень</vt:lpstr>
      <vt:lpstr>Іменники І відміни ж.р. (одн.)-а, -я (весна, вежа, надійа)  в орудному відм. одн. </vt:lpstr>
      <vt:lpstr>Презентация PowerPoint</vt:lpstr>
      <vt:lpstr>Зверніть увагу! Іменники ІІ відміни на –р можуть належати і до твердої, і до м’якої, і до мішаної груп.  Як розрізнити: </vt:lpstr>
      <vt:lpstr>Іменники ІІ відміни на –р можуть належати і до твердої, і до м’якої, і до мішаної груп.  </vt:lpstr>
      <vt:lpstr>Іменники ІІ відміни ч.р. (одн.) – з нульовим закінченням(вінок, душ, чай) в орудному відм. одн. </vt:lpstr>
      <vt:lpstr>Закінчення іменників ІІ відміни чоловічого роду в родовому відмінку однини (-а, -у)</vt:lpstr>
      <vt:lpstr>Відмінювання іменників ІІ відміни на –ар,-яр</vt:lpstr>
      <vt:lpstr>Відмінювання іменників ІІ відміни на –ар,-яр</vt:lpstr>
      <vt:lpstr>Повторимо</vt:lpstr>
      <vt:lpstr>Самостійна робота «А чи У» </vt:lpstr>
      <vt:lpstr>    Знайдіть помилку</vt:lpstr>
      <vt:lpstr>Особливості відмінювання іменників ІІІ  відміни (однина)</vt:lpstr>
      <vt:lpstr>Запишіть іменники в орудному відмінку однини</vt:lpstr>
      <vt:lpstr>Перевір себе Запиши словосолучення, поставивши іменники в Р.в. множини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Самостійна робота</dc:title>
  <dc:creator>Asus</dc:creator>
  <cp:lastModifiedBy>admin</cp:lastModifiedBy>
  <cp:revision>56</cp:revision>
  <dcterms:created xsi:type="dcterms:W3CDTF">2018-11-11T14:38:58Z</dcterms:created>
  <dcterms:modified xsi:type="dcterms:W3CDTF">2025-04-07T07:59:17Z</dcterms:modified>
</cp:coreProperties>
</file>