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6" r:id="rId3"/>
    <p:sldId id="257" r:id="rId4"/>
    <p:sldId id="258" r:id="rId5"/>
    <p:sldId id="263" r:id="rId6"/>
    <p:sldId id="259" r:id="rId7"/>
    <p:sldId id="260" r:id="rId8"/>
    <p:sldId id="262" r:id="rId9"/>
    <p:sldId id="261" r:id="rId10"/>
    <p:sldId id="264" r:id="rId11"/>
    <p:sldId id="265" r:id="rId12"/>
    <p:sldId id="268" r:id="rId13"/>
    <p:sldId id="269" r:id="rId14"/>
    <p:sldId id="26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1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04C84D-AD7C-4A6F-AB98-A62AF9E90C0C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33E52D-34A3-47E0-A1B9-9139CE132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37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33E52D-34A3-47E0-A1B9-9139CE13269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136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536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23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230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603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655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12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18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024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37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259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619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7B82E-4CFB-4CF8-ACBC-F17BA2BE104F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2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stud.com.ua/77626/istoriya/porivnyalno_istorichniy_metod#srcannot_2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9604" y="0"/>
            <a:ext cx="12020727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4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066 364 42 86</a:t>
            </a:r>
            <a:r>
              <a:rPr lang="en-US" sz="4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067612 94 20</a:t>
            </a:r>
            <a:r>
              <a:rPr lang="uk-UA" sz="4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 </a:t>
            </a:r>
            <a:r>
              <a:rPr lang="en-US" sz="4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thcokur2004@ukr.net</a:t>
            </a:r>
            <a:endParaRPr lang="uk-UA" sz="4400" b="1" cap="none" spc="0" dirty="0" smtClean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pPr algn="ctr"/>
            <a:r>
              <a:rPr lang="uk-UA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Лекція 2</a:t>
            </a:r>
            <a:endParaRPr lang="uk-UA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6036" y="1621161"/>
            <a:ext cx="12192000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світу у порівняльній ретроспективі        	(ІСТОРИКО-ПОРІВНЯЛЬНИЙ ВИМІР)</a:t>
            </a:r>
            <a:endParaRPr lang="uk-UA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1" y="2967335"/>
            <a:ext cx="12385217" cy="39703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914400" indent="-914400">
              <a:buAutoNum type="arabicPeriod"/>
            </a:pP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Особливості використання порівняльної методології </a:t>
            </a:r>
          </a:p>
          <a:p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у сучасній політичній науці</a:t>
            </a:r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</a:p>
          <a:p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2. Сфера </a:t>
            </a:r>
            <a:r>
              <a:rPr lang="uk-UA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застосовування результатів використання порівняльної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методології;</a:t>
            </a:r>
          </a:p>
          <a:p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3. Практична значимість та перспективи </a:t>
            </a:r>
            <a:r>
              <a:rPr lang="uk-UA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дослідження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 </a:t>
            </a:r>
            <a:r>
              <a:rPr lang="uk-UA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</a:t>
            </a:r>
          </a:p>
          <a:p>
            <a:endParaRPr lang="uk-UA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87862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708" y="1731572"/>
            <a:ext cx="1199429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Практична задання № 2</a:t>
            </a: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 історико-порівняльного методу у практиці політичного та державного управління, врядування.</a:t>
            </a:r>
          </a:p>
          <a:p>
            <a:endParaRPr lang="uk-UA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1.Які особливості історичного шляху може використати держава в процесі політичного розвитку?</a:t>
            </a: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Історичні </a:t>
            </a:r>
            <a:r>
              <a:rPr lang="uk-UA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уроки</a:t>
            </a: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державотворення України: головні висновки та  перспективи.   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3.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Практична значимість та перспективи дослідження країн світу у порівняльній 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ретроспективі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7107971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світу у порівняльній ретроспективі        	(територіально-географічний вимір)</a:t>
            </a:r>
            <a:endParaRPr lang="uk-UA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6313" y="1321554"/>
            <a:ext cx="1213568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dirty="0">
                <a:solidFill>
                  <a:srgbClr val="000000"/>
                </a:solidFill>
                <a:latin typeface="Helvetica" panose="020B0604020202020204" pitchFamily="34" charset="0"/>
              </a:rPr>
              <a:t>Порівняльно-географічний метод – традиційний, один з найвідоміших в географії. Між собою порівнюють географічні об’єкти, процеси, явища, розташовані на різних територіях або спостерігаються в різний час. В результаті встановлюються просторові або тимчасові відмінності.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729008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1968024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Зробіть порівняльно-політичний аналіз двох країн:</a:t>
            </a:r>
          </a:p>
          <a:p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 1. Дві однакові за розмірами  держави, але з різним рівнем соціально-економічного розвитку;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1.1. дві малі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держави; Естонія-Молдова (Олександр </a:t>
            </a:r>
            <a:r>
              <a:rPr lang="uk-UA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Порохняч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1.2. дві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великі держави; Китай- </a:t>
            </a:r>
            <a:r>
              <a:rPr lang="uk-UA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</a:t>
            </a:r>
            <a:r>
              <a:rPr lang="uk-UA" sz="32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(Артур </a:t>
            </a:r>
            <a:r>
              <a:rPr lang="uk-UA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Бендас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1.3. дві середні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держави; Гвінея-Великобританія (Лев </a:t>
            </a:r>
            <a:r>
              <a:rPr lang="uk-UA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Кібе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 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Дві різні за розмірами держави,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але з різним рівнем соціально-економічного 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розвитку;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2.1. велика та мала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держава;</a:t>
            </a:r>
            <a:r>
              <a:rPr lang="uk-UA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ДР Конго - Ліхтенштейн (Дмитро </a:t>
            </a:r>
            <a:r>
              <a:rPr lang="uk-UA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Мазаков</a:t>
            </a:r>
            <a:r>
              <a:rPr lang="uk-UA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2.2. мала та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велика держава; 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Швейцарія- ДР Конго (Анна </a:t>
            </a:r>
            <a:r>
              <a:rPr lang="uk-UA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Бартощук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 3. Дві різні за розмірами держави, але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однаковим рівнем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соціально-економічного 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3.1. «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заможні» Канада-Норвегія (Єгор Власюк)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3.2. «не успішні»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86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	Країни світу у порівняльній ретроспективі        	(РЕСУРСНО-ЕКОНОМІЧНИЙ ВИМІР)</a:t>
            </a:r>
            <a:endParaRPr lang="uk-UA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0" y="1200329"/>
            <a:ext cx="4054642" cy="18316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Суспільно-економічні формації:</a:t>
            </a:r>
          </a:p>
          <a:p>
            <a:pPr algn="ctr"/>
            <a:r>
              <a:rPr lang="uk-UA" dirty="0" smtClean="0"/>
              <a:t>Первісний лад;</a:t>
            </a:r>
          </a:p>
          <a:p>
            <a:pPr algn="ctr"/>
            <a:r>
              <a:rPr lang="uk-UA" dirty="0" smtClean="0"/>
              <a:t>Рабовласницький лад;</a:t>
            </a:r>
          </a:p>
          <a:p>
            <a:pPr algn="ctr"/>
            <a:r>
              <a:rPr lang="uk-UA" dirty="0" smtClean="0"/>
              <a:t>Феодальна СЕФ;</a:t>
            </a:r>
          </a:p>
          <a:p>
            <a:pPr algn="ctr"/>
            <a:r>
              <a:rPr lang="uk-UA" dirty="0" smtClean="0"/>
              <a:t>Капіталістична СЕФ;</a:t>
            </a:r>
          </a:p>
          <a:p>
            <a:pPr algn="ctr"/>
            <a:r>
              <a:rPr lang="uk-UA" dirty="0" smtClean="0"/>
              <a:t>Ліберальна СЕФ/соціалістична СЕФ</a:t>
            </a:r>
            <a:endParaRPr lang="en-US" dirty="0"/>
          </a:p>
        </p:txBody>
      </p:sp>
      <p:sp>
        <p:nvSpPr>
          <p:cNvPr id="5" name="Овал 4"/>
          <p:cNvSpPr/>
          <p:nvPr/>
        </p:nvSpPr>
        <p:spPr>
          <a:xfrm>
            <a:off x="-60158" y="3031958"/>
            <a:ext cx="4114800" cy="16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«Шведський соціалізм»</a:t>
            </a:r>
            <a:endParaRPr lang="en-US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-60158" y="5354053"/>
            <a:ext cx="12043611" cy="15039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Практична робота №4</a:t>
            </a:r>
          </a:p>
          <a:p>
            <a:pPr algn="ctr"/>
            <a:r>
              <a:rPr lang="uk-UA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Вкажіть 3-5 найважливіших (на Ваш погляд) економічних показників розвитку, які якнайкраще вказує на добробут та конкурентні позиції та можливості держави в порівняльній ретроспективі</a:t>
            </a:r>
            <a:endParaRPr 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137358" y="1149374"/>
            <a:ext cx="4054642" cy="18316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Технологічне лідерство</a:t>
            </a:r>
          </a:p>
          <a:p>
            <a:pPr algn="ctr"/>
            <a:endParaRPr lang="uk-UA" dirty="0" smtClean="0"/>
          </a:p>
          <a:p>
            <a:pPr algn="ctr"/>
            <a:r>
              <a:rPr lang="uk-UA" dirty="0" smtClean="0"/>
              <a:t>«Генератори (творці)» технологій</a:t>
            </a:r>
          </a:p>
          <a:p>
            <a:pPr algn="ctr"/>
            <a:r>
              <a:rPr lang="uk-UA" dirty="0" smtClean="0"/>
              <a:t>«Розподілювачі» технологій</a:t>
            </a:r>
          </a:p>
          <a:p>
            <a:pPr algn="ctr"/>
            <a:r>
              <a:rPr lang="uk-UA" dirty="0" smtClean="0"/>
              <a:t>«Споживачі» технологій</a:t>
            </a:r>
            <a:endParaRPr lang="en-US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068679" y="1200329"/>
            <a:ext cx="4054642" cy="18316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Овал 7"/>
          <p:cNvSpPr/>
          <p:nvPr/>
        </p:nvSpPr>
        <p:spPr>
          <a:xfrm>
            <a:off x="8137358" y="2990206"/>
            <a:ext cx="4114800" cy="16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«Японське економічне диво»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298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5234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4194946"/>
              </p:ext>
            </p:extLst>
          </p:nvPr>
        </p:nvGraphicFramePr>
        <p:xfrm>
          <a:off x="0" y="481262"/>
          <a:ext cx="12192000" cy="140959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23384">
                  <a:extLst>
                    <a:ext uri="{9D8B030D-6E8A-4147-A177-3AD203B41FA5}">
                      <a16:colId xmlns:a16="http://schemas.microsoft.com/office/drawing/2014/main" val="211995844"/>
                    </a:ext>
                  </a:extLst>
                </a:gridCol>
                <a:gridCol w="8068616">
                  <a:extLst>
                    <a:ext uri="{9D8B030D-6E8A-4147-A177-3AD203B41FA5}">
                      <a16:colId xmlns:a16="http://schemas.microsoft.com/office/drawing/2014/main" val="24022652"/>
                    </a:ext>
                  </a:extLst>
                </a:gridCol>
              </a:tblGrid>
              <a:tr h="12994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Наукові галузі/</a:t>
                      </a:r>
                      <a:endParaRPr lang="en-US" sz="2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теорії та концепції</a:t>
                      </a:r>
                      <a:endParaRPr lang="en-US" sz="2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dirty="0">
                          <a:effectLst/>
                        </a:rPr>
                        <a:t>(у даній таблиці використані теорії та концепції для пояснення сфери публічних справ, подані </a:t>
                      </a:r>
                      <a:r>
                        <a:rPr lang="uk-UA" sz="1000" dirty="0" err="1">
                          <a:effectLst/>
                        </a:rPr>
                        <a:t>С.Томсоном</a:t>
                      </a:r>
                      <a:r>
                        <a:rPr lang="uk-UA" sz="1000" dirty="0">
                          <a:effectLst/>
                        </a:rPr>
                        <a:t> </a:t>
                      </a:r>
                      <a:r>
                        <a:rPr lang="uk-UA" sz="2000" dirty="0">
                          <a:effectLst/>
                        </a:rPr>
                        <a:t>і </a:t>
                      </a:r>
                      <a:r>
                        <a:rPr lang="uk-UA" sz="2000" dirty="0" err="1">
                          <a:effectLst/>
                        </a:rPr>
                        <a:t>С.Джоном</a:t>
                      </a:r>
                      <a:r>
                        <a:rPr lang="uk-UA" sz="2000" dirty="0">
                          <a:effectLst/>
                        </a:rPr>
                        <a:t> 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Застосування в публічній політиці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897711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Політична наука: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7810145"/>
                  </a:ext>
                </a:extLst>
              </a:tr>
              <a:tr h="9909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групової політики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державну політику як результат взаємодії груп інтересів, визначає плюралізм та корпоративізм як основні моделі вироблення та реалізації державної політики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3179977954"/>
                  </a:ext>
                </a:extLst>
              </a:tr>
              <a:tr h="8422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заінтересованих груп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мотиви залучення недержавних акторів до вироблення публічної політики, пояснює їх політичні стратегії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4412484"/>
                  </a:ext>
                </a:extLst>
              </a:tr>
              <a:tr h="676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політичного лобіювання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Концепція описує механізми впливу на прийняття політико-управлінських рішень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3611755761"/>
                  </a:ext>
                </a:extLst>
              </a:tr>
              <a:tr h="7940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політичних мереж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розкриває форми політичних мереж, формування спільного інтересу в секторальній політиці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2814746584"/>
                  </a:ext>
                </a:extLst>
              </a:tr>
              <a:tr h="6709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зв’язків з урядовими структурами (</a:t>
                      </a:r>
                      <a:r>
                        <a:rPr lang="en-US" sz="2000">
                          <a:effectLst/>
                        </a:rPr>
                        <a:t>GR</a:t>
                      </a:r>
                      <a:r>
                        <a:rPr lang="uk-UA" sz="2000">
                          <a:effectLst/>
                        </a:rPr>
                        <a:t>)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Концепція розкриває механізм політичної комунікації держави, бізнесу та суспільства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4129138853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Соціологія: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889862"/>
                  </a:ext>
                </a:extLst>
              </a:tr>
              <a:tr h="7471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ресурсної залежності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взаємодію з урядом як механізм зниження невизначеностей та збільшення ресурсів заінтересованих сторін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788924886"/>
                  </a:ext>
                </a:extLst>
              </a:tr>
              <a:tr h="6512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Інституціональна теорія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поведінку, обрання стратегії заінтересованою стороною у залежності від інституціонального середовища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885803922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Менеджмент: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811702"/>
                  </a:ext>
                </a:extLst>
              </a:tr>
              <a:tr h="7518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Ресурсна теорія організації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взаємодію з урядом як практику формування стратегічних ресурсів і підвищення власної конкурентоздатності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791618834"/>
                  </a:ext>
                </a:extLst>
              </a:tr>
              <a:tr h="7011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Поведінкова теорія фірми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реакцію (активність, пасивність) фірми на оточуюче середовище (уряд)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063609705"/>
                  </a:ext>
                </a:extLst>
              </a:tr>
              <a:tr h="9378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принципал-агентських відносин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пояснює політичну активність недержавних акторів, шляхом створення своїх агентів всередині державної служби і використання їх у задоволені власних потреб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339393852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Економічна наука: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163349"/>
                  </a:ext>
                </a:extLst>
              </a:tr>
              <a:tr h="10118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груп та колективної дії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дає визначення поняттю «інтерес», пояснює природу політичної активності індивідів, механізм створення та розподілу суспільних та колективних благ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54600143"/>
                  </a:ext>
                </a:extLst>
              </a:tr>
              <a:tr h="6298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суспільного вибору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політичну активність недержавних акторів як купівлю бажаної публічної політики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334984092"/>
                  </a:ext>
                </a:extLst>
              </a:tr>
              <a:tr h="10175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 </a:t>
                      </a:r>
                      <a:endParaRPr lang="en-US" sz="20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ігор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тактику поведінки недержавних акторів у взаємодії з державою з врахуванням поведінки інших як конкурентів у впливі на формування державної політики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2377344214"/>
                  </a:ext>
                </a:extLst>
              </a:tr>
              <a:tr h="9597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трансакційних витрат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природу створення коаліцій і об’єднань спільних зусиль заради досягнення цілей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2835677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8243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21236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914400" indent="-914400" algn="ctr">
              <a:buAutoNum type="arabicPeriod"/>
            </a:pPr>
            <a:r>
              <a:rPr lang="uk-UA" sz="4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Особливості використання порівняльної методології </a:t>
            </a:r>
          </a:p>
          <a:p>
            <a:pPr algn="ctr"/>
            <a:r>
              <a:rPr lang="uk-UA" sz="4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у сучасній політичній науці;</a:t>
            </a:r>
          </a:p>
        </p:txBody>
      </p:sp>
    </p:spTree>
    <p:extLst>
      <p:ext uri="{BB962C8B-B14F-4D97-AF65-F5344CB8AC3E}">
        <p14:creationId xmlns:p14="http://schemas.microsoft.com/office/powerpoint/2010/main" val="1471945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339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ts val="1670"/>
              </a:lnSpc>
              <a:spcAft>
                <a:spcPts val="0"/>
              </a:spcAft>
            </a:pPr>
            <a:r>
              <a:rPr lang="uk-UA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90237" y="169982"/>
            <a:ext cx="12372474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Порівняльно-історичний метод – сукупність спеціальних процедур дослідження, спрямованих на встановлення спорідненості мов та закономірностей їх розвитку шляхом їхнього порівняння на різних історичних етапах.</a:t>
            </a:r>
          </a:p>
          <a:p>
            <a:pPr algn="just"/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Підґрунтям до зародження цього методу була поява в 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XVI–XVII 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ст. перших граматик рідних мов. Основними лексикографічними працями 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XVI–XVIII 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ст. є словники “важких” слів в Англії (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XVI 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ст.), тлумачний словник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С.Джонсона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(1755 р.), етимологічний словник нідерландської мови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Кіліана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(1599 р.), тлумачний словник німецької мови, укладений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К.Штилером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(1691 р.), багатотомний словник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І.Аделунга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(1774–1786 рр.), словник шведської мови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Е.Шродеруса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, “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свео-гетський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словник”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Х.Спегеля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. В Данії створений, але не опублікований тлумачний словник датської мови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М.Мота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uk-UA" sz="3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170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9" y="0"/>
            <a:ext cx="91440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75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10799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uk-UA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2. Сфера застосовування результатів використання порівняльної методології</a:t>
            </a:r>
            <a:r>
              <a:rPr lang="uk-UA" sz="3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  <a:endParaRPr lang="uk-UA" sz="3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59" y="1251284"/>
            <a:ext cx="10948736" cy="5606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245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371379"/>
            <a:ext cx="12192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646464"/>
                </a:solidFill>
                <a:latin typeface="Roboto"/>
              </a:rPr>
              <a:t>Німецький історик Теодор </a:t>
            </a:r>
            <a:r>
              <a:rPr lang="uk-UA" sz="2800" dirty="0" err="1">
                <a:solidFill>
                  <a:srgbClr val="646464"/>
                </a:solidFill>
                <a:latin typeface="Roboto"/>
              </a:rPr>
              <a:t>Шідер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 виділяв 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п'ять 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функцій порівняльного методу в 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історії та політиці: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 </a:t>
            </a:r>
            <a:r>
              <a:rPr lang="uk-UA" sz="2800" b="1" i="1" dirty="0" err="1" smtClean="0">
                <a:solidFill>
                  <a:srgbClr val="646464"/>
                </a:solidFill>
                <a:latin typeface="Roboto"/>
              </a:rPr>
              <a:t>парадигмальну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, 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аналогічну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, 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узагальнюючу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, </a:t>
            </a:r>
            <a:r>
              <a:rPr lang="uk-UA" sz="2800" b="1" i="1" dirty="0" err="1" smtClean="0">
                <a:solidFill>
                  <a:srgbClr val="646464"/>
                </a:solidFill>
                <a:latin typeface="Roboto"/>
              </a:rPr>
              <a:t>індивідуалізаційну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 та </a:t>
            </a:r>
            <a:r>
              <a:rPr lang="uk-UA" sz="2800" b="1" i="1" dirty="0">
                <a:solidFill>
                  <a:srgbClr val="646464"/>
                </a:solidFill>
                <a:latin typeface="Roboto"/>
              </a:rPr>
              <a:t>синтетичну.</a:t>
            </a:r>
            <a:endParaRPr lang="uk-UA" sz="2800" dirty="0">
              <a:solidFill>
                <a:srgbClr val="646464"/>
              </a:solidFill>
              <a:latin typeface="Roboto"/>
            </a:endParaRPr>
          </a:p>
          <a:p>
            <a:r>
              <a:rPr lang="uk-UA" sz="2800" dirty="0">
                <a:solidFill>
                  <a:srgbClr val="646464"/>
                </a:solidFill>
                <a:latin typeface="Roboto"/>
              </a:rPr>
              <a:t>"Порівняльний метод ... служить певній пізнавальної задачі. Це завдання полягає у виробленні максимально однорідних прийомів аналізу рясного історичного матеріалу, з тим щоб включити його до складу єдиної універсальної історичної теорії. Сучасний заклик до порівняння - це в першу чергу заклик до більшої узагальненості історичних понять, до підведення </a:t>
            </a:r>
            <a:r>
              <a:rPr lang="uk-UA" sz="2800" dirty="0" err="1">
                <a:solidFill>
                  <a:srgbClr val="646464"/>
                </a:solidFill>
                <a:latin typeface="Roboto"/>
              </a:rPr>
              <a:t>лякаюче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 розрослася маси конкретного під загальне " </a:t>
            </a:r>
            <a:r>
              <a:rPr lang="uk-UA" sz="2800" baseline="30000" dirty="0">
                <a:solidFill>
                  <a:srgbClr val="1FA2D6"/>
                </a:solidFill>
                <a:latin typeface="Roboto"/>
                <a:hlinkClick r:id="rId2"/>
              </a:rPr>
              <a:t>[2]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.</a:t>
            </a:r>
            <a:endParaRPr lang="uk-UA" sz="2800" b="0" i="0" dirty="0">
              <a:solidFill>
                <a:srgbClr val="646464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854450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7693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solidFill>
                  <a:srgbClr val="646464"/>
                </a:solidFill>
                <a:latin typeface="Roboto"/>
              </a:rPr>
              <a:t>Важлива сфера застосування порівняльно-історичного методу сюжети, пов'язані з соціально-економічної, військової історією. Можна порівнювати економічну і демографічну потенціали народів і країн, структуру армії і її кількісний склад. У дослідженнях з історії цивілізацій і культур можна порівнювати особливості політичного устрою держав, культури, побуту, звичаїв, менталітету народів. Такого роду аналіз дозволяє пояснити причини перемоги або поразки учасників військових конфліктів, причини культурно-цивілізаційного вибору народів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</a:t>
            </a:r>
          </a:p>
          <a:p>
            <a:r>
              <a:rPr lang="uk-UA" sz="2400" dirty="0">
                <a:solidFill>
                  <a:srgbClr val="646464"/>
                </a:solidFill>
                <a:latin typeface="Roboto"/>
              </a:rPr>
              <a:t>Порівняльний метод часто залучається в використанні даних етнографії для вивчення древніх товариств. У нас нерідко відсутні адекватні опису їх соціального ладу, релігійних обрядів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 Однак ми можемо звернутися до вивчення товариств, які сьогодні знаходяться приблизно на тому ж рівні розвитку, а також провести етнографічні дослідження (племен Полінезії, Океанії, Африки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.). Наприклад, ми можемо порівняти інститути влади вождя, роль і статус жрецтва, системи кровноспоріднених і общинних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зв'язків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, інститут данини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 Цей метод називається </a:t>
            </a:r>
            <a:r>
              <a:rPr lang="uk-UA" sz="2400" b="1" i="1" dirty="0">
                <a:solidFill>
                  <a:srgbClr val="646464"/>
                </a:solidFill>
                <a:latin typeface="Roboto"/>
              </a:rPr>
              <a:t>порівнянням по аналогії.</a:t>
            </a:r>
            <a:endParaRPr lang="uk-UA" sz="2400" dirty="0">
              <a:solidFill>
                <a:srgbClr val="646464"/>
              </a:solidFill>
              <a:latin typeface="Roboto"/>
            </a:endParaRPr>
          </a:p>
          <a:p>
            <a:r>
              <a:rPr lang="uk-UA" sz="2400" dirty="0">
                <a:solidFill>
                  <a:srgbClr val="646464"/>
                </a:solidFill>
                <a:latin typeface="Roboto"/>
              </a:rPr>
              <a:t>Особливого значення набуває застосування методу при порівнянні історичного шляху різних країн і народів. Історики тут намагаються знайти альтернативи історичного шляху, побачити розвилки, поворотні точки в історії різних країн.</a:t>
            </a:r>
            <a:endParaRPr lang="uk-UA" sz="2400" b="0" i="0" dirty="0">
              <a:solidFill>
                <a:srgbClr val="646464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42738189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3.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Практична значимість та перспективи дослідження країн світу у порівняльній 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ретроспективі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8921093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700</TotalTime>
  <Words>948</Words>
  <Application>Microsoft Office PowerPoint</Application>
  <PresentationFormat>Широкоэкранный</PresentationFormat>
  <Paragraphs>96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Helvetica</vt:lpstr>
      <vt:lpstr>Roboto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Owner</dc:creator>
  <cp:lastModifiedBy>Owner</cp:lastModifiedBy>
  <cp:revision>52</cp:revision>
  <dcterms:created xsi:type="dcterms:W3CDTF">2023-09-05T05:25:19Z</dcterms:created>
  <dcterms:modified xsi:type="dcterms:W3CDTF">2023-09-29T07:36:39Z</dcterms:modified>
</cp:coreProperties>
</file>