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Arimo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utfit Extra Bold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48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56377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Майбутнє праці: Гібридна робоча сила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101584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Люди та агенти штучного інтелекту працюють пліч-о-пліч — нова реальність, яка вже формує ринок праці сьогодні. Дізнайтеся, як підготувати вашу організацію до цієї трансформації.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285065"/>
            <a:ext cx="811411" cy="373142"/>
          </a:xfrm>
          <a:prstGeom prst="roundRect">
            <a:avLst>
              <a:gd name="adj" fmla="val 17872"/>
            </a:avLst>
          </a:prstGeom>
          <a:solidFill>
            <a:srgbClr val="D7D2F9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5344597"/>
            <a:ext cx="57328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ТЕМА 5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7190780" y="5277445"/>
            <a:ext cx="2894886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5E4CE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317462" y="5344597"/>
            <a:ext cx="26415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HR &amp; ЦИФРОВА ТРАНСФОРМАЦІЯ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407563"/>
            <a:ext cx="947976" cy="373142"/>
          </a:xfrm>
          <a:prstGeom prst="roundRect">
            <a:avLst>
              <a:gd name="adj" fmla="val 17872"/>
            </a:avLst>
          </a:prstGeom>
          <a:solidFill>
            <a:srgbClr val="D7D2F9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467094"/>
            <a:ext cx="70985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РОЗДІЛ 3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1840944" y="2399943"/>
            <a:ext cx="1426488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5E4CE6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967627" y="2467094"/>
            <a:ext cx="117312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КІБЕРБЕЗПЕКА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793790" y="2867620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Кібергігієна — не опція. Це обов'язок.</a:t>
            </a:r>
            <a:endParaRPr lang="en-US" sz="5350" dirty="0"/>
          </a:p>
        </p:txBody>
      </p:sp>
      <p:sp>
        <p:nvSpPr>
          <p:cNvPr id="8" name="Text 5"/>
          <p:cNvSpPr/>
          <p:nvPr/>
        </p:nvSpPr>
        <p:spPr>
          <a:xfrm>
            <a:off x="793790" y="487691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 світі, де AI-агенти мають доступ до корпоративних систем, а дані є головним активом компанії, кібергігієна перетворилася з бажаної практики на обов'язкову умову ведення бізнесу.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930" y="728543"/>
            <a:ext cx="13078539" cy="12122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Чому кібергігієна критична у гібридній робочій силі?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5930" y="2414707"/>
            <a:ext cx="5243632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Нові вразливості гібридного середовища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775930" y="2907387"/>
            <a:ext cx="6302693" cy="1533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Кожен новий AI-агент, підключений до корпоративної інфраструктури, є потенційною точкою входу для кіберзагроз. AI-системи обробляють величезні обсяги чутливих даних — від фінансових звітів до персональних даних співробітників та клієнтів. Без належних протоколів безпеки ризики зростають в геометричній прогресії.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75930" y="4611529"/>
            <a:ext cx="6302693" cy="1226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Зловмисники вже активно використовують AI для більш витончених фішингових атак, deepfake-шахрайства та автоматизованих вторгнень. Відповідь на AI-загрози потребує AI-захисту — і людей, навчених розпізнавати нові форми атак.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775930" y="6008965"/>
            <a:ext cx="6302693" cy="1425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Фішинг через AI-згенеровані повідомлення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Витік даних через необачне використання публічних AI-сервісів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Атаки на AI-агентів як точки входу в системи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Маніпуляції з даними, що навчають корпоративні AI-моделі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7419737" y="2225159"/>
            <a:ext cx="6582013" cy="5275897"/>
          </a:xfrm>
          <a:prstGeom prst="roundRect">
            <a:avLst>
              <a:gd name="adj" fmla="val 2647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7613690" y="2414707"/>
            <a:ext cx="3204567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Масштаб загрози: цифри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613690" y="2907387"/>
            <a:ext cx="6194108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 даними IBM Cost of Data Breach Report 2024, середня вартість витоку даних у світі досягла </a:t>
            </a:r>
            <a:r>
              <a:rPr lang="en-US" sz="1500" b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$4,88 мільйона</a:t>
            </a:r>
            <a:r>
              <a:rPr lang="en-US" sz="15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рекордний показник за всю історію спостережень.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7613690" y="3998119"/>
            <a:ext cx="6194108" cy="1226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 Україні, зважаючи на підвищений рівень кіберактивності у зв'язку з воєнним станом, ризики для бізнесу є особливо високими. Державний центр кіберзахисту фіксує тисячі атак щомісяця на критичну інфраструктуру та приватний бізнес.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7613690" y="5395555"/>
            <a:ext cx="6194108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77% витоків даних відбуваються через людський фактор — помилки, недбалість або цілеспрямоване маніпулювання співробітниками.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870228"/>
            <a:ext cx="8955048" cy="607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Основи корпоративної кібергігієни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7954" y="1859280"/>
            <a:ext cx="1307449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Кібергігієна — це набір регулярних практик і звичок, які захищають корпоративні дані та системи. Подібно до особистої гігієни, вона вимагає послідовності та стає другою натурою при правильному формуванні культури.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77954" y="2689979"/>
            <a:ext cx="6441877" cy="2393394"/>
          </a:xfrm>
          <a:prstGeom prst="roundRect">
            <a:avLst>
              <a:gd name="adj" fmla="val 4585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55094" y="2689979"/>
            <a:ext cx="91440" cy="2393394"/>
          </a:xfrm>
          <a:prstGeom prst="roundRect">
            <a:avLst>
              <a:gd name="adj" fmla="val 89343"/>
            </a:avLst>
          </a:prstGeom>
          <a:solidFill>
            <a:srgbClr val="5E4CE6"/>
          </a:solidFill>
          <a:ln/>
        </p:spPr>
      </p:sp>
      <p:sp>
        <p:nvSpPr>
          <p:cNvPr id="6" name="Text 4"/>
          <p:cNvSpPr/>
          <p:nvPr/>
        </p:nvSpPr>
        <p:spPr>
          <a:xfrm>
            <a:off x="1063823" y="2907268"/>
            <a:ext cx="4399598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Управління паролями та доступом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063823" y="3325416"/>
            <a:ext cx="5938718" cy="1540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Використання менеджерів паролів, унікальні складні паролі для кожного сервісу, обов'язкова багатофакторна автентифікація (MFA) для всіх корпоративних систем. Принцип мінімальних привілеїв — кожен співробітник має доступ лише до тих даних, що потрібні для його роботи.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7410450" y="2689979"/>
            <a:ext cx="6441996" cy="2393394"/>
          </a:xfrm>
          <a:prstGeom prst="roundRect">
            <a:avLst>
              <a:gd name="adj" fmla="val 4585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87590" y="2689979"/>
            <a:ext cx="91440" cy="2393394"/>
          </a:xfrm>
          <a:prstGeom prst="roundRect">
            <a:avLst>
              <a:gd name="adj" fmla="val 89343"/>
            </a:avLst>
          </a:prstGeom>
          <a:solidFill>
            <a:srgbClr val="5E4CE6"/>
          </a:solidFill>
          <a:ln/>
        </p:spPr>
      </p:sp>
      <p:sp>
        <p:nvSpPr>
          <p:cNvPr id="10" name="Text 8"/>
          <p:cNvSpPr/>
          <p:nvPr/>
        </p:nvSpPr>
        <p:spPr>
          <a:xfrm>
            <a:off x="7696319" y="2907268"/>
            <a:ext cx="5141357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Безпечне використання AI-інструментів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696319" y="3325416"/>
            <a:ext cx="5938837" cy="1540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Чітка корпоративна політика щодо того, які дані можна передавати до публічних AI-сервісів (ChatGPT, Copilot тощо). Використання корпоративних версій з угодами конфіденційності. Навчання співробітників не вносити в AI-запити персональні дані клієнтів або конфіденційну бізнес-інформацію.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777954" y="5273993"/>
            <a:ext cx="6441877" cy="2085261"/>
          </a:xfrm>
          <a:prstGeom prst="roundRect">
            <a:avLst>
              <a:gd name="adj" fmla="val 526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55094" y="5273993"/>
            <a:ext cx="91440" cy="2085261"/>
          </a:xfrm>
          <a:prstGeom prst="roundRect">
            <a:avLst>
              <a:gd name="adj" fmla="val 89343"/>
            </a:avLst>
          </a:prstGeom>
          <a:solidFill>
            <a:srgbClr val="5E4CE6"/>
          </a:solidFill>
          <a:ln/>
        </p:spPr>
      </p:sp>
      <p:sp>
        <p:nvSpPr>
          <p:cNvPr id="14" name="Text 12"/>
          <p:cNvSpPr/>
          <p:nvPr/>
        </p:nvSpPr>
        <p:spPr>
          <a:xfrm>
            <a:off x="1063823" y="5491282"/>
            <a:ext cx="4520803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Розпізнавання соціальної інженерії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1063823" y="5909429"/>
            <a:ext cx="5938718" cy="1232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Регулярне навчання персоналу розпізнавати фішинг, vishing та smishing — особливо AI-генеровані версії цих атак, які стали значно переконливішими. Симуляційні тренування та перевірка бдительності команди.</a:t>
            </a:r>
            <a:endParaRPr lang="en-US" sz="1500" dirty="0"/>
          </a:p>
        </p:txBody>
      </p:sp>
      <p:sp>
        <p:nvSpPr>
          <p:cNvPr id="16" name="Shape 14"/>
          <p:cNvSpPr/>
          <p:nvPr/>
        </p:nvSpPr>
        <p:spPr>
          <a:xfrm>
            <a:off x="7410450" y="5273993"/>
            <a:ext cx="6441996" cy="2085261"/>
          </a:xfrm>
          <a:prstGeom prst="roundRect">
            <a:avLst>
              <a:gd name="adj" fmla="val 526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387590" y="5273993"/>
            <a:ext cx="91440" cy="2085261"/>
          </a:xfrm>
          <a:prstGeom prst="roundRect">
            <a:avLst>
              <a:gd name="adj" fmla="val 89343"/>
            </a:avLst>
          </a:prstGeom>
          <a:solidFill>
            <a:srgbClr val="5E4CE6"/>
          </a:solidFill>
          <a:ln/>
        </p:spPr>
      </p:sp>
      <p:sp>
        <p:nvSpPr>
          <p:cNvPr id="18" name="Text 16"/>
          <p:cNvSpPr/>
          <p:nvPr/>
        </p:nvSpPr>
        <p:spPr>
          <a:xfrm>
            <a:off x="7696319" y="5491282"/>
            <a:ext cx="5850374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Регулярне оновлення та резервне копіювання</a:t>
            </a:r>
            <a:endParaRPr lang="en-US" sz="1900" dirty="0"/>
          </a:p>
        </p:txBody>
      </p:sp>
      <p:sp>
        <p:nvSpPr>
          <p:cNvPr id="19" name="Text 17"/>
          <p:cNvSpPr/>
          <p:nvPr/>
        </p:nvSpPr>
        <p:spPr>
          <a:xfrm>
            <a:off x="7696319" y="5909429"/>
            <a:ext cx="5938837" cy="1232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Своєчасне оновлення програмного забезпечення та систем безпеки. Автоматизоване резервне копіювання критичних даних за правилом 3-2-1: три копії, два різних носії, одна зберігається поза офісом.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14024" y="412433"/>
            <a:ext cx="6884194" cy="443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Кібергігієна при роботі з AI-агентами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1714024" y="1059537"/>
            <a:ext cx="11202233" cy="389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Впровадження AI-агентів у корпоративне середовище потребує специфічних практик безпеки, які виходять за межі традиційної кібергігієни. Ось що має знати кожен керівник.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143" y="1563648"/>
            <a:ext cx="10825877" cy="57492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95634" y="5984366"/>
            <a:ext cx="2520482" cy="315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Аудит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495634" y="6389043"/>
            <a:ext cx="4099983" cy="432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Регулярна перевірка та оцінка результатів роботи.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4076" y="6073458"/>
            <a:ext cx="336065" cy="3360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369400" y="4763333"/>
            <a:ext cx="2520482" cy="315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Моніторинг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369400" y="5168010"/>
            <a:ext cx="4099983" cy="432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Журналювання всіх дій агентів у реальному часі.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7843" y="4852425"/>
            <a:ext cx="336064" cy="33606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279783" y="3262246"/>
            <a:ext cx="2520482" cy="315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Ізоляція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8279783" y="3666923"/>
            <a:ext cx="4099983" cy="432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Обмеження доступу агентів до систем і даних.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8226" y="3351338"/>
            <a:ext cx="336064" cy="33606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316399" y="1906787"/>
            <a:ext cx="2520481" cy="3150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Авторизація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316399" y="2311464"/>
            <a:ext cx="4099983" cy="216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Хто і з якими правами запускає агентів.</a:t>
            </a:r>
            <a:endParaRPr lang="en-US" sz="15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8449" y="1995879"/>
            <a:ext cx="336064" cy="336064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714024" y="7427238"/>
            <a:ext cx="11202233" cy="389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Кожен рівень захисту підсилює наступний. Авторизація обмежує коло осіб, здатних запустити агента; ізоляція обмежує можливості самого агента; моніторинг фіксує всі дії в реальному часі; аудит виявляє відхилення постфактум. Лише комплексний підхід забезпечує надійний захист.</a:t>
            </a:r>
            <a:endParaRPr lang="en-US" sz="1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3628" y="636389"/>
            <a:ext cx="7789545" cy="1057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Побудова культури кібербезпеки в організації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163628" y="1910953"/>
            <a:ext cx="7789545" cy="752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Технічні засоби захисту вирішують лише частину проблеми. Найслабшою ланкою завжди залишається людина — і водночас людина є найпотужнішим засобом захисту, якщо правильно інвестувати у її підготовку.</a:t>
            </a:r>
            <a:endParaRPr lang="en-US" sz="13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28" y="2826306"/>
            <a:ext cx="846534" cy="119169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54585" y="2995612"/>
            <a:ext cx="211633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Усвідомлення</a:t>
            </a:r>
            <a:endParaRPr lang="en-US" sz="1650" dirty="0"/>
          </a:p>
        </p:txBody>
      </p:sp>
      <p:sp>
        <p:nvSpPr>
          <p:cNvPr id="7" name="Text 3"/>
          <p:cNvSpPr/>
          <p:nvPr/>
        </p:nvSpPr>
        <p:spPr>
          <a:xfrm>
            <a:off x="7154585" y="3346728"/>
            <a:ext cx="6798588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Регулярні тренінги, симуляції атак, комунікація реальних кейсів порушень безпеки всередині компанії.</a:t>
            </a:r>
            <a:endParaRPr lang="en-US" sz="13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628" y="4018002"/>
            <a:ext cx="846534" cy="119169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54585" y="4187309"/>
            <a:ext cx="211633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Норми</a:t>
            </a:r>
            <a:endParaRPr lang="en-US" sz="1650" dirty="0"/>
          </a:p>
        </p:txBody>
      </p:sp>
      <p:sp>
        <p:nvSpPr>
          <p:cNvPr id="10" name="Text 5"/>
          <p:cNvSpPr/>
          <p:nvPr/>
        </p:nvSpPr>
        <p:spPr>
          <a:xfrm>
            <a:off x="7154585" y="4538424"/>
            <a:ext cx="6798588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Чіткі, прості для розуміння корпоративні політики безпеки. Що можна, що не можна — без зайвого технічного жаргону.</a:t>
            </a:r>
            <a:endParaRPr lang="en-US" sz="13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628" y="5209699"/>
            <a:ext cx="846534" cy="119169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54585" y="5379006"/>
            <a:ext cx="211633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Відповідальність</a:t>
            </a:r>
            <a:endParaRPr lang="en-US" sz="1650" dirty="0"/>
          </a:p>
        </p:txBody>
      </p:sp>
      <p:sp>
        <p:nvSpPr>
          <p:cNvPr id="13" name="Text 7"/>
          <p:cNvSpPr/>
          <p:nvPr/>
        </p:nvSpPr>
        <p:spPr>
          <a:xfrm>
            <a:off x="7154585" y="5730121"/>
            <a:ext cx="6798588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Безпека — обов'язок кожного, а не лише IT-відділу. Система звітування про інциденти без страху покарання.</a:t>
            </a:r>
            <a:endParaRPr lang="en-US" sz="13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628" y="6401395"/>
            <a:ext cx="846534" cy="1191697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154585" y="6570702"/>
            <a:ext cx="2116336" cy="264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Вдосконалення</a:t>
            </a:r>
            <a:endParaRPr lang="en-US" sz="1650" dirty="0"/>
          </a:p>
        </p:txBody>
      </p:sp>
      <p:sp>
        <p:nvSpPr>
          <p:cNvPr id="16" name="Text 9"/>
          <p:cNvSpPr/>
          <p:nvPr/>
        </p:nvSpPr>
        <p:spPr>
          <a:xfrm>
            <a:off x="7154585" y="6921818"/>
            <a:ext cx="6798588" cy="501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Постійний перегляд практик у відповідь на нові загрози. Регулярні кіберчинення та оновлення програм навчання.</a:t>
            </a:r>
            <a:endParaRPr lang="en-US" sz="1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558403"/>
            <a:ext cx="11939468" cy="611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Роль HR у розбудові кібербезпечної організації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782955" y="1556147"/>
            <a:ext cx="13064490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HR-підрозділи відіграють критично важливу роль у формуванні кіберзахисту — адже саме вони відповідають за найм, онбординг, навчання та корпоративну культуру. Кібербезпека починається ще до першого робочого дня нового співробітника.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82955" y="2395299"/>
            <a:ext cx="6435685" cy="2541389"/>
          </a:xfrm>
          <a:prstGeom prst="roundRect">
            <a:avLst>
              <a:gd name="adj" fmla="val 323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86314" y="2598658"/>
            <a:ext cx="587216" cy="587216"/>
          </a:xfrm>
          <a:prstGeom prst="roundRect">
            <a:avLst>
              <a:gd name="adj" fmla="val 15570226"/>
            </a:avLst>
          </a:prstGeom>
          <a:solidFill>
            <a:srgbClr val="5E4CE6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763" y="2760107"/>
            <a:ext cx="264200" cy="2642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86314" y="3378875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Найм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986314" y="3800356"/>
            <a:ext cx="6028968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Перевірка кандидатів на посади з доступом до чутливих даних. Включення питань кібергігієни у процес відбору.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411641" y="2395299"/>
            <a:ext cx="6435804" cy="2541389"/>
          </a:xfrm>
          <a:prstGeom prst="roundRect">
            <a:avLst>
              <a:gd name="adj" fmla="val 323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14999" y="2598658"/>
            <a:ext cx="587216" cy="587216"/>
          </a:xfrm>
          <a:prstGeom prst="roundRect">
            <a:avLst>
              <a:gd name="adj" fmla="val 15570226"/>
            </a:avLst>
          </a:prstGeom>
          <a:solidFill>
            <a:srgbClr val="5E4CE6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6448" y="2760107"/>
            <a:ext cx="264200" cy="2642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14999" y="3378875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Онбординг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7614999" y="3800356"/>
            <a:ext cx="6029087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Обов'язковий інструктаж з кібербезпеки у перший день. Підписання політик інформаційної безпеки до надання доступу до систем.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782955" y="5129689"/>
            <a:ext cx="6435685" cy="2541389"/>
          </a:xfrm>
          <a:prstGeom prst="roundRect">
            <a:avLst>
              <a:gd name="adj" fmla="val 323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6314" y="5333048"/>
            <a:ext cx="587216" cy="587216"/>
          </a:xfrm>
          <a:prstGeom prst="roundRect">
            <a:avLst>
              <a:gd name="adj" fmla="val 15570226"/>
            </a:avLst>
          </a:prstGeom>
          <a:solidFill>
            <a:srgbClr val="5E4CE6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763" y="5494496"/>
            <a:ext cx="264200" cy="26420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314" y="6113264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Навчання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986314" y="6534745"/>
            <a:ext cx="6028968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Регулярні обов'язкові курси з кібергігієни для всіх рівнів персоналу. Симуляційні фішинг-кампанії для перевірки та підвищення бдительності.</a:t>
            </a:r>
            <a:endParaRPr lang="en-US" sz="1500" dirty="0"/>
          </a:p>
        </p:txBody>
      </p:sp>
      <p:sp>
        <p:nvSpPr>
          <p:cNvPr id="19" name="Shape 14"/>
          <p:cNvSpPr/>
          <p:nvPr/>
        </p:nvSpPr>
        <p:spPr>
          <a:xfrm>
            <a:off x="7411641" y="5129689"/>
            <a:ext cx="6435804" cy="2541389"/>
          </a:xfrm>
          <a:prstGeom prst="roundRect">
            <a:avLst>
              <a:gd name="adj" fmla="val 323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614999" y="5333048"/>
            <a:ext cx="587216" cy="587216"/>
          </a:xfrm>
          <a:prstGeom prst="roundRect">
            <a:avLst>
              <a:gd name="adj" fmla="val 15570226"/>
            </a:avLst>
          </a:prstGeom>
          <a:solidFill>
            <a:srgbClr val="5E4CE6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6448" y="5494496"/>
            <a:ext cx="264200" cy="26420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14999" y="6113264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Offboarding</a:t>
            </a:r>
            <a:endParaRPr lang="en-US" sz="1900" dirty="0"/>
          </a:p>
        </p:txBody>
      </p:sp>
      <p:sp>
        <p:nvSpPr>
          <p:cNvPr id="23" name="Text 17"/>
          <p:cNvSpPr/>
          <p:nvPr/>
        </p:nvSpPr>
        <p:spPr>
          <a:xfrm>
            <a:off x="7614999" y="6534745"/>
            <a:ext cx="6029087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Негайне відкликання всіх доступів при звільненні. Захист від витоку даних через колишніх співробітників — часто недооцінений ризик.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001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Гібридна робоча сила в Україні: Поточний контекст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0700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Українські компанії перебувають в унікальній ситуації: вони трансформують свої бізнес-процеси в умовах воєнного часу, підвищених кіберзагроз і водночас глобальної технологічної революції. Це створює специфічні виклики — але й можливості.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7636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Виклики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272201"/>
            <a:ext cx="6279356" cy="281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Підвищена активність державних кіберакторів, спрямована проти українського бізнесу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Прискорена цифровізація без достатнього часу на навчання персоналу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Брак спеціалістів з AI та кібербезпеки на ринку праці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Необхідність швидкої адаптації до змінних умов ведення бізнесу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Обмежені бюджети на трансформацію у частини компаній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21999" y="3565327"/>
            <a:ext cx="6565106" cy="3594259"/>
          </a:xfrm>
          <a:prstGeom prst="roundRect">
            <a:avLst>
              <a:gd name="adj" fmla="val 3976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7620357" y="37636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Можливості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4272201"/>
            <a:ext cx="6168390" cy="2182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Сильна технічна база та традиції IT-освіти в Україні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Підвищена мотивація персоналу до освоєння нових навичок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Доступ до міжнародних програм підтримки цифровізації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Молоде, технологічно орієнтоване покоління на ринку праці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Конкурентна перевага перед компаніями, що зволікають із трансформацією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4014"/>
            <a:ext cx="1028211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Практичний план дій для HR-керівника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0092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Переведення стратегічного бачення у конкретні кроки — завдання, яке стоїть перед кожним HR-лідером. Ось дорожня карта впровадження гібридної робочої сили у вашій організації.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5052417"/>
            <a:ext cx="13042821" cy="22860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5" name="Shape 3"/>
          <p:cNvSpPr/>
          <p:nvPr/>
        </p:nvSpPr>
        <p:spPr>
          <a:xfrm>
            <a:off x="3316486" y="4457105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6" name="Shape 4"/>
          <p:cNvSpPr/>
          <p:nvPr/>
        </p:nvSpPr>
        <p:spPr>
          <a:xfrm>
            <a:off x="3104674" y="48291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179088" y="48663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2087404" y="25592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Місяць 1–2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992148" y="2988469"/>
            <a:ext cx="467153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Аудит і стратегія.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Оцінка поточного рівня AI-грамотності та кіберзахисту. Визначення пріоритетних напрямків. Формування внутрішньої команди змін.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974556" y="5052417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11" name="Shape 9"/>
          <p:cNvSpPr/>
          <p:nvPr/>
        </p:nvSpPr>
        <p:spPr>
          <a:xfrm>
            <a:off x="5762744" y="48291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837158" y="48663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4745593" y="58462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Місяць 3–4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3650218" y="6275427"/>
            <a:ext cx="467165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Пілотні програми.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Запуск базового навчання з кібергігієни для всього персоналу. Пілот AI-інструментів у 1–2 відділах з вимірюванням результатів.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8632746" y="4457105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16" name="Shape 14"/>
          <p:cNvSpPr/>
          <p:nvPr/>
        </p:nvSpPr>
        <p:spPr>
          <a:xfrm>
            <a:off x="8420933" y="48291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495348" y="48663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7403783" y="25592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Місяць 5–8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6308408" y="2988469"/>
            <a:ext cx="467165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Масштабування.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Розгортання AI-інструментів у всій організації. Запуск диференційованих програм AI-навчання. Оновлення корпоративних політик безпеки.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11290935" y="5052417"/>
            <a:ext cx="22860" cy="595313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21" name="Shape 19"/>
          <p:cNvSpPr/>
          <p:nvPr/>
        </p:nvSpPr>
        <p:spPr>
          <a:xfrm>
            <a:off x="11079123" y="482917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11153537" y="486638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300" dirty="0"/>
          </a:p>
        </p:txBody>
      </p:sp>
      <p:sp>
        <p:nvSpPr>
          <p:cNvPr id="23" name="Text 21"/>
          <p:cNvSpPr/>
          <p:nvPr/>
        </p:nvSpPr>
        <p:spPr>
          <a:xfrm>
            <a:off x="10061972" y="58462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Місяць 9–12</a:t>
            </a:r>
            <a:endParaRPr lang="en-US" sz="1950" dirty="0"/>
          </a:p>
        </p:txBody>
      </p:sp>
      <p:sp>
        <p:nvSpPr>
          <p:cNvPr id="24" name="Text 22"/>
          <p:cNvSpPr/>
          <p:nvPr/>
        </p:nvSpPr>
        <p:spPr>
          <a:xfrm>
            <a:off x="8966597" y="6275427"/>
            <a:ext cx="467165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Закріплення культури.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Регулярні кіберчинення та оновлення навчання. Перегляд ролей і посадових обов'язків з урахуванням AI. Оцінка KPI та коригування стратегії.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169"/>
            <a:ext cx="98749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Метрики успіху: Як виміряти прогрес?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8608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Управляти можна лише тим, що вимірюється. Впровадження гібридної робочої сили та кібергігієни має супроводжуватися чіткими KPI, які дозволяють оцінювати прогрес та коригувати стратегію.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42059"/>
            <a:ext cx="4215289" cy="2734270"/>
          </a:xfrm>
          <a:prstGeom prst="roundRect">
            <a:avLst>
              <a:gd name="adj" fmla="val 4013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119199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6" name="Shape 4"/>
          <p:cNvSpPr/>
          <p:nvPr/>
        </p:nvSpPr>
        <p:spPr>
          <a:xfrm>
            <a:off x="2603778" y="284440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5E4CE6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2372" y="3022997"/>
            <a:ext cx="238125" cy="23812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15008" y="3638193"/>
            <a:ext cx="31744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AI-грамотність команди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15008" y="4067413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% співробітників, що пройшли базовий курс AI-грамотності. Середній бал тестування. Кількість активних користувачів AI-інструментів щомісяця.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207437" y="3142059"/>
            <a:ext cx="4215408" cy="2734270"/>
          </a:xfrm>
          <a:prstGeom prst="roundRect">
            <a:avLst>
              <a:gd name="adj" fmla="val 4013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5207437" y="3119199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2" name="Shape 9"/>
          <p:cNvSpPr/>
          <p:nvPr/>
        </p:nvSpPr>
        <p:spPr>
          <a:xfrm>
            <a:off x="7017425" y="284440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5E4CE6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018" y="3022997"/>
            <a:ext cx="238125" cy="238125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428655" y="36381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Продуктивність</a:t>
            </a:r>
            <a:endParaRPr lang="en-US" sz="1950" dirty="0"/>
          </a:p>
        </p:txBody>
      </p:sp>
      <p:sp>
        <p:nvSpPr>
          <p:cNvPr id="15" name="Text 11"/>
          <p:cNvSpPr/>
          <p:nvPr/>
        </p:nvSpPr>
        <p:spPr>
          <a:xfrm>
            <a:off x="5428655" y="4067413"/>
            <a:ext cx="377297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Час виконання ключових завдань до і після впровадження AI. Кількість автоматизованих процесів. Задоволеність співробітників робочими процесами.</a:t>
            </a:r>
            <a:endParaRPr lang="en-US" sz="1550" dirty="0"/>
          </a:p>
        </p:txBody>
      </p:sp>
      <p:sp>
        <p:nvSpPr>
          <p:cNvPr id="16" name="Shape 12"/>
          <p:cNvSpPr/>
          <p:nvPr/>
        </p:nvSpPr>
        <p:spPr>
          <a:xfrm>
            <a:off x="9621203" y="3142059"/>
            <a:ext cx="4215289" cy="2734270"/>
          </a:xfrm>
          <a:prstGeom prst="roundRect">
            <a:avLst>
              <a:gd name="adj" fmla="val 4013"/>
            </a:avLst>
          </a:prstGeom>
          <a:solidFill>
            <a:srgbClr val="FAFAFA">
              <a:alpha val="95000"/>
            </a:srgbClr>
          </a:solidFill>
          <a:ln/>
        </p:spPr>
      </p:sp>
      <p:sp>
        <p:nvSpPr>
          <p:cNvPr id="17" name="Shape 13"/>
          <p:cNvSpPr/>
          <p:nvPr/>
        </p:nvSpPr>
        <p:spPr>
          <a:xfrm>
            <a:off x="9621203" y="3119199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8" name="Shape 14"/>
          <p:cNvSpPr/>
          <p:nvPr/>
        </p:nvSpPr>
        <p:spPr>
          <a:xfrm>
            <a:off x="11431191" y="2844403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5E4CE6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9784" y="3022997"/>
            <a:ext cx="238125" cy="238125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42421" y="36381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Кібербезпека</a:t>
            </a:r>
            <a:endParaRPr lang="en-US" sz="1950" dirty="0"/>
          </a:p>
        </p:txBody>
      </p:sp>
      <p:sp>
        <p:nvSpPr>
          <p:cNvPr id="21" name="Text 16"/>
          <p:cNvSpPr/>
          <p:nvPr/>
        </p:nvSpPr>
        <p:spPr>
          <a:xfrm>
            <a:off x="9842421" y="4067413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Кількість зафіксованих інцидентів безпеки у динаміці. % кліків у симуляційних фішинг-кампаніях. Час реагування на інциденти.</a:t>
            </a:r>
            <a:endParaRPr lang="en-US" sz="1550" dirty="0"/>
          </a:p>
        </p:txBody>
      </p:sp>
      <p:sp>
        <p:nvSpPr>
          <p:cNvPr id="22" name="Shape 17"/>
          <p:cNvSpPr/>
          <p:nvPr/>
        </p:nvSpPr>
        <p:spPr>
          <a:xfrm>
            <a:off x="793790" y="6099572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C3BCF6"/>
          </a:solidFill>
          <a:ln/>
        </p:spPr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8" y="6394847"/>
            <a:ext cx="248007" cy="198358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1438513" y="6347460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Вимірюйте не лише кількісні показники — якісні зміни у культурі організації часто є найважливішим індикатором успішної трансформації.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1184"/>
            <a:ext cx="91395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Погляд у майбутнє: Наступні 3 роки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6809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Темп змін на ринку праці буде лише прискорюватися. Організації, що почнуть підготовку сьогодні, матимуть незаперечну перевагу перед тими, хто чекатиме «ідеального моменту». Ідеальний момент — зараз.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70930" y="3703558"/>
            <a:ext cx="45720" cy="2697718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5" name="Text 3"/>
          <p:cNvSpPr/>
          <p:nvPr/>
        </p:nvSpPr>
        <p:spPr>
          <a:xfrm>
            <a:off x="1037868" y="3726418"/>
            <a:ext cx="32031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2025–2026: Рік AI-агентів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37868" y="4155638"/>
            <a:ext cx="3938111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Масове впровадження автономних AI-агентів у корпоративні процеси. Конкурентний розрив між AI-ready та традиційними організаціями стане видимим і відчутним. Навчання AI-грамотності стане таким же стандартним, як навчання роботі з Excel у 1990-х.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1126" y="3703558"/>
            <a:ext cx="45720" cy="2697718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8" name="Text 6"/>
          <p:cNvSpPr/>
          <p:nvPr/>
        </p:nvSpPr>
        <p:spPr>
          <a:xfrm>
            <a:off x="5468064" y="3726418"/>
            <a:ext cx="393823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2026–2027: Реконфігурація ринку праці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68064" y="4465796"/>
            <a:ext cx="393823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Масштабна трансформація посадових обов'язків на всіх рівнях організацій. Нові спеціалізації, пов'язані з AI, стануть одними з найбільш затребуваних. HR матиме критичну роль у управлінні цим переходом.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31442" y="3703558"/>
            <a:ext cx="45720" cy="2697718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1" name="Text 9"/>
          <p:cNvSpPr/>
          <p:nvPr/>
        </p:nvSpPr>
        <p:spPr>
          <a:xfrm>
            <a:off x="9898380" y="3726418"/>
            <a:ext cx="393823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2027+: Гібридна робоча сила — нова норма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98380" y="4465796"/>
            <a:ext cx="3938230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Питання «чи варто використовувати AI?» зникне з порядку денного — воно трансформується у «як оптимізувати нашу гібридну команду?». Кібербезпека стане повністю інтегрованою у всі бізнес-процеси.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346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 що ця тема?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4038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Ця тема охоплює три ключові виміри нового ринку праці, які кожен HR-лідер та керівник підприємства має розуміти вже сьогодні — щоб будувати стратегію на завтра.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89870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213027"/>
            <a:ext cx="4215289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357926"/>
            <a:ext cx="28217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Гібридна робоча сила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787146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Моделі співпраці між людьми та AI-агентами: як вибудовуються нові команди та розподіляються ролі між людьми й машинами у сучасних організаціях.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389870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4213027"/>
            <a:ext cx="4215408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43579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AI-грамотність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4787146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Світові тренди на ринку праці, нові вимоги до компетенцій співробітників та стратегії розвитку AI-навичок всередині компаній.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389870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4213027"/>
            <a:ext cx="4215289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43579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Кібергігієна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4787146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Захист корпоративних даних як обов'язкова умова роботи в гібридному середовищі — від базових правил до культури безпеки в організації.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5302"/>
            <a:ext cx="94984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Ключові висновки та наступні кроки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8221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Гібридна робоча сила — це не далеке майбутнє. Це реальність, яка формується прямо зараз. Ваша роль як HR-лідера — забезпечити, щоб ваша організація була готова використати цю трансформацію як конкурентну перевагу.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40537"/>
            <a:ext cx="4215289" cy="2118955"/>
          </a:xfrm>
          <a:prstGeom prst="roundRect">
            <a:avLst>
              <a:gd name="adj" fmla="val 393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99768" y="3546515"/>
            <a:ext cx="2729032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🤝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Гібридна команда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3983355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Перегляньте організаційну структуру з урахуванням ролей AI-агентів. Визначте, де AI може посилити вашу команду вже сьогодні.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340537"/>
            <a:ext cx="4215408" cy="2118955"/>
          </a:xfrm>
          <a:prstGeom prst="roundRect">
            <a:avLst>
              <a:gd name="adj" fmla="val 393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13415" y="3546515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🧠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AI-грамотність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413415" y="3983355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Запустіть діагностику AI-компетенцій вашої команди цього кварталу. Розробіть диференційований план навчання для різних рівнів.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9621203" y="3340537"/>
            <a:ext cx="4215289" cy="2118955"/>
          </a:xfrm>
          <a:prstGeom prst="roundRect">
            <a:avLst>
              <a:gd name="adj" fmla="val 393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27181" y="3546515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🔐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Кібергігієна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27181" y="3983355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Проведіть аудит поточних практик безпеки. Запровадьте обов'язкове навчання кібергігієні та оновіть політики використання AI-інструментів.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91446" y="5905976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«Майбутнє належить організаціям, які навчаться поєднувати людський потенціал із можливостями штучного інтелекту — безпечно, етично та продуктивно.»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793790" y="5682734"/>
            <a:ext cx="22860" cy="1081564"/>
          </a:xfrm>
          <a:prstGeom prst="rect">
            <a:avLst/>
          </a:prstGeom>
          <a:solidFill>
            <a:srgbClr val="5E4CE6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534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Що таке гібридна робоча сила?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343156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Гібридна робоча сила — це не просто автоматизація рутинних завдань. Це принципово нова модель організації праці, де </a:t>
            </a:r>
            <a:r>
              <a:rPr lang="en-US" sz="1550" b="1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штучний інтелект виступає повноцінним учасником робочого процесу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а не лише інструментом. AI-агенти плануують, аналізують, генерують рішення і навчаються — паралельно з людьми.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15409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 даними McKinsey Global Institute, до 2030 року до 30% завдань у більшості професій можуть виконуватися AI-системами. Водночас виникають нові ролі — ті, хто керує AI, перевіряє його результати та розвиває його можливості. Це означає, що людська праця не зникає — вона трансформується.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1927"/>
            <a:ext cx="1026985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Людина + AI: Нова архітектура команди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4884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 гібридній команді кожен учасник — людина чи AI-агент — виконує ту роль, для якої він найбільш підходить. Ключ до успіху — правильний розподіл завдань та побудова довіри між усіма учасниками процесу.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007162"/>
            <a:ext cx="13042821" cy="2706529"/>
          </a:xfrm>
          <a:prstGeom prst="roundRect">
            <a:avLst>
              <a:gd name="adj" fmla="val 308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014782"/>
            <a:ext cx="6513790" cy="2691289"/>
          </a:xfrm>
          <a:prstGeom prst="roundRect">
            <a:avLst>
              <a:gd name="adj" fmla="val 3097"/>
            </a:avLst>
          </a:prstGeom>
          <a:solidFill>
            <a:srgbClr val="E9E6FA"/>
          </a:solidFill>
          <a:ln/>
        </p:spPr>
      </p:sp>
      <p:sp>
        <p:nvSpPr>
          <p:cNvPr id="6" name="Text 4"/>
          <p:cNvSpPr/>
          <p:nvPr/>
        </p:nvSpPr>
        <p:spPr>
          <a:xfrm>
            <a:off x="999768" y="3213140"/>
            <a:ext cx="282654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Людина відповідає за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9768" y="3642360"/>
            <a:ext cx="6117074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Стратегічне мислення та прийняття рішень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Емпатію, переговори, лідерство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Контроль якості результатів AI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Творчість та інновації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Етичну відповідальність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315200" y="3014782"/>
            <a:ext cx="6513790" cy="2691289"/>
          </a:xfrm>
          <a:prstGeom prst="rect">
            <a:avLst/>
          </a:prstGeom>
          <a:solidFill>
            <a:srgbClr val="E9E6FA"/>
          </a:solidFill>
          <a:ln/>
        </p:spPr>
      </p:sp>
      <p:sp>
        <p:nvSpPr>
          <p:cNvPr id="9" name="Shape 7"/>
          <p:cNvSpPr/>
          <p:nvPr/>
        </p:nvSpPr>
        <p:spPr>
          <a:xfrm>
            <a:off x="7315200" y="3014782"/>
            <a:ext cx="22860" cy="2691289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10" name="Text 8"/>
          <p:cNvSpPr/>
          <p:nvPr/>
        </p:nvSpPr>
        <p:spPr>
          <a:xfrm>
            <a:off x="7513558" y="32131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AI-агент виконує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513558" y="3642360"/>
            <a:ext cx="6117074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Обробку великих масивів даних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Автоматизацію повторюваних процесів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Генерацію чернеток, звітів, варіантів рішень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Моніторинг у режимі 24/7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Персоналізацію на масштабі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936933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C3BCF6"/>
          </a:solidFill>
          <a:ln/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232208"/>
            <a:ext cx="248007" cy="198358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438513" y="6184821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Найефективніші організації — ті, що не замінюють людей на AI, а вибудовують синергію між ними. Людина посилює AI своїм контекстом; AI посилює людину своєю швидкістю та масштабом.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5162"/>
            <a:ext cx="863941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Типи AI-агентів у сучасному офісі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1207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AI-агенти вже сьогодні присутні в більшості великих організацій — у різних формах і з різним рівнем автономії. Розуміння їх типів допомагає HR-лідерам грамотно планувати структуру команд.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70396"/>
            <a:ext cx="2425660" cy="14991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9175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Асистивні агенти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346740"/>
            <a:ext cx="41821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Виконують завдання за запитом людини: відповідають на питання, готують документи, аналізують інформацію. Прикладами є ChatGPT, Copilot, Gemini. Людина зберігає повний контроль.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170396"/>
            <a:ext cx="2425660" cy="14991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9175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Автономні агенти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5346740"/>
            <a:ext cx="41823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Діють самостійно в межах заданих параметрів: планують послідовність дій, використовують інструменти, завершують багатокрокові задачі без постійного нагляду людини.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170396"/>
            <a:ext cx="2425660" cy="149911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917519"/>
            <a:ext cx="31103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Мультиагентні системи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5346740"/>
            <a:ext cx="41823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Кілька AI-агентів взаємодіють між собою, розподіляють підзадачі та координують роботу — подібно до людської команди. Забезпечують вирішення комплексних бізнес-задач.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52701"/>
            <a:ext cx="1554956" cy="373142"/>
          </a:xfrm>
          <a:prstGeom prst="roundRect">
            <a:avLst>
              <a:gd name="adj" fmla="val 17872"/>
            </a:avLst>
          </a:prstGeom>
          <a:solidFill>
            <a:srgbClr val="D7D2F9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712232"/>
            <a:ext cx="13168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СВІТОВІ ТРЕНДИ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105138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AI-грамотність: Найважливіша навичка десятиліття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650915" y="2642949"/>
            <a:ext cx="6565106" cy="4933831"/>
          </a:xfrm>
          <a:prstGeom prst="roundRect">
            <a:avLst>
              <a:gd name="adj" fmla="val 2896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849273" y="2841308"/>
            <a:ext cx="25018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Чому це критично?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49273" y="3349823"/>
            <a:ext cx="616839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Світовий економічний форум у звіті Future of Jobs 2025 визначив AI-грамотність однією з трьох найважливіших навичок для всіх без винятку професій. Організації, де співробітники вміють ефективно взаємодіяти з AI, показують на 40% вищу продуктивність порівняно з тими, де AI використовується безсистемно.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849273" y="5116116"/>
            <a:ext cx="616839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AI-грамотність — це не лише вміння користуватися конкретним інструментом. Це розуміння можливостей і обмежень AI, здатність формулювати якісні запити, критично оцінювати результати та інтегрувати AI у власний робочий процес.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2841308"/>
            <a:ext cx="36375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Компоненти AI-грамотності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564874" y="3349823"/>
            <a:ext cx="6279356" cy="4157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Концептуальне розуміння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що таке AI, як він навчається, які його обмеження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Практичні навички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вміння ефективно використовувати AI-інструменти у своїй ролі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Prompt engineering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мистецтво формулювати точні та ефективні запити до AI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Критична оцінка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перевірка та валідація результатів, вироблених AI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Етичне мислення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розуміння упереджень AI, питань авторства, конфіденційності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Безперервне навчання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готовність постійно оновлювати знання в умовах швидкого розвитку технологій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56028"/>
            <a:ext cx="1265848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Глобальні тренди: Ринок праці трансформується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7294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Дослідження провідних аналітичних організацій малюють чітку картину: ринок праці переживає найшвидшу трансформацію за останні 100 років. Для українських компаній це одночасно виклик і стратегічна можливість.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530441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85M</a:t>
            </a:r>
            <a:endParaRPr lang="en-US" sz="5150" dirty="0"/>
          </a:p>
        </p:txBody>
      </p:sp>
      <p:sp>
        <p:nvSpPr>
          <p:cNvPr id="5" name="Text 3"/>
          <p:cNvSpPr/>
          <p:nvPr/>
        </p:nvSpPr>
        <p:spPr>
          <a:xfrm>
            <a:off x="1090613" y="44334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Робочих місць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862632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зникне до 2030 року через автоматизацію (WEF)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116467" y="3530441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97M</a:t>
            </a:r>
            <a:endParaRPr lang="en-US" sz="5150" dirty="0"/>
          </a:p>
        </p:txBody>
      </p:sp>
      <p:sp>
        <p:nvSpPr>
          <p:cNvPr id="8" name="Text 6"/>
          <p:cNvSpPr/>
          <p:nvPr/>
        </p:nvSpPr>
        <p:spPr>
          <a:xfrm>
            <a:off x="4413290" y="44334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Нових ролей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4116467" y="4862632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з'явиться завдяки новим технологіям (WEF, 2025)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439144" y="3530441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44%</a:t>
            </a:r>
            <a:endParaRPr lang="en-US" sz="5150" dirty="0"/>
          </a:p>
        </p:txBody>
      </p:sp>
      <p:sp>
        <p:nvSpPr>
          <p:cNvPr id="11" name="Text 9"/>
          <p:cNvSpPr/>
          <p:nvPr/>
        </p:nvSpPr>
        <p:spPr>
          <a:xfrm>
            <a:off x="7735967" y="44334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Навичок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439144" y="4862632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потребуватимуть оновлення вже протягом наступних 5 років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10761821" y="3530441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4x</a:t>
            </a:r>
            <a:endParaRPr lang="en-US" sz="5150" dirty="0"/>
          </a:p>
        </p:txBody>
      </p:sp>
      <p:sp>
        <p:nvSpPr>
          <p:cNvPr id="14" name="Text 12"/>
          <p:cNvSpPr/>
          <p:nvPr/>
        </p:nvSpPr>
        <p:spPr>
          <a:xfrm>
            <a:off x="11058763" y="44334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Швидше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761821" y="4862632"/>
            <a:ext cx="30747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розвиваються AI-навички порівняно з іншими цифровими компетенціями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603849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Ключовий висновок: трансформація не означає масове скорочення — вона означає масове перенавчання. Організації, які інвестують у розвиток AI-компетенцій своїх команд зараз, отримають значну конкурентну перевагу вже у найближчі 2–3 роки.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45" y="688300"/>
            <a:ext cx="7890510" cy="979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Стратегії розвитку AI-навичок в організації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626745" y="1852970"/>
            <a:ext cx="7890510" cy="6725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Розвиток AI-грамотності — це не разовий тренінг, а системна трансформація культури навчання. Найуспішніші компанії світу вже впроваджують комплексні програми upskilling, адаптовані до різних рівнів цифрової зрілості співробітників.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626745" y="2664619"/>
            <a:ext cx="7890510" cy="1126450"/>
          </a:xfrm>
          <a:prstGeom prst="roundRect">
            <a:avLst>
              <a:gd name="adj" fmla="val 584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06291" y="2844165"/>
            <a:ext cx="1958578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Діагностика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806291" y="3163133"/>
            <a:ext cx="7531418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Оцінка поточного рівня AI-грамотності команди за допомогою тестування та аналізу робочих процесів. Визначення пріоритетних груп для навчання.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626745" y="3914656"/>
            <a:ext cx="7890510" cy="1126450"/>
          </a:xfrm>
          <a:prstGeom prst="roundRect">
            <a:avLst>
              <a:gd name="adj" fmla="val 584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06291" y="4094202"/>
            <a:ext cx="2872621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Диференційовані програми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806291" y="4413171"/>
            <a:ext cx="7531418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Три рівні навчання: базова грамотність для всіх, поглиблені курси для «AI-чемпіонів», технічне навчання для розробників та аналітиків.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626745" y="5164693"/>
            <a:ext cx="7890510" cy="1126450"/>
          </a:xfrm>
          <a:prstGeom prst="roundRect">
            <a:avLst>
              <a:gd name="adj" fmla="val 584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06291" y="5344239"/>
            <a:ext cx="2650212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Навчання через практику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806291" y="5663208"/>
            <a:ext cx="7531418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Впровадження AI-інструментів у реальні робочі завдання із супроводом наставників. Hackathoni, пілотні проєкти, внутрішні конкурси.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626745" y="6414730"/>
            <a:ext cx="7890510" cy="1126450"/>
          </a:xfrm>
          <a:prstGeom prst="roundRect">
            <a:avLst>
              <a:gd name="adj" fmla="val 584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06291" y="6594277"/>
            <a:ext cx="3456742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Культура неперервного навчання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806291" y="6913245"/>
            <a:ext cx="7531418" cy="448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Виділений час на навчання у розкладі, внутрішні спільноти практики, системи заохочення за освоєння нових навичок та поширення знань.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2726"/>
            <a:ext cx="124467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Нові ролі, що з'являються у гібридних командах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6963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Гібридна робоча сила породжує принципово нові посади — такі, яких ще 5 років тому не існувало. HR-відділи вже сьогодні мають включати ці ролі у плани найму та розвитку персоналу.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727960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472101"/>
            <a:ext cx="27218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AI Operations Manager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3901321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Керує парком AI-агентів в організації: налаштовує, моніторить, оптимізує їх роботу, вирішує збої та забезпечує якість результатів.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2727960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34721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AI Ethics Officer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3901321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Відповідає за відповідність AI-рішень етичним нормам, законодавству та корпоративним цінностям. Оцінює ризики упередженості та дискримінації.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50775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9949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Prompt Engineer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424136"/>
            <a:ext cx="639734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Розробляє та оптимізує системи запитів до AI для конкретних бізнес-завдань компанії. Перетворює потреби бізнесу на ефективні AI-інструкції.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525077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5994916"/>
            <a:ext cx="36293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Human-AI Collaboration Coach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424136"/>
            <a:ext cx="63974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Допомагає командам адаптуватися до роботи з AI: знімає психологічні бар'єри, навчає ефективних моделей взаємодії та підвищує рівень довіри.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2407</Words>
  <Application>Microsoft Office PowerPoint</Application>
  <PresentationFormat>Довільний</PresentationFormat>
  <Paragraphs>219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Outfit Extra Bold</vt:lpstr>
      <vt:lpstr>Arial</vt:lpstr>
      <vt:lpstr>Arimo</vt:lpstr>
      <vt:lpstr>Calibri</vt:lpstr>
      <vt:lpstr>Outfit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2026-03-28T13:38:47Z</dcterms:created>
  <dcterms:modified xsi:type="dcterms:W3CDTF">2026-03-28T13:30:36Z</dcterms:modified>
</cp:coreProperties>
</file>