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93" r:id="rId3"/>
    <p:sldId id="285" r:id="rId4"/>
    <p:sldId id="272" r:id="rId5"/>
    <p:sldId id="284" r:id="rId6"/>
    <p:sldId id="287" r:id="rId7"/>
    <p:sldId id="289" r:id="rId8"/>
    <p:sldId id="290" r:id="rId9"/>
    <p:sldId id="291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271" r:id="rId19"/>
    <p:sldId id="316" r:id="rId20"/>
    <p:sldId id="331" r:id="rId21"/>
    <p:sldId id="317" r:id="rId22"/>
    <p:sldId id="332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3" r:id="rId36"/>
    <p:sldId id="330" r:id="rId37"/>
    <p:sldId id="335" r:id="rId38"/>
    <p:sldId id="334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5" r:id="rId48"/>
    <p:sldId id="344" r:id="rId49"/>
    <p:sldId id="346" r:id="rId50"/>
    <p:sldId id="347" r:id="rId51"/>
    <p:sldId id="348" r:id="rId52"/>
    <p:sldId id="350" r:id="rId53"/>
    <p:sldId id="349" r:id="rId54"/>
    <p:sldId id="351" r:id="rId55"/>
    <p:sldId id="352" r:id="rId56"/>
    <p:sldId id="353" r:id="rId57"/>
    <p:sldId id="354" r:id="rId58"/>
    <p:sldId id="355" r:id="rId59"/>
    <p:sldId id="356" r:id="rId60"/>
    <p:sldId id="307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3"/>
    <p:restoredTop sz="94682"/>
  </p:normalViewPr>
  <p:slideViewPr>
    <p:cSldViewPr snapToGrid="0" snapToObjects="1">
      <p:cViewPr varScale="1">
        <p:scale>
          <a:sx n="117" d="100"/>
          <a:sy n="117" d="100"/>
        </p:scale>
        <p:origin x="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12/16/24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3EFC3-6E1A-C74A-BDB1-9DFA2CEA2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405074"/>
            <a:ext cx="5798663" cy="2047850"/>
          </a:xfrm>
        </p:spPr>
        <p:txBody>
          <a:bodyPr>
            <a:normAutofit fontScale="90000"/>
          </a:bodyPr>
          <a:lstStyle/>
          <a:p>
            <a:pPr algn="r"/>
            <a:r>
              <a:rPr lang="uk-UA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uk-UA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Становлення та історичний розвиток теорії партій</a:t>
            </a:r>
            <a:br>
              <a:rPr lang="uk-UA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3200" b="1" i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політ</a:t>
            </a:r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uk-UA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Лепська</a:t>
            </a: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800" dirty="0"/>
          </a:p>
        </p:txBody>
      </p:sp>
      <p:pic>
        <p:nvPicPr>
          <p:cNvPr id="3" name="Picture 2" descr="Political Parties Stock Illustrations, Cliparts and Royalty Free Political  Parties Vectors">
            <a:extLst>
              <a:ext uri="{FF2B5EF4-FFF2-40B4-BE49-F238E27FC236}">
                <a16:creationId xmlns:a16="http://schemas.microsoft.com/office/drawing/2014/main" id="{0B03A07B-662A-EC43-A9ED-A577AF037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98" y="1255524"/>
            <a:ext cx="5126402" cy="43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7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097" y="714324"/>
            <a:ext cx="6139543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C00000"/>
                </a:solidFill>
                <a:effectLst/>
              </a:rPr>
              <a:t>Т. Гоббс (1588-1679 </a:t>
            </a:r>
            <a:r>
              <a:rPr lang="ru-RU" sz="2400" b="1" u="sng" dirty="0" err="1">
                <a:solidFill>
                  <a:srgbClr val="C00000"/>
                </a:solidFill>
                <a:effectLst/>
              </a:rPr>
              <a:t>рр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.) </a:t>
            </a:r>
          </a:p>
          <a:p>
            <a:pPr>
              <a:buFontTx/>
              <a:buChar char="-"/>
            </a:pPr>
            <a:r>
              <a:rPr lang="ru-RU" b="1" i="1" dirty="0" err="1">
                <a:solidFill>
                  <a:srgbClr val="C00000"/>
                </a:solidFill>
                <a:effectLst/>
              </a:rPr>
              <a:t>основне</a:t>
            </a:r>
            <a:r>
              <a:rPr lang="ru-RU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/>
              </a:rPr>
              <a:t>завдання</a:t>
            </a:r>
            <a:r>
              <a:rPr lang="ru-RU" b="1" i="1" dirty="0">
                <a:solidFill>
                  <a:srgbClr val="C00000"/>
                </a:solidFill>
                <a:effectLst/>
              </a:rPr>
              <a:t> ПП – «</a:t>
            </a:r>
            <a:r>
              <a:rPr lang="ru-RU" b="1" i="1" dirty="0" err="1">
                <a:solidFill>
                  <a:srgbClr val="C00000"/>
                </a:solidFill>
                <a:effectLst/>
              </a:rPr>
              <a:t>формування</a:t>
            </a:r>
            <a:r>
              <a:rPr lang="ru-RU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/>
              </a:rPr>
              <a:t>народної</a:t>
            </a:r>
            <a:r>
              <a:rPr lang="ru-RU" b="1" i="1" dirty="0">
                <a:solidFill>
                  <a:srgbClr val="C00000"/>
                </a:solidFill>
                <a:effectLst/>
              </a:rPr>
              <a:t> думки». </a:t>
            </a:r>
          </a:p>
          <a:p>
            <a:pPr>
              <a:buFontTx/>
              <a:buChar char="-"/>
            </a:pPr>
            <a:r>
              <a:rPr lang="ru-RU" b="1" dirty="0" err="1">
                <a:solidFill>
                  <a:srgbClr val="002060"/>
                </a:solidFill>
              </a:rPr>
              <a:t>о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днак</a:t>
            </a:r>
            <a:r>
              <a:rPr lang="ru-RU" b="1" dirty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визначаючи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>
                <a:solidFill>
                  <a:srgbClr val="C00000"/>
                </a:solidFill>
                <a:effectLst/>
              </a:rPr>
              <a:t>ПП як «держава в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державі</a:t>
            </a:r>
            <a:r>
              <a:rPr lang="ru-RU" b="1" dirty="0">
                <a:solidFill>
                  <a:srgbClr val="C00000"/>
                </a:solidFill>
                <a:effectLst/>
              </a:rPr>
              <a:t>»</a:t>
            </a:r>
            <a:r>
              <a:rPr lang="ru-RU" b="1" dirty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відстоюючи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ідею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розчинення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особистості</a:t>
            </a:r>
            <a:r>
              <a:rPr lang="ru-RU" b="1" dirty="0">
                <a:solidFill>
                  <a:srgbClr val="002060"/>
                </a:solidFill>
                <a:effectLst/>
              </a:rPr>
              <a:t> в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державі</a:t>
            </a:r>
            <a:r>
              <a:rPr lang="ru-RU" b="1" dirty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Т.Гоббс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відмовляється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вважати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ці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утворення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носіями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приватних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інтересів</a:t>
            </a:r>
            <a:r>
              <a:rPr lang="ru-RU" b="1" dirty="0">
                <a:solidFill>
                  <a:srgbClr val="002060"/>
                </a:solidFill>
                <a:effectLst/>
              </a:rPr>
              <a:t>. Тому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робить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негативний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висновок</a:t>
            </a:r>
            <a:r>
              <a:rPr lang="ru-RU" b="1" dirty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основним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обов’язком</a:t>
            </a:r>
            <a:r>
              <a:rPr lang="ru-RU" b="1" dirty="0">
                <a:solidFill>
                  <a:srgbClr val="C00000"/>
                </a:solidFill>
                <a:effectLst/>
              </a:rPr>
              <a:t> правителя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є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розпуск</a:t>
            </a:r>
            <a:r>
              <a:rPr lang="ru-RU" b="1" dirty="0">
                <a:solidFill>
                  <a:srgbClr val="C00000"/>
                </a:solidFill>
                <a:effectLst/>
              </a:rPr>
              <a:t> та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знищення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партій</a:t>
            </a:r>
            <a:r>
              <a:rPr lang="ru-RU" b="1" dirty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оскільки</a:t>
            </a:r>
            <a:r>
              <a:rPr lang="ru-RU" b="1" dirty="0">
                <a:solidFill>
                  <a:srgbClr val="002060"/>
                </a:solidFill>
                <a:effectLst/>
              </a:rPr>
              <a:t> в такому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разі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прийняття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законів</a:t>
            </a:r>
            <a:r>
              <a:rPr lang="ru-RU" b="1" dirty="0">
                <a:solidFill>
                  <a:srgbClr val="C00000"/>
                </a:solidFill>
                <a:effectLst/>
              </a:rPr>
              <a:t> буде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залежати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від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наявності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кількості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прихильників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тієї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чи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іншої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партії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</a:rPr>
              <a:t>на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зборах</a:t>
            </a:r>
            <a:r>
              <a:rPr lang="ru-RU" b="1" dirty="0">
                <a:solidFill>
                  <a:srgbClr val="002060"/>
                </a:solidFill>
                <a:effectLst/>
              </a:rPr>
              <a:t>. </a:t>
            </a:r>
          </a:p>
          <a:p>
            <a:pPr>
              <a:buFontTx/>
              <a:buChar char="-"/>
            </a:pPr>
            <a:r>
              <a:rPr lang="ru-RU" b="1" dirty="0" err="1">
                <a:solidFill>
                  <a:srgbClr val="002060"/>
                </a:solidFill>
              </a:rPr>
              <a:t>серед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недоліків</a:t>
            </a:r>
            <a:r>
              <a:rPr lang="ru-RU" b="1" dirty="0">
                <a:solidFill>
                  <a:srgbClr val="C00000"/>
                </a:solidFill>
              </a:rPr>
              <a:t> ПП </a:t>
            </a:r>
            <a:r>
              <a:rPr lang="ru-RU" b="1" dirty="0" err="1">
                <a:solidFill>
                  <a:srgbClr val="C00000"/>
                </a:solidFill>
              </a:rPr>
              <a:t>виділяє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природну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схильність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членів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опікуватись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забезпеченням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свого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власного</a:t>
            </a:r>
            <a:r>
              <a:rPr lang="ru-RU" b="1" dirty="0">
                <a:solidFill>
                  <a:srgbClr val="C00000"/>
                </a:solidFill>
              </a:rPr>
              <a:t> блага </a:t>
            </a:r>
            <a:r>
              <a:rPr lang="ru-RU" b="1" dirty="0">
                <a:solidFill>
                  <a:srgbClr val="002060"/>
                </a:solidFill>
              </a:rPr>
              <a:t>і </a:t>
            </a:r>
            <a:r>
              <a:rPr lang="ru-RU" b="1" dirty="0" err="1">
                <a:solidFill>
                  <a:srgbClr val="002060"/>
                </a:solidFill>
              </a:rPr>
              <a:t>наданням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переваги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власним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інтересам</a:t>
            </a:r>
            <a:r>
              <a:rPr lang="ru-RU" b="1" dirty="0">
                <a:solidFill>
                  <a:srgbClr val="002060"/>
                </a:solidFill>
              </a:rPr>
              <a:t>, «</a:t>
            </a:r>
            <a:r>
              <a:rPr lang="ru-RU" b="1" dirty="0" err="1">
                <a:solidFill>
                  <a:srgbClr val="002060"/>
                </a:solidFill>
              </a:rPr>
              <a:t>адже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людські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пристрасті</a:t>
            </a:r>
            <a:r>
              <a:rPr lang="ru-RU" b="1" dirty="0">
                <a:solidFill>
                  <a:srgbClr val="002060"/>
                </a:solidFill>
              </a:rPr>
              <a:t>, як правило, </a:t>
            </a:r>
            <a:r>
              <a:rPr lang="ru-RU" b="1" dirty="0" err="1">
                <a:solidFill>
                  <a:srgbClr val="002060"/>
                </a:solidFill>
              </a:rPr>
              <a:t>бувають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сильнішими</a:t>
            </a:r>
            <a:r>
              <a:rPr lang="ru-RU" b="1" dirty="0">
                <a:solidFill>
                  <a:srgbClr val="002060"/>
                </a:solidFill>
              </a:rPr>
              <a:t> за </a:t>
            </a:r>
            <a:r>
              <a:rPr lang="ru-RU" b="1" dirty="0" err="1">
                <a:solidFill>
                  <a:srgbClr val="002060"/>
                </a:solidFill>
              </a:rPr>
              <a:t>їх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розум</a:t>
            </a:r>
            <a:r>
              <a:rPr lang="ru-RU" b="1" dirty="0">
                <a:solidFill>
                  <a:srgbClr val="002060"/>
                </a:solidFill>
              </a:rPr>
              <a:t>».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зібрання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може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розходитись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поглядах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>
                <a:solidFill>
                  <a:srgbClr val="002060"/>
                </a:solidFill>
              </a:rPr>
              <a:t>такої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міри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породить </a:t>
            </a:r>
            <a:r>
              <a:rPr lang="ru-RU" b="1" dirty="0" err="1">
                <a:solidFill>
                  <a:srgbClr val="C00000"/>
                </a:solidFill>
              </a:rPr>
              <a:t>конфлікт</a:t>
            </a:r>
            <a:r>
              <a:rPr lang="ru-RU" b="1" dirty="0">
                <a:solidFill>
                  <a:srgbClr val="C00000"/>
                </a:solidFill>
              </a:rPr>
              <a:t> у </a:t>
            </a:r>
            <a:r>
              <a:rPr lang="ru-RU" b="1" dirty="0" err="1">
                <a:solidFill>
                  <a:srgbClr val="C00000"/>
                </a:solidFill>
              </a:rPr>
              <a:t>країні</a:t>
            </a:r>
            <a:r>
              <a:rPr lang="ru-RU" b="1" dirty="0">
                <a:solidFill>
                  <a:srgbClr val="002060"/>
                </a:solidFill>
              </a:rPr>
              <a:t>».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42" name="Picture 2" descr="Томас Гоббс. Біографія Томаса Гоббса — УкрЛіб">
            <a:extLst>
              <a:ext uri="{FF2B5EF4-FFF2-40B4-BE49-F238E27FC236}">
                <a16:creationId xmlns:a16="http://schemas.microsoft.com/office/drawing/2014/main" id="{D9053F6A-4A9A-E347-B8CF-51CB20787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5" y="351115"/>
            <a:ext cx="5174646" cy="58470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6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738" y="357161"/>
            <a:ext cx="5662612" cy="5686475"/>
          </a:xfrm>
        </p:spPr>
        <p:txBody>
          <a:bodyPr>
            <a:noAutofit/>
          </a:bodyPr>
          <a:lstStyle/>
          <a:p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FF0000"/>
                </a:solidFill>
                <a:effectLst/>
              </a:rPr>
              <a:t>Д. Юм (1711-1776 </a:t>
            </a:r>
            <a:r>
              <a:rPr lang="ru-RU" sz="2400" b="1" u="sng" dirty="0" err="1">
                <a:solidFill>
                  <a:srgbClr val="FF0000"/>
                </a:solidFill>
                <a:effectLst/>
              </a:rPr>
              <a:t>рр</a:t>
            </a:r>
            <a:r>
              <a:rPr lang="ru-RU" sz="2400" b="1" u="sng" dirty="0">
                <a:solidFill>
                  <a:srgbClr val="FF0000"/>
                </a:solidFill>
                <a:effectLst/>
              </a:rPr>
              <a:t>.)</a:t>
            </a:r>
          </a:p>
          <a:p>
            <a:pPr>
              <a:buFontTx/>
              <a:buChar char="-"/>
            </a:pPr>
            <a:r>
              <a:rPr lang="ru-RU" sz="2400" b="1" dirty="0" err="1">
                <a:solidFill>
                  <a:srgbClr val="002060"/>
                </a:solidFill>
                <a:effectLst/>
              </a:rPr>
              <a:t>піддає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сумніву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здатність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законодавства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контролювати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боротьбу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партій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та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долати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міжпартійні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конфлікти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«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Партійні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фракції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підривають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систему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правління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роблять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безсилими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закони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й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породжують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найлютішу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ворожнечу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між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людьми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однієї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нації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».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виділяє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дві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групи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партійних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фракцій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: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особисті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партійні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фракції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засновані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на 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особистих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відносинах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і тому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є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більш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небезпечними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реальні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партійні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фракції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засновуються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інтересі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принципі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прихильності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. </a:t>
            </a:r>
          </a:p>
        </p:txBody>
      </p:sp>
      <p:pic>
        <p:nvPicPr>
          <p:cNvPr id="11266" name="Picture 2" descr="Юм Дэвид. Книги онлайн">
            <a:extLst>
              <a:ext uri="{FF2B5EF4-FFF2-40B4-BE49-F238E27FC236}">
                <a16:creationId xmlns:a16="http://schemas.microsoft.com/office/drawing/2014/main" id="{B9E8786E-C3B6-9348-8438-5923CEC47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142875"/>
            <a:ext cx="5033963" cy="65722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3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84439"/>
            <a:ext cx="5954424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Е. </a:t>
            </a:r>
            <a:r>
              <a:rPr lang="ru-RU" sz="2400" b="1" u="sng" dirty="0" err="1">
                <a:solidFill>
                  <a:srgbClr val="FF0000"/>
                </a:solidFill>
              </a:rPr>
              <a:t>Берк</a:t>
            </a:r>
            <a:r>
              <a:rPr lang="ru-RU" sz="2400" b="1" u="sng" dirty="0">
                <a:solidFill>
                  <a:srgbClr val="FF0000"/>
                </a:solidFill>
              </a:rPr>
              <a:t> (1729-1797 </a:t>
            </a:r>
            <a:r>
              <a:rPr lang="ru-RU" sz="2400" b="1" u="sng" dirty="0" err="1">
                <a:solidFill>
                  <a:srgbClr val="FF0000"/>
                </a:solidFill>
              </a:rPr>
              <a:t>рр</a:t>
            </a:r>
            <a:r>
              <a:rPr lang="ru-RU" sz="2400" b="1" u="sng" dirty="0">
                <a:solidFill>
                  <a:srgbClr val="FF0000"/>
                </a:solidFill>
              </a:rPr>
              <a:t>.)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«Думки про причини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нинішніх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незгод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»: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обґрунтував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«</a:t>
            </a:r>
            <a:r>
              <a:rPr lang="ru-RU" sz="2400" b="1" dirty="0" err="1">
                <a:solidFill>
                  <a:srgbClr val="FF0000"/>
                </a:solidFill>
              </a:rPr>
              <a:t>вільна</a:t>
            </a:r>
            <a:r>
              <a:rPr lang="ru-RU" sz="2400" b="1" dirty="0">
                <a:solidFill>
                  <a:srgbClr val="FF0000"/>
                </a:solidFill>
              </a:rPr>
              <a:t> держава </a:t>
            </a:r>
            <a:r>
              <a:rPr lang="ru-RU" sz="2400" b="1" dirty="0" err="1">
                <a:solidFill>
                  <a:srgbClr val="FF0000"/>
                </a:solidFill>
              </a:rPr>
              <a:t>складається</a:t>
            </a:r>
            <a:r>
              <a:rPr lang="ru-RU" sz="2400" b="1" dirty="0">
                <a:solidFill>
                  <a:srgbClr val="FF0000"/>
                </a:solidFill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</a:rPr>
              <a:t>партій</a:t>
            </a:r>
            <a:r>
              <a:rPr lang="ru-RU" sz="2400" b="1" dirty="0">
                <a:solidFill>
                  <a:srgbClr val="FF0000"/>
                </a:solidFill>
              </a:rPr>
              <a:t>», а </a:t>
            </a:r>
            <a:r>
              <a:rPr lang="ru-RU" sz="2400" b="1" dirty="0" err="1">
                <a:solidFill>
                  <a:srgbClr val="FF0000"/>
                </a:solidFill>
              </a:rPr>
              <a:t>ті</a:t>
            </a:r>
            <a:r>
              <a:rPr lang="ru-RU" sz="2400" b="1" dirty="0">
                <a:solidFill>
                  <a:srgbClr val="FF0000"/>
                </a:solidFill>
              </a:rPr>
              <a:t>, в свою </a:t>
            </a:r>
            <a:r>
              <a:rPr lang="ru-RU" sz="2400" b="1" dirty="0" err="1">
                <a:solidFill>
                  <a:srgbClr val="FF0000"/>
                </a:solidFill>
              </a:rPr>
              <a:t>чергу</a:t>
            </a:r>
            <a:r>
              <a:rPr lang="ru-RU" sz="2400" b="1" dirty="0">
                <a:solidFill>
                  <a:srgbClr val="FF0000"/>
                </a:solidFill>
              </a:rPr>
              <a:t>, «</a:t>
            </a:r>
            <a:r>
              <a:rPr lang="ru-RU" sz="2400" b="1" dirty="0" err="1">
                <a:solidFill>
                  <a:srgbClr val="FF0000"/>
                </a:solidFill>
              </a:rPr>
              <a:t>є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необхідним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елементом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вільної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держави</a:t>
            </a:r>
            <a:r>
              <a:rPr lang="ru-RU" sz="2400" b="1" dirty="0">
                <a:solidFill>
                  <a:srgbClr val="FF0000"/>
                </a:solidFill>
              </a:rPr>
              <a:t>».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автор </a:t>
            </a:r>
            <a:r>
              <a:rPr lang="ru-RU" sz="2400" b="1" dirty="0" err="1">
                <a:solidFill>
                  <a:srgbClr val="002060"/>
                </a:solidFill>
              </a:rPr>
              <a:t>відомого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визначення</a:t>
            </a:r>
            <a:r>
              <a:rPr lang="ru-RU" sz="2400" b="1" dirty="0">
                <a:solidFill>
                  <a:srgbClr val="002060"/>
                </a:solidFill>
              </a:rPr>
              <a:t> ПП, </a:t>
            </a:r>
            <a:r>
              <a:rPr lang="ru-RU" sz="2400" b="1" dirty="0" err="1">
                <a:solidFill>
                  <a:srgbClr val="002060"/>
                </a:solidFill>
              </a:rPr>
              <a:t>згідно</a:t>
            </a:r>
            <a:r>
              <a:rPr lang="ru-RU" sz="2400" b="1" dirty="0">
                <a:solidFill>
                  <a:srgbClr val="002060"/>
                </a:solidFill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</a:rPr>
              <a:t>яким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“</a:t>
            </a:r>
            <a:r>
              <a:rPr lang="ru-RU" sz="2400" b="1" dirty="0" err="1">
                <a:solidFill>
                  <a:srgbClr val="FF0000"/>
                </a:solidFill>
              </a:rPr>
              <a:t>партія</a:t>
            </a:r>
            <a:r>
              <a:rPr lang="ru-RU" sz="2400" b="1" dirty="0">
                <a:solidFill>
                  <a:srgbClr val="FF0000"/>
                </a:solidFill>
              </a:rPr>
              <a:t> - </a:t>
            </a:r>
            <a:r>
              <a:rPr lang="ru-RU" sz="2400" b="1" dirty="0" err="1">
                <a:solidFill>
                  <a:srgbClr val="FF0000"/>
                </a:solidFill>
              </a:rPr>
              <a:t>це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стійке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об’єднання</a:t>
            </a:r>
            <a:r>
              <a:rPr lang="ru-RU" sz="2400" b="1" dirty="0">
                <a:solidFill>
                  <a:srgbClr val="FF0000"/>
                </a:solidFill>
              </a:rPr>
              <a:t> людей, </a:t>
            </a:r>
            <a:r>
              <a:rPr lang="ru-RU" sz="2400" b="1" dirty="0" err="1">
                <a:solidFill>
                  <a:srgbClr val="FF0000"/>
                </a:solidFill>
              </a:rPr>
              <a:t>котре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намагається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спільними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зусиллями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основі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власних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загальних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принципів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служити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загальнонаціональним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інтересам</a:t>
            </a:r>
            <a:r>
              <a:rPr lang="ru-RU" sz="2400" b="1" dirty="0">
                <a:solidFill>
                  <a:srgbClr val="FF0000"/>
                </a:solidFill>
              </a:rPr>
              <a:t>”</a:t>
            </a:r>
            <a:endParaRPr lang="ru-RU" sz="2400" b="1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п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равомірно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стверджував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ефективна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діяльність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парламенті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без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об’єднання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зусиль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у рамках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певної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організації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) </a:t>
            </a:r>
            <a:r>
              <a:rPr lang="ru-RU" sz="2400" b="1" i="1" dirty="0" err="1">
                <a:solidFill>
                  <a:srgbClr val="002060"/>
                </a:solidFill>
                <a:effectLst/>
              </a:rPr>
              <a:t>неможлива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 </a:t>
            </a:r>
          </a:p>
          <a:p>
            <a:pPr>
              <a:buFontTx/>
              <a:buChar char="-"/>
            </a:pPr>
            <a:endParaRPr lang="ru-RU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292" name="Picture 4" descr="Биография Эдмунд Берк">
            <a:extLst>
              <a:ext uri="{FF2B5EF4-FFF2-40B4-BE49-F238E27FC236}">
                <a16:creationId xmlns:a16="http://schemas.microsoft.com/office/drawing/2014/main" id="{419E3180-6BA0-0A43-83C4-53B8B79BB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5386"/>
            <a:ext cx="5042190" cy="63472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32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388" y="779639"/>
            <a:ext cx="5662612" cy="5888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u="sng" dirty="0">
                <a:solidFill>
                  <a:srgbClr val="C00000"/>
                </a:solidFill>
                <a:effectLst/>
              </a:rPr>
              <a:t>Ш. </a:t>
            </a:r>
            <a:r>
              <a:rPr lang="ru-RU" sz="2800" b="1" u="sng" dirty="0" err="1">
                <a:solidFill>
                  <a:srgbClr val="C00000"/>
                </a:solidFill>
                <a:effectLst/>
              </a:rPr>
              <a:t>Монтеск’є</a:t>
            </a:r>
            <a:r>
              <a:rPr lang="ru-RU" sz="2800" b="1" u="sng" dirty="0">
                <a:solidFill>
                  <a:srgbClr val="C00000"/>
                </a:solidFill>
                <a:effectLst/>
              </a:rPr>
              <a:t> (1689-1755 </a:t>
            </a:r>
            <a:r>
              <a:rPr lang="ru-RU" sz="2800" b="1" u="sng" dirty="0" err="1">
                <a:solidFill>
                  <a:srgbClr val="C00000"/>
                </a:solidFill>
                <a:effectLst/>
              </a:rPr>
              <a:t>рр</a:t>
            </a:r>
            <a:r>
              <a:rPr lang="ru-RU" sz="2800" b="1" u="sng" dirty="0">
                <a:solidFill>
                  <a:srgbClr val="C00000"/>
                </a:solidFill>
                <a:effectLst/>
              </a:rPr>
              <a:t>.) </a:t>
            </a:r>
          </a:p>
          <a:p>
            <a:pPr marL="0" indent="0">
              <a:buNone/>
            </a:pPr>
            <a:r>
              <a:rPr lang="ru-RU" sz="2800" b="1" dirty="0" err="1">
                <a:solidFill>
                  <a:srgbClr val="002060"/>
                </a:solidFill>
              </a:rPr>
              <a:t>С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тверджує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у «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надто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вільних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державах» сама свобода в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результаті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створеного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неї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поділу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суспільства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спонукає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людей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ставати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рабами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забобонів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своєї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. І у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цьому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сенсі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занадто</a:t>
            </a:r>
            <a:r>
              <a:rPr lang="ru-RU" sz="2800" b="1" dirty="0">
                <a:solidFill>
                  <a:srgbClr val="002060"/>
                </a:solidFill>
              </a:rPr>
              <a:t> широка свобода </a:t>
            </a:r>
            <a:r>
              <a:rPr lang="ru-RU" sz="2800" b="1" dirty="0" err="1">
                <a:solidFill>
                  <a:srgbClr val="002060"/>
                </a:solidFill>
              </a:rPr>
              <a:t>партій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призводить</a:t>
            </a:r>
            <a:r>
              <a:rPr lang="ru-RU" sz="2800" b="1" dirty="0">
                <a:solidFill>
                  <a:srgbClr val="002060"/>
                </a:solidFill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</a:rPr>
              <a:t>заперечення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свободи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взагалі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Тому </a:t>
            </a:r>
            <a:r>
              <a:rPr lang="ru-RU" sz="2800" b="1" i="1" dirty="0" err="1">
                <a:solidFill>
                  <a:srgbClr val="C00000"/>
                </a:solidFill>
                <a:effectLst/>
              </a:rPr>
              <a:t>необхідно</a:t>
            </a:r>
            <a:r>
              <a:rPr lang="ru-RU" sz="28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effectLst/>
              </a:rPr>
              <a:t>розумно</a:t>
            </a:r>
            <a:r>
              <a:rPr lang="ru-RU" sz="28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effectLst/>
              </a:rPr>
              <a:t>обмежувати</a:t>
            </a:r>
            <a:r>
              <a:rPr lang="ru-RU" sz="28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effectLst/>
              </a:rPr>
              <a:t>партійну</a:t>
            </a:r>
            <a:r>
              <a:rPr lang="ru-RU" sz="28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effectLst/>
              </a:rPr>
              <a:t>боротьбу</a:t>
            </a:r>
            <a:r>
              <a:rPr lang="ru-RU" sz="2800" b="1" dirty="0">
                <a:effectLst/>
              </a:rPr>
              <a:t> </a:t>
            </a:r>
          </a:p>
          <a:p>
            <a:pPr>
              <a:buFontTx/>
              <a:buChar char="-"/>
            </a:pPr>
            <a:endParaRPr lang="ru-RU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314" name="Picture 2" descr="Философия права Ш. Л. Монтескье">
            <a:extLst>
              <a:ext uri="{FF2B5EF4-FFF2-40B4-BE49-F238E27FC236}">
                <a16:creationId xmlns:a16="http://schemas.microsoft.com/office/drawing/2014/main" id="{CDF97018-5E78-BB4F-ABE8-657269EF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25" y="296339"/>
            <a:ext cx="4550101" cy="62653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4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54778"/>
            <a:ext cx="6096000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C00000"/>
                </a:solidFill>
                <a:effectLst/>
              </a:rPr>
              <a:t>Ж.-Ж. Руссо (1712-1778 </a:t>
            </a:r>
            <a:r>
              <a:rPr lang="ru-RU" sz="2400" b="1" u="sng" dirty="0" err="1">
                <a:solidFill>
                  <a:srgbClr val="C00000"/>
                </a:solidFill>
                <a:effectLst/>
              </a:rPr>
              <a:t>рр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.)</a:t>
            </a:r>
          </a:p>
          <a:p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розглядаючи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партійні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угруповання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як фактор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формування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політичної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волі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громадян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виразників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представників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суспільних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інтересів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негативно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оцінював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їхню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діяльність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через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затягуваність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дебатів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у часовому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проміжку</a:t>
            </a:r>
            <a:endParaRPr lang="ru-RU" sz="2400" b="1" dirty="0">
              <a:solidFill>
                <a:srgbClr val="002060"/>
              </a:solidFill>
              <a:effectLst/>
            </a:endParaRPr>
          </a:p>
          <a:p>
            <a:r>
              <a:rPr lang="ru-RU" sz="2400" b="1" dirty="0" err="1">
                <a:solidFill>
                  <a:srgbClr val="002060"/>
                </a:solidFill>
                <a:effectLst/>
              </a:rPr>
              <a:t>вважав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випадку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коли в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державі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існують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діють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різні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партійні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угруповання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здійснюють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певний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вплив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громадську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думку і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політичну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волю,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суспільні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відмінності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стають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менш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чисельними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дають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менш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узагальнений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результат</a:t>
            </a:r>
          </a:p>
          <a:p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проти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монополії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однієї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монопартії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) </a:t>
            </a:r>
            <a:endParaRPr lang="ru-RU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4338" name="Picture 2" descr="Жан-Жак Руссо">
            <a:extLst>
              <a:ext uri="{FF2B5EF4-FFF2-40B4-BE49-F238E27FC236}">
                <a16:creationId xmlns:a16="http://schemas.microsoft.com/office/drawing/2014/main" id="{2AA4A915-72F8-EE4C-A8D9-9901F42EE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08318"/>
            <a:ext cx="4667250" cy="60413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7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412" y="1070265"/>
            <a:ext cx="6131472" cy="49096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u="sng" dirty="0">
                <a:solidFill>
                  <a:srgbClr val="C00000"/>
                </a:solidFill>
              </a:rPr>
              <a:t>А. де </a:t>
            </a:r>
            <a:r>
              <a:rPr lang="uk-UA" b="1" u="sng" dirty="0" err="1">
                <a:solidFill>
                  <a:srgbClr val="C00000"/>
                </a:solidFill>
              </a:rPr>
              <a:t>Токвіль</a:t>
            </a:r>
            <a:r>
              <a:rPr lang="uk-UA" b="1" u="sng" dirty="0">
                <a:solidFill>
                  <a:srgbClr val="C00000"/>
                </a:solidFill>
              </a:rPr>
              <a:t> (1805-1859 рр.) </a:t>
            </a:r>
            <a:r>
              <a:rPr lang="uk-UA" b="1" dirty="0">
                <a:solidFill>
                  <a:srgbClr val="C00000"/>
                </a:solidFill>
              </a:rPr>
              <a:t>«Про демократію в Америці» розділ «Про партії в Сполучених Штатах».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effectLst/>
              </a:rPr>
              <a:t>руйнівний характер партій 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effectLst/>
              </a:rPr>
              <a:t>виділяє партії: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effectLst/>
              </a:rPr>
              <a:t> </a:t>
            </a:r>
            <a:r>
              <a:rPr lang="uk-UA" b="1" dirty="0">
                <a:solidFill>
                  <a:srgbClr val="C00000"/>
                </a:solidFill>
                <a:effectLst/>
              </a:rPr>
              <a:t>великі</a:t>
            </a:r>
            <a:r>
              <a:rPr lang="uk-UA" b="1" dirty="0">
                <a:solidFill>
                  <a:srgbClr val="C00000"/>
                </a:solidFill>
              </a:rPr>
              <a:t> - </a:t>
            </a:r>
            <a:r>
              <a:rPr lang="uk-UA" b="1" dirty="0">
                <a:solidFill>
                  <a:srgbClr val="002060"/>
                </a:solidFill>
                <a:effectLst/>
              </a:rPr>
              <a:t>виникають у періоди революційного піднесення, коли найвищий ступінь народного невдоволення порушує питання про зміну існуючого ладу</a:t>
            </a:r>
            <a:r>
              <a:rPr lang="uk-UA" b="1" dirty="0">
                <a:solidFill>
                  <a:srgbClr val="002060"/>
                </a:solidFill>
              </a:rPr>
              <a:t>; «відзначаються прихильністю до принципів більше, ніж турботою про те, до чого може призвести дотримання цих принципів…, їх хвилюють глобальні ідеї, а не конкретні люди»</a:t>
            </a:r>
            <a:endParaRPr lang="uk-UA" b="1" dirty="0">
              <a:solidFill>
                <a:srgbClr val="002060"/>
              </a:solidFill>
              <a:effectLst/>
            </a:endParaRPr>
          </a:p>
          <a:p>
            <a:pPr>
              <a:buFontTx/>
              <a:buChar char="-"/>
            </a:pPr>
            <a:r>
              <a:rPr lang="uk-UA" b="1" dirty="0">
                <a:solidFill>
                  <a:srgbClr val="C00000"/>
                </a:solidFill>
                <a:effectLst/>
              </a:rPr>
              <a:t>дрібні</a:t>
            </a:r>
            <a:r>
              <a:rPr lang="uk-UA" b="1" dirty="0">
                <a:solidFill>
                  <a:srgbClr val="002060"/>
                </a:solidFill>
              </a:rPr>
              <a:t> – </a:t>
            </a:r>
            <a:r>
              <a:rPr lang="uk-UA" b="1" dirty="0">
                <a:solidFill>
                  <a:srgbClr val="002060"/>
                </a:solidFill>
                <a:effectLst/>
              </a:rPr>
              <a:t>існують у період мирного історичного розвитку і свою діяльність пов’язують з еволюційними змінами в державно-політичному устрої країни</a:t>
            </a:r>
            <a:r>
              <a:rPr lang="uk-UA" b="1" dirty="0">
                <a:solidFill>
                  <a:srgbClr val="002060"/>
                </a:solidFill>
              </a:rPr>
              <a:t>; </a:t>
            </a:r>
            <a:r>
              <a:rPr lang="uk-UA" b="1" dirty="0">
                <a:solidFill>
                  <a:srgbClr val="002060"/>
                </a:solidFill>
                <a:effectLst/>
              </a:rPr>
              <a:t>звичайно не мають політичних переконань</a:t>
            </a:r>
            <a:r>
              <a:rPr lang="uk-UA" b="1" dirty="0">
                <a:solidFill>
                  <a:srgbClr val="002060"/>
                </a:solidFill>
              </a:rPr>
              <a:t>,</a:t>
            </a:r>
            <a:r>
              <a:rPr lang="uk-UA" b="1" dirty="0">
                <a:solidFill>
                  <a:srgbClr val="002060"/>
                </a:solidFill>
                <a:effectLst/>
              </a:rPr>
              <a:t> їм не характерне велике натхнення…». 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C00000"/>
                </a:solidFill>
              </a:rPr>
              <a:t>«в</a:t>
            </a:r>
            <a:r>
              <a:rPr lang="uk-UA" b="1" dirty="0">
                <a:solidFill>
                  <a:srgbClr val="C00000"/>
                </a:solidFill>
                <a:effectLst/>
              </a:rPr>
              <a:t>еликі партії сколихують суспільство, малі його підбурюють; перші розривають його на шматки, другі його розбещують…». </a:t>
            </a:r>
          </a:p>
          <a:p>
            <a:pPr>
              <a:buFontTx/>
              <a:buChar char="-"/>
            </a:pPr>
            <a:endParaRPr lang="ru-RU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5364" name="Picture 4" descr="Алексіс де Токвіль — Вікіпедія">
            <a:extLst>
              <a:ext uri="{FF2B5EF4-FFF2-40B4-BE49-F238E27FC236}">
                <a16:creationId xmlns:a16="http://schemas.microsoft.com/office/drawing/2014/main" id="{398E7A62-9E8E-F54D-864C-C98EDC85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7921"/>
            <a:ext cx="4229100" cy="5702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356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983" y="248194"/>
            <a:ext cx="5793749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b="1" dirty="0">
                <a:solidFill>
                  <a:srgbClr val="002060"/>
                </a:solidFill>
              </a:rPr>
              <a:t>Позитивне у вченні </a:t>
            </a:r>
            <a:r>
              <a:rPr lang="uk-UA" sz="2200" b="1" dirty="0" err="1">
                <a:solidFill>
                  <a:srgbClr val="002060"/>
                </a:solidFill>
              </a:rPr>
              <a:t>А.Токвіля</a:t>
            </a:r>
            <a:r>
              <a:rPr lang="uk-UA" sz="2200" b="1" dirty="0">
                <a:solidFill>
                  <a:srgbClr val="002060"/>
                </a:solidFill>
              </a:rPr>
              <a:t> про політичні партії – </a:t>
            </a:r>
            <a:r>
              <a:rPr lang="uk-UA" sz="2200" b="1" dirty="0">
                <a:solidFill>
                  <a:srgbClr val="C00000"/>
                </a:solidFill>
              </a:rPr>
              <a:t>визнання права людини на політичні асоціації, які поєднують зусилля людей</a:t>
            </a:r>
            <a:endParaRPr lang="uk-UA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sz="2200" b="1" dirty="0">
                <a:solidFill>
                  <a:srgbClr val="002060"/>
                </a:solidFill>
              </a:rPr>
              <a:t>Розрізняє </a:t>
            </a:r>
            <a:r>
              <a:rPr lang="uk-UA" sz="2200" b="1" dirty="0">
                <a:solidFill>
                  <a:srgbClr val="C00000"/>
                </a:solidFill>
              </a:rPr>
              <a:t>3  ступеня політичної асоціації</a:t>
            </a:r>
            <a:r>
              <a:rPr lang="uk-UA" sz="2200" b="1" dirty="0">
                <a:solidFill>
                  <a:srgbClr val="002060"/>
                </a:solidFill>
              </a:rPr>
              <a:t>, з’єднання яких фактично створює партію:</a:t>
            </a:r>
          </a:p>
          <a:p>
            <a:pPr marL="0" indent="0">
              <a:buNone/>
            </a:pPr>
            <a:r>
              <a:rPr lang="uk-UA" sz="2200" b="1" dirty="0">
                <a:solidFill>
                  <a:srgbClr val="002060"/>
                </a:solidFill>
              </a:rPr>
              <a:t>- Перший ступінь – це об’єднання людей за    ідеологічними та політичними мотивами з певною метою</a:t>
            </a:r>
          </a:p>
          <a:p>
            <a:pPr marL="0" indent="0">
              <a:buNone/>
            </a:pPr>
            <a:r>
              <a:rPr lang="uk-UA" sz="2200" b="1" dirty="0">
                <a:solidFill>
                  <a:srgbClr val="002060"/>
                </a:solidFill>
              </a:rPr>
              <a:t>- Другий – визначає право зборів людей для виконання своїх завдань. </a:t>
            </a:r>
          </a:p>
          <a:p>
            <a:pPr marL="0" indent="0">
              <a:buNone/>
            </a:pPr>
            <a:r>
              <a:rPr lang="uk-UA" sz="2200" b="1" dirty="0">
                <a:solidFill>
                  <a:srgbClr val="002060"/>
                </a:solidFill>
              </a:rPr>
              <a:t>- Третій ступінь – обрання в керівні центральні органи своїх представників. </a:t>
            </a:r>
          </a:p>
          <a:p>
            <a:pPr marL="0" indent="0">
              <a:buNone/>
            </a:pPr>
            <a:r>
              <a:rPr lang="uk-UA" sz="2200" b="1" dirty="0">
                <a:solidFill>
                  <a:srgbClr val="C00000"/>
                </a:solidFill>
              </a:rPr>
              <a:t>Партія у А. де </a:t>
            </a:r>
            <a:r>
              <a:rPr lang="uk-UA" sz="2200" b="1" dirty="0" err="1">
                <a:solidFill>
                  <a:srgbClr val="C00000"/>
                </a:solidFill>
              </a:rPr>
              <a:t>Токвіля</a:t>
            </a:r>
            <a:r>
              <a:rPr lang="uk-UA" sz="2200" b="1" dirty="0">
                <a:solidFill>
                  <a:srgbClr val="C00000"/>
                </a:solidFill>
              </a:rPr>
              <a:t> виступає свого роду триєдиною структурою, яка об’єднує організаційний та функціональний аспекти її діяльності</a:t>
            </a:r>
          </a:p>
          <a:p>
            <a:pPr>
              <a:buFontTx/>
              <a:buChar char="-"/>
            </a:pPr>
            <a:endParaRPr lang="ru-RU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6386" name="Picture 2" descr="Алексіс де Токвіль. Про демократію в Америці">
            <a:extLst>
              <a:ext uri="{FF2B5EF4-FFF2-40B4-BE49-F238E27FC236}">
                <a16:creationId xmlns:a16="http://schemas.microsoft.com/office/drawing/2014/main" id="{F178AE55-F0D5-B544-BA28-A0586DE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48194"/>
            <a:ext cx="4508500" cy="60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26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388" y="228600"/>
            <a:ext cx="5662612" cy="6006215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u="sng" dirty="0">
                <a:solidFill>
                  <a:srgbClr val="C00000"/>
                </a:solidFill>
                <a:effectLst/>
              </a:rPr>
              <a:t>Г. Гегель (1770-1831 </a:t>
            </a:r>
            <a:r>
              <a:rPr lang="ru-RU" sz="2800" b="1" u="sng" dirty="0" err="1">
                <a:solidFill>
                  <a:srgbClr val="C00000"/>
                </a:solidFill>
                <a:effectLst/>
              </a:rPr>
              <a:t>рр</a:t>
            </a:r>
            <a:r>
              <a:rPr lang="ru-RU" sz="2800" b="1" u="sng" dirty="0">
                <a:solidFill>
                  <a:srgbClr val="C00000"/>
                </a:solidFill>
                <a:effectLst/>
              </a:rPr>
              <a:t>.) 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effectLst/>
              </a:rPr>
              <a:t>-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заперечував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здатні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бути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носіями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суспільно-політичної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думки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effectLst/>
              </a:rPr>
              <a:t> -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порівнював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</a:rPr>
              <a:t>партії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 з </a:t>
            </a:r>
            <a:r>
              <a:rPr lang="ru-RU" sz="2800" b="1" dirty="0" err="1">
                <a:solidFill>
                  <a:srgbClr val="FF0000"/>
                </a:solidFill>
                <a:effectLst/>
              </a:rPr>
              <a:t>владою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</a:rPr>
              <a:t>небагатьох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,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приватним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суто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субєктивним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випадковим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інтересом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який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повинен бути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нейтралізований</a:t>
            </a:r>
            <a:endParaRPr lang="ru-RU" sz="2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7410" name="Picture 2" descr="ГЕГЕЛЬ, ГЕОРГ ВИЛЬГЕЛЬМ ФРИДРИХ | Энциклопедия Кругосвет">
            <a:extLst>
              <a:ext uri="{FF2B5EF4-FFF2-40B4-BE49-F238E27FC236}">
                <a16:creationId xmlns:a16="http://schemas.microsoft.com/office/drawing/2014/main" id="{AC3B3C97-BBB8-9941-BCAC-F69B857A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6" y="206138"/>
            <a:ext cx="4892674" cy="622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4819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7E5847-9EB1-D348-8904-718139245031}"/>
              </a:ext>
            </a:extLst>
          </p:cNvPr>
          <p:cNvSpPr txBox="1"/>
          <p:nvPr/>
        </p:nvSpPr>
        <p:spPr>
          <a:xfrm>
            <a:off x="5713912" y="659010"/>
            <a:ext cx="610035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</a:endParaRPr>
          </a:p>
          <a:p>
            <a:r>
              <a:rPr lang="ru-RU" sz="2400" b="1" u="sng" dirty="0">
                <a:solidFill>
                  <a:srgbClr val="C00000"/>
                </a:solidFill>
                <a:effectLst/>
              </a:rPr>
              <a:t>Георг </a:t>
            </a:r>
            <a:r>
              <a:rPr lang="ru-RU" sz="2400" b="1" u="sng" dirty="0" err="1">
                <a:solidFill>
                  <a:srgbClr val="C00000"/>
                </a:solidFill>
                <a:effectLst/>
              </a:rPr>
              <a:t>Еллінек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 (1851-1911 </a:t>
            </a:r>
            <a:r>
              <a:rPr lang="ru-RU" sz="2400" b="1" u="sng" dirty="0" err="1">
                <a:solidFill>
                  <a:srgbClr val="C00000"/>
                </a:solidFill>
                <a:effectLst/>
              </a:rPr>
              <a:t>рр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.) 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Загальне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вчення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про державу</a:t>
            </a:r>
            <a:r>
              <a:rPr lang="ru-RU" sz="2400" b="1" dirty="0">
                <a:solidFill>
                  <a:srgbClr val="002060"/>
                </a:solidFill>
              </a:rPr>
              <a:t>» -  один </a:t>
            </a:r>
            <a:r>
              <a:rPr lang="ru-RU" sz="2400" b="1" dirty="0" err="1">
                <a:solidFill>
                  <a:srgbClr val="002060"/>
                </a:solidFill>
              </a:rPr>
              <a:t>із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засновників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фундаментальної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теорії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політичних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</a:p>
          <a:p>
            <a:endParaRPr lang="ru-RU" sz="2400" b="1" dirty="0">
              <a:solidFill>
                <a:srgbClr val="002060"/>
              </a:solidFill>
              <a:effectLst/>
            </a:endParaRPr>
          </a:p>
          <a:p>
            <a:pPr marL="342900" indent="-342900">
              <a:buFontTx/>
              <a:buChar char="-"/>
            </a:pPr>
            <a:r>
              <a:rPr lang="ru-RU" sz="2400" b="1" dirty="0" err="1">
                <a:solidFill>
                  <a:srgbClr val="002060"/>
                </a:solidFill>
                <a:effectLst/>
              </a:rPr>
              <a:t>виніс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межі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державного устрою,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розглядаючи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їх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як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суто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суспільне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явище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партіями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називав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групи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які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об’єднані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спільними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переконаннями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спрямовані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на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досягнення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певних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державних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цілей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намагаються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впровадити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їх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у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життя</a:t>
            </a:r>
            <a:endParaRPr lang="ru-RU" sz="2400" b="1" i="1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го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ловним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завданням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кожної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вважав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досягнення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політичної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влади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та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її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збереження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. </a:t>
            </a:r>
          </a:p>
        </p:txBody>
      </p:sp>
      <p:pic>
        <p:nvPicPr>
          <p:cNvPr id="18434" name="Picture 2" descr="Георг Еллінек — Вікіпедія">
            <a:extLst>
              <a:ext uri="{FF2B5EF4-FFF2-40B4-BE49-F238E27FC236}">
                <a16:creationId xmlns:a16="http://schemas.microsoft.com/office/drawing/2014/main" id="{A2CAE9F4-E6D2-484E-AE04-5B47D657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20908"/>
            <a:ext cx="3771900" cy="601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935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7E5847-9EB1-D348-8904-718139245031}"/>
              </a:ext>
            </a:extLst>
          </p:cNvPr>
          <p:cNvSpPr txBox="1"/>
          <p:nvPr/>
        </p:nvSpPr>
        <p:spPr>
          <a:xfrm>
            <a:off x="6380662" y="-829976"/>
            <a:ext cx="5658938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</a:endParaRPr>
          </a:p>
          <a:p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rgbClr val="C00000"/>
                </a:solidFill>
                <a:effectLst/>
              </a:rPr>
              <a:t>Арнольд Руге (1802-1880 </a:t>
            </a:r>
            <a:r>
              <a:rPr lang="ru-RU" sz="2400" b="1" u="sng" dirty="0" err="1">
                <a:solidFill>
                  <a:srgbClr val="C00000"/>
                </a:solidFill>
                <a:effectLst/>
              </a:rPr>
              <a:t>рр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.)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вивчав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зв’язок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вченням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про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політичні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та проблемою критики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опозиції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і уряду;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партію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розглядає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як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засіб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запобігання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революції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як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рушійну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силу,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організаційну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форму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ліберальних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демократичних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ідей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протистоять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консервативному державному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режимові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u="sng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К. Маркс (1818-1883 </a:t>
            </a:r>
            <a:r>
              <a:rPr lang="ru-RU" sz="2400" b="1" u="sng" dirty="0" err="1">
                <a:solidFill>
                  <a:srgbClr val="C00000"/>
                </a:solidFill>
                <a:effectLst/>
              </a:rPr>
              <a:t>рр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.),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вивчаючи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проблеми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революційної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пролетаріату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обґрунтував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практичні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організаційні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принципи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її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функціонування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. </a:t>
            </a:r>
          </a:p>
        </p:txBody>
      </p:sp>
      <p:pic>
        <p:nvPicPr>
          <p:cNvPr id="19458" name="Picture 2" descr="RUGE, Arnold Ruge (1802-1880) Schriftsteller: (1880)  Art&amp;nbsp;/&amp;nbsp;Print&amp;nbsp;/&amp;nbsp;Poster | ANTIQUARIAT.WIEN Fine Books &amp;  Prints">
            <a:extLst>
              <a:ext uri="{FF2B5EF4-FFF2-40B4-BE49-F238E27FC236}">
                <a16:creationId xmlns:a16="http://schemas.microsoft.com/office/drawing/2014/main" id="{BDA0109F-8AEC-B047-846B-4BCE95774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7" r="15918"/>
          <a:stretch/>
        </p:blipFill>
        <p:spPr bwMode="auto">
          <a:xfrm>
            <a:off x="1074754" y="421060"/>
            <a:ext cx="4411645" cy="601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3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C082E2-11D6-5E4A-AD6A-53E8D6234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496" y="304076"/>
            <a:ext cx="528373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1.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Еволюція</a:t>
            </a: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наукових</a:t>
            </a: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уявлень</a:t>
            </a: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дослідження</a:t>
            </a: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ролі</a:t>
            </a: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політичних</a:t>
            </a: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партій</a:t>
            </a: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: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класичні</a:t>
            </a: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школи</a:t>
            </a: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2.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Сучасні</a:t>
            </a: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дослідження</a:t>
            </a: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розвитку</a:t>
            </a: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політичних</a:t>
            </a: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партій</a:t>
            </a:r>
            <a:r>
              <a:rPr lang="ru-RU" sz="28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 </a:t>
            </a:r>
          </a:p>
        </p:txBody>
      </p:sp>
      <p:pic>
        <p:nvPicPr>
          <p:cNvPr id="4" name="Picture 2" descr="History of Political Parties: in Otter Tail County Minnesota: Hystad,  Carlyle E.: 9798387282416: Amazon.com: Books">
            <a:extLst>
              <a:ext uri="{FF2B5EF4-FFF2-40B4-BE49-F238E27FC236}">
                <a16:creationId xmlns:a16="http://schemas.microsoft.com/office/drawing/2014/main" id="{A8E744B1-DD6C-5A4E-9A8E-5899B397F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836">
            <a:off x="866687" y="197944"/>
            <a:ext cx="2386149" cy="35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Greening of British Party Politics (Issues in Environmental Politics):  Robinson, Mike: 9780719031984: Amazon.com: Books">
            <a:extLst>
              <a:ext uri="{FF2B5EF4-FFF2-40B4-BE49-F238E27FC236}">
                <a16:creationId xmlns:a16="http://schemas.microsoft.com/office/drawing/2014/main" id="{A71754DA-F685-8640-AA46-A5B0C2A1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432">
            <a:off x="3269534" y="453646"/>
            <a:ext cx="21717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litical Party Research: An Overview | SpringerLink">
            <a:extLst>
              <a:ext uri="{FF2B5EF4-FFF2-40B4-BE49-F238E27FC236}">
                <a16:creationId xmlns:a16="http://schemas.microsoft.com/office/drawing/2014/main" id="{1CCED805-CBCE-E749-886B-E7577AAA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646">
            <a:off x="604781" y="3357858"/>
            <a:ext cx="21717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litical Parties and Party Systems : Mehra, Ajay K, Khanna, D D, Kueck,  Gert W: Amazon.in: किताबें">
            <a:extLst>
              <a:ext uri="{FF2B5EF4-FFF2-40B4-BE49-F238E27FC236}">
                <a16:creationId xmlns:a16="http://schemas.microsoft.com/office/drawing/2014/main" id="{D5BF55E4-6C20-4640-B39D-88A67F2D4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38" y="2989531"/>
            <a:ext cx="1742552" cy="276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at cartelisation means for parties, and party systems">
            <a:extLst>
              <a:ext uri="{FF2B5EF4-FFF2-40B4-BE49-F238E27FC236}">
                <a16:creationId xmlns:a16="http://schemas.microsoft.com/office/drawing/2014/main" id="{47CC9DB1-A6D8-B241-9526-64ED84F48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940">
            <a:off x="4307333" y="3368392"/>
            <a:ext cx="2159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5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983" y="248194"/>
            <a:ext cx="5793749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 err="1">
                <a:solidFill>
                  <a:srgbClr val="FF0000"/>
                </a:solidFill>
              </a:rPr>
              <a:t>Б.Франклін</a:t>
            </a:r>
            <a:r>
              <a:rPr lang="ru-RU" sz="2400" b="1" u="sng" dirty="0">
                <a:solidFill>
                  <a:srgbClr val="FF0000"/>
                </a:solidFill>
              </a:rPr>
              <a:t> (1706-1790) 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хоча</a:t>
            </a:r>
            <a:r>
              <a:rPr lang="ru-RU" sz="2400" b="1" dirty="0">
                <a:solidFill>
                  <a:srgbClr val="002060"/>
                </a:solidFill>
              </a:rPr>
              <a:t> “в </a:t>
            </a:r>
            <a:r>
              <a:rPr lang="ru-RU" sz="2400" b="1" dirty="0" err="1">
                <a:solidFill>
                  <a:srgbClr val="002060"/>
                </a:solidFill>
              </a:rPr>
              <a:t>деяких</a:t>
            </a:r>
            <a:r>
              <a:rPr lang="ru-RU" sz="2400" b="1" dirty="0">
                <a:solidFill>
                  <a:srgbClr val="002060"/>
                </a:solidFill>
              </a:rPr>
              <a:t> штатах і </a:t>
            </a:r>
            <a:r>
              <a:rPr lang="ru-RU" sz="2400" b="1" dirty="0" err="1">
                <a:solidFill>
                  <a:srgbClr val="002060"/>
                </a:solidFill>
              </a:rPr>
              <a:t>існують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суперечності</a:t>
            </a:r>
            <a:r>
              <a:rPr lang="ru-RU" sz="2400" b="1" dirty="0">
                <a:solidFill>
                  <a:srgbClr val="002060"/>
                </a:solidFill>
              </a:rPr>
              <a:t>... вони </a:t>
            </a:r>
            <a:r>
              <a:rPr lang="ru-RU" sz="2400" b="1" dirty="0" err="1">
                <a:solidFill>
                  <a:srgbClr val="002060"/>
                </a:solidFill>
              </a:rPr>
              <a:t>існують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скрізь</a:t>
            </a:r>
            <a:r>
              <a:rPr lang="ru-RU" sz="2400" b="1" dirty="0">
                <a:solidFill>
                  <a:srgbClr val="002060"/>
                </a:solidFill>
              </a:rPr>
              <a:t>, де </a:t>
            </a:r>
            <a:r>
              <a:rPr lang="ru-RU" sz="2400" b="1" dirty="0" err="1">
                <a:solidFill>
                  <a:srgbClr val="002060"/>
                </a:solidFill>
              </a:rPr>
              <a:t>є</a:t>
            </a:r>
            <a:r>
              <a:rPr lang="ru-RU" sz="2400" b="1" dirty="0">
                <a:solidFill>
                  <a:srgbClr val="002060"/>
                </a:solidFill>
              </a:rPr>
              <a:t> свобода, і, </a:t>
            </a:r>
            <a:r>
              <a:rPr lang="ru-RU" sz="2400" b="1" dirty="0" err="1">
                <a:solidFill>
                  <a:srgbClr val="002060"/>
                </a:solidFill>
              </a:rPr>
              <a:t>можливо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саме</a:t>
            </a:r>
            <a:r>
              <a:rPr lang="ru-RU" sz="2400" b="1" dirty="0">
                <a:solidFill>
                  <a:srgbClr val="002060"/>
                </a:solidFill>
              </a:rPr>
              <a:t> вони </a:t>
            </a:r>
            <a:r>
              <a:rPr lang="ru-RU" sz="2400" b="1" dirty="0" err="1">
                <a:solidFill>
                  <a:srgbClr val="002060"/>
                </a:solidFill>
              </a:rPr>
              <a:t>допомагають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її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зберігати</a:t>
            </a:r>
            <a:r>
              <a:rPr lang="ru-RU" sz="2400" b="1" dirty="0">
                <a:solidFill>
                  <a:srgbClr val="002060"/>
                </a:solidFill>
              </a:rPr>
              <a:t>”; </a:t>
            </a:r>
            <a:r>
              <a:rPr lang="ru-RU" sz="2400" b="1" dirty="0" err="1">
                <a:solidFill>
                  <a:srgbClr val="002060"/>
                </a:solidFill>
              </a:rPr>
              <a:t>розглядає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партії</a:t>
            </a:r>
            <a:r>
              <a:rPr lang="ru-RU" sz="2400" b="1" dirty="0">
                <a:solidFill>
                  <a:srgbClr val="FF0000"/>
                </a:solidFill>
              </a:rPr>
              <a:t> як </a:t>
            </a:r>
            <a:r>
              <a:rPr lang="ru-RU" sz="2400" b="1" dirty="0" err="1">
                <a:solidFill>
                  <a:srgbClr val="FF0000"/>
                </a:solidFill>
              </a:rPr>
              <a:t>ідеологічні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течії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які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переслідують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єдину</a:t>
            </a:r>
            <a:r>
              <a:rPr lang="ru-RU" sz="2400" b="1" dirty="0">
                <a:solidFill>
                  <a:srgbClr val="FF0000"/>
                </a:solidFill>
              </a:rPr>
              <a:t> мету - “</a:t>
            </a:r>
            <a:r>
              <a:rPr lang="ru-RU" sz="2400" b="1" dirty="0" err="1">
                <a:solidFill>
                  <a:srgbClr val="FF0000"/>
                </a:solidFill>
              </a:rPr>
              <a:t>суспільне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благоденство</a:t>
            </a:r>
            <a:r>
              <a:rPr lang="ru-RU" sz="2400" b="1" dirty="0">
                <a:solidFill>
                  <a:srgbClr val="FF0000"/>
                </a:solidFill>
              </a:rPr>
              <a:t>” </a:t>
            </a:r>
            <a:r>
              <a:rPr lang="ru-RU" sz="2400" b="1" dirty="0">
                <a:solidFill>
                  <a:srgbClr val="002060"/>
                </a:solidFill>
              </a:rPr>
              <a:t>- та </a:t>
            </a:r>
            <a:r>
              <a:rPr lang="ru-RU" sz="2400" b="1" dirty="0" err="1">
                <a:solidFill>
                  <a:srgbClr val="002060"/>
                </a:solidFill>
              </a:rPr>
              <a:t>відрізняються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лише</a:t>
            </a:r>
            <a:r>
              <a:rPr lang="ru-RU" sz="2400" b="1" dirty="0">
                <a:solidFill>
                  <a:srgbClr val="002060"/>
                </a:solidFill>
              </a:rPr>
              <a:t> методами </a:t>
            </a:r>
            <a:r>
              <a:rPr lang="ru-RU" sz="2400" b="1" dirty="0" err="1">
                <a:solidFill>
                  <a:srgbClr val="002060"/>
                </a:solidFill>
              </a:rPr>
              <a:t>його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досягнення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endParaRPr lang="ru-RU" sz="22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Бенджамин Франклин-США - 100-долларовая купюра - PICRYL Поиск в мировом  общественном достоянии">
            <a:extLst>
              <a:ext uri="{FF2B5EF4-FFF2-40B4-BE49-F238E27FC236}">
                <a16:creationId xmlns:a16="http://schemas.microsoft.com/office/drawing/2014/main" id="{BC1ADF97-BE57-9148-8920-F5579841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9" y="626194"/>
            <a:ext cx="5469364" cy="56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34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528" y="248194"/>
            <a:ext cx="5187204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Перший президент США 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Д. Вашингтон (1732-1799 </a:t>
            </a:r>
            <a:r>
              <a:rPr lang="ru-RU" sz="2400" b="1" u="sng" dirty="0" err="1">
                <a:solidFill>
                  <a:srgbClr val="C00000"/>
                </a:solidFill>
                <a:effectLst/>
              </a:rPr>
              <a:t>рр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.)</a:t>
            </a:r>
            <a:r>
              <a:rPr lang="ru-RU" sz="2400" b="1" u="sng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Прощальне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послання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» :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effectLst/>
              </a:rPr>
              <a:t>-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партійні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фракції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–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знаряддя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для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підриву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влади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народу й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узурпації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урядової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влади</a:t>
            </a:r>
            <a:r>
              <a:rPr lang="ru-RU" sz="2400" b="1" dirty="0">
                <a:solidFill>
                  <a:srgbClr val="C00000"/>
                </a:solidFill>
              </a:rPr>
              <a:t>;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-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абсолютно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непридатні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функціонування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республіканської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форми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правління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20482" name="Picture 2" descr="Джордж Вашингтон Бесплатная загрузка фотографий | FreeImages">
            <a:extLst>
              <a:ext uri="{FF2B5EF4-FFF2-40B4-BE49-F238E27FC236}">
                <a16:creationId xmlns:a16="http://schemas.microsoft.com/office/drawing/2014/main" id="{0DCA0638-DC5D-3846-AF83-2D9B9FB79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3" y="371509"/>
            <a:ext cx="5603032" cy="626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7176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39634"/>
            <a:ext cx="5793749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u="sng" dirty="0">
                <a:solidFill>
                  <a:srgbClr val="C00000"/>
                </a:solidFill>
                <a:effectLst/>
              </a:rPr>
              <a:t>Д. </a:t>
            </a:r>
            <a:r>
              <a:rPr lang="ru-RU" sz="2200" b="1" u="sng" dirty="0" err="1">
                <a:solidFill>
                  <a:srgbClr val="C00000"/>
                </a:solidFill>
                <a:effectLst/>
              </a:rPr>
              <a:t>Медісон</a:t>
            </a:r>
            <a:r>
              <a:rPr lang="ru-RU" sz="2200" b="1" u="sng" dirty="0">
                <a:solidFill>
                  <a:srgbClr val="C00000"/>
                </a:solidFill>
                <a:effectLst/>
              </a:rPr>
              <a:t> (1751-1836 </a:t>
            </a:r>
            <a:r>
              <a:rPr lang="ru-RU" sz="2200" b="1" u="sng" dirty="0" err="1">
                <a:solidFill>
                  <a:srgbClr val="C00000"/>
                </a:solidFill>
                <a:effectLst/>
              </a:rPr>
              <a:t>рр</a:t>
            </a:r>
            <a:r>
              <a:rPr lang="ru-RU" sz="2200" b="1" u="sng" dirty="0">
                <a:solidFill>
                  <a:srgbClr val="C00000"/>
                </a:solidFill>
                <a:effectLst/>
              </a:rPr>
              <a:t>.) – 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C00000"/>
                </a:solidFill>
                <a:effectLst/>
              </a:rPr>
              <a:t> -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боротьба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між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партіями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неминуча</a:t>
            </a:r>
            <a:endParaRPr lang="ru-RU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  <a:effectLst/>
              </a:rPr>
              <a:t> - природа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партій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криється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в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людській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природі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тобто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саме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відмінність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у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поглядах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постійно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розділяє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людей на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конкуруючі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угруповання</a:t>
            </a:r>
            <a:endParaRPr lang="ru-RU" sz="22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200" b="1" dirty="0" err="1">
                <a:solidFill>
                  <a:srgbClr val="FF0000"/>
                </a:solidFill>
                <a:effectLst/>
              </a:rPr>
              <a:t>джерело</a:t>
            </a:r>
            <a:r>
              <a:rPr lang="ru-RU" sz="22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</a:rPr>
              <a:t>створення</a:t>
            </a:r>
            <a:r>
              <a:rPr lang="ru-RU" sz="22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</a:rPr>
              <a:t>партійних</a:t>
            </a:r>
            <a:r>
              <a:rPr lang="ru-RU" sz="22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</a:rPr>
              <a:t>фракцій</a:t>
            </a:r>
            <a:r>
              <a:rPr lang="ru-RU" sz="2200" b="1" dirty="0">
                <a:solidFill>
                  <a:srgbClr val="FF0000"/>
                </a:solidFill>
                <a:effectLst/>
              </a:rPr>
              <a:t> – </a:t>
            </a:r>
            <a:r>
              <a:rPr lang="ru-RU" sz="2200" b="1" dirty="0" err="1">
                <a:solidFill>
                  <a:srgbClr val="FF0000"/>
                </a:solidFill>
                <a:effectLst/>
              </a:rPr>
              <a:t>нерівність</a:t>
            </a:r>
            <a:r>
              <a:rPr lang="ru-RU" sz="2200" b="1" dirty="0">
                <a:solidFill>
                  <a:srgbClr val="FF0000"/>
                </a:solidFill>
                <a:effectLst/>
              </a:rPr>
              <a:t> у </a:t>
            </a:r>
            <a:r>
              <a:rPr lang="ru-RU" sz="2200" b="1" dirty="0" err="1">
                <a:solidFill>
                  <a:srgbClr val="FF0000"/>
                </a:solidFill>
                <a:effectLst/>
              </a:rPr>
              <a:t>розподілі</a:t>
            </a:r>
            <a:r>
              <a:rPr lang="ru-RU" sz="22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</a:rPr>
              <a:t>багатств</a:t>
            </a:r>
            <a:r>
              <a:rPr lang="ru-RU" sz="2200" b="1" dirty="0">
                <a:solidFill>
                  <a:srgbClr val="FF0000"/>
                </a:solidFill>
                <a:effectLst/>
              </a:rPr>
              <a:t>.</a:t>
            </a:r>
          </a:p>
          <a:p>
            <a:pPr>
              <a:buFontTx/>
              <a:buChar char="-"/>
            </a:pPr>
            <a:r>
              <a:rPr lang="ru-RU" sz="2200" b="1" dirty="0" err="1">
                <a:solidFill>
                  <a:srgbClr val="002060"/>
                </a:solidFill>
              </a:rPr>
              <a:t>акцентує</a:t>
            </a:r>
            <a:r>
              <a:rPr lang="ru-RU" sz="2200" b="1" dirty="0">
                <a:solidFill>
                  <a:srgbClr val="002060"/>
                </a:solidFill>
              </a:rPr>
              <a:t> на </a:t>
            </a:r>
            <a:r>
              <a:rPr lang="ru-RU" sz="2200" b="1" dirty="0" err="1">
                <a:solidFill>
                  <a:srgbClr val="002060"/>
                </a:solidFill>
              </a:rPr>
              <a:t>проблемі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співвідношення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діяльності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політичних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партій</a:t>
            </a:r>
            <a:r>
              <a:rPr lang="ru-RU" sz="2200" b="1" dirty="0">
                <a:solidFill>
                  <a:srgbClr val="002060"/>
                </a:solidFill>
              </a:rPr>
              <a:t> та </a:t>
            </a:r>
            <a:r>
              <a:rPr lang="ru-RU" sz="2200" b="1" dirty="0" err="1">
                <a:solidFill>
                  <a:srgbClr val="002060"/>
                </a:solidFill>
              </a:rPr>
              <a:t>діяльності</a:t>
            </a:r>
            <a:r>
              <a:rPr lang="ru-RU" sz="2200" b="1" dirty="0">
                <a:solidFill>
                  <a:srgbClr val="002060"/>
                </a:solidFill>
              </a:rPr>
              <a:t> уряду :  </a:t>
            </a:r>
            <a:r>
              <a:rPr lang="ru-RU" sz="2200" b="1" dirty="0" err="1">
                <a:solidFill>
                  <a:srgbClr val="002060"/>
                </a:solidFill>
              </a:rPr>
              <a:t>вважає</a:t>
            </a:r>
            <a:r>
              <a:rPr lang="ru-RU" sz="2200" b="1" dirty="0">
                <a:solidFill>
                  <a:srgbClr val="002060"/>
                </a:solidFill>
              </a:rPr>
              <a:t>, </a:t>
            </a:r>
            <a:r>
              <a:rPr lang="ru-RU" sz="2200" b="1" dirty="0" err="1">
                <a:solidFill>
                  <a:srgbClr val="002060"/>
                </a:solidFill>
              </a:rPr>
              <a:t>що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формування</a:t>
            </a:r>
            <a:r>
              <a:rPr lang="ru-RU" sz="2200" b="1" dirty="0">
                <a:solidFill>
                  <a:srgbClr val="002060"/>
                </a:solidFill>
              </a:rPr>
              <a:t> ПП </a:t>
            </a:r>
            <a:r>
              <a:rPr lang="ru-RU" sz="2200" b="1" dirty="0" err="1">
                <a:solidFill>
                  <a:srgbClr val="002060"/>
                </a:solidFill>
              </a:rPr>
              <a:t>відбувається</a:t>
            </a:r>
            <a:r>
              <a:rPr lang="ru-RU" sz="2200" b="1" dirty="0">
                <a:solidFill>
                  <a:srgbClr val="002060"/>
                </a:solidFill>
              </a:rPr>
              <a:t> в силу </a:t>
            </a:r>
            <a:r>
              <a:rPr lang="ru-RU" sz="2200" b="1" dirty="0" err="1">
                <a:solidFill>
                  <a:srgbClr val="002060"/>
                </a:solidFill>
              </a:rPr>
              <a:t>різних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підходів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соціальних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верств</a:t>
            </a:r>
            <a:r>
              <a:rPr lang="ru-RU" sz="2200" b="1" dirty="0">
                <a:solidFill>
                  <a:srgbClr val="002060"/>
                </a:solidFill>
              </a:rPr>
              <a:t> до </a:t>
            </a:r>
            <a:r>
              <a:rPr lang="ru-RU" sz="2200" b="1" dirty="0" err="1">
                <a:solidFill>
                  <a:srgbClr val="002060"/>
                </a:solidFill>
              </a:rPr>
              <a:t>теоретичних</a:t>
            </a:r>
            <a:r>
              <a:rPr lang="ru-RU" sz="2200" b="1" dirty="0">
                <a:solidFill>
                  <a:srgbClr val="002060"/>
                </a:solidFill>
              </a:rPr>
              <a:t> та </a:t>
            </a:r>
            <a:r>
              <a:rPr lang="ru-RU" sz="2200" b="1" dirty="0" err="1">
                <a:solidFill>
                  <a:srgbClr val="002060"/>
                </a:solidFill>
              </a:rPr>
              <a:t>практичних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аспектів</a:t>
            </a:r>
            <a:r>
              <a:rPr lang="ru-RU" sz="2200" b="1" dirty="0">
                <a:solidFill>
                  <a:srgbClr val="002060"/>
                </a:solidFill>
              </a:rPr>
              <a:t> державного </a:t>
            </a:r>
            <a:r>
              <a:rPr lang="ru-RU" sz="2200" b="1" dirty="0" err="1">
                <a:solidFill>
                  <a:srgbClr val="002060"/>
                </a:solidFill>
              </a:rPr>
              <a:t>правління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</a:p>
          <a:p>
            <a:pPr>
              <a:buFontTx/>
              <a:buChar char="-"/>
            </a:pPr>
            <a:endParaRPr lang="ru-RU" sz="22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2050" name="Picture 2" descr="Джеймс Мэдисон (четвертый президент США) - краткая биография">
            <a:extLst>
              <a:ext uri="{FF2B5EF4-FFF2-40B4-BE49-F238E27FC236}">
                <a16:creationId xmlns:a16="http://schemas.microsoft.com/office/drawing/2014/main" id="{FD9CCE89-0D07-BC47-A7D7-91690AC20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" y="509609"/>
            <a:ext cx="4675677" cy="58387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13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248194"/>
            <a:ext cx="5319132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президент США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В.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Вільсон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недовіра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це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ворогуючі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секти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«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політичних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фарисеїв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». 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Наголошуючи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негативній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ролі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суспільстві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американські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дослідники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намагалися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мінімізувати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цей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негативний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вплив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шляхом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децентралізації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держави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запровадження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чіткої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системи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«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стримування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противаг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»,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республіканської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форми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правління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тощо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З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часом стало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зрозуміло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що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демократична держава не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може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функціонувати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без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партій</a:t>
            </a:r>
            <a:endParaRPr lang="ru-RU" sz="24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21506" name="Picture 2" descr="History and Politics | University of Oxford">
            <a:extLst>
              <a:ext uri="{FF2B5EF4-FFF2-40B4-BE49-F238E27FC236}">
                <a16:creationId xmlns:a16="http://schemas.microsoft.com/office/drawing/2014/main" id="{62AC63DF-3232-9247-9A9A-A8C6D26B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8" y="1396501"/>
            <a:ext cx="6192203" cy="4064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82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108" y="339634"/>
            <a:ext cx="5793749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effectLst/>
              </a:rPr>
              <a:t>Утворення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політичних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сучасного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зразка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- друга пол. </a:t>
            </a:r>
            <a:r>
              <a:rPr lang="en-US" sz="2400" b="1" dirty="0">
                <a:solidFill>
                  <a:srgbClr val="002060"/>
                </a:solidFill>
                <a:effectLst/>
              </a:rPr>
              <a:t>XIX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ст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в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Європі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з’явилися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перші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масові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effectLst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політичних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клубів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відрізнялися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тим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намагалися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залучити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до політичного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процесу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якомога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більшу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кількість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громадян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мали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багатий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 арсенал 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механізмів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політичного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впливу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(пропаганда,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агітація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політична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просвіта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діяльність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сфері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культури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тощо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).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effectLst/>
              </a:rPr>
              <a:t>Ліберальне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товариство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виборців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Англії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(1861 р.),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Всезагальний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німецький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робітничий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союз (1863 р.)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Україні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процес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творення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розпочався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у 1890 р.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утворенням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Русько-української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радикальної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. </a:t>
            </a:r>
          </a:p>
          <a:p>
            <a:endParaRPr lang="ru-RU" sz="20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22530" name="Picture 2" descr="The history of politics and how it's shaped the world today | by Mindful  Mediator | Medium">
            <a:extLst>
              <a:ext uri="{FF2B5EF4-FFF2-40B4-BE49-F238E27FC236}">
                <a16:creationId xmlns:a16="http://schemas.microsoft.com/office/drawing/2014/main" id="{A543C4C3-0A41-AC46-9CC4-8B7EE884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" y="1310185"/>
            <a:ext cx="6280352" cy="3956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79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1" y="248194"/>
            <a:ext cx="6271632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rgbClr val="C00000"/>
                </a:solidFill>
                <a:effectLst/>
              </a:rPr>
              <a:t>Б. </a:t>
            </a:r>
            <a:r>
              <a:rPr lang="ru-RU" sz="2000" b="1" u="sng" dirty="0" err="1">
                <a:solidFill>
                  <a:srgbClr val="C00000"/>
                </a:solidFill>
                <a:effectLst/>
              </a:rPr>
              <a:t>Чичерін</a:t>
            </a:r>
            <a:r>
              <a:rPr lang="ru-RU" sz="2000" b="1" u="sng" dirty="0">
                <a:solidFill>
                  <a:srgbClr val="C00000"/>
                </a:solidFill>
                <a:effectLst/>
              </a:rPr>
              <a:t> (1828-1904 </a:t>
            </a:r>
            <a:r>
              <a:rPr lang="ru-RU" sz="2000" b="1" u="sng" dirty="0" err="1">
                <a:solidFill>
                  <a:srgbClr val="C00000"/>
                </a:solidFill>
                <a:effectLst/>
              </a:rPr>
              <a:t>рр</a:t>
            </a:r>
            <a:r>
              <a:rPr lang="ru-RU" sz="2000" b="1" u="sng" dirty="0">
                <a:solidFill>
                  <a:srgbClr val="C00000"/>
                </a:solidFill>
                <a:effectLst/>
              </a:rPr>
              <a:t>.) 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Народне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представництво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»</a:t>
            </a:r>
          </a:p>
          <a:p>
            <a:pPr>
              <a:buFontTx/>
              <a:buChar char="-"/>
            </a:pPr>
            <a:r>
              <a:rPr lang="ru-RU" sz="2000" b="1" dirty="0" err="1">
                <a:solidFill>
                  <a:srgbClr val="002060"/>
                </a:solidFill>
                <a:effectLst/>
              </a:rPr>
              <a:t>позитивні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наслідки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діяльності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політичних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партій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виховання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звички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до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дисципліни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в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політичних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партіях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, без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якої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неможлива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сукупна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діяльність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і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тільки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за таких умов у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суспільстві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можливий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розвиток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самодіяльності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, і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саме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в такому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суспільстві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володіє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самодіяльністю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мають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найміцнішу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організацію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. </a:t>
            </a:r>
          </a:p>
          <a:p>
            <a:pPr>
              <a:buFontTx/>
              <a:buChar char="-"/>
            </a:pPr>
            <a:r>
              <a:rPr lang="ru-RU" sz="2000" b="1" dirty="0" err="1">
                <a:solidFill>
                  <a:srgbClr val="002060"/>
                </a:solidFill>
                <a:effectLst/>
              </a:rPr>
              <a:t>акцентує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увагу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необхідності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дисципліни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організації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для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сукупної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дії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які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перетворюють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масу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вільних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випадкових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думок у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більш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менш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значні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сили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які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здатні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бути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політичними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діячами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effectLst/>
              </a:rPr>
              <a:t> «При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організованих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політичних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партіях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є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можливість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розраховувати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діяти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спрямовувати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різні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прагнення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до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спільної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мети.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Організовані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партії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–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це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меншість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діяльна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частина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якої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веде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боротьбу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». </a:t>
            </a:r>
          </a:p>
          <a:p>
            <a:endParaRPr lang="ru-RU" sz="20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23554" name="Picture 2" descr="Чичерин Борис Николаевич (1828-1904) - ФИЛОСОФИЯ РОССИИ">
            <a:extLst>
              <a:ext uri="{FF2B5EF4-FFF2-40B4-BE49-F238E27FC236}">
                <a16:creationId xmlns:a16="http://schemas.microsoft.com/office/drawing/2014/main" id="{FE2C28BA-8B81-D141-827F-B47342277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6965"/>
            <a:ext cx="4191000" cy="578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6629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199" y="248194"/>
            <a:ext cx="6468533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  <a:effectLst/>
              </a:rPr>
              <a:t>М. </a:t>
            </a:r>
            <a:r>
              <a:rPr lang="ru-RU" b="1" u="sng" dirty="0" err="1">
                <a:solidFill>
                  <a:srgbClr val="C00000"/>
                </a:solidFill>
                <a:effectLst/>
              </a:rPr>
              <a:t>Острогорський</a:t>
            </a:r>
            <a:r>
              <a:rPr lang="ru-RU" b="1" u="sng" dirty="0">
                <a:solidFill>
                  <a:srgbClr val="C00000"/>
                </a:solidFill>
                <a:effectLst/>
              </a:rPr>
              <a:t> (1854-1921 </a:t>
            </a:r>
            <a:r>
              <a:rPr lang="ru-RU" b="1" u="sng" dirty="0" err="1">
                <a:solidFill>
                  <a:srgbClr val="C00000"/>
                </a:solidFill>
                <a:effectLst/>
              </a:rPr>
              <a:t>рр</a:t>
            </a:r>
            <a:r>
              <a:rPr lang="ru-RU" b="1" u="sng" dirty="0">
                <a:solidFill>
                  <a:srgbClr val="C00000"/>
                </a:solidFill>
                <a:effectLst/>
              </a:rPr>
              <a:t>.)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/>
              </a:rPr>
              <a:t>-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розглядав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партійні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системи</a:t>
            </a:r>
            <a:r>
              <a:rPr lang="ru-RU" b="1" dirty="0">
                <a:solidFill>
                  <a:srgbClr val="002060"/>
                </a:solidFill>
                <a:effectLst/>
              </a:rPr>
              <a:t> США та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Англії</a:t>
            </a:r>
            <a:r>
              <a:rPr lang="ru-RU" b="1" dirty="0">
                <a:solidFill>
                  <a:srgbClr val="002060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/>
              </a:rPr>
              <a:t> -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вказав</a:t>
            </a:r>
            <a:r>
              <a:rPr lang="ru-RU" b="1" dirty="0">
                <a:solidFill>
                  <a:srgbClr val="002060"/>
                </a:solidFill>
                <a:effectLst/>
              </a:rPr>
              <a:t> на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важливе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місце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партій</a:t>
            </a:r>
            <a:r>
              <a:rPr lang="ru-RU" b="1" dirty="0">
                <a:solidFill>
                  <a:srgbClr val="002060"/>
                </a:solidFill>
                <a:effectLst/>
              </a:rPr>
              <a:t> у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державі</a:t>
            </a:r>
            <a:r>
              <a:rPr lang="ru-RU" b="1" dirty="0">
                <a:solidFill>
                  <a:srgbClr val="002060"/>
                </a:solidFill>
                <a:effectLst/>
              </a:rPr>
              <a:t> та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водночас</a:t>
            </a:r>
            <a:r>
              <a:rPr lang="ru-RU" b="1" dirty="0">
                <a:solidFill>
                  <a:srgbClr val="002060"/>
                </a:solidFill>
                <a:effectLst/>
              </a:rPr>
              <a:t> назвав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притаманні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їм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>
                <a:solidFill>
                  <a:srgbClr val="C00000"/>
                </a:solidFill>
                <a:effectLst/>
              </a:rPr>
              <a:t>вади</a:t>
            </a:r>
            <a:r>
              <a:rPr lang="ru-RU" b="1" dirty="0">
                <a:solidFill>
                  <a:srgbClr val="002060"/>
                </a:solidFill>
                <a:effectLst/>
              </a:rPr>
              <a:t> –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постійний</a:t>
            </a:r>
            <a:r>
              <a:rPr lang="ru-RU" b="1" dirty="0">
                <a:solidFill>
                  <a:srgbClr val="002060"/>
                </a:solidFill>
                <a:effectLst/>
              </a:rPr>
              <a:t> обман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виборців</a:t>
            </a:r>
            <a:r>
              <a:rPr lang="ru-RU" b="1" dirty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котрі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віддали</a:t>
            </a:r>
            <a:r>
              <a:rPr lang="ru-RU" b="1" dirty="0">
                <a:solidFill>
                  <a:srgbClr val="002060"/>
                </a:solidFill>
                <a:effectLst/>
              </a:rPr>
              <a:t> за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неї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свої</a:t>
            </a:r>
            <a:r>
              <a:rPr lang="ru-RU" b="1" dirty="0">
                <a:solidFill>
                  <a:srgbClr val="002060"/>
                </a:solidFill>
                <a:effectLst/>
              </a:rPr>
              <a:t> голоси;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внутрішньопартійна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боротьба</a:t>
            </a:r>
            <a:r>
              <a:rPr lang="ru-RU" b="1" dirty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подекуди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жорсткіша</a:t>
            </a:r>
            <a:r>
              <a:rPr lang="ru-RU" b="1" dirty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ніж</a:t>
            </a:r>
            <a:r>
              <a:rPr lang="ru-RU" b="1" dirty="0">
                <a:solidFill>
                  <a:srgbClr val="002060"/>
                </a:solidFill>
                <a:effectLst/>
              </a:rPr>
              <a:t> та, яку вони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проводять</a:t>
            </a:r>
            <a:r>
              <a:rPr lang="ru-RU" b="1" dirty="0">
                <a:solidFill>
                  <a:srgbClr val="002060"/>
                </a:solidFill>
                <a:effectLst/>
              </a:rPr>
              <a:t> з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іншими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партіями</a:t>
            </a:r>
            <a:r>
              <a:rPr lang="ru-RU" b="1" dirty="0">
                <a:solidFill>
                  <a:srgbClr val="002060"/>
                </a:solidFill>
                <a:effectLst/>
              </a:rPr>
              <a:t>. </a:t>
            </a:r>
          </a:p>
          <a:p>
            <a:pPr>
              <a:buFontTx/>
              <a:buChar char="-"/>
            </a:pPr>
            <a:r>
              <a:rPr lang="ru-RU" b="1" dirty="0" err="1">
                <a:solidFill>
                  <a:srgbClr val="C00000"/>
                </a:solidFill>
                <a:effectLst/>
              </a:rPr>
              <a:t>антидемократичний</a:t>
            </a:r>
            <a:r>
              <a:rPr lang="ru-RU" b="1" dirty="0">
                <a:solidFill>
                  <a:srgbClr val="C00000"/>
                </a:solidFill>
                <a:effectLst/>
              </a:rPr>
              <a:t> характер </a:t>
            </a:r>
            <a:r>
              <a:rPr lang="ru-RU" b="1" dirty="0" err="1">
                <a:solidFill>
                  <a:srgbClr val="002060"/>
                </a:solidFill>
              </a:rPr>
              <a:t>внутрішн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організації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партії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виявлявся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</a:t>
            </a:r>
            <a:r>
              <a:rPr lang="ru-RU" b="1" dirty="0">
                <a:solidFill>
                  <a:srgbClr val="002060"/>
                </a:solidFill>
              </a:rPr>
              <a:t> час </a:t>
            </a:r>
            <a:r>
              <a:rPr lang="ru-RU" b="1" dirty="0" err="1">
                <a:solidFill>
                  <a:srgbClr val="002060"/>
                </a:solidFill>
              </a:rPr>
              <a:t>процедури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висунення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кандидатів</a:t>
            </a:r>
            <a:r>
              <a:rPr lang="ru-RU" b="1" dirty="0">
                <a:solidFill>
                  <a:srgbClr val="002060"/>
                </a:solidFill>
                <a:effectLst/>
              </a:rPr>
              <a:t> на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вибори</a:t>
            </a:r>
            <a:endParaRPr lang="ru-RU" dirty="0">
              <a:effectLst/>
              <a:latin typeface="Times New Roman" panose="02020603050405020304" pitchFamily="18" charset="0"/>
            </a:endParaRPr>
          </a:p>
          <a:p>
            <a:r>
              <a:rPr lang="ru-RU" b="1" dirty="0" err="1">
                <a:solidFill>
                  <a:srgbClr val="C00000"/>
                </a:solidFill>
              </a:rPr>
              <a:t>парламентарій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безпосередньо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залежить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від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партії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(через систему </a:t>
            </a:r>
            <a:r>
              <a:rPr lang="ru-RU" b="1" dirty="0" err="1">
                <a:solidFill>
                  <a:srgbClr val="002060"/>
                </a:solidFill>
              </a:rPr>
              <a:t>фінансування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жорстку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дисципліну</a:t>
            </a:r>
            <a:r>
              <a:rPr lang="ru-RU" b="1" dirty="0">
                <a:solidFill>
                  <a:srgbClr val="002060"/>
                </a:solidFill>
              </a:rPr>
              <a:t>), коли </a:t>
            </a:r>
            <a:r>
              <a:rPr lang="ru-RU" b="1" dirty="0" err="1">
                <a:solidFill>
                  <a:srgbClr val="002060"/>
                </a:solidFill>
              </a:rPr>
              <a:t>він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віддаляється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виборців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представляє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інтереси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кокуса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визначаючи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суперечності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між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демократією</a:t>
            </a:r>
            <a:r>
              <a:rPr lang="ru-RU" b="1" dirty="0">
                <a:solidFill>
                  <a:srgbClr val="002060"/>
                </a:solidFill>
                <a:effectLst/>
              </a:rPr>
              <a:t> і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партійною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організацією</a:t>
            </a:r>
            <a:r>
              <a:rPr lang="ru-RU" b="1" dirty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довів</a:t>
            </a:r>
            <a:r>
              <a:rPr lang="ru-RU" b="1" dirty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недоліком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парламентської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демократії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є</a:t>
            </a:r>
            <a:r>
              <a:rPr lang="ru-RU" b="1" dirty="0">
                <a:solidFill>
                  <a:srgbClr val="C00000"/>
                </a:solidFill>
                <a:effectLst/>
              </a:rPr>
              <a:t> не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тільки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поява</a:t>
            </a:r>
            <a:r>
              <a:rPr lang="ru-RU" b="1" dirty="0">
                <a:solidFill>
                  <a:srgbClr val="C00000"/>
                </a:solidFill>
                <a:effectLst/>
              </a:rPr>
              <a:t> на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її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основі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партій</a:t>
            </a:r>
            <a:r>
              <a:rPr lang="ru-RU" b="1" dirty="0">
                <a:solidFill>
                  <a:srgbClr val="C00000"/>
                </a:solidFill>
                <a:effectLst/>
              </a:rPr>
              <a:t> як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організацій</a:t>
            </a:r>
            <a:r>
              <a:rPr lang="ru-RU" b="1" dirty="0">
                <a:solidFill>
                  <a:srgbClr val="C00000"/>
                </a:solidFill>
                <a:effectLst/>
              </a:rPr>
              <a:t>, але і,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по-суті</a:t>
            </a:r>
            <a:r>
              <a:rPr lang="ru-RU" b="1" dirty="0">
                <a:solidFill>
                  <a:srgbClr val="C00000"/>
                </a:solidFill>
                <a:effectLst/>
              </a:rPr>
              <a:t>,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відсторонення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партійною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елітою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громадян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від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участі</a:t>
            </a:r>
            <a:r>
              <a:rPr lang="ru-RU" b="1" dirty="0">
                <a:solidFill>
                  <a:srgbClr val="C00000"/>
                </a:solidFill>
                <a:effectLst/>
              </a:rPr>
              <a:t> в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управлінні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державними</a:t>
            </a:r>
            <a:r>
              <a:rPr lang="ru-RU" b="1" dirty="0">
                <a:solidFill>
                  <a:srgbClr val="C00000"/>
                </a:solidFill>
                <a:effectLst/>
              </a:rPr>
              <a:t> справами</a:t>
            </a:r>
            <a:endParaRPr lang="ru-RU" b="1" dirty="0">
              <a:solidFill>
                <a:srgbClr val="002060"/>
              </a:solidFill>
              <a:effectLst/>
            </a:endParaRPr>
          </a:p>
          <a:p>
            <a:endParaRPr lang="ru-RU" sz="20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AutoShape 2" descr="Острогорский, Моисей Яковлевич — Википедия">
            <a:extLst>
              <a:ext uri="{FF2B5EF4-FFF2-40B4-BE49-F238E27FC236}">
                <a16:creationId xmlns:a16="http://schemas.microsoft.com/office/drawing/2014/main" id="{9A3E6617-B958-604C-8602-F34432B95D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580" name="Picture 4" descr="Гродненская губерния, Государственная Дума первого призыва. Портреты,  краткие биографии и характеристики депутатов">
            <a:extLst>
              <a:ext uri="{FF2B5EF4-FFF2-40B4-BE49-F238E27FC236}">
                <a16:creationId xmlns:a16="http://schemas.microsoft.com/office/drawing/2014/main" id="{8D4315FE-A99B-1E45-9880-E5B4D919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5128"/>
            <a:ext cx="4248150" cy="5862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6213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248194"/>
            <a:ext cx="6538332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C00000"/>
                </a:solidFill>
                <a:effectLst/>
              </a:rPr>
              <a:t>Р. </a:t>
            </a:r>
            <a:r>
              <a:rPr lang="ru-RU" sz="2400" b="1" u="sng" dirty="0" err="1">
                <a:solidFill>
                  <a:srgbClr val="C00000"/>
                </a:solidFill>
                <a:effectLst/>
              </a:rPr>
              <a:t>Міхельс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 (1876-1936 </a:t>
            </a:r>
            <a:r>
              <a:rPr lang="ru-RU" sz="2400" b="1" u="sng" dirty="0" err="1">
                <a:solidFill>
                  <a:srgbClr val="C00000"/>
                </a:solidFill>
                <a:effectLst/>
              </a:rPr>
              <a:t>рр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.)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«До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соціології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партій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сучасній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демократії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»</a:t>
            </a:r>
          </a:p>
          <a:p>
            <a:pPr>
              <a:buFontTx/>
              <a:buChar char="-"/>
            </a:pPr>
            <a:r>
              <a:rPr lang="ru-RU" sz="2400" b="1" dirty="0" err="1">
                <a:solidFill>
                  <a:srgbClr val="002060"/>
                </a:solidFill>
                <a:effectLst/>
              </a:rPr>
              <a:t>його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концепція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відображає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етап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переходу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вільних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об’єднань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однодумців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елітарного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типу до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організацій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розгалуженим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бюрократичним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апаратом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400" b="1" dirty="0" err="1">
                <a:solidFill>
                  <a:srgbClr val="002060"/>
                </a:solidFill>
                <a:effectLst/>
              </a:rPr>
              <a:t>формулює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ru-RU" sz="2400" b="1" dirty="0" err="1">
                <a:solidFill>
                  <a:srgbClr val="C00000"/>
                </a:solidFill>
              </a:rPr>
              <a:t>залізний</a:t>
            </a:r>
            <a:r>
              <a:rPr lang="ru-RU" sz="2400" b="1" dirty="0">
                <a:solidFill>
                  <a:srgbClr val="C00000"/>
                </a:solidFill>
              </a:rPr>
              <a:t> закон </a:t>
            </a:r>
            <a:r>
              <a:rPr lang="ru-RU" sz="2400" b="1" dirty="0" err="1">
                <a:solidFill>
                  <a:srgbClr val="C00000"/>
                </a:solidFill>
              </a:rPr>
              <a:t>олігархії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»: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влада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зосереджується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в руках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керівництва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яких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підтримує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професійний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 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оплачувальний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апарат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. В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процесі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функціонування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професійний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апарат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відривається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рядових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членів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перетворюється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партійну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еліту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. </a:t>
            </a: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EC39F012-26B3-6644-9283-EB4A4DD8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52705"/>
            <a:ext cx="4413250" cy="61525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059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983" y="248194"/>
            <a:ext cx="5793749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effectLst/>
              </a:rPr>
              <a:t>Р.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Міхельс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про проблему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взаємодії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парламентаріїв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партійної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еліти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рядових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членів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та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виборців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err="1">
                <a:solidFill>
                  <a:srgbClr val="002060"/>
                </a:solidFill>
              </a:rPr>
              <a:t>б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оротьба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всередині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еліти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так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чи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інакше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відбувається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при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підтримці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мас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при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встановленні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жорсткої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дисципліни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як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умови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якнайшвидшого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виконання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поставлених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завдань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виживання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організації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вожді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розпочинають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процес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збереження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отриманої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влади</a:t>
            </a:r>
            <a:r>
              <a:rPr lang="ru-RU" b="1" dirty="0">
                <a:solidFill>
                  <a:srgbClr val="002060"/>
                </a:solidFill>
              </a:rPr>
              <a:t> через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боротьбу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опозиційними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течіями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всередині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вимоги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від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виборчих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округів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не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призначати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депутатів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без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рекомендацій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прагненні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парламентаріїв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поставити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себе над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партією</a:t>
            </a:r>
            <a:endParaRPr lang="ru-RU" sz="2000" b="1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effectLst/>
              </a:rPr>
              <a:t>Р.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Міхельс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стверджує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залежність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парламентаря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від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опосередкована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адже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</a:rPr>
              <a:t>він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 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залежить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від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неорганізованої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маси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виборців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якою</a:t>
            </a:r>
            <a:r>
              <a:rPr lang="ru-RU" sz="2000" b="1" dirty="0">
                <a:solidFill>
                  <a:srgbClr val="C00000"/>
                </a:solidFill>
                <a:effectLst/>
              </a:rPr>
              <a:t> так легко </a:t>
            </a:r>
            <a:r>
              <a:rPr lang="ru-RU" sz="2000" b="1" dirty="0" err="1">
                <a:solidFill>
                  <a:srgbClr val="C00000"/>
                </a:solidFill>
                <a:effectLst/>
              </a:rPr>
              <a:t>маніпулювати</a:t>
            </a:r>
            <a:endParaRPr lang="ru-RU" sz="2000" b="1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26626" name="Picture 2" descr="Кто открыл железный закон олигархии?">
            <a:extLst>
              <a:ext uri="{FF2B5EF4-FFF2-40B4-BE49-F238E27FC236}">
                <a16:creationId xmlns:a16="http://schemas.microsoft.com/office/drawing/2014/main" id="{8B09EB6E-5B44-9442-8F8C-8623A7CEC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8" y="1542264"/>
            <a:ext cx="5993482" cy="3563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89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258" y="339634"/>
            <a:ext cx="6977742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effectLst/>
              </a:rPr>
              <a:t>Теоретичні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засади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сучасної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партології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сформовані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у роботах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німецького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соціолога</a:t>
            </a:r>
            <a:endParaRPr lang="ru-RU" sz="2400" b="1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М. 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Вебера (1864-1920 </a:t>
            </a:r>
            <a:r>
              <a:rPr lang="ru-RU" sz="2400" b="1" u="sng" dirty="0" err="1">
                <a:solidFill>
                  <a:srgbClr val="C00000"/>
                </a:solidFill>
                <a:effectLst/>
              </a:rPr>
              <a:t>рр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.).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C00000"/>
                </a:solidFill>
              </a:rPr>
              <a:t>Е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тапи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: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розвитку</a:t>
            </a:r>
            <a:r>
              <a:rPr lang="ru-RU" sz="2400" b="1" dirty="0">
                <a:solidFill>
                  <a:srgbClr val="C00000"/>
                </a:solidFill>
              </a:rPr>
              <a:t> ПП:</a:t>
            </a:r>
            <a:endParaRPr lang="ru-RU" sz="2400" b="1" dirty="0">
              <a:solidFill>
                <a:srgbClr val="C00000"/>
              </a:solidFill>
              <a:effectLst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effectLst/>
              </a:rPr>
              <a:t>1.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аристократичні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угруповання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котерії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) –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політичні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об’єднання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мали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місце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історії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періоду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Великих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буржуазних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революцій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effectLst/>
              </a:rPr>
              <a:t>2.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політичні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клуби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складалися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із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найбільш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політично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активних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представників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певних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суспільних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прошарків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прагнули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реалізувати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власні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інтереси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спираючись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ідеологічний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фундамент;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effectLst/>
              </a:rPr>
              <a:t>3.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масові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починають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активно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формуватися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наприкінці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ХІХ ст., у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зв’язку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процесами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масового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поширення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виборчого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права,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зміцнення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парламентаризму,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організацій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громадянського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суспільства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їхньою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внутрішньою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диференціацією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тощо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. </a:t>
            </a: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650" name="Picture 2" descr="Макс Вебер биография кратко – творчество и основные идеи философа">
            <a:extLst>
              <a:ext uri="{FF2B5EF4-FFF2-40B4-BE49-F238E27FC236}">
                <a16:creationId xmlns:a16="http://schemas.microsoft.com/office/drawing/2014/main" id="{3D408CC9-5DB6-B44A-A5DF-9AE4299C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7" y="1028700"/>
            <a:ext cx="4800600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6980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45664-8E72-044D-B9BC-633F0726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006" y="344992"/>
            <a:ext cx="5923094" cy="52863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ru-RU" sz="1100" dirty="0">
                <a:effectLst/>
                <a:latin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effectLst/>
                <a:latin typeface="+mn-lt"/>
              </a:rPr>
              <a:t>Г. </a:t>
            </a:r>
            <a:r>
              <a:rPr lang="ru-RU" sz="2200" b="1" dirty="0" err="1">
                <a:solidFill>
                  <a:srgbClr val="C00000"/>
                </a:solidFill>
                <a:effectLst/>
                <a:latin typeface="+mn-lt"/>
              </a:rPr>
              <a:t>Трипель</a:t>
            </a:r>
            <a:r>
              <a:rPr lang="ru-RU" sz="2200" b="1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(</a:t>
            </a:r>
            <a:r>
              <a:rPr lang="ru-RU" sz="2200" b="1" dirty="0" err="1">
                <a:solidFill>
                  <a:srgbClr val="002060"/>
                </a:solidFill>
                <a:latin typeface="+mn-lt"/>
              </a:rPr>
              <a:t>німецький</a:t>
            </a:r>
            <a:r>
              <a:rPr lang="ru-RU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+mn-lt"/>
              </a:rPr>
              <a:t>державознавець</a:t>
            </a:r>
            <a:r>
              <a:rPr lang="ru-RU" sz="2200" b="1" dirty="0">
                <a:solidFill>
                  <a:srgbClr val="002060"/>
                </a:solidFill>
                <a:latin typeface="+mn-lt"/>
              </a:rPr>
              <a:t>)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періодизація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етапів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розвитку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уявлень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про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політичні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партії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: </a:t>
            </a:r>
            <a:b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1) </a:t>
            </a:r>
            <a:r>
              <a:rPr lang="ru-RU" sz="2200" b="1" i="1" dirty="0" err="1">
                <a:solidFill>
                  <a:srgbClr val="C00000"/>
                </a:solidFill>
                <a:effectLst/>
                <a:latin typeface="+mn-lt"/>
              </a:rPr>
              <a:t>Стадія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  <a:latin typeface="+mn-lt"/>
              </a:rPr>
              <a:t>протидії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+mn-lt"/>
              </a:rPr>
              <a:t>, </a:t>
            </a:r>
            <a:r>
              <a:rPr lang="ru-RU" sz="2200" b="1" i="1" dirty="0" err="1">
                <a:solidFill>
                  <a:srgbClr val="C00000"/>
                </a:solidFill>
                <a:effectLst/>
                <a:latin typeface="+mn-lt"/>
              </a:rPr>
              <a:t>протистояння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+mn-lt"/>
              </a:rPr>
              <a:t>, </a:t>
            </a:r>
            <a:r>
              <a:rPr lang="ru-RU" sz="2200" b="1" i="1" dirty="0" err="1">
                <a:solidFill>
                  <a:srgbClr val="C00000"/>
                </a:solidFill>
                <a:effectLst/>
                <a:latin typeface="+mn-lt"/>
              </a:rPr>
              <a:t>боротьби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+mn-lt"/>
              </a:rPr>
              <a:t> з </a:t>
            </a:r>
            <a:r>
              <a:rPr lang="ru-RU" sz="2200" b="1" i="1" dirty="0" err="1">
                <a:solidFill>
                  <a:srgbClr val="C00000"/>
                </a:solidFill>
                <a:effectLst/>
                <a:latin typeface="+mn-lt"/>
              </a:rPr>
              <a:t>політичними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  <a:latin typeface="+mn-lt"/>
              </a:rPr>
              <a:t>партіями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–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період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існування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абсолютистських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держав аж до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кінця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2200" b="1" dirty="0">
                <a:solidFill>
                  <a:srgbClr val="002060"/>
                </a:solidFill>
                <a:effectLst/>
                <a:latin typeface="+mn-lt"/>
              </a:rPr>
              <a:t>XVIII 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ст.;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стійка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опозиція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з боку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держави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до будь-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якого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організованого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політичного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угрупування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. </a:t>
            </a:r>
            <a:b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2) </a:t>
            </a:r>
            <a:r>
              <a:rPr lang="ru-RU" sz="2200" b="1" i="1" dirty="0" err="1">
                <a:solidFill>
                  <a:srgbClr val="C00000"/>
                </a:solidFill>
                <a:effectLst/>
                <a:latin typeface="+mn-lt"/>
              </a:rPr>
              <a:t>Стадія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  <a:latin typeface="+mn-lt"/>
              </a:rPr>
              <a:t>ігнорування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  <a:latin typeface="+mn-lt"/>
              </a:rPr>
              <a:t>партій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– з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кінця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2200" b="1" dirty="0">
                <a:solidFill>
                  <a:srgbClr val="002060"/>
                </a:solidFill>
                <a:effectLst/>
                <a:latin typeface="+mn-lt"/>
              </a:rPr>
              <a:t>XVIII 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ст. до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кінця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2200" b="1" dirty="0">
                <a:solidFill>
                  <a:srgbClr val="002060"/>
                </a:solidFill>
                <a:effectLst/>
                <a:latin typeface="+mn-lt"/>
              </a:rPr>
              <a:t>XIX 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ст., буржуазно-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ліберальні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держави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забезпечували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умови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для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такої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політичної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ініціативи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, яка не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порушувала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+mn-lt"/>
              </a:rPr>
              <a:t>існуючих</a:t>
            </a:r>
            <a:r>
              <a:rPr lang="ru-RU" sz="2200" b="1" dirty="0">
                <a:solidFill>
                  <a:srgbClr val="002060"/>
                </a:solidFill>
                <a:effectLst/>
                <a:latin typeface="+mn-lt"/>
              </a:rPr>
              <a:t> основ політичного устрою. </a:t>
            </a:r>
          </a:p>
        </p:txBody>
      </p:sp>
      <p:pic>
        <p:nvPicPr>
          <p:cNvPr id="3074" name="Picture 2" descr="The history of the US Democratic Party | VOANews - YouTube">
            <a:extLst>
              <a:ext uri="{FF2B5EF4-FFF2-40B4-BE49-F238E27FC236}">
                <a16:creationId xmlns:a16="http://schemas.microsoft.com/office/drawing/2014/main" id="{7EF085D3-4663-B94F-AB06-80E52032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1320988"/>
            <a:ext cx="5295977" cy="3956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3080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834" y="339634"/>
            <a:ext cx="5643898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effectLst/>
              </a:rPr>
              <a:t>«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Політика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як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покликання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професія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»: 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як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громадські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організації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спираються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на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добровільне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прийняття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членів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ставлять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своєю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метою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завоювання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влади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для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свого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керівництва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забезпечення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активним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членам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певних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вигод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духовних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матеріальних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)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чи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особистих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привілеїв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того й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іншого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водночас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>
                <a:solidFill>
                  <a:srgbClr val="C00000"/>
                </a:solidFill>
              </a:rPr>
              <a:t>м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етою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є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кар’єра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</a:rPr>
              <a:t>ц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ю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ідею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він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доводить через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аналіз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в США, де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розподіл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посад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відбувається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залежності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від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заслуг перед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партією</a:t>
            </a:r>
            <a:r>
              <a:rPr lang="ru-RU" sz="2400" b="1" dirty="0">
                <a:solidFill>
                  <a:srgbClr val="002060"/>
                </a:solidFill>
              </a:rPr>
              <a:t>; </a:t>
            </a:r>
            <a:r>
              <a:rPr lang="ru-RU" sz="2400" b="1" dirty="0" err="1">
                <a:solidFill>
                  <a:srgbClr val="002060"/>
                </a:solidFill>
              </a:rPr>
              <a:t>п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артія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виступає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добре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організованим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капіталістичним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підприємством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вимагає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відповідної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чіткої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структури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розподілу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повноважень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де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активні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члени 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вербують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пасивну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масу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виборців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вибору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вождя</a:t>
            </a: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28676" name="Picture 4" descr="Читать бесплатно электронную книгу Политика как призвание и профессия  (Politics as a Vocation: Politik als Beruf) Макс Вебер онлайн. Скачать в  FB2, EPUB, MOBI - LibreBook.me">
            <a:extLst>
              <a:ext uri="{FF2B5EF4-FFF2-40B4-BE49-F238E27FC236}">
                <a16:creationId xmlns:a16="http://schemas.microsoft.com/office/drawing/2014/main" id="{4F1D5C91-21D6-6049-A06B-B404428DD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-1136" r="10733" b="1136"/>
          <a:stretch/>
        </p:blipFill>
        <p:spPr bwMode="auto">
          <a:xfrm rot="21130779">
            <a:off x="714699" y="154727"/>
            <a:ext cx="2565400" cy="42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Наука как призвание и профессия лекция смотреть, слушать и читать онлайн.  Курс История науки. Метаморфозы познания. Илья Стахеев - Магистерия">
            <a:extLst>
              <a:ext uri="{FF2B5EF4-FFF2-40B4-BE49-F238E27FC236}">
                <a16:creationId xmlns:a16="http://schemas.microsoft.com/office/drawing/2014/main" id="{65D898AE-C917-E840-BDF9-19AA1076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277">
            <a:off x="3333438" y="516825"/>
            <a:ext cx="2725675" cy="45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Politik als Beruf. : Weber, Max: Amazon.de: Books">
            <a:extLst>
              <a:ext uri="{FF2B5EF4-FFF2-40B4-BE49-F238E27FC236}">
                <a16:creationId xmlns:a16="http://schemas.microsoft.com/office/drawing/2014/main" id="{62352BD8-69C7-6F47-B245-4A329265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5795">
            <a:off x="638426" y="3109634"/>
            <a:ext cx="21717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Politik als Beruf (ebook), Max Weber | 9783843059930 | Boeken | bol">
            <a:extLst>
              <a:ext uri="{FF2B5EF4-FFF2-40B4-BE49-F238E27FC236}">
                <a16:creationId xmlns:a16="http://schemas.microsoft.com/office/drawing/2014/main" id="{4FC8AB05-9649-B142-8888-7E666BB8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867">
            <a:off x="3122360" y="3528498"/>
            <a:ext cx="2171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44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834" y="-104503"/>
            <a:ext cx="5643898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C00000"/>
                </a:solidFill>
                <a:effectLst/>
              </a:rPr>
              <a:t>М. </a:t>
            </a:r>
            <a:r>
              <a:rPr lang="ru-RU" sz="2400" b="1" u="sng" dirty="0" err="1">
                <a:solidFill>
                  <a:srgbClr val="C00000"/>
                </a:solidFill>
                <a:effectLst/>
              </a:rPr>
              <a:t>Дюверже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 (1917 -2014) 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Політичні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» </a:t>
            </a:r>
          </a:p>
          <a:p>
            <a:pPr>
              <a:buFontTx/>
              <a:buChar char="-"/>
            </a:pPr>
            <a:r>
              <a:rPr lang="ru-RU" sz="2400" b="1" dirty="0" err="1">
                <a:solidFill>
                  <a:srgbClr val="002060"/>
                </a:solidFill>
                <a:effectLst/>
              </a:rPr>
              <a:t>обґрунтовує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об’єктивну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необхідність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ПП як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атрибуту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демократії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: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«режим без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партій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–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це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режим без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демократії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». </a:t>
            </a:r>
          </a:p>
          <a:p>
            <a:pPr>
              <a:buFontTx/>
              <a:buChar char="-"/>
            </a:pPr>
            <a:r>
              <a:rPr lang="ru-RU" sz="2400" b="1" i="1" dirty="0" err="1">
                <a:solidFill>
                  <a:srgbClr val="C00000"/>
                </a:solidFill>
              </a:rPr>
              <a:t>с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учасні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це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ті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складаються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епоху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становлення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загального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виборчого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права як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єдиного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способу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легітимації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влади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якісного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розширення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прав парламенту;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виникли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нерозривному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зв’язку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із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руйнацією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феодальних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абсолютистських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режимів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станово-ієрархічної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структури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середньовікового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суспільства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авторитарної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політичної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влади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цензових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виборчих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режимів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 </a:t>
            </a: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29698" name="Picture 2" descr="М. Дюверже | Полiтологiя">
            <a:extLst>
              <a:ext uri="{FF2B5EF4-FFF2-40B4-BE49-F238E27FC236}">
                <a16:creationId xmlns:a16="http://schemas.microsoft.com/office/drawing/2014/main" id="{EE233938-6AAE-0A4A-AEEC-69C483951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29144"/>
            <a:ext cx="4095750" cy="5851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3871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834" y="0"/>
            <a:ext cx="5643898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 err="1">
                <a:solidFill>
                  <a:srgbClr val="002060"/>
                </a:solidFill>
              </a:rPr>
              <a:t>в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елику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роль в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життєдіяльності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відіграє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принцип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організації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її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головного структурного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елементу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–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первинних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організацій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серед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таких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виділяє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комітети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секції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партійні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ланки. </a:t>
            </a:r>
          </a:p>
          <a:p>
            <a:r>
              <a:rPr lang="ru-RU" sz="2400" b="1" dirty="0" err="1">
                <a:solidFill>
                  <a:srgbClr val="C00000"/>
                </a:solidFill>
                <a:effectLst/>
              </a:rPr>
              <a:t>Комітети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авторитетні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групи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володіють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навичками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роботи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серед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населення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головне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їх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призначення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– організація та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проведення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виборчих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кампаній</a:t>
            </a:r>
            <a:endParaRPr lang="ru-RU" sz="2400" b="1" dirty="0">
              <a:solidFill>
                <a:srgbClr val="002060"/>
              </a:solidFill>
              <a:effectLst/>
            </a:endParaRPr>
          </a:p>
          <a:p>
            <a:r>
              <a:rPr lang="ru-RU" sz="2400" b="1" dirty="0" err="1">
                <a:solidFill>
                  <a:srgbClr val="C00000"/>
                </a:solidFill>
                <a:effectLst/>
              </a:rPr>
              <a:t>Секції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відповідають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територіальному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принципу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побудови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первинних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організацій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 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Ланки </a:t>
            </a:r>
            <a:r>
              <a:rPr lang="ru-RU" sz="2400" b="1" dirty="0">
                <a:solidFill>
                  <a:srgbClr val="002060"/>
                </a:solidFill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</a:rPr>
              <a:t>п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ервинні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організації</a:t>
            </a:r>
            <a:endParaRPr lang="ru-RU" sz="2400" b="1" dirty="0">
              <a:solidFill>
                <a:srgbClr val="002060"/>
              </a:solidFill>
              <a:effectLst/>
            </a:endParaRPr>
          </a:p>
          <a:p>
            <a:endParaRPr lang="ru-RU" sz="20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30722" name="Picture 2" descr="Моріс Дюверже &quot;Політичні партії&quot; :: anthologyforthelazy">
            <a:extLst>
              <a:ext uri="{FF2B5EF4-FFF2-40B4-BE49-F238E27FC236}">
                <a16:creationId xmlns:a16="http://schemas.microsoft.com/office/drawing/2014/main" id="{2C122BDB-96C2-5E46-BDF3-0AEFDF35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5600"/>
            <a:ext cx="422910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21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834" y="0"/>
            <a:ext cx="5643898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М.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Дюверже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: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«Система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партій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виборча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система –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дві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реальності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нерозривно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пов’язані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одна з одною, часом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їх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важко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розділити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 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навіть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з метою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аналізу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: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більша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чи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менша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адекватність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політичного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представництва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наприклад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залежить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від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виборчої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системи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системи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партій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що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розглядаються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як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елементи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одного і того ж комплексу, і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нерідко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ці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елементи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неможливо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ізолювати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один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від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одного». </a:t>
            </a: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31746" name="Picture 2" descr="Биография Морис Дюверже">
            <a:extLst>
              <a:ext uri="{FF2B5EF4-FFF2-40B4-BE49-F238E27FC236}">
                <a16:creationId xmlns:a16="http://schemas.microsoft.com/office/drawing/2014/main" id="{98BB200E-5CEB-E24A-B0D5-A50DE99C3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77252"/>
            <a:ext cx="3943350" cy="5903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9585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789" y="26125"/>
            <a:ext cx="6041943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ru-RU" sz="2000" u="sng" dirty="0">
                <a:solidFill>
                  <a:srgbClr val="C00000"/>
                </a:solidFill>
                <a:effectLst/>
              </a:rPr>
              <a:t>«</a:t>
            </a:r>
            <a:r>
              <a:rPr lang="ru-RU" u="sng" dirty="0" err="1">
                <a:solidFill>
                  <a:srgbClr val="C00000"/>
                </a:solidFill>
              </a:rPr>
              <a:t>С</a:t>
            </a:r>
            <a:r>
              <a:rPr lang="ru-RU" sz="2000" u="sng" dirty="0" err="1">
                <a:solidFill>
                  <a:srgbClr val="C00000"/>
                </a:solidFill>
                <a:effectLst/>
              </a:rPr>
              <a:t>оціологічний</a:t>
            </a:r>
            <a:r>
              <a:rPr lang="ru-RU" sz="2000" u="sng" dirty="0">
                <a:solidFill>
                  <a:srgbClr val="C00000"/>
                </a:solidFill>
                <a:effectLst/>
              </a:rPr>
              <a:t> закон </a:t>
            </a:r>
            <a:r>
              <a:rPr lang="ru-RU" sz="2000" u="sng" dirty="0" err="1">
                <a:solidFill>
                  <a:srgbClr val="C00000"/>
                </a:solidFill>
                <a:effectLst/>
              </a:rPr>
              <a:t>Дюверже</a:t>
            </a:r>
            <a:r>
              <a:rPr lang="ru-RU" sz="2000" u="sng" dirty="0">
                <a:solidFill>
                  <a:srgbClr val="C00000"/>
                </a:solidFill>
                <a:effectLst/>
              </a:rPr>
              <a:t>»: </a:t>
            </a:r>
          </a:p>
          <a:p>
            <a:pPr marL="0" indent="0">
              <a:buNone/>
            </a:pPr>
            <a:r>
              <a:rPr lang="ru-RU" sz="2000" i="1" dirty="0" err="1">
                <a:solidFill>
                  <a:srgbClr val="C00000"/>
                </a:solidFill>
                <a:effectLst/>
              </a:rPr>
              <a:t>одномандатні</a:t>
            </a:r>
            <a:r>
              <a:rPr lang="ru-RU" sz="2000" i="1" dirty="0">
                <a:solidFill>
                  <a:srgbClr val="C00000"/>
                </a:solidFill>
                <a:effectLst/>
              </a:rPr>
              <a:t> округи та </a:t>
            </a:r>
            <a:r>
              <a:rPr lang="ru-RU" sz="2000" i="1" dirty="0" err="1">
                <a:solidFill>
                  <a:srgbClr val="C00000"/>
                </a:solidFill>
                <a:effectLst/>
              </a:rPr>
              <a:t>вибори</a:t>
            </a:r>
            <a:r>
              <a:rPr lang="ru-RU" sz="2000" i="1" dirty="0">
                <a:solidFill>
                  <a:srgbClr val="C00000"/>
                </a:solidFill>
                <a:effectLst/>
              </a:rPr>
              <a:t> за системою </a:t>
            </a:r>
            <a:r>
              <a:rPr lang="ru-RU" sz="2000" i="1" dirty="0" err="1">
                <a:solidFill>
                  <a:srgbClr val="C00000"/>
                </a:solidFill>
                <a:effectLst/>
              </a:rPr>
              <a:t>звичайної</a:t>
            </a:r>
            <a:r>
              <a:rPr lang="ru-RU" sz="2000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/>
              </a:rPr>
              <a:t>більшості</a:t>
            </a:r>
            <a:r>
              <a:rPr lang="ru-RU" sz="2000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/>
              </a:rPr>
              <a:t>породжують</a:t>
            </a:r>
            <a:r>
              <a:rPr lang="ru-RU" sz="2000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/>
              </a:rPr>
              <a:t>двопартійну</a:t>
            </a:r>
            <a:r>
              <a:rPr lang="ru-RU" sz="2000" i="1" dirty="0">
                <a:solidFill>
                  <a:srgbClr val="C00000"/>
                </a:solidFill>
                <a:effectLst/>
              </a:rPr>
              <a:t> систему, а </a:t>
            </a:r>
            <a:r>
              <a:rPr lang="ru-RU" sz="2000" i="1" dirty="0" err="1">
                <a:solidFill>
                  <a:srgbClr val="C00000"/>
                </a:solidFill>
                <a:effectLst/>
              </a:rPr>
              <a:t>пропорційна</a:t>
            </a:r>
            <a:r>
              <a:rPr lang="ru-RU" sz="2000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/>
              </a:rPr>
              <a:t>виборча</a:t>
            </a:r>
            <a:r>
              <a:rPr lang="ru-RU" sz="2000" i="1" dirty="0">
                <a:solidFill>
                  <a:srgbClr val="C00000"/>
                </a:solidFill>
                <a:effectLst/>
              </a:rPr>
              <a:t> система </a:t>
            </a:r>
            <a:r>
              <a:rPr lang="ru-RU" sz="2000" i="1" dirty="0" err="1">
                <a:solidFill>
                  <a:srgbClr val="C00000"/>
                </a:solidFill>
                <a:effectLst/>
              </a:rPr>
              <a:t>веде</a:t>
            </a:r>
            <a:r>
              <a:rPr lang="ru-RU" sz="2000" i="1" dirty="0">
                <a:solidFill>
                  <a:srgbClr val="C00000"/>
                </a:solidFill>
                <a:effectLst/>
              </a:rPr>
              <a:t> до </a:t>
            </a:r>
            <a:r>
              <a:rPr lang="ru-RU" sz="2000" i="1" dirty="0" err="1">
                <a:solidFill>
                  <a:srgbClr val="C00000"/>
                </a:solidFill>
                <a:effectLst/>
              </a:rPr>
              <a:t>формування</a:t>
            </a:r>
            <a:r>
              <a:rPr lang="ru-RU" sz="2000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effectLst/>
              </a:rPr>
              <a:t>багатопартійності</a:t>
            </a:r>
            <a:endParaRPr lang="ru-RU" sz="2000" i="1" dirty="0">
              <a:solidFill>
                <a:srgbClr val="C00000"/>
              </a:solidFill>
              <a:effectLst/>
            </a:endParaRPr>
          </a:p>
          <a:p>
            <a:pPr marL="0" indent="0">
              <a:buNone/>
            </a:pPr>
            <a:r>
              <a:rPr lang="ru-RU" sz="2000" dirty="0" err="1">
                <a:solidFill>
                  <a:srgbClr val="002060"/>
                </a:solidFill>
                <a:effectLst/>
              </a:rPr>
              <a:t>Хоча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закономірності</a:t>
            </a:r>
            <a:r>
              <a:rPr lang="ru-RU" sz="2000" dirty="0">
                <a:solidFill>
                  <a:srgbClr val="002060"/>
                </a:solidFill>
                <a:effectLst/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сформульовані</a:t>
            </a:r>
            <a:r>
              <a:rPr lang="ru-RU" sz="2000" dirty="0">
                <a:solidFill>
                  <a:srgbClr val="002060"/>
                </a:solidFill>
                <a:effectLst/>
              </a:rPr>
              <a:t> М.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Дюверже</a:t>
            </a:r>
            <a:r>
              <a:rPr lang="ru-RU" sz="2000" dirty="0">
                <a:solidFill>
                  <a:srgbClr val="002060"/>
                </a:solidFill>
                <a:effectLst/>
              </a:rPr>
              <a:t>, за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його</a:t>
            </a:r>
            <a:r>
              <a:rPr lang="ru-RU" sz="2000" dirty="0">
                <a:solidFill>
                  <a:srgbClr val="002060"/>
                </a:solidFill>
                <a:effectLst/>
              </a:rPr>
              <a:t> ж словами, «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визначають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лише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базові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тенденції</a:t>
            </a:r>
            <a:r>
              <a:rPr lang="ru-RU" sz="2000" dirty="0">
                <a:solidFill>
                  <a:srgbClr val="002060"/>
                </a:solidFill>
                <a:effectLst/>
              </a:rPr>
              <a:t>» і «далеко не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вичерпують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усіх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моментів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впливу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виборчого</a:t>
            </a:r>
            <a:r>
              <a:rPr lang="ru-RU" sz="2000" dirty="0">
                <a:solidFill>
                  <a:srgbClr val="002060"/>
                </a:solidFill>
                <a:effectLst/>
              </a:rPr>
              <a:t> режиму на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системи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партій</a:t>
            </a:r>
            <a:r>
              <a:rPr lang="ru-RU" sz="2000" dirty="0">
                <a:solidFill>
                  <a:srgbClr val="002060"/>
                </a:solidFill>
                <a:effectLst/>
              </a:rPr>
              <a:t>»,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безсумнівно</a:t>
            </a:r>
            <a:r>
              <a:rPr lang="ru-RU" sz="2000" dirty="0">
                <a:solidFill>
                  <a:srgbClr val="002060"/>
                </a:solidFill>
                <a:effectLst/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вибір</a:t>
            </a:r>
            <a:r>
              <a:rPr lang="ru-RU" sz="200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законодавцем</a:t>
            </a:r>
            <a:r>
              <a:rPr lang="ru-RU" sz="200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основних</a:t>
            </a:r>
            <a:r>
              <a:rPr lang="ru-RU" sz="200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параметрів</a:t>
            </a:r>
            <a:r>
              <a:rPr lang="ru-RU" sz="200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виборчої</a:t>
            </a:r>
            <a:r>
              <a:rPr lang="ru-RU" sz="200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системи</a:t>
            </a:r>
            <a:r>
              <a:rPr lang="ru-RU" sz="200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значно</a:t>
            </a:r>
            <a:r>
              <a:rPr lang="ru-RU" sz="200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впливає</a:t>
            </a:r>
            <a:r>
              <a:rPr lang="ru-RU" sz="2000" dirty="0">
                <a:solidFill>
                  <a:srgbClr val="C00000"/>
                </a:solidFill>
                <a:effectLst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найважливіші</a:t>
            </a:r>
            <a:r>
              <a:rPr lang="ru-RU" sz="200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якісні</a:t>
            </a:r>
            <a:r>
              <a:rPr lang="ru-RU" sz="2000" dirty="0">
                <a:solidFill>
                  <a:srgbClr val="C00000"/>
                </a:solidFill>
                <a:effectLst/>
              </a:rPr>
              <a:t> характеристики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партій</a:t>
            </a:r>
            <a:r>
              <a:rPr lang="ru-RU" sz="2000" dirty="0">
                <a:solidFill>
                  <a:srgbClr val="002060"/>
                </a:solidFill>
                <a:effectLst/>
              </a:rPr>
              <a:t> (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внутрішню</a:t>
            </a:r>
            <a:r>
              <a:rPr lang="ru-RU" sz="2000" dirty="0">
                <a:solidFill>
                  <a:srgbClr val="002060"/>
                </a:solidFill>
                <a:effectLst/>
              </a:rPr>
              <a:t> структуру,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ступінь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їхньої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політико-організаційної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стійкості</a:t>
            </a:r>
            <a:r>
              <a:rPr lang="ru-RU" sz="2000" dirty="0">
                <a:solidFill>
                  <a:srgbClr val="002060"/>
                </a:solidFill>
                <a:effectLst/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особливості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коаліційної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політики</a:t>
            </a:r>
            <a:r>
              <a:rPr lang="ru-RU" sz="2000" dirty="0">
                <a:solidFill>
                  <a:srgbClr val="002060"/>
                </a:solidFill>
                <a:effectLst/>
              </a:rPr>
              <a:t>), на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стримування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або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стимулювання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їх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розвитку</a:t>
            </a:r>
            <a:r>
              <a:rPr lang="ru-RU" sz="2000" dirty="0">
                <a:solidFill>
                  <a:srgbClr val="002060"/>
                </a:solidFill>
                <a:effectLst/>
              </a:rPr>
              <a:t> в тому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чи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іншому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напрямку</a:t>
            </a:r>
            <a:r>
              <a:rPr lang="ru-RU" sz="2000" dirty="0">
                <a:solidFill>
                  <a:srgbClr val="002060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</a:rPr>
              <a:t>В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плив</a:t>
            </a:r>
            <a:r>
              <a:rPr lang="ru-RU" sz="200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виборчої</a:t>
            </a:r>
            <a:r>
              <a:rPr lang="ru-RU" sz="200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системи</a:t>
            </a:r>
            <a:r>
              <a:rPr lang="ru-RU" sz="2000" dirty="0">
                <a:solidFill>
                  <a:srgbClr val="C00000"/>
                </a:solidFill>
                <a:effectLst/>
              </a:rPr>
              <a:t> на тип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організаційної</a:t>
            </a:r>
            <a:r>
              <a:rPr lang="ru-RU" sz="200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структури</a:t>
            </a:r>
            <a:r>
              <a:rPr lang="ru-RU" sz="2000" dirty="0">
                <a:solidFill>
                  <a:srgbClr val="C00000"/>
                </a:solidFill>
                <a:effectLst/>
              </a:rPr>
              <a:t> не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є</a:t>
            </a:r>
            <a:r>
              <a:rPr lang="ru-RU" sz="200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вирішальним</a:t>
            </a:r>
            <a:r>
              <a:rPr lang="ru-RU" sz="2000" dirty="0">
                <a:solidFill>
                  <a:srgbClr val="C00000"/>
                </a:solidFill>
                <a:effectLst/>
              </a:rPr>
              <a:t>, але </a:t>
            </a:r>
            <a:r>
              <a:rPr lang="ru-RU" sz="2000" dirty="0" err="1">
                <a:solidFill>
                  <a:srgbClr val="C00000"/>
                </a:solidFill>
                <a:effectLst/>
              </a:rPr>
              <a:t>показовим</a:t>
            </a:r>
            <a:r>
              <a:rPr lang="ru-RU" sz="2000" dirty="0">
                <a:solidFill>
                  <a:srgbClr val="002060"/>
                </a:solidFill>
                <a:effectLst/>
              </a:rPr>
              <a:t>.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Наприклад</a:t>
            </a:r>
            <a:r>
              <a:rPr lang="ru-RU" sz="2000" dirty="0">
                <a:solidFill>
                  <a:srgbClr val="002060"/>
                </a:solidFill>
                <a:effectLst/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пропорційна</a:t>
            </a:r>
            <a:r>
              <a:rPr lang="ru-RU" sz="2000" dirty="0">
                <a:solidFill>
                  <a:srgbClr val="002060"/>
                </a:solidFill>
                <a:effectLst/>
              </a:rPr>
              <a:t> система з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її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голосуванням</a:t>
            </a:r>
            <a:r>
              <a:rPr lang="ru-RU" sz="2000" dirty="0">
                <a:solidFill>
                  <a:srgbClr val="002060"/>
                </a:solidFill>
                <a:effectLst/>
              </a:rPr>
              <a:t> за списками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зобов’язує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місцеві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організації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посилювати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організаційні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зв’язки</a:t>
            </a:r>
            <a:r>
              <a:rPr lang="ru-RU" sz="2000" dirty="0">
                <a:solidFill>
                  <a:srgbClr val="002060"/>
                </a:solidFill>
                <a:effectLst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посилює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інтеграцію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політичних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партій</a:t>
            </a:r>
            <a:r>
              <a:rPr lang="ru-RU" sz="2000" dirty="0">
                <a:solidFill>
                  <a:srgbClr val="002060"/>
                </a:solidFill>
                <a:effectLst/>
              </a:rPr>
              <a:t>. </a:t>
            </a: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32772" name="Picture 4" descr="Buy Duverger's Law of Plurality Voting: The Logic of Party Competition in  Canada, India, the United Kingdom and the United States: 13 (Studies in  Public Choice) Book Online at Low Prices in">
            <a:extLst>
              <a:ext uri="{FF2B5EF4-FFF2-40B4-BE49-F238E27FC236}">
                <a16:creationId xmlns:a16="http://schemas.microsoft.com/office/drawing/2014/main" id="{DFC796C7-E0A5-E247-BA0D-1967D93B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" y="514349"/>
            <a:ext cx="3958113" cy="602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76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371330-5AC0-C842-9901-CE8D7AB5580B}"/>
              </a:ext>
            </a:extLst>
          </p:cNvPr>
          <p:cNvSpPr txBox="1"/>
          <p:nvPr/>
        </p:nvSpPr>
        <p:spPr>
          <a:xfrm>
            <a:off x="4565176" y="2467802"/>
            <a:ext cx="61005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2. </a:t>
            </a:r>
            <a:r>
              <a:rPr lang="ru-RU" sz="36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Сучасні</a:t>
            </a:r>
            <a:r>
              <a:rPr lang="ru-RU" sz="36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дослідження</a:t>
            </a:r>
            <a:r>
              <a:rPr lang="ru-RU" sz="36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розвитку</a:t>
            </a:r>
            <a:r>
              <a:rPr lang="ru-RU" sz="36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політичних</a:t>
            </a:r>
            <a:r>
              <a:rPr lang="ru-RU" sz="36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партій</a:t>
            </a:r>
            <a:r>
              <a:rPr lang="ru-RU" sz="36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6190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57" y="339634"/>
            <a:ext cx="6579275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</a:rPr>
              <a:t>Криза ПП 1960-х: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зменшення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членського</a:t>
            </a:r>
            <a:r>
              <a:rPr lang="ru-RU" b="1" dirty="0">
                <a:solidFill>
                  <a:srgbClr val="002060"/>
                </a:solidFill>
              </a:rPr>
              <a:t> складу </a:t>
            </a:r>
            <a:r>
              <a:rPr lang="ru-RU" b="1" dirty="0" err="1">
                <a:solidFill>
                  <a:srgbClr val="002060"/>
                </a:solidFill>
              </a:rPr>
              <a:t>партій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активності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населення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виборах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роздрібненість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партійних</a:t>
            </a:r>
            <a:r>
              <a:rPr lang="ru-RU" b="1" dirty="0">
                <a:solidFill>
                  <a:srgbClr val="002060"/>
                </a:solidFill>
              </a:rPr>
              <a:t> систем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поступове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зникнення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загальної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довіри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>
                <a:solidFill>
                  <a:srgbClr val="002060"/>
                </a:solidFill>
              </a:rPr>
              <a:t>політичних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партій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суспільно-політичних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інститутів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відчуженість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молоді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політики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її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готовність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>
                <a:solidFill>
                  <a:srgbClr val="002060"/>
                </a:solidFill>
              </a:rPr>
              <a:t>насильницьких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дій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збільшення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скандалів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неможливість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використовувати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незадоволення</a:t>
            </a:r>
            <a:r>
              <a:rPr lang="ru-RU" b="1" dirty="0">
                <a:solidFill>
                  <a:srgbClr val="002060"/>
                </a:solidFill>
              </a:rPr>
              <a:t> людей великими </a:t>
            </a:r>
            <a:r>
              <a:rPr lang="ru-RU" b="1" dirty="0" err="1">
                <a:solidFill>
                  <a:srgbClr val="002060"/>
                </a:solidFill>
              </a:rPr>
              <a:t>опозиційними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партіями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гіпертрофія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ролі</a:t>
            </a:r>
            <a:r>
              <a:rPr lang="ru-RU" b="1" dirty="0">
                <a:solidFill>
                  <a:srgbClr val="002060"/>
                </a:solidFill>
              </a:rPr>
              <a:t> політичного </a:t>
            </a:r>
            <a:r>
              <a:rPr lang="ru-RU" b="1" dirty="0" err="1">
                <a:solidFill>
                  <a:srgbClr val="002060"/>
                </a:solidFill>
              </a:rPr>
              <a:t>лідера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призводить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фактично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>
                <a:solidFill>
                  <a:srgbClr val="002060"/>
                </a:solidFill>
              </a:rPr>
              <a:t>вождізму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встановлення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патерналізму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внутрішньопартійних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відносинах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домінуванні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керівництві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політико-адміністративної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еліти</a:t>
            </a:r>
            <a:r>
              <a:rPr lang="ru-RU" b="1" dirty="0">
                <a:solidFill>
                  <a:srgbClr val="002060"/>
                </a:solidFill>
              </a:rPr>
              <a:t> центрального </a:t>
            </a:r>
            <a:r>
              <a:rPr lang="ru-RU" b="1" dirty="0" err="1">
                <a:solidFill>
                  <a:srgbClr val="002060"/>
                </a:solidFill>
              </a:rPr>
              <a:t>управління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кон’юнктурна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зміна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вищими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керівниками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своєї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партійної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приналежності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098" name="Picture 2" descr="Восстание – право или обязанность гражданина? | Эхо России">
            <a:extLst>
              <a:ext uri="{FF2B5EF4-FFF2-40B4-BE49-F238E27FC236}">
                <a16:creationId xmlns:a16="http://schemas.microsoft.com/office/drawing/2014/main" id="{7848FAF5-E956-E64E-A1F4-0BD6A7933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9"/>
          <a:stretch/>
        </p:blipFill>
        <p:spPr bwMode="auto">
          <a:xfrm>
            <a:off x="411434" y="1463722"/>
            <a:ext cx="4883897" cy="3930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31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817"/>
            <a:ext cx="5928732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br>
              <a:rPr lang="ru-RU" sz="2800" dirty="0">
                <a:effectLst/>
                <a:latin typeface="Times New Roman" panose="02020603050405020304" pitchFamily="18" charset="0"/>
              </a:rPr>
            </a:br>
            <a:endParaRPr lang="ru-RU" sz="28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ОДНАК!!! </a:t>
            </a:r>
            <a:r>
              <a:rPr lang="ru-RU" sz="2800" b="1" dirty="0">
                <a:solidFill>
                  <a:srgbClr val="002060"/>
                </a:solidFill>
              </a:rPr>
              <a:t>–  </a:t>
            </a:r>
            <a:r>
              <a:rPr lang="ru-RU" sz="2800" b="1" dirty="0" err="1">
                <a:solidFill>
                  <a:srgbClr val="002060"/>
                </a:solidFill>
              </a:rPr>
              <a:t>Йдеться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зміну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ролі</a:t>
            </a:r>
            <a:r>
              <a:rPr lang="ru-RU" sz="2800" b="1" dirty="0">
                <a:solidFill>
                  <a:srgbClr val="FF0000"/>
                </a:solidFill>
              </a:rPr>
              <a:t> ПП,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ніж</a:t>
            </a:r>
            <a:r>
              <a:rPr lang="ru-RU" sz="2800" b="1" dirty="0">
                <a:solidFill>
                  <a:srgbClr val="002060"/>
                </a:solidFill>
              </a:rPr>
              <a:t> про </a:t>
            </a:r>
            <a:r>
              <a:rPr lang="ru-RU" sz="2800" b="1" dirty="0" err="1">
                <a:solidFill>
                  <a:srgbClr val="002060"/>
                </a:solidFill>
              </a:rPr>
              <a:t>їх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деградацію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</a:rPr>
              <a:t>стільки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падіння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інституту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політичних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партій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скільки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криза </a:t>
            </a:r>
            <a:r>
              <a:rPr lang="ru-RU" sz="2800" b="1" dirty="0" err="1">
                <a:solidFill>
                  <a:srgbClr val="FF0000"/>
                </a:solidFill>
              </a:rPr>
              <a:t>інституту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масової</a:t>
            </a:r>
            <a:r>
              <a:rPr lang="ru-RU" sz="2800" b="1" dirty="0">
                <a:solidFill>
                  <a:srgbClr val="FF0000"/>
                </a:solidFill>
              </a:rPr>
              <a:t> ПП </a:t>
            </a:r>
            <a:r>
              <a:rPr lang="ru-RU" sz="2800" b="1" dirty="0">
                <a:solidFill>
                  <a:srgbClr val="002060"/>
                </a:solidFill>
              </a:rPr>
              <a:t>як </a:t>
            </a:r>
            <a:r>
              <a:rPr lang="ru-RU" sz="2800" b="1" dirty="0" err="1">
                <a:solidFill>
                  <a:srgbClr val="002060"/>
                </a:solidFill>
              </a:rPr>
              <a:t>незмінної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складової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індустріального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суспільства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  <a:r>
              <a:rPr lang="ru-RU" sz="2800" b="1" dirty="0" err="1">
                <a:solidFill>
                  <a:srgbClr val="002060"/>
                </a:solidFill>
              </a:rPr>
              <a:t>традиційні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моделі</a:t>
            </a:r>
            <a:r>
              <a:rPr lang="ru-RU" sz="2800" b="1" dirty="0">
                <a:solidFill>
                  <a:srgbClr val="002060"/>
                </a:solidFill>
              </a:rPr>
              <a:t> ПП </a:t>
            </a:r>
            <a:r>
              <a:rPr lang="ru-RU" sz="2800" b="1" dirty="0" err="1">
                <a:solidFill>
                  <a:srgbClr val="002060"/>
                </a:solidFill>
              </a:rPr>
              <a:t>починають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набувати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постмодерністського</a:t>
            </a:r>
            <a:r>
              <a:rPr lang="ru-RU" sz="2800" b="1" dirty="0">
                <a:solidFill>
                  <a:srgbClr val="FF0000"/>
                </a:solidFill>
              </a:rPr>
              <a:t> характеру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Надзавданням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сучасних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партій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стає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механізмів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завоювання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влади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FF0000"/>
                </a:solidFill>
              </a:rPr>
              <a:t>умовах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маркетизації</a:t>
            </a:r>
            <a:r>
              <a:rPr lang="ru-RU" sz="2800" b="1" dirty="0">
                <a:solidFill>
                  <a:srgbClr val="FF0000"/>
                </a:solidFill>
              </a:rPr>
              <a:t> політичного ринку та </a:t>
            </a:r>
            <a:r>
              <a:rPr lang="ru-RU" sz="2800" b="1" dirty="0" err="1">
                <a:solidFill>
                  <a:srgbClr val="FF0000"/>
                </a:solidFill>
              </a:rPr>
              <a:t>віртуалізації</a:t>
            </a:r>
            <a:r>
              <a:rPr lang="ru-RU" sz="2800" b="1" dirty="0">
                <a:solidFill>
                  <a:srgbClr val="FF0000"/>
                </a:solidFill>
              </a:rPr>
              <a:t> політичного простору</a:t>
            </a:r>
            <a:r>
              <a:rPr lang="ru-RU" sz="2800" b="1" dirty="0">
                <a:solidFill>
                  <a:srgbClr val="002060"/>
                </a:solidFill>
              </a:rPr>
              <a:t>. </a:t>
            </a:r>
          </a:p>
          <a:p>
            <a:pPr marL="0" indent="0">
              <a:buNone/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122" name="Picture 2" descr="Економічна криза картинки, стокові Економічна криза фотографії, зображення  | Скачати з Depositphotos">
            <a:extLst>
              <a:ext uri="{FF2B5EF4-FFF2-40B4-BE49-F238E27FC236}">
                <a16:creationId xmlns:a16="http://schemas.microsoft.com/office/drawing/2014/main" id="{2079965B-4A9A-2345-AF5E-B4662C9D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8" y="1485900"/>
            <a:ext cx="5839916" cy="38861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87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144" y="169817"/>
            <a:ext cx="5561587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br>
              <a:rPr lang="ru-RU" sz="2800" dirty="0">
                <a:effectLst/>
                <a:latin typeface="Times New Roman" panose="02020603050405020304" pitchFamily="18" charset="0"/>
              </a:rPr>
            </a:br>
            <a:endParaRPr lang="ru-RU" sz="28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err="1">
                <a:solidFill>
                  <a:srgbClr val="002060"/>
                </a:solidFill>
              </a:rPr>
              <a:t>Партія</a:t>
            </a:r>
            <a:r>
              <a:rPr lang="ru-RU" sz="2800" b="1" dirty="0">
                <a:solidFill>
                  <a:srgbClr val="002060"/>
                </a:solidFill>
              </a:rPr>
              <a:t> як </a:t>
            </a:r>
            <a:r>
              <a:rPr lang="ru-RU" sz="2800" b="1" dirty="0" err="1">
                <a:solidFill>
                  <a:srgbClr val="002060"/>
                </a:solidFill>
              </a:rPr>
              <a:t>організаційна</a:t>
            </a:r>
            <a:r>
              <a:rPr lang="ru-RU" sz="2800" b="1" dirty="0">
                <a:solidFill>
                  <a:srgbClr val="002060"/>
                </a:solidFill>
              </a:rPr>
              <a:t> структура </a:t>
            </a:r>
            <a:r>
              <a:rPr lang="ru-RU" sz="2800" b="1" dirty="0" err="1">
                <a:solidFill>
                  <a:srgbClr val="002060"/>
                </a:solidFill>
              </a:rPr>
              <a:t>втрачає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своє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значення</a:t>
            </a:r>
            <a:r>
              <a:rPr lang="ru-RU" sz="2800" b="1" dirty="0">
                <a:solidFill>
                  <a:srgbClr val="002060"/>
                </a:solidFill>
              </a:rPr>
              <a:t> – </a:t>
            </a:r>
            <a:r>
              <a:rPr lang="ru-RU" sz="2800" b="1" dirty="0" err="1">
                <a:solidFill>
                  <a:srgbClr val="002060"/>
                </a:solidFill>
              </a:rPr>
              <a:t>спілкування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громадянина</a:t>
            </a:r>
            <a:r>
              <a:rPr lang="ru-RU" sz="2800" b="1" dirty="0">
                <a:solidFill>
                  <a:srgbClr val="002060"/>
                </a:solidFill>
              </a:rPr>
              <a:t> з </a:t>
            </a:r>
            <a:r>
              <a:rPr lang="ru-RU" sz="2800" b="1" dirty="0" err="1">
                <a:solidFill>
                  <a:srgbClr val="002060"/>
                </a:solidFill>
              </a:rPr>
              <a:t>лідером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відбувається</a:t>
            </a:r>
            <a:r>
              <a:rPr lang="ru-RU" sz="2800" b="1" dirty="0">
                <a:solidFill>
                  <a:srgbClr val="002060"/>
                </a:solidFill>
              </a:rPr>
              <a:t> практично один на один, за </a:t>
            </a:r>
            <a:r>
              <a:rPr lang="ru-RU" sz="2800" b="1" dirty="0" err="1">
                <a:solidFill>
                  <a:srgbClr val="002060"/>
                </a:solidFill>
              </a:rPr>
              <a:t>допомогою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не </a:t>
            </a:r>
            <a:r>
              <a:rPr lang="ru-RU" sz="2800" b="1" dirty="0" err="1">
                <a:solidFill>
                  <a:srgbClr val="FF0000"/>
                </a:solidFill>
              </a:rPr>
              <a:t>організації</a:t>
            </a:r>
            <a:r>
              <a:rPr lang="ru-RU" sz="2800" b="1" dirty="0">
                <a:solidFill>
                  <a:srgbClr val="FF0000"/>
                </a:solidFill>
              </a:rPr>
              <a:t> людей, </a:t>
            </a:r>
            <a:r>
              <a:rPr lang="ru-RU" sz="2800" b="1" dirty="0" err="1">
                <a:solidFill>
                  <a:srgbClr val="FF0000"/>
                </a:solidFill>
              </a:rPr>
              <a:t>об’єднаної</a:t>
            </a:r>
            <a:r>
              <a:rPr lang="ru-RU" sz="2800" b="1" dirty="0">
                <a:solidFill>
                  <a:srgbClr val="FF0000"/>
                </a:solidFill>
              </a:rPr>
              <a:t> схожими </a:t>
            </a:r>
            <a:r>
              <a:rPr lang="ru-RU" sz="2800" b="1" dirty="0" err="1">
                <a:solidFill>
                  <a:srgbClr val="FF0000"/>
                </a:solidFill>
              </a:rPr>
              <a:t>політичними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поглядами</a:t>
            </a:r>
            <a:r>
              <a:rPr lang="ru-RU" sz="2800" b="1" dirty="0">
                <a:solidFill>
                  <a:srgbClr val="FF0000"/>
                </a:solidFill>
              </a:rPr>
              <a:t>, а </a:t>
            </a:r>
            <a:r>
              <a:rPr lang="ru-RU" sz="2800" b="1" dirty="0" err="1">
                <a:solidFill>
                  <a:srgbClr val="FF0000"/>
                </a:solidFill>
              </a:rPr>
              <a:t>компанією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спеціалістів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менеджерів</a:t>
            </a:r>
            <a:r>
              <a:rPr lang="ru-RU" sz="2800" b="1" dirty="0">
                <a:solidFill>
                  <a:srgbClr val="FF0000"/>
                </a:solidFill>
              </a:rPr>
              <a:t> з продажу «політичного товару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6146" name="Picture 2" descr="Бізнес блог Skynum - торгівля, маркетинг і підприємництво">
            <a:extLst>
              <a:ext uri="{FF2B5EF4-FFF2-40B4-BE49-F238E27FC236}">
                <a16:creationId xmlns:a16="http://schemas.microsoft.com/office/drawing/2014/main" id="{33FDF5B3-5010-C946-8110-A934F0CFE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8909" r="9364"/>
          <a:stretch/>
        </p:blipFill>
        <p:spPr bwMode="auto">
          <a:xfrm>
            <a:off x="153395" y="1418360"/>
            <a:ext cx="5942605" cy="4312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364" y="169817"/>
            <a:ext cx="7234369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br>
              <a:rPr lang="ru-RU" sz="2800" dirty="0">
                <a:effectLst/>
                <a:latin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</a:rPr>
              <a:t>Дж. </a:t>
            </a:r>
            <a:r>
              <a:rPr lang="ru-RU" sz="2800" b="1" dirty="0" err="1">
                <a:solidFill>
                  <a:srgbClr val="FF0000"/>
                </a:solidFill>
              </a:rPr>
              <a:t>Сарторі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(1924 - 2017) «</a:t>
            </a:r>
            <a:r>
              <a:rPr lang="ru-RU" sz="2800" b="1" dirty="0" err="1">
                <a:solidFill>
                  <a:srgbClr val="002060"/>
                </a:solidFill>
              </a:rPr>
              <a:t>Партії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партійні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системи</a:t>
            </a:r>
            <a:r>
              <a:rPr lang="ru-RU" sz="2800" b="1" dirty="0">
                <a:solidFill>
                  <a:srgbClr val="002060"/>
                </a:solidFill>
              </a:rPr>
              <a:t>» (1976 р.) –</a:t>
            </a:r>
            <a:r>
              <a:rPr lang="ru-RU" sz="2800" b="1" dirty="0" err="1">
                <a:solidFill>
                  <a:srgbClr val="002060"/>
                </a:solidFill>
              </a:rPr>
              <a:t>типологія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партійних</a:t>
            </a:r>
            <a:r>
              <a:rPr lang="ru-RU" sz="2800" b="1" dirty="0">
                <a:solidFill>
                  <a:srgbClr val="002060"/>
                </a:solidFill>
              </a:rPr>
              <a:t> систем на </a:t>
            </a:r>
            <a:r>
              <a:rPr lang="ru-RU" sz="2800" b="1" dirty="0" err="1">
                <a:solidFill>
                  <a:srgbClr val="002060"/>
                </a:solidFill>
              </a:rPr>
              <a:t>основі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руху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від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владного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монізму</a:t>
            </a:r>
            <a:r>
              <a:rPr lang="ru-RU" sz="2800" b="1" dirty="0">
                <a:solidFill>
                  <a:srgbClr val="FF0000"/>
                </a:solidFill>
              </a:rPr>
              <a:t> до політичного </a:t>
            </a:r>
            <a:r>
              <a:rPr lang="ru-RU" sz="2800" b="1" dirty="0" err="1">
                <a:solidFill>
                  <a:srgbClr val="FF0000"/>
                </a:solidFill>
              </a:rPr>
              <a:t>плюралізму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err="1">
                <a:solidFill>
                  <a:srgbClr val="002060"/>
                </a:solidFill>
              </a:rPr>
              <a:t>однопартійна</a:t>
            </a:r>
            <a:r>
              <a:rPr lang="ru-RU" sz="2800" b="1" dirty="0">
                <a:solidFill>
                  <a:srgbClr val="002060"/>
                </a:solidFill>
              </a:rPr>
              <a:t> система (СРСР, Куба);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система </a:t>
            </a:r>
            <a:r>
              <a:rPr lang="ru-RU" sz="2800" b="1" dirty="0" err="1">
                <a:solidFill>
                  <a:srgbClr val="002060"/>
                </a:solidFill>
              </a:rPr>
              <a:t>партії</a:t>
            </a:r>
            <a:r>
              <a:rPr lang="ru-RU" sz="2800" b="1" dirty="0">
                <a:solidFill>
                  <a:srgbClr val="002060"/>
                </a:solidFill>
              </a:rPr>
              <a:t>-гегемона (НДР, </a:t>
            </a:r>
            <a:r>
              <a:rPr lang="ru-RU" sz="2800" b="1" dirty="0" err="1">
                <a:solidFill>
                  <a:srgbClr val="002060"/>
                </a:solidFill>
              </a:rPr>
              <a:t>Болгарія</a:t>
            </a:r>
            <a:r>
              <a:rPr lang="ru-RU" sz="2800" b="1" dirty="0">
                <a:solidFill>
                  <a:srgbClr val="002060"/>
                </a:solidFill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 система </a:t>
            </a:r>
            <a:r>
              <a:rPr lang="ru-RU" sz="2800" b="1" dirty="0" err="1">
                <a:solidFill>
                  <a:srgbClr val="002060"/>
                </a:solidFill>
              </a:rPr>
              <a:t>домінуючої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партії</a:t>
            </a:r>
            <a:r>
              <a:rPr lang="ru-RU" sz="2800" b="1" dirty="0">
                <a:solidFill>
                  <a:srgbClr val="002060"/>
                </a:solidFill>
              </a:rPr>
              <a:t> (</a:t>
            </a:r>
            <a:r>
              <a:rPr lang="ru-RU" sz="2800" b="1" dirty="0" err="1">
                <a:solidFill>
                  <a:srgbClr val="002060"/>
                </a:solidFill>
              </a:rPr>
              <a:t>Японія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Індія</a:t>
            </a:r>
            <a:r>
              <a:rPr lang="ru-RU" sz="2800" b="1" dirty="0">
                <a:solidFill>
                  <a:srgbClr val="002060"/>
                </a:solidFill>
              </a:rPr>
              <a:t>);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err="1">
                <a:solidFill>
                  <a:srgbClr val="002060"/>
                </a:solidFill>
              </a:rPr>
              <a:t>двопартійна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біполярна</a:t>
            </a:r>
            <a:r>
              <a:rPr lang="ru-RU" sz="2800" b="1" dirty="0">
                <a:solidFill>
                  <a:srgbClr val="002060"/>
                </a:solidFill>
              </a:rPr>
              <a:t> система;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система </a:t>
            </a:r>
            <a:r>
              <a:rPr lang="ru-RU" sz="2800" b="1" dirty="0" err="1">
                <a:solidFill>
                  <a:srgbClr val="002060"/>
                </a:solidFill>
              </a:rPr>
              <a:t>поміркованого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плюралізму</a:t>
            </a:r>
            <a:r>
              <a:rPr lang="ru-RU" sz="2800" b="1" dirty="0">
                <a:solidFill>
                  <a:srgbClr val="002060"/>
                </a:solidFill>
              </a:rPr>
              <a:t> (</a:t>
            </a:r>
            <a:r>
              <a:rPr lang="ru-RU" sz="2800" b="1" dirty="0" err="1">
                <a:solidFill>
                  <a:srgbClr val="002060"/>
                </a:solidFill>
              </a:rPr>
              <a:t>Франція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Бельгія</a:t>
            </a:r>
            <a:r>
              <a:rPr lang="ru-RU" sz="2800" b="1" dirty="0">
                <a:solidFill>
                  <a:srgbClr val="002060"/>
                </a:solidFill>
              </a:rPr>
              <a:t>);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система </a:t>
            </a:r>
            <a:r>
              <a:rPr lang="ru-RU" sz="2800" b="1" dirty="0" err="1">
                <a:solidFill>
                  <a:srgbClr val="002060"/>
                </a:solidFill>
              </a:rPr>
              <a:t>крайнього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плюралізму</a:t>
            </a:r>
            <a:r>
              <a:rPr lang="ru-RU" sz="2800" b="1" dirty="0">
                <a:solidFill>
                  <a:srgbClr val="002060"/>
                </a:solidFill>
              </a:rPr>
              <a:t> (</a:t>
            </a:r>
            <a:r>
              <a:rPr lang="ru-RU" sz="2800" b="1" dirty="0" err="1">
                <a:solidFill>
                  <a:srgbClr val="002060"/>
                </a:solidFill>
              </a:rPr>
              <a:t>Нідерланди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Фінляндія</a:t>
            </a:r>
            <a:r>
              <a:rPr lang="ru-RU" sz="2800" b="1" dirty="0">
                <a:solidFill>
                  <a:srgbClr val="002060"/>
                </a:solidFill>
              </a:rPr>
              <a:t>);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err="1">
                <a:solidFill>
                  <a:srgbClr val="002060"/>
                </a:solidFill>
              </a:rPr>
              <a:t>атомізована</a:t>
            </a:r>
            <a:r>
              <a:rPr lang="ru-RU" sz="2800" b="1" dirty="0">
                <a:solidFill>
                  <a:srgbClr val="002060"/>
                </a:solidFill>
              </a:rPr>
              <a:t> система (</a:t>
            </a:r>
            <a:r>
              <a:rPr lang="ru-RU" sz="2800" b="1" dirty="0" err="1">
                <a:solidFill>
                  <a:srgbClr val="002060"/>
                </a:solidFill>
              </a:rPr>
              <a:t>Малайзія</a:t>
            </a:r>
            <a:r>
              <a:rPr lang="ru-RU" sz="2800" b="1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7170" name="Picture 2" descr="Джованні Сарторі &quot;Партії та партійні системи&quot; :: anthologyforthelazy">
            <a:extLst>
              <a:ext uri="{FF2B5EF4-FFF2-40B4-BE49-F238E27FC236}">
                <a16:creationId xmlns:a16="http://schemas.microsoft.com/office/drawing/2014/main" id="{EA802F8E-BEF2-E549-8AFB-639962F26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2" y="504954"/>
            <a:ext cx="3885190" cy="584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2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3D7F6D-CF60-A24E-96B9-B799CB1C4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078" y="516761"/>
            <a:ext cx="5848253" cy="6057901"/>
          </a:xfrm>
        </p:spPr>
        <p:txBody>
          <a:bodyPr>
            <a:normAutofit lnSpcReduction="10000"/>
          </a:bodyPr>
          <a:lstStyle/>
          <a:p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rgbClr val="002060"/>
                </a:solidFill>
                <a:effectLst/>
              </a:rPr>
              <a:t>3)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Стадія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визнання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і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легалізації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партій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–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розвиток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сучасних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буржуазно-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демократичних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держав, в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яких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набирають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функцій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«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посередника-керівника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». 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rgbClr val="002060"/>
                </a:solidFill>
                <a:effectLst/>
              </a:rPr>
              <a:t>4) </a:t>
            </a:r>
            <a:r>
              <a:rPr lang="ru-RU" sz="2200" b="1" i="1" dirty="0" err="1">
                <a:solidFill>
                  <a:srgbClr val="C00000"/>
                </a:solidFill>
              </a:rPr>
              <a:t>Стадія</a:t>
            </a:r>
            <a:r>
              <a:rPr lang="ru-RU" sz="2200" b="1" i="1" dirty="0">
                <a:solidFill>
                  <a:srgbClr val="C00000"/>
                </a:solidFill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</a:rPr>
              <a:t>конституційно-правової</a:t>
            </a:r>
            <a:r>
              <a:rPr lang="ru-RU" sz="2200" b="1" i="1" dirty="0">
                <a:solidFill>
                  <a:srgbClr val="C00000"/>
                </a:solidFill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</a:rPr>
              <a:t>інкорпорації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специфіка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і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характерні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особливості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якої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сприяли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активізації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формування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теорії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і науки;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розуміються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як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посередники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між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громадянським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суспільством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і державою. </a:t>
            </a:r>
          </a:p>
          <a:p>
            <a:endParaRPr lang="uk-UA" dirty="0"/>
          </a:p>
        </p:txBody>
      </p:sp>
      <p:pic>
        <p:nvPicPr>
          <p:cNvPr id="2" name="Picture 2" descr="Political Party T-Shirts for Sale | Redbubble">
            <a:extLst>
              <a:ext uri="{FF2B5EF4-FFF2-40B4-BE49-F238E27FC236}">
                <a16:creationId xmlns:a16="http://schemas.microsoft.com/office/drawing/2014/main" id="{378A0247-F8FD-1144-9309-4446C65F8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4" y="865358"/>
            <a:ext cx="5392239" cy="536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91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968" y="-185025"/>
            <a:ext cx="6893174" cy="6518366"/>
          </a:xfrm>
        </p:spPr>
        <p:txBody>
          <a:bodyPr>
            <a:noAutofit/>
          </a:bodyPr>
          <a:lstStyle/>
          <a:p>
            <a:br>
              <a:rPr lang="ru-RU" sz="2000" dirty="0">
                <a:effectLst/>
                <a:latin typeface="Times New Roman" panose="02020603050405020304" pitchFamily="18" charset="0"/>
              </a:rPr>
            </a:br>
            <a:br>
              <a:rPr lang="ru-RU" sz="2800" dirty="0">
                <a:effectLst/>
                <a:latin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</a:rPr>
              <a:t>Дж. </a:t>
            </a:r>
            <a:r>
              <a:rPr lang="ru-RU" sz="2400" b="1" dirty="0" err="1">
                <a:solidFill>
                  <a:srgbClr val="FF0000"/>
                </a:solidFill>
              </a:rPr>
              <a:t>Сарторі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400" b="1" dirty="0">
                <a:solidFill>
                  <a:srgbClr val="002060"/>
                </a:solidFill>
              </a:rPr>
              <a:t>«</a:t>
            </a:r>
            <a:r>
              <a:rPr lang="ru-RU" sz="2400" b="1" dirty="0" err="1">
                <a:solidFill>
                  <a:srgbClr val="002060"/>
                </a:solidFill>
              </a:rPr>
              <a:t>Порівняльна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конституційна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інженерія</a:t>
            </a:r>
            <a:r>
              <a:rPr lang="ru-RU" sz="2400" b="1" dirty="0">
                <a:solidFill>
                  <a:srgbClr val="002060"/>
                </a:solidFill>
              </a:rPr>
              <a:t>» :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«</a:t>
            </a:r>
            <a:r>
              <a:rPr lang="ru-RU" sz="2400" b="1" dirty="0" err="1">
                <a:solidFill>
                  <a:srgbClr val="002060"/>
                </a:solidFill>
              </a:rPr>
              <a:t>дисципліновані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необхідною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умовою</a:t>
            </a:r>
            <a:r>
              <a:rPr lang="ru-RU" sz="2400" b="1" dirty="0">
                <a:solidFill>
                  <a:srgbClr val="FF0000"/>
                </a:solidFill>
              </a:rPr>
              <a:t> для «</a:t>
            </a:r>
            <a:r>
              <a:rPr lang="ru-RU" sz="2400" b="1" dirty="0" err="1">
                <a:solidFill>
                  <a:srgbClr val="FF0000"/>
                </a:solidFill>
              </a:rPr>
              <a:t>працюючих</a:t>
            </a:r>
            <a:r>
              <a:rPr lang="ru-RU" sz="2400" b="1" dirty="0">
                <a:solidFill>
                  <a:srgbClr val="FF0000"/>
                </a:solidFill>
              </a:rPr>
              <a:t>» </a:t>
            </a:r>
            <a:r>
              <a:rPr lang="ru-RU" sz="2400" b="1" dirty="0" err="1">
                <a:solidFill>
                  <a:srgbClr val="FF0000"/>
                </a:solidFill>
              </a:rPr>
              <a:t>парламентських</a:t>
            </a:r>
            <a:r>
              <a:rPr lang="ru-RU" sz="2400" b="1" dirty="0">
                <a:solidFill>
                  <a:srgbClr val="FF0000"/>
                </a:solidFill>
              </a:rPr>
              <a:t> систем</a:t>
            </a:r>
            <a:r>
              <a:rPr lang="ru-RU" sz="2400" dirty="0">
                <a:effectLst/>
                <a:latin typeface="Times New Roman" panose="02020603050405020304" pitchFamily="18" charset="0"/>
              </a:rPr>
              <a:t>»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«</a:t>
            </a:r>
            <a:r>
              <a:rPr lang="ru-RU" sz="2400" b="1" dirty="0" err="1">
                <a:solidFill>
                  <a:srgbClr val="FF0000"/>
                </a:solidFill>
              </a:rPr>
              <a:t>міцна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партія</a:t>
            </a:r>
            <a:r>
              <a:rPr lang="ru-RU" sz="2400" b="1" dirty="0">
                <a:solidFill>
                  <a:srgbClr val="FF0000"/>
                </a:solidFill>
              </a:rPr>
              <a:t> – </a:t>
            </a:r>
            <a:r>
              <a:rPr lang="ru-RU" sz="2400" b="1" dirty="0" err="1">
                <a:solidFill>
                  <a:srgbClr val="FF0000"/>
                </a:solidFill>
              </a:rPr>
              <a:t>це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партія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що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призводить</a:t>
            </a:r>
            <a:r>
              <a:rPr lang="ru-RU" sz="2400" b="1" dirty="0">
                <a:solidFill>
                  <a:srgbClr val="FF0000"/>
                </a:solidFill>
              </a:rPr>
              <a:t> до </a:t>
            </a:r>
            <a:r>
              <a:rPr lang="ru-RU" sz="2400" b="1" dirty="0" err="1">
                <a:solidFill>
                  <a:srgbClr val="FF0000"/>
                </a:solidFill>
              </a:rPr>
              <a:t>структурованої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партійної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системи</a:t>
            </a:r>
            <a:r>
              <a:rPr lang="ru-RU" sz="2400" b="1" dirty="0">
                <a:solidFill>
                  <a:srgbClr val="FF0000"/>
                </a:solidFill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</a:rPr>
              <a:t>має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достатню</a:t>
            </a:r>
            <a:r>
              <a:rPr lang="ru-RU" sz="2400" b="1" dirty="0">
                <a:solidFill>
                  <a:srgbClr val="FF0000"/>
                </a:solidFill>
              </a:rPr>
              <a:t> силу, </a:t>
            </a:r>
            <a:r>
              <a:rPr lang="ru-RU" sz="2400" b="1" dirty="0" err="1">
                <a:solidFill>
                  <a:srgbClr val="FF0000"/>
                </a:solidFill>
              </a:rPr>
              <a:t>щоб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контролювати</a:t>
            </a:r>
            <a:r>
              <a:rPr lang="ru-RU" sz="2400" b="1" dirty="0">
                <a:solidFill>
                  <a:srgbClr val="FF0000"/>
                </a:solidFill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</a:rPr>
              <a:t>парламенті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хід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голосування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своїх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членів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Дисципліна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голосування</a:t>
            </a:r>
            <a:r>
              <a:rPr lang="ru-RU" sz="2400" b="1" dirty="0">
                <a:solidFill>
                  <a:srgbClr val="002060"/>
                </a:solidFill>
              </a:rPr>
              <a:t> аж </a:t>
            </a:r>
            <a:r>
              <a:rPr lang="ru-RU" sz="2400" b="1" dirty="0" err="1">
                <a:solidFill>
                  <a:srgbClr val="002060"/>
                </a:solidFill>
              </a:rPr>
              <a:t>ніяк</a:t>
            </a:r>
            <a:r>
              <a:rPr lang="ru-RU" sz="2400" b="1" dirty="0">
                <a:solidFill>
                  <a:srgbClr val="002060"/>
                </a:solidFill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</a:rPr>
              <a:t>суперечить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демократичним</a:t>
            </a:r>
            <a:r>
              <a:rPr lang="ru-RU" sz="2400" b="1" dirty="0">
                <a:solidFill>
                  <a:srgbClr val="002060"/>
                </a:solidFill>
              </a:rPr>
              <a:t> принципам </a:t>
            </a:r>
            <a:r>
              <a:rPr lang="ru-RU" sz="2400" b="1" dirty="0" err="1">
                <a:solidFill>
                  <a:srgbClr val="002060"/>
                </a:solidFill>
              </a:rPr>
              <a:t>внутрішньопартійної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демократії</a:t>
            </a:r>
            <a:r>
              <a:rPr lang="ru-RU" sz="2400" b="1" dirty="0">
                <a:solidFill>
                  <a:srgbClr val="002060"/>
                </a:solidFill>
              </a:rPr>
              <a:t>. Вона </a:t>
            </a:r>
            <a:r>
              <a:rPr lang="ru-RU" sz="2400" b="1" dirty="0">
                <a:solidFill>
                  <a:srgbClr val="FF0000"/>
                </a:solidFill>
              </a:rPr>
              <a:t>не </a:t>
            </a:r>
            <a:r>
              <a:rPr lang="ru-RU" sz="2400" b="1" dirty="0" err="1">
                <a:solidFill>
                  <a:srgbClr val="FF0000"/>
                </a:solidFill>
              </a:rPr>
              <a:t>є</a:t>
            </a:r>
            <a:r>
              <a:rPr lang="ru-RU" sz="2400" b="1" dirty="0">
                <a:solidFill>
                  <a:srgbClr val="FF0000"/>
                </a:solidFill>
              </a:rPr>
              <a:t> «результатом примусу та </a:t>
            </a:r>
            <a:r>
              <a:rPr lang="ru-RU" sz="2400" b="1" dirty="0" err="1">
                <a:solidFill>
                  <a:srgbClr val="FF0000"/>
                </a:solidFill>
              </a:rPr>
              <a:t>покарання</a:t>
            </a:r>
            <a:r>
              <a:rPr lang="ru-RU" sz="2400" b="1" dirty="0">
                <a:solidFill>
                  <a:srgbClr val="FF0000"/>
                </a:solidFill>
              </a:rPr>
              <a:t>».</a:t>
            </a:r>
            <a:r>
              <a:rPr lang="ru-RU" sz="2400" b="1" dirty="0">
                <a:solidFill>
                  <a:srgbClr val="002060"/>
                </a:solidFill>
              </a:rPr>
              <a:t> Але </a:t>
            </a:r>
            <a:r>
              <a:rPr lang="ru-RU" sz="2400" b="1" dirty="0" err="1">
                <a:solidFill>
                  <a:srgbClr val="002060"/>
                </a:solidFill>
              </a:rPr>
              <a:t>іноді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керівництво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повинне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мати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можливість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застосування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примусової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дисципліни</a:t>
            </a:r>
            <a:r>
              <a:rPr lang="ru-RU" sz="2400" b="1" dirty="0">
                <a:solidFill>
                  <a:srgbClr val="002060"/>
                </a:solidFill>
              </a:rPr>
              <a:t>. Тому </a:t>
            </a:r>
            <a:r>
              <a:rPr lang="ru-RU" sz="2400" b="1" dirty="0" err="1">
                <a:solidFill>
                  <a:srgbClr val="002060"/>
                </a:solidFill>
              </a:rPr>
              <a:t>здатність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, а </a:t>
            </a:r>
            <a:r>
              <a:rPr lang="ru-RU" sz="2400" b="1" dirty="0" err="1">
                <a:solidFill>
                  <a:srgbClr val="002060"/>
                </a:solidFill>
              </a:rPr>
              <a:t>саме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партійного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керівництва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забезпечити</a:t>
            </a:r>
            <a:r>
              <a:rPr lang="ru-RU" sz="2400" b="1" dirty="0">
                <a:solidFill>
                  <a:srgbClr val="002060"/>
                </a:solidFill>
              </a:rPr>
              <a:t> «</a:t>
            </a:r>
            <a:r>
              <a:rPr lang="ru-RU" sz="2400" b="1" dirty="0" err="1">
                <a:solidFill>
                  <a:srgbClr val="002060"/>
                </a:solidFill>
              </a:rPr>
              <a:t>однорідне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голосування</a:t>
            </a:r>
            <a:r>
              <a:rPr lang="ru-RU" sz="2400" b="1" dirty="0">
                <a:solidFill>
                  <a:srgbClr val="002060"/>
                </a:solidFill>
              </a:rPr>
              <a:t>» </a:t>
            </a:r>
            <a:r>
              <a:rPr lang="ru-RU" sz="2400" b="1" dirty="0" err="1">
                <a:solidFill>
                  <a:srgbClr val="002060"/>
                </a:solidFill>
              </a:rPr>
              <a:t>свідчить</a:t>
            </a:r>
            <a:r>
              <a:rPr lang="ru-RU" sz="2400" b="1" dirty="0">
                <a:solidFill>
                  <a:srgbClr val="002060"/>
                </a:solidFill>
              </a:rPr>
              <a:t> про </a:t>
            </a:r>
            <a:r>
              <a:rPr lang="ru-RU" sz="2400" b="1" dirty="0" err="1">
                <a:solidFill>
                  <a:srgbClr val="002060"/>
                </a:solidFill>
              </a:rPr>
              <a:t>стабілізаційні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урядові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тенденції</a:t>
            </a:r>
            <a:r>
              <a:rPr lang="ru-RU" sz="2400" b="1" dirty="0">
                <a:solidFill>
                  <a:srgbClr val="002060"/>
                </a:solidFill>
              </a:rPr>
              <a:t>». </a:t>
            </a:r>
            <a:endParaRPr lang="ru-RU" sz="2400" dirty="0">
              <a:effectLst/>
              <a:latin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8194" name="Picture 2" descr="Parties and party systems : a framework for analysis :: UIII Library">
            <a:extLst>
              <a:ext uri="{FF2B5EF4-FFF2-40B4-BE49-F238E27FC236}">
                <a16:creationId xmlns:a16="http://schemas.microsoft.com/office/drawing/2014/main" id="{743661A2-F128-5B44-A205-B38C2331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8" y="12700"/>
            <a:ext cx="217170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arties and party systems: a framework for analysis – Giovanni Sartori –  Centenary 1924 – 2024">
            <a:extLst>
              <a:ext uri="{FF2B5EF4-FFF2-40B4-BE49-F238E27FC236}">
                <a16:creationId xmlns:a16="http://schemas.microsoft.com/office/drawing/2014/main" id="{115F27DF-9B04-1F44-AA50-7F7BE365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3" y="3429000"/>
            <a:ext cx="2159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mazon | Comparative Constitutional Engineering: An Inquiry into  Structures, Incentives and Outcomes | Sartori, Giovanni | General">
            <a:extLst>
              <a:ext uri="{FF2B5EF4-FFF2-40B4-BE49-F238E27FC236}">
                <a16:creationId xmlns:a16="http://schemas.microsoft.com/office/drawing/2014/main" id="{99DE51D1-D7B9-3140-A998-203C3024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16" y="1184564"/>
            <a:ext cx="2543950" cy="39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3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49" y="169817"/>
            <a:ext cx="6811288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Аренд </a:t>
            </a:r>
            <a:r>
              <a:rPr lang="ru-RU" sz="2400" b="1" dirty="0" err="1">
                <a:solidFill>
                  <a:srgbClr val="FF0000"/>
                </a:solidFill>
              </a:rPr>
              <a:t>Лейпхарт</a:t>
            </a:r>
            <a:r>
              <a:rPr lang="ru-RU" sz="2400" b="1" dirty="0">
                <a:solidFill>
                  <a:srgbClr val="FF0000"/>
                </a:solidFill>
              </a:rPr>
              <a:t> (н. 1936 р.)  </a:t>
            </a:r>
            <a:r>
              <a:rPr lang="ru-RU" sz="2400" b="1" dirty="0">
                <a:solidFill>
                  <a:srgbClr val="002060"/>
                </a:solidFill>
              </a:rPr>
              <a:t>«</a:t>
            </a:r>
            <a:r>
              <a:rPr lang="ru-RU" sz="2400" b="1" dirty="0" err="1">
                <a:solidFill>
                  <a:srgbClr val="002060"/>
                </a:solidFill>
              </a:rPr>
              <a:t>Демократія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багатоскладних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суспільствах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 як </a:t>
            </a:r>
            <a:r>
              <a:rPr lang="ru-RU" sz="2400" b="1" dirty="0" err="1">
                <a:solidFill>
                  <a:srgbClr val="002060"/>
                </a:solidFill>
              </a:rPr>
              <a:t>політичні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представники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сегментів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організованих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виразників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їх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волі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механізм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висунення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лідерів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сегментів</a:t>
            </a:r>
            <a:r>
              <a:rPr lang="ru-RU" sz="2400" b="1" dirty="0">
                <a:solidFill>
                  <a:srgbClr val="002060"/>
                </a:solidFill>
              </a:rPr>
              <a:t>, як </a:t>
            </a:r>
            <a:r>
              <a:rPr lang="ru-RU" sz="2400" b="1" dirty="0" err="1">
                <a:solidFill>
                  <a:srgbClr val="002060"/>
                </a:solidFill>
              </a:rPr>
              <a:t>основний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інституційний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засіб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перенесення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суспільних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протиріч</a:t>
            </a:r>
            <a:r>
              <a:rPr lang="ru-RU" sz="2400" b="1" dirty="0">
                <a:solidFill>
                  <a:srgbClr val="002060"/>
                </a:solidFill>
              </a:rPr>
              <a:t> в сферу </a:t>
            </a:r>
            <a:r>
              <a:rPr lang="ru-RU" sz="2400" b="1" dirty="0" err="1">
                <a:solidFill>
                  <a:srgbClr val="002060"/>
                </a:solidFill>
              </a:rPr>
              <a:t>політики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>
                <a:solidFill>
                  <a:srgbClr val="002060"/>
                </a:solidFill>
              </a:rPr>
              <a:t>серед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багатопартійних</a:t>
            </a:r>
            <a:r>
              <a:rPr lang="ru-RU" sz="2400" b="1" dirty="0">
                <a:solidFill>
                  <a:srgbClr val="002060"/>
                </a:solidFill>
              </a:rPr>
              <a:t> систем </a:t>
            </a:r>
            <a:r>
              <a:rPr lang="ru-RU" sz="2400" b="1" dirty="0" err="1">
                <a:solidFill>
                  <a:srgbClr val="002060"/>
                </a:solidFill>
              </a:rPr>
              <a:t>виділяє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 err="1">
                <a:solidFill>
                  <a:srgbClr val="002060"/>
                </a:solidFill>
              </a:rPr>
              <a:t>помірно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багатопартійні</a:t>
            </a:r>
            <a:r>
              <a:rPr lang="ru-RU" sz="2400" b="1" dirty="0">
                <a:solidFill>
                  <a:srgbClr val="002060"/>
                </a:solidFill>
              </a:rPr>
              <a:t> (3-4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),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 err="1">
                <a:solidFill>
                  <a:srgbClr val="002060"/>
                </a:solidFill>
              </a:rPr>
              <a:t>вкрай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багатопартійні</a:t>
            </a:r>
            <a:r>
              <a:rPr lang="ru-RU" sz="2400" b="1" dirty="0">
                <a:solidFill>
                  <a:srgbClr val="002060"/>
                </a:solidFill>
              </a:rPr>
              <a:t> (5 </a:t>
            </a:r>
            <a:r>
              <a:rPr lang="ru-RU" sz="2400" b="1" dirty="0" err="1">
                <a:solidFill>
                  <a:srgbClr val="002060"/>
                </a:solidFill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більше</a:t>
            </a:r>
            <a:r>
              <a:rPr lang="ru-RU" sz="2400" b="1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 - в гомогенному </a:t>
            </a:r>
            <a:r>
              <a:rPr lang="ru-RU" sz="2400" b="1" dirty="0" err="1">
                <a:solidFill>
                  <a:srgbClr val="002060"/>
                </a:solidFill>
              </a:rPr>
              <a:t>суспільстві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</a:rPr>
              <a:t>двопартійні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системи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 Оптимальною </a:t>
            </a:r>
            <a:r>
              <a:rPr lang="ru-RU" sz="2400" b="1" dirty="0" err="1">
                <a:solidFill>
                  <a:srgbClr val="002060"/>
                </a:solidFill>
              </a:rPr>
              <a:t>умовою</a:t>
            </a:r>
            <a:r>
              <a:rPr lang="ru-RU" sz="2400" b="1" dirty="0">
                <a:solidFill>
                  <a:srgbClr val="002060"/>
                </a:solidFill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</a:rPr>
              <a:t>демократії</a:t>
            </a:r>
            <a:r>
              <a:rPr lang="ru-RU" sz="2400" b="1" dirty="0">
                <a:solidFill>
                  <a:srgbClr val="002060"/>
                </a:solidFill>
              </a:rPr>
              <a:t> (</a:t>
            </a:r>
            <a:r>
              <a:rPr lang="ru-RU" sz="2400" b="1" dirty="0" err="1">
                <a:solidFill>
                  <a:srgbClr val="002060"/>
                </a:solidFill>
              </a:rPr>
              <a:t>співучасті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владі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представників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сегментів</a:t>
            </a:r>
            <a:r>
              <a:rPr lang="ru-RU" sz="2400" b="1" dirty="0">
                <a:solidFill>
                  <a:srgbClr val="002060"/>
                </a:solidFill>
              </a:rPr>
              <a:t>) </a:t>
            </a:r>
            <a:r>
              <a:rPr lang="ru-RU" sz="2400" b="1" dirty="0" err="1">
                <a:solidFill>
                  <a:srgbClr val="002060"/>
                </a:solidFill>
              </a:rPr>
              <a:t>вважає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помірну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багатопартійність</a:t>
            </a:r>
            <a:r>
              <a:rPr lang="ru-RU" sz="2400" b="1" dirty="0">
                <a:solidFill>
                  <a:srgbClr val="FF0000"/>
                </a:solidFill>
              </a:rPr>
              <a:t>, при </a:t>
            </a:r>
            <a:r>
              <a:rPr lang="ru-RU" sz="2400" b="1" dirty="0" err="1">
                <a:solidFill>
                  <a:srgbClr val="FF0000"/>
                </a:solidFill>
              </a:rPr>
              <a:t>якій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партії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є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виразниками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інтересів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меншості</a:t>
            </a:r>
            <a:r>
              <a:rPr lang="ru-RU" sz="2400" b="1" dirty="0">
                <a:solidFill>
                  <a:srgbClr val="FF0000"/>
                </a:solidFill>
              </a:rPr>
              <a:t>. </a:t>
            </a: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9218" name="Picture 2" descr="НОУ ИНТУИТ | Политология. Лекция 8: Политическое изменение">
            <a:extLst>
              <a:ext uri="{FF2B5EF4-FFF2-40B4-BE49-F238E27FC236}">
                <a16:creationId xmlns:a16="http://schemas.microsoft.com/office/drawing/2014/main" id="{3A92A397-D705-BC47-AA25-B5F0CB01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11" y="772070"/>
            <a:ext cx="3358586" cy="4856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8492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115" y="169817"/>
            <a:ext cx="6306321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Кеннет </a:t>
            </a:r>
            <a:r>
              <a:rPr lang="ru-RU" sz="2400" b="1" dirty="0" err="1">
                <a:solidFill>
                  <a:srgbClr val="FF0000"/>
                </a:solidFill>
              </a:rPr>
              <a:t>Джанда</a:t>
            </a:r>
            <a:r>
              <a:rPr lang="ru-RU" sz="2400" b="1" dirty="0">
                <a:solidFill>
                  <a:srgbClr val="FF0000"/>
                </a:solidFill>
              </a:rPr>
              <a:t> (нар. 1936): </a:t>
            </a:r>
            <a:r>
              <a:rPr lang="ru-RU" sz="2400" b="1" dirty="0" err="1">
                <a:solidFill>
                  <a:srgbClr val="002060"/>
                </a:solidFill>
              </a:rPr>
              <a:t>спроба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універсалізації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теорії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політичних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</a:rPr>
              <a:t> у 1950-1978 </a:t>
            </a:r>
            <a:r>
              <a:rPr lang="ru-RU" sz="2400" b="1" dirty="0" err="1">
                <a:solidFill>
                  <a:srgbClr val="002060"/>
                </a:solidFill>
              </a:rPr>
              <a:t>рр</a:t>
            </a:r>
            <a:r>
              <a:rPr lang="ru-RU" sz="2400" b="1" dirty="0">
                <a:solidFill>
                  <a:srgbClr val="002060"/>
                </a:solidFill>
              </a:rPr>
              <a:t>., </a:t>
            </a:r>
            <a:r>
              <a:rPr lang="ru-RU" sz="2400" b="1" dirty="0" err="1">
                <a:solidFill>
                  <a:srgbClr val="002060"/>
                </a:solidFill>
              </a:rPr>
              <a:t>його</a:t>
            </a:r>
            <a:r>
              <a:rPr lang="ru-RU" sz="2400" b="1" dirty="0">
                <a:solidFill>
                  <a:srgbClr val="002060"/>
                </a:solidFill>
              </a:rPr>
              <a:t> команда </a:t>
            </a:r>
            <a:r>
              <a:rPr lang="ru-RU" sz="2400" b="1" dirty="0" err="1">
                <a:solidFill>
                  <a:srgbClr val="002060"/>
                </a:solidFill>
              </a:rPr>
              <a:t>дослідила</a:t>
            </a:r>
            <a:r>
              <a:rPr lang="ru-RU" sz="2400" b="1" dirty="0">
                <a:solidFill>
                  <a:srgbClr val="002060"/>
                </a:solidFill>
              </a:rPr>
              <a:t> 158 </a:t>
            </a:r>
            <a:r>
              <a:rPr lang="ru-RU" sz="2400" b="1" dirty="0" err="1">
                <a:solidFill>
                  <a:srgbClr val="002060"/>
                </a:solidFill>
              </a:rPr>
              <a:t>політичних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</a:rPr>
              <a:t> у 53 </a:t>
            </a:r>
            <a:r>
              <a:rPr lang="ru-RU" sz="2400" b="1" dirty="0" err="1">
                <a:solidFill>
                  <a:srgbClr val="002060"/>
                </a:solidFill>
              </a:rPr>
              <a:t>країнах</a:t>
            </a:r>
            <a:r>
              <a:rPr lang="ru-RU" sz="2400" b="1" dirty="0">
                <a:solidFill>
                  <a:srgbClr val="002060"/>
                </a:solidFill>
              </a:rPr>
              <a:t> 10 культурно-</a:t>
            </a:r>
            <a:r>
              <a:rPr lang="ru-RU" sz="2400" b="1" dirty="0" err="1">
                <a:solidFill>
                  <a:srgbClr val="002060"/>
                </a:solidFill>
              </a:rPr>
              <a:t>географічних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регіонів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світу</a:t>
            </a:r>
            <a:r>
              <a:rPr lang="ru-RU" sz="2400" b="1" dirty="0">
                <a:solidFill>
                  <a:srgbClr val="002060"/>
                </a:solidFill>
              </a:rPr>
              <a:t>, додавши на </a:t>
            </a:r>
            <a:r>
              <a:rPr lang="ru-RU" sz="2400" b="1" dirty="0" err="1">
                <a:solidFill>
                  <a:srgbClr val="002060"/>
                </a:solidFill>
              </a:rPr>
              <a:t>останній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стадії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аналізу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ще</a:t>
            </a:r>
            <a:r>
              <a:rPr lang="ru-RU" sz="2400" b="1" dirty="0">
                <a:solidFill>
                  <a:srgbClr val="002060"/>
                </a:solidFill>
              </a:rPr>
              <a:t> 50 </a:t>
            </a:r>
            <a:r>
              <a:rPr lang="ru-RU" sz="2400" b="1" dirty="0" err="1">
                <a:solidFill>
                  <a:srgbClr val="002060"/>
                </a:solidFill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для </a:t>
            </a:r>
            <a:r>
              <a:rPr lang="ru-RU" sz="2400" b="1" dirty="0" err="1">
                <a:solidFill>
                  <a:srgbClr val="002060"/>
                </a:solidFill>
              </a:rPr>
              <a:t>наукового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аналізу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вчений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ввів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більше</a:t>
            </a:r>
            <a:r>
              <a:rPr lang="ru-RU" sz="2400" b="1" dirty="0">
                <a:solidFill>
                  <a:srgbClr val="FF0000"/>
                </a:solidFill>
              </a:rPr>
              <a:t> 100 характеристик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які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враховували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організаційні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ідеологічні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соціальні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етнічні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національні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регіональні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інші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відмінності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створити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універсальну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теорію</a:t>
            </a:r>
            <a:r>
              <a:rPr lang="ru-RU" sz="2400" b="1" dirty="0">
                <a:solidFill>
                  <a:srgbClr val="002060"/>
                </a:solidFill>
              </a:rPr>
              <a:t> не вдалось, але </a:t>
            </a:r>
            <a:r>
              <a:rPr lang="ru-RU" sz="2400" b="1" dirty="0" err="1">
                <a:solidFill>
                  <a:srgbClr val="002060"/>
                </a:solidFill>
              </a:rPr>
              <a:t>він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 err="1">
                <a:solidFill>
                  <a:srgbClr val="FF0000"/>
                </a:solidFill>
              </a:rPr>
              <a:t>фактично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визначив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сучасні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u="sng" dirty="0">
                <a:solidFill>
                  <a:srgbClr val="FF0000"/>
                </a:solidFill>
              </a:rPr>
              <a:t>напрямки </a:t>
            </a:r>
            <a:r>
              <a:rPr lang="ru-RU" sz="2400" b="1" dirty="0" err="1">
                <a:solidFill>
                  <a:srgbClr val="FF0000"/>
                </a:solidFill>
              </a:rPr>
              <a:t>дослідження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політичних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партій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основі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сформульованої</a:t>
            </a:r>
            <a:r>
              <a:rPr lang="ru-RU" sz="2400" b="1" dirty="0">
                <a:solidFill>
                  <a:srgbClr val="FF0000"/>
                </a:solidFill>
              </a:rPr>
              <a:t> ним «</a:t>
            </a:r>
            <a:r>
              <a:rPr lang="ru-RU" sz="2400" b="1" dirty="0" err="1">
                <a:solidFill>
                  <a:srgbClr val="FF0000"/>
                </a:solidFill>
              </a:rPr>
              <a:t>загальної</a:t>
            </a:r>
            <a:r>
              <a:rPr lang="ru-RU" sz="2400" b="1" dirty="0">
                <a:solidFill>
                  <a:srgbClr val="FF0000"/>
                </a:solidFill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</a:rPr>
              <a:t>спеціальної</a:t>
            </a:r>
            <a:r>
              <a:rPr lang="ru-RU" sz="2400" b="1" dirty="0">
                <a:solidFill>
                  <a:srgbClr val="FF0000"/>
                </a:solidFill>
              </a:rPr>
              <a:t>» </a:t>
            </a:r>
            <a:r>
              <a:rPr lang="ru-RU" sz="2400" b="1" dirty="0" err="1">
                <a:solidFill>
                  <a:srgbClr val="FF0000"/>
                </a:solidFill>
              </a:rPr>
              <a:t>теорії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партій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42" name="Picture 2" descr="Кеннет Джанда">
            <a:extLst>
              <a:ext uri="{FF2B5EF4-FFF2-40B4-BE49-F238E27FC236}">
                <a16:creationId xmlns:a16="http://schemas.microsoft.com/office/drawing/2014/main" id="{631D0C3F-A9C7-904B-862E-3820C2BE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6" y="372405"/>
            <a:ext cx="4629150" cy="5780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79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219" y="177421"/>
            <a:ext cx="6620218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1.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Інституціоналізація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</a:rPr>
              <a:t>процес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якість</a:t>
            </a:r>
            <a:r>
              <a:rPr lang="ru-RU" sz="2400" b="1" dirty="0">
                <a:solidFill>
                  <a:srgbClr val="002060"/>
                </a:solidFill>
              </a:rPr>
              <a:t> та стан, за </a:t>
            </a:r>
            <a:r>
              <a:rPr lang="ru-RU" sz="2400" b="1" dirty="0" err="1">
                <a:solidFill>
                  <a:srgbClr val="002060"/>
                </a:solidFill>
              </a:rPr>
              <a:t>допомогою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якого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політичні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набувають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значення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стійкості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Показники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інституціоналізації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dirty="0" err="1">
                <a:solidFill>
                  <a:srgbClr val="002060"/>
                </a:solidFill>
              </a:rPr>
              <a:t>тривалість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існування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кількість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розколів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злиття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електоральна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стабільність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представництва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законодавчих</a:t>
            </a:r>
            <a:r>
              <a:rPr lang="ru-RU" sz="2400" b="1" dirty="0">
                <a:solidFill>
                  <a:srgbClr val="002060"/>
                </a:solidFill>
              </a:rPr>
              <a:t> органах. 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2. </a:t>
            </a:r>
            <a:r>
              <a:rPr lang="ru-RU" sz="2400" b="1" i="1" dirty="0" err="1">
                <a:solidFill>
                  <a:srgbClr val="FF0000"/>
                </a:solidFill>
              </a:rPr>
              <a:t>Проблемна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орієнтація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тобто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знаходження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її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шкалі</a:t>
            </a:r>
            <a:r>
              <a:rPr lang="ru-RU" sz="2400" b="1" dirty="0">
                <a:solidFill>
                  <a:srgbClr val="002060"/>
                </a:solidFill>
              </a:rPr>
              <a:t> «</a:t>
            </a:r>
            <a:r>
              <a:rPr lang="ru-RU" sz="2400" b="1" dirty="0" err="1">
                <a:solidFill>
                  <a:srgbClr val="002060"/>
                </a:solidFill>
              </a:rPr>
              <a:t>лівий-правий</a:t>
            </a:r>
            <a:r>
              <a:rPr lang="ru-RU" sz="2400" b="1" dirty="0">
                <a:solidFill>
                  <a:srgbClr val="002060"/>
                </a:solidFill>
              </a:rPr>
              <a:t>». </a:t>
            </a:r>
            <a:r>
              <a:rPr lang="ru-RU" sz="2400" b="1" dirty="0" err="1">
                <a:solidFill>
                  <a:srgbClr val="002060"/>
                </a:solidFill>
              </a:rPr>
              <a:t>Більшість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сучасних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мають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ній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своє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місце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інші</a:t>
            </a:r>
            <a:r>
              <a:rPr lang="ru-RU" sz="2400" b="1" dirty="0">
                <a:solidFill>
                  <a:srgbClr val="002060"/>
                </a:solidFill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</a:rPr>
              <a:t>вписуються</a:t>
            </a:r>
            <a:r>
              <a:rPr lang="ru-RU" sz="2400" b="1" dirty="0">
                <a:solidFill>
                  <a:srgbClr val="002060"/>
                </a:solidFill>
              </a:rPr>
              <a:t> в контекст </a:t>
            </a:r>
            <a:r>
              <a:rPr lang="ru-RU" sz="2400" b="1" dirty="0" err="1">
                <a:solidFill>
                  <a:srgbClr val="002060"/>
                </a:solidFill>
              </a:rPr>
              <a:t>цієї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шкали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dirty="0" err="1">
                <a:solidFill>
                  <a:srgbClr val="002060"/>
                </a:solidFill>
              </a:rPr>
              <a:t>екологічні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феміністські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пацифістські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антинатовські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антиядерні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постмодерністські</a:t>
            </a:r>
            <a:r>
              <a:rPr lang="ru-RU" sz="2400" b="1" dirty="0">
                <a:solidFill>
                  <a:srgbClr val="002060"/>
                </a:solidFill>
              </a:rPr>
              <a:t>. 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3</a:t>
            </a:r>
            <a:r>
              <a:rPr lang="ru-RU" sz="2400" b="1" i="1" dirty="0">
                <a:solidFill>
                  <a:srgbClr val="FF0000"/>
                </a:solidFill>
              </a:rPr>
              <a:t>. </a:t>
            </a:r>
            <a:r>
              <a:rPr lang="en-US" sz="2400" b="1" i="1" dirty="0">
                <a:solidFill>
                  <a:srgbClr val="FF0000"/>
                </a:solidFill>
              </a:rPr>
              <a:t>C</a:t>
            </a:r>
            <a:r>
              <a:rPr lang="ru-RU" sz="2400" b="1" i="1" dirty="0" err="1">
                <a:solidFill>
                  <a:srgbClr val="FF0000"/>
                </a:solidFill>
              </a:rPr>
              <a:t>оціальна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підтримка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захист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певних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інтересів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соціальних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груп</a:t>
            </a:r>
            <a:r>
              <a:rPr lang="ru-RU" sz="2400" b="1" dirty="0">
                <a:solidFill>
                  <a:srgbClr val="002060"/>
                </a:solidFill>
              </a:rPr>
              <a:t>, яка </a:t>
            </a:r>
            <a:r>
              <a:rPr lang="ru-RU" sz="2400" b="1" dirty="0" err="1">
                <a:solidFill>
                  <a:srgbClr val="002060"/>
                </a:solidFill>
              </a:rPr>
              <a:t>вимірюється</a:t>
            </a:r>
            <a:r>
              <a:rPr lang="ru-RU" sz="2400" b="1" dirty="0">
                <a:solidFill>
                  <a:srgbClr val="002060"/>
                </a:solidFill>
              </a:rPr>
              <a:t> такими </a:t>
            </a:r>
            <a:r>
              <a:rPr lang="ru-RU" sz="2400" b="1" dirty="0" err="1">
                <a:solidFill>
                  <a:srgbClr val="002060"/>
                </a:solidFill>
              </a:rPr>
              <a:t>показниками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dirty="0" err="1">
                <a:solidFill>
                  <a:srgbClr val="002060"/>
                </a:solidFill>
              </a:rPr>
              <a:t>економічний</a:t>
            </a:r>
            <a:r>
              <a:rPr lang="ru-RU" sz="2400" b="1" dirty="0">
                <a:solidFill>
                  <a:srgbClr val="002060"/>
                </a:solidFill>
              </a:rPr>
              <a:t> статус, </a:t>
            </a:r>
            <a:r>
              <a:rPr lang="ru-RU" sz="2400" b="1" dirty="0" err="1">
                <a:solidFill>
                  <a:srgbClr val="002060"/>
                </a:solidFill>
              </a:rPr>
              <a:t>релігія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етнічна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расова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належність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рівні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урбанізації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освіти</a:t>
            </a:r>
            <a:r>
              <a:rPr lang="ru-RU" sz="2400" b="1" dirty="0">
                <a:solidFill>
                  <a:srgbClr val="002060"/>
                </a:solidFill>
              </a:rPr>
              <a:t>. 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1266" name="Picture 2" descr="В Україні весь час панує одна партія - «партія влади», а 350 зареєстрованих  - це спосіб приховати злодійство">
            <a:extLst>
              <a:ext uri="{FF2B5EF4-FFF2-40B4-BE49-F238E27FC236}">
                <a16:creationId xmlns:a16="http://schemas.microsoft.com/office/drawing/2014/main" id="{B408F345-815C-B64F-B76E-F721DA99D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3" y="1844194"/>
            <a:ext cx="4958195" cy="3169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1486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817" y="177421"/>
            <a:ext cx="6074619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4.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Автономія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або</a:t>
            </a:r>
            <a:r>
              <a:rPr lang="ru-RU" sz="2400" b="1" dirty="0">
                <a:solidFill>
                  <a:srgbClr val="002060"/>
                </a:solidFill>
              </a:rPr>
              <a:t> структурна </a:t>
            </a:r>
            <a:r>
              <a:rPr lang="ru-RU" sz="2400" b="1" dirty="0" err="1">
                <a:solidFill>
                  <a:srgbClr val="002060"/>
                </a:solidFill>
              </a:rPr>
              <a:t>незалежність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інших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організацій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інститутів</a:t>
            </a:r>
            <a:r>
              <a:rPr lang="ru-RU" sz="2400" b="1" dirty="0">
                <a:solidFill>
                  <a:srgbClr val="002060"/>
                </a:solidFill>
              </a:rPr>
              <a:t> як </a:t>
            </a:r>
            <a:r>
              <a:rPr lang="ru-RU" sz="2400" b="1" dirty="0" err="1">
                <a:solidFill>
                  <a:srgbClr val="002060"/>
                </a:solidFill>
              </a:rPr>
              <a:t>всередині</a:t>
            </a:r>
            <a:r>
              <a:rPr lang="ru-RU" sz="2400" b="1" dirty="0">
                <a:solidFill>
                  <a:srgbClr val="002060"/>
                </a:solidFill>
              </a:rPr>
              <a:t>, так і за межами </a:t>
            </a:r>
            <a:r>
              <a:rPr lang="ru-RU" sz="2400" b="1" dirty="0" err="1">
                <a:solidFill>
                  <a:srgbClr val="002060"/>
                </a:solidFill>
              </a:rPr>
              <a:t>країни</a:t>
            </a:r>
            <a:r>
              <a:rPr lang="ru-RU" sz="2400" b="1" dirty="0">
                <a:solidFill>
                  <a:srgbClr val="002060"/>
                </a:solidFill>
              </a:rPr>
              <a:t>. З </a:t>
            </a:r>
            <a:r>
              <a:rPr lang="ru-RU" sz="2400" b="1" dirty="0" err="1">
                <a:solidFill>
                  <a:srgbClr val="002060"/>
                </a:solidFill>
              </a:rPr>
              <a:t>категорією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автономія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пов’язані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такі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поняття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dirty="0" err="1">
                <a:solidFill>
                  <a:srgbClr val="002060"/>
                </a:solidFill>
              </a:rPr>
              <a:t>джерела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фінансування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джерела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поповнення</a:t>
            </a:r>
            <a:r>
              <a:rPr lang="ru-RU" sz="2400" b="1" dirty="0">
                <a:solidFill>
                  <a:srgbClr val="002060"/>
                </a:solidFill>
              </a:rPr>
              <a:t> лав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взаємовідносини</a:t>
            </a:r>
            <a:r>
              <a:rPr lang="ru-RU" sz="2400" b="1" dirty="0">
                <a:solidFill>
                  <a:srgbClr val="002060"/>
                </a:solidFill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</a:rPr>
              <a:t>іншими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партіями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відносини</a:t>
            </a:r>
            <a:r>
              <a:rPr lang="ru-RU" sz="2400" b="1" dirty="0">
                <a:solidFill>
                  <a:srgbClr val="002060"/>
                </a:solidFill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</a:rPr>
              <a:t>іноземними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організаціями</a:t>
            </a:r>
            <a:r>
              <a:rPr lang="ru-RU" sz="2400" b="1" dirty="0">
                <a:solidFill>
                  <a:srgbClr val="002060"/>
                </a:solidFill>
              </a:rPr>
              <a:t>. 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5. </a:t>
            </a:r>
            <a:r>
              <a:rPr lang="ru-RU" sz="2400" b="1" i="1" dirty="0" err="1">
                <a:solidFill>
                  <a:srgbClr val="FF0000"/>
                </a:solidFill>
              </a:rPr>
              <a:t>Залученість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передбачає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аналіз</a:t>
            </a:r>
            <a:r>
              <a:rPr lang="ru-RU" sz="2400" b="1" dirty="0">
                <a:solidFill>
                  <a:srgbClr val="002060"/>
                </a:solidFill>
              </a:rPr>
              <a:t> правил та норм </a:t>
            </a:r>
            <a:r>
              <a:rPr lang="ru-RU" sz="2400" b="1" dirty="0" err="1">
                <a:solidFill>
                  <a:srgbClr val="002060"/>
                </a:solidFill>
              </a:rPr>
              <a:t>вступу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стимули</a:t>
            </a:r>
            <a:r>
              <a:rPr lang="ru-RU" sz="2400" b="1" dirty="0">
                <a:solidFill>
                  <a:srgbClr val="002060"/>
                </a:solidFill>
              </a:rPr>
              <a:t> (як </a:t>
            </a:r>
            <a:r>
              <a:rPr lang="ru-RU" sz="2400" b="1" dirty="0" err="1">
                <a:solidFill>
                  <a:srgbClr val="002060"/>
                </a:solidFill>
              </a:rPr>
              <a:t>матеріальні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або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економічні</a:t>
            </a:r>
            <a:r>
              <a:rPr lang="ru-RU" sz="2400" b="1" dirty="0">
                <a:solidFill>
                  <a:srgbClr val="002060"/>
                </a:solidFill>
              </a:rPr>
              <a:t>, так і </a:t>
            </a:r>
            <a:r>
              <a:rPr lang="ru-RU" sz="2400" b="1" dirty="0" err="1">
                <a:solidFill>
                  <a:srgbClr val="002060"/>
                </a:solidFill>
              </a:rPr>
              <a:t>ідейні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або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політичні</a:t>
            </a:r>
            <a:r>
              <a:rPr lang="ru-RU" sz="2400" b="1" dirty="0">
                <a:solidFill>
                  <a:srgbClr val="002060"/>
                </a:solidFill>
              </a:rPr>
              <a:t>), </a:t>
            </a:r>
            <a:r>
              <a:rPr lang="ru-RU" sz="2400" b="1" dirty="0" err="1">
                <a:solidFill>
                  <a:srgbClr val="002060"/>
                </a:solidFill>
              </a:rPr>
              <a:t>виконання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партійцями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статутних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положень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дотримання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дисципліни</a:t>
            </a:r>
            <a:r>
              <a:rPr lang="ru-RU" sz="2400" b="1" dirty="0">
                <a:solidFill>
                  <a:srgbClr val="002060"/>
                </a:solidFill>
              </a:rPr>
              <a:t>. 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2290" name="Picture 2" descr="Фінансування політичних партій: інформація для всіх. Місцеве  самоврядування, № 12, Грудень, 2016 | Factor">
            <a:extLst>
              <a:ext uri="{FF2B5EF4-FFF2-40B4-BE49-F238E27FC236}">
                <a16:creationId xmlns:a16="http://schemas.microsoft.com/office/drawing/2014/main" id="{F07E154D-CE80-8743-A30E-81F160789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5" y="1617396"/>
            <a:ext cx="5596082" cy="3640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28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77421"/>
            <a:ext cx="5901437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6. </a:t>
            </a:r>
            <a:r>
              <a:rPr lang="ru-RU" sz="2400" b="1" i="1" dirty="0" err="1">
                <a:solidFill>
                  <a:srgbClr val="FF0000"/>
                </a:solidFill>
              </a:rPr>
              <a:t>Стратегія</a:t>
            </a:r>
            <a:r>
              <a:rPr lang="ru-RU" sz="2400" b="1" i="1" dirty="0">
                <a:solidFill>
                  <a:srgbClr val="FF0000"/>
                </a:solidFill>
              </a:rPr>
              <a:t> і тактика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Під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стратегією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розуміється</a:t>
            </a:r>
            <a:r>
              <a:rPr lang="ru-RU" sz="2400" b="1" dirty="0">
                <a:solidFill>
                  <a:srgbClr val="002060"/>
                </a:solidFill>
              </a:rPr>
              <a:t> план </a:t>
            </a:r>
            <a:r>
              <a:rPr lang="ru-RU" sz="2400" b="1" dirty="0" err="1">
                <a:solidFill>
                  <a:srgbClr val="002060"/>
                </a:solidFill>
              </a:rPr>
              <a:t>досягнення</a:t>
            </a:r>
            <a:r>
              <a:rPr lang="ru-RU" sz="2400" b="1" dirty="0">
                <a:solidFill>
                  <a:srgbClr val="002060"/>
                </a:solidFill>
              </a:rPr>
              <a:t> мети, </a:t>
            </a:r>
            <a:r>
              <a:rPr lang="ru-RU" sz="2400" b="1" dirty="0" err="1">
                <a:solidFill>
                  <a:srgbClr val="002060"/>
                </a:solidFill>
              </a:rPr>
              <a:t>під</a:t>
            </a:r>
            <a:r>
              <a:rPr lang="ru-RU" sz="2400" b="1" dirty="0">
                <a:solidFill>
                  <a:srgbClr val="002060"/>
                </a:solidFill>
              </a:rPr>
              <a:t> тактикою – </a:t>
            </a:r>
            <a:r>
              <a:rPr lang="ru-RU" sz="2400" b="1" dirty="0" err="1">
                <a:solidFill>
                  <a:srgbClr val="002060"/>
                </a:solidFill>
              </a:rPr>
              <a:t>дії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діяльність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щодо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реалізації</a:t>
            </a:r>
            <a:r>
              <a:rPr lang="ru-RU" sz="2400" b="1" dirty="0">
                <a:solidFill>
                  <a:srgbClr val="002060"/>
                </a:solidFill>
              </a:rPr>
              <a:t> мети. 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7. </a:t>
            </a:r>
            <a:r>
              <a:rPr lang="ru-RU" sz="2400" b="1" i="1" dirty="0" err="1">
                <a:solidFill>
                  <a:srgbClr val="FF0000"/>
                </a:solidFill>
              </a:rPr>
              <a:t>Урядовий</a:t>
            </a:r>
            <a:r>
              <a:rPr lang="ru-RU" sz="2400" b="1" i="1" dirty="0">
                <a:solidFill>
                  <a:srgbClr val="FF0000"/>
                </a:solidFill>
              </a:rPr>
              <a:t> статус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Ця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категорія</a:t>
            </a:r>
            <a:r>
              <a:rPr lang="ru-RU" sz="2400" b="1" dirty="0">
                <a:solidFill>
                  <a:srgbClr val="002060"/>
                </a:solidFill>
              </a:rPr>
              <a:t>, на думку К. </a:t>
            </a:r>
            <a:r>
              <a:rPr lang="ru-RU" sz="2400" b="1" dirty="0" err="1">
                <a:solidFill>
                  <a:srgbClr val="002060"/>
                </a:solidFill>
              </a:rPr>
              <a:t>Джанда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відображає</a:t>
            </a:r>
            <a:r>
              <a:rPr lang="ru-RU" sz="2400" b="1" dirty="0">
                <a:solidFill>
                  <a:srgbClr val="002060"/>
                </a:solidFill>
              </a:rPr>
              <a:t> природу та </a:t>
            </a:r>
            <a:r>
              <a:rPr lang="ru-RU" sz="2400" b="1" dirty="0" err="1">
                <a:solidFill>
                  <a:srgbClr val="002060"/>
                </a:solidFill>
              </a:rPr>
              <a:t>ступінь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участі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загальнонаціональній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політиці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Показник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урядового</a:t>
            </a:r>
            <a:r>
              <a:rPr lang="ru-RU" sz="2400" b="1" dirty="0">
                <a:solidFill>
                  <a:srgbClr val="002060"/>
                </a:solidFill>
              </a:rPr>
              <a:t> статусу </a:t>
            </a:r>
            <a:r>
              <a:rPr lang="ru-RU" sz="2400" b="1" dirty="0" err="1">
                <a:solidFill>
                  <a:srgbClr val="002060"/>
                </a:solidFill>
              </a:rPr>
              <a:t>залежить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її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електоральної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підтримки</a:t>
            </a:r>
            <a:r>
              <a:rPr lang="ru-RU" sz="2400" b="1" dirty="0">
                <a:solidFill>
                  <a:srgbClr val="002060"/>
                </a:solidFill>
              </a:rPr>
              <a:t> (</a:t>
            </a:r>
            <a:r>
              <a:rPr lang="ru-RU" sz="2400" b="1" dirty="0" err="1">
                <a:solidFill>
                  <a:srgbClr val="002060"/>
                </a:solidFill>
              </a:rPr>
              <a:t>кількість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голосів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отримала</a:t>
            </a:r>
            <a:r>
              <a:rPr lang="ru-RU" sz="2400" b="1" dirty="0">
                <a:solidFill>
                  <a:srgbClr val="002060"/>
                </a:solidFill>
              </a:rPr>
              <a:t>), політичного </a:t>
            </a:r>
            <a:r>
              <a:rPr lang="ru-RU" sz="2400" b="1" dirty="0" err="1">
                <a:solidFill>
                  <a:srgbClr val="002060"/>
                </a:solidFill>
              </a:rPr>
              <a:t>значення</a:t>
            </a:r>
            <a:r>
              <a:rPr lang="ru-RU" sz="2400" b="1" dirty="0">
                <a:solidFill>
                  <a:srgbClr val="002060"/>
                </a:solidFill>
              </a:rPr>
              <a:t> (</a:t>
            </a:r>
            <a:r>
              <a:rPr lang="ru-RU" sz="2400" b="1" dirty="0" err="1">
                <a:solidFill>
                  <a:srgbClr val="002060"/>
                </a:solidFill>
              </a:rPr>
              <a:t>кількість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місць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законодавчих</a:t>
            </a:r>
            <a:r>
              <a:rPr lang="ru-RU" sz="2400" b="1" dirty="0">
                <a:solidFill>
                  <a:srgbClr val="002060"/>
                </a:solidFill>
              </a:rPr>
              <a:t> органах та авторитет </a:t>
            </a:r>
            <a:r>
              <a:rPr lang="ru-RU" sz="2400" b="1" dirty="0" err="1">
                <a:solidFill>
                  <a:srgbClr val="002060"/>
                </a:solidFill>
              </a:rPr>
              <a:t>законодавців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). 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3314" name="Picture 2" descr="Антикорупція в програмах політичних партій - Антикорупційний штаб">
            <a:extLst>
              <a:ext uri="{FF2B5EF4-FFF2-40B4-BE49-F238E27FC236}">
                <a16:creationId xmlns:a16="http://schemas.microsoft.com/office/drawing/2014/main" id="{163F8D99-90C5-B94D-9764-45BD3450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3" y="1501779"/>
            <a:ext cx="5832826" cy="3854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42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727" y="177421"/>
            <a:ext cx="4827709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3200" b="1" dirty="0" err="1">
                <a:solidFill>
                  <a:srgbClr val="002060"/>
                </a:solidFill>
              </a:rPr>
              <a:t>Спираючись</a:t>
            </a:r>
            <a:r>
              <a:rPr lang="ru-RU" sz="3200" b="1" dirty="0">
                <a:solidFill>
                  <a:srgbClr val="002060"/>
                </a:solidFill>
              </a:rPr>
              <a:t> на </a:t>
            </a:r>
            <a:r>
              <a:rPr lang="ru-RU" sz="3200" b="1" dirty="0" err="1">
                <a:solidFill>
                  <a:srgbClr val="002060"/>
                </a:solidFill>
              </a:rPr>
              <a:t>теорію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партій</a:t>
            </a:r>
            <a:r>
              <a:rPr lang="ru-RU" sz="3200" b="1" dirty="0">
                <a:solidFill>
                  <a:srgbClr val="002060"/>
                </a:solidFill>
              </a:rPr>
              <a:t> К.  </a:t>
            </a:r>
            <a:r>
              <a:rPr lang="ru-RU" sz="3200" b="1" dirty="0" err="1">
                <a:solidFill>
                  <a:srgbClr val="002060"/>
                </a:solidFill>
              </a:rPr>
              <a:t>Джанда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сучасна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партологія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формується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дослідженнями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які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проводяться</a:t>
            </a:r>
            <a:r>
              <a:rPr lang="ru-RU" sz="3200" b="1" dirty="0">
                <a:solidFill>
                  <a:srgbClr val="002060"/>
                </a:solidFill>
              </a:rPr>
              <a:t> за </a:t>
            </a:r>
            <a:r>
              <a:rPr lang="ru-RU" sz="3200" b="1" dirty="0" err="1">
                <a:solidFill>
                  <a:srgbClr val="002060"/>
                </a:solidFill>
              </a:rPr>
              <a:t>наступними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напрямками</a:t>
            </a:r>
            <a:r>
              <a:rPr lang="ru-RU" sz="3200" b="1" dirty="0">
                <a:solidFill>
                  <a:srgbClr val="FF0000"/>
                </a:solidFill>
              </a:rPr>
              <a:t>: 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4338" name="Picture 2" descr="Нездужання демократії | Газета «День»">
            <a:extLst>
              <a:ext uri="{FF2B5EF4-FFF2-40B4-BE49-F238E27FC236}">
                <a16:creationId xmlns:a16="http://schemas.microsoft.com/office/drawing/2014/main" id="{B040CD4E-97F9-214B-8576-6DD6A4CB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4" y="1787236"/>
            <a:ext cx="6982691" cy="3842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24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219" y="177421"/>
            <a:ext cx="6620218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u="sng" dirty="0">
                <a:solidFill>
                  <a:srgbClr val="FF0000"/>
                </a:solidFill>
              </a:rPr>
              <a:t>1. </a:t>
            </a:r>
            <a:r>
              <a:rPr lang="ru-RU" sz="2200" b="1" u="sng" dirty="0" err="1">
                <a:solidFill>
                  <a:srgbClr val="FF0000"/>
                </a:solidFill>
              </a:rPr>
              <a:t>Інституціоналізація</a:t>
            </a:r>
            <a:r>
              <a:rPr lang="ru-RU" sz="2200" b="1" u="sng" dirty="0">
                <a:solidFill>
                  <a:srgbClr val="FF0000"/>
                </a:solidFill>
              </a:rPr>
              <a:t> </a:t>
            </a:r>
            <a:r>
              <a:rPr lang="ru-RU" sz="2200" b="1" u="sng" dirty="0" err="1">
                <a:solidFill>
                  <a:srgbClr val="FF0000"/>
                </a:solidFill>
              </a:rPr>
              <a:t>партії</a:t>
            </a:r>
            <a:endParaRPr lang="ru-RU" sz="22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</a:rPr>
              <a:t>К. </a:t>
            </a:r>
            <a:r>
              <a:rPr lang="ru-RU" sz="2200" b="1" dirty="0" err="1">
                <a:solidFill>
                  <a:srgbClr val="002060"/>
                </a:solidFill>
              </a:rPr>
              <a:t>Джанда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визначає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її</a:t>
            </a:r>
            <a:r>
              <a:rPr lang="ru-RU" sz="2200" b="1" dirty="0">
                <a:solidFill>
                  <a:srgbClr val="002060"/>
                </a:solidFill>
              </a:rPr>
              <a:t> як </a:t>
            </a:r>
            <a:r>
              <a:rPr lang="ru-RU" sz="2200" b="1" dirty="0" err="1">
                <a:solidFill>
                  <a:srgbClr val="FF0000"/>
                </a:solidFill>
              </a:rPr>
              <a:t>ступінь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матеріалізації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партії</a:t>
            </a:r>
            <a:r>
              <a:rPr lang="ru-RU" sz="2200" b="1" dirty="0">
                <a:solidFill>
                  <a:srgbClr val="FF0000"/>
                </a:solidFill>
              </a:rPr>
              <a:t> в </a:t>
            </a:r>
            <a:r>
              <a:rPr lang="ru-RU" sz="2200" b="1" dirty="0" err="1">
                <a:solidFill>
                  <a:srgbClr val="FF0000"/>
                </a:solidFill>
              </a:rPr>
              <a:t>суспільній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свідомості</a:t>
            </a:r>
            <a:r>
              <a:rPr lang="ru-RU" sz="2200" b="1" dirty="0">
                <a:solidFill>
                  <a:srgbClr val="002060"/>
                </a:solidFill>
              </a:rPr>
              <a:t>, </a:t>
            </a:r>
            <a:r>
              <a:rPr lang="ru-RU" sz="2200" b="1" dirty="0" err="1">
                <a:solidFill>
                  <a:srgbClr val="002060"/>
                </a:solidFill>
              </a:rPr>
              <a:t>після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чого</a:t>
            </a:r>
            <a:r>
              <a:rPr lang="ru-RU" sz="2200" b="1" dirty="0">
                <a:solidFill>
                  <a:srgbClr val="002060"/>
                </a:solidFill>
              </a:rPr>
              <a:t> вона </a:t>
            </a:r>
            <a:r>
              <a:rPr lang="ru-RU" sz="2200" b="1" dirty="0" err="1">
                <a:solidFill>
                  <a:srgbClr val="002060"/>
                </a:solidFill>
              </a:rPr>
              <a:t>починає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існувати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незалежно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від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її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лідерів</a:t>
            </a:r>
            <a:r>
              <a:rPr lang="ru-RU" sz="2200" b="1" dirty="0">
                <a:solidFill>
                  <a:srgbClr val="002060"/>
                </a:solidFill>
              </a:rPr>
              <a:t>, регулярно </a:t>
            </a:r>
            <a:r>
              <a:rPr lang="ru-RU" sz="2200" b="1" dirty="0" err="1">
                <a:solidFill>
                  <a:srgbClr val="002060"/>
                </a:solidFill>
              </a:rPr>
              <a:t>залучається</a:t>
            </a:r>
            <a:r>
              <a:rPr lang="ru-RU" sz="2200" b="1" dirty="0">
                <a:solidFill>
                  <a:srgbClr val="002060"/>
                </a:solidFill>
              </a:rPr>
              <a:t> до </a:t>
            </a:r>
            <a:r>
              <a:rPr lang="ru-RU" sz="2200" b="1" dirty="0" err="1">
                <a:solidFill>
                  <a:srgbClr val="002060"/>
                </a:solidFill>
              </a:rPr>
              <a:t>значущих</a:t>
            </a:r>
            <a:r>
              <a:rPr lang="ru-RU" sz="2200" b="1" dirty="0">
                <a:solidFill>
                  <a:srgbClr val="002060"/>
                </a:solidFill>
              </a:rPr>
              <a:t> моделей </a:t>
            </a:r>
            <a:r>
              <a:rPr lang="ru-RU" sz="2200" b="1" dirty="0" err="1">
                <a:solidFill>
                  <a:srgbClr val="002060"/>
                </a:solidFill>
              </a:rPr>
              <a:t>поведінки</a:t>
            </a:r>
            <a:r>
              <a:rPr lang="ru-RU" sz="2200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200" b="1" i="1" dirty="0">
                <a:solidFill>
                  <a:srgbClr val="FF0000"/>
                </a:solidFill>
              </a:rPr>
              <a:t>Р. </a:t>
            </a:r>
            <a:r>
              <a:rPr lang="ru-RU" sz="2200" b="1" i="1" dirty="0" err="1">
                <a:solidFill>
                  <a:srgbClr val="FF0000"/>
                </a:solidFill>
              </a:rPr>
              <a:t>Роуз</a:t>
            </a:r>
            <a:r>
              <a:rPr lang="ru-RU" sz="2200" b="1" i="1" dirty="0">
                <a:solidFill>
                  <a:srgbClr val="FF0000"/>
                </a:solidFill>
              </a:rPr>
              <a:t> та Т. </a:t>
            </a:r>
            <a:r>
              <a:rPr lang="ru-RU" sz="2200" b="1" i="1" dirty="0" err="1">
                <a:solidFill>
                  <a:srgbClr val="FF0000"/>
                </a:solidFill>
              </a:rPr>
              <a:t>Макі</a:t>
            </a:r>
            <a:r>
              <a:rPr lang="ru-RU" sz="2200" b="1" i="1" dirty="0">
                <a:solidFill>
                  <a:srgbClr val="FF0000"/>
                </a:solidFill>
              </a:rPr>
              <a:t>: </a:t>
            </a:r>
            <a:r>
              <a:rPr lang="ru-RU" sz="2200" b="1" dirty="0">
                <a:solidFill>
                  <a:srgbClr val="002060"/>
                </a:solidFill>
              </a:rPr>
              <a:t>«ми </a:t>
            </a:r>
            <a:r>
              <a:rPr lang="ru-RU" sz="2200" b="1" dirty="0" err="1">
                <a:solidFill>
                  <a:srgbClr val="002060"/>
                </a:solidFill>
              </a:rPr>
              <a:t>можемо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говорити</a:t>
            </a:r>
            <a:r>
              <a:rPr lang="ru-RU" sz="2200" b="1" dirty="0">
                <a:solidFill>
                  <a:srgbClr val="002060"/>
                </a:solidFill>
              </a:rPr>
              <a:t> про </a:t>
            </a:r>
            <a:r>
              <a:rPr lang="ru-RU" sz="2200" b="1" dirty="0" err="1">
                <a:solidFill>
                  <a:srgbClr val="002060"/>
                </a:solidFill>
              </a:rPr>
              <a:t>інституціоналізацію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партій</a:t>
            </a:r>
            <a:r>
              <a:rPr lang="ru-RU" sz="2200" b="1" dirty="0">
                <a:solidFill>
                  <a:srgbClr val="002060"/>
                </a:solidFill>
              </a:rPr>
              <a:t> у тому </a:t>
            </a:r>
            <a:r>
              <a:rPr lang="ru-RU" sz="2200" b="1" dirty="0" err="1">
                <a:solidFill>
                  <a:srgbClr val="002060"/>
                </a:solidFill>
              </a:rPr>
              <a:t>випадку</a:t>
            </a:r>
            <a:r>
              <a:rPr lang="ru-RU" sz="2200" b="1" dirty="0">
                <a:solidFill>
                  <a:srgbClr val="002060"/>
                </a:solidFill>
              </a:rPr>
              <a:t>, коли вона </a:t>
            </a:r>
            <a:r>
              <a:rPr lang="ru-RU" sz="2200" b="1" dirty="0" err="1">
                <a:solidFill>
                  <a:srgbClr val="FF0000"/>
                </a:solidFill>
              </a:rPr>
              <a:t>приймала</a:t>
            </a:r>
            <a:r>
              <a:rPr lang="ru-RU" sz="2200" b="1" dirty="0">
                <a:solidFill>
                  <a:srgbClr val="FF0000"/>
                </a:solidFill>
              </a:rPr>
              <a:t> участь </a:t>
            </a:r>
            <a:r>
              <a:rPr lang="ru-RU" sz="2200" b="1" dirty="0" err="1">
                <a:solidFill>
                  <a:srgbClr val="FF0000"/>
                </a:solidFill>
              </a:rPr>
              <a:t>більше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ніж</a:t>
            </a:r>
            <a:r>
              <a:rPr lang="ru-RU" sz="2200" b="1" dirty="0">
                <a:solidFill>
                  <a:srgbClr val="FF0000"/>
                </a:solidFill>
              </a:rPr>
              <a:t> в 3-ох </a:t>
            </a:r>
            <a:r>
              <a:rPr lang="ru-RU" sz="2200" b="1" dirty="0" err="1">
                <a:solidFill>
                  <a:srgbClr val="FF0000"/>
                </a:solidFill>
              </a:rPr>
              <a:t>виборчих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кампаніях</a:t>
            </a:r>
            <a:endParaRPr lang="ru-RU" sz="22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200" b="1" dirty="0" err="1">
                <a:solidFill>
                  <a:srgbClr val="002060"/>
                </a:solidFill>
              </a:rPr>
              <a:t>Фактори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збільшення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шансів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інституціоналізації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партії</a:t>
            </a:r>
            <a:r>
              <a:rPr lang="ru-RU" sz="2200" b="1" dirty="0">
                <a:solidFill>
                  <a:srgbClr val="002060"/>
                </a:solidFill>
              </a:rPr>
              <a:t>: </a:t>
            </a:r>
          </a:p>
          <a:p>
            <a:r>
              <a:rPr lang="ru-RU" sz="2200" b="1" dirty="0" err="1">
                <a:solidFill>
                  <a:srgbClr val="002060"/>
                </a:solidFill>
              </a:rPr>
              <a:t>виникнення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одночасно</a:t>
            </a:r>
            <a:r>
              <a:rPr lang="ru-RU" sz="2200" b="1" dirty="0">
                <a:solidFill>
                  <a:srgbClr val="002060"/>
                </a:solidFill>
              </a:rPr>
              <a:t> з </a:t>
            </a:r>
            <a:r>
              <a:rPr lang="ru-RU" sz="2200" b="1" dirty="0" err="1">
                <a:solidFill>
                  <a:srgbClr val="002060"/>
                </a:solidFill>
              </a:rPr>
              <a:t>проведенням</a:t>
            </a:r>
            <a:r>
              <a:rPr lang="ru-RU" sz="2200" b="1" dirty="0">
                <a:solidFill>
                  <a:srgbClr val="002060"/>
                </a:solidFill>
              </a:rPr>
              <a:t> перших </a:t>
            </a:r>
            <a:r>
              <a:rPr lang="ru-RU" sz="2200" b="1" dirty="0" err="1">
                <a:solidFill>
                  <a:srgbClr val="002060"/>
                </a:solidFill>
              </a:rPr>
              <a:t>вільних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виборів</a:t>
            </a:r>
            <a:r>
              <a:rPr lang="ru-RU" sz="2200" b="1" dirty="0">
                <a:solidFill>
                  <a:srgbClr val="002060"/>
                </a:solidFill>
              </a:rPr>
              <a:t>; </a:t>
            </a:r>
          </a:p>
          <a:p>
            <a:r>
              <a:rPr lang="ru-RU" sz="2200" b="1" dirty="0" err="1">
                <a:solidFill>
                  <a:srgbClr val="002060"/>
                </a:solidFill>
              </a:rPr>
              <a:t>пропорційна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виборча</a:t>
            </a:r>
            <a:r>
              <a:rPr lang="ru-RU" sz="2200" b="1" dirty="0">
                <a:solidFill>
                  <a:srgbClr val="002060"/>
                </a:solidFill>
              </a:rPr>
              <a:t> система; 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опора на </a:t>
            </a:r>
            <a:r>
              <a:rPr lang="ru-RU" sz="2200" b="1" dirty="0" err="1">
                <a:solidFill>
                  <a:srgbClr val="002060"/>
                </a:solidFill>
              </a:rPr>
              <a:t>організовану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соціальну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групу</a:t>
            </a:r>
            <a:r>
              <a:rPr lang="ru-RU" sz="2200" b="1" dirty="0">
                <a:solidFill>
                  <a:srgbClr val="002060"/>
                </a:solidFill>
              </a:rPr>
              <a:t>; </a:t>
            </a:r>
          </a:p>
          <a:p>
            <a:r>
              <a:rPr lang="ru-RU" sz="2200" b="1" dirty="0" err="1">
                <a:solidFill>
                  <a:srgbClr val="002060"/>
                </a:solidFill>
              </a:rPr>
              <a:t>первісний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успіх</a:t>
            </a:r>
            <a:r>
              <a:rPr lang="ru-RU" sz="2200" b="1" dirty="0">
                <a:solidFill>
                  <a:srgbClr val="002060"/>
                </a:solidFill>
              </a:rPr>
              <a:t> на </a:t>
            </a:r>
            <a:r>
              <a:rPr lang="ru-RU" sz="2200" b="1" dirty="0" err="1">
                <a:solidFill>
                  <a:srgbClr val="002060"/>
                </a:solidFill>
              </a:rPr>
              <a:t>виборах</a:t>
            </a:r>
            <a:endParaRPr lang="ru-RU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5362" name="Picture 2" descr="Парламентські вибори-2019: аналіз аграрної частини політичних програм 22  партій — АГРОПОЛІТ">
            <a:extLst>
              <a:ext uri="{FF2B5EF4-FFF2-40B4-BE49-F238E27FC236}">
                <a16:creationId xmlns:a16="http://schemas.microsoft.com/office/drawing/2014/main" id="{0DF7C42E-BB7D-CE4B-AEA5-A505A590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1205345"/>
            <a:ext cx="4754210" cy="44473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36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77421"/>
            <a:ext cx="5901437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400" b="1" u="sng" dirty="0" err="1">
                <a:solidFill>
                  <a:srgbClr val="FF0000"/>
                </a:solidFill>
              </a:rPr>
              <a:t>Проблемна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орієнтація</a:t>
            </a:r>
            <a:endParaRPr lang="ru-RU" sz="20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200" b="1" dirty="0">
                <a:solidFill>
                  <a:srgbClr val="FF0000"/>
                </a:solidFill>
              </a:rPr>
              <a:t>право-</a:t>
            </a:r>
            <a:r>
              <a:rPr lang="ru-RU" sz="2200" b="1" dirty="0" err="1">
                <a:solidFill>
                  <a:srgbClr val="FF0000"/>
                </a:solidFill>
              </a:rPr>
              <a:t>ліва</a:t>
            </a:r>
            <a:r>
              <a:rPr lang="ru-RU" sz="2200" b="1" dirty="0">
                <a:solidFill>
                  <a:srgbClr val="FF0000"/>
                </a:solidFill>
              </a:rPr>
              <a:t> шкала </a:t>
            </a:r>
            <a:r>
              <a:rPr lang="ru-RU" sz="2200" b="1" dirty="0">
                <a:solidFill>
                  <a:srgbClr val="002060"/>
                </a:solidFill>
              </a:rPr>
              <a:t>(</a:t>
            </a:r>
            <a:r>
              <a:rPr lang="ru-RU" sz="2200" b="1" dirty="0" err="1">
                <a:solidFill>
                  <a:srgbClr val="002060"/>
                </a:solidFill>
              </a:rPr>
              <a:t>дозволяє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розташувати</a:t>
            </a:r>
            <a:r>
              <a:rPr lang="ru-RU" sz="2200" b="1" dirty="0">
                <a:solidFill>
                  <a:srgbClr val="002060"/>
                </a:solidFill>
              </a:rPr>
              <a:t> практично </a:t>
            </a:r>
            <a:r>
              <a:rPr lang="ru-RU" sz="2200" b="1" dirty="0" err="1">
                <a:solidFill>
                  <a:srgbClr val="002060"/>
                </a:solidFill>
              </a:rPr>
              <a:t>всі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партії</a:t>
            </a:r>
            <a:r>
              <a:rPr lang="ru-RU" sz="2200" b="1" dirty="0">
                <a:solidFill>
                  <a:srgbClr val="002060"/>
                </a:solidFill>
              </a:rPr>
              <a:t>, практично все </a:t>
            </a:r>
            <a:r>
              <a:rPr lang="ru-RU" sz="2200" b="1" dirty="0" err="1">
                <a:solidFill>
                  <a:srgbClr val="002060"/>
                </a:solidFill>
              </a:rPr>
              <a:t>різноманіття</a:t>
            </a:r>
            <a:r>
              <a:rPr lang="ru-RU" sz="2200" b="1" dirty="0">
                <a:solidFill>
                  <a:srgbClr val="002060"/>
                </a:solidFill>
              </a:rPr>
              <a:t> проблем </a:t>
            </a:r>
            <a:r>
              <a:rPr lang="ru-RU" sz="2200" b="1" dirty="0" err="1">
                <a:solidFill>
                  <a:srgbClr val="002060"/>
                </a:solidFill>
              </a:rPr>
              <a:t>також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зводиться</a:t>
            </a:r>
            <a:r>
              <a:rPr lang="ru-RU" sz="2200" b="1" dirty="0">
                <a:solidFill>
                  <a:srgbClr val="002060"/>
                </a:solidFill>
              </a:rPr>
              <a:t> до </a:t>
            </a:r>
            <a:r>
              <a:rPr lang="ru-RU" sz="2200" b="1" dirty="0" err="1">
                <a:solidFill>
                  <a:srgbClr val="002060"/>
                </a:solidFill>
              </a:rPr>
              <a:t>цієї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шкали</a:t>
            </a:r>
            <a:r>
              <a:rPr lang="ru-RU" sz="2200" b="1" dirty="0">
                <a:solidFill>
                  <a:srgbClr val="002060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ru-RU" sz="2200" b="1" dirty="0" err="1">
                <a:solidFill>
                  <a:srgbClr val="002060"/>
                </a:solidFill>
              </a:rPr>
              <a:t>однак</a:t>
            </a:r>
            <a:r>
              <a:rPr lang="ru-RU" sz="2200" b="1" dirty="0">
                <a:solidFill>
                  <a:srgbClr val="002060"/>
                </a:solidFill>
              </a:rPr>
              <a:t>! зараз </a:t>
            </a:r>
            <a:r>
              <a:rPr lang="ru-RU" sz="2200" b="1" dirty="0" err="1">
                <a:solidFill>
                  <a:srgbClr val="002060"/>
                </a:solidFill>
              </a:rPr>
              <a:t>з’являються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партії</a:t>
            </a:r>
            <a:r>
              <a:rPr lang="ru-RU" sz="2200" b="1" dirty="0">
                <a:solidFill>
                  <a:srgbClr val="002060"/>
                </a:solidFill>
              </a:rPr>
              <a:t>, </a:t>
            </a:r>
            <a:r>
              <a:rPr lang="ru-RU" sz="2200" b="1" dirty="0" err="1">
                <a:solidFill>
                  <a:srgbClr val="002060"/>
                </a:solidFill>
              </a:rPr>
              <a:t>політичні</a:t>
            </a:r>
            <a:r>
              <a:rPr lang="ru-RU" sz="2200" b="1" dirty="0">
                <a:solidFill>
                  <a:srgbClr val="002060"/>
                </a:solidFill>
              </a:rPr>
              <a:t> установки </a:t>
            </a:r>
            <a:r>
              <a:rPr lang="ru-RU" sz="2200" b="1" dirty="0" err="1">
                <a:solidFill>
                  <a:srgbClr val="002060"/>
                </a:solidFill>
              </a:rPr>
              <a:t>яких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сконцентровані</a:t>
            </a:r>
            <a:r>
              <a:rPr lang="ru-RU" sz="2200" b="1" dirty="0">
                <a:solidFill>
                  <a:srgbClr val="002060"/>
                </a:solidFill>
              </a:rPr>
              <a:t> на </a:t>
            </a:r>
            <a:r>
              <a:rPr lang="ru-RU" sz="2200" b="1" dirty="0" err="1">
                <a:solidFill>
                  <a:srgbClr val="002060"/>
                </a:solidFill>
              </a:rPr>
              <a:t>якійсь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одній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проблемі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або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класі</a:t>
            </a:r>
            <a:r>
              <a:rPr lang="ru-RU" sz="2200" b="1" dirty="0">
                <a:solidFill>
                  <a:srgbClr val="002060"/>
                </a:solidFill>
              </a:rPr>
              <a:t> проблем –  </a:t>
            </a:r>
            <a:r>
              <a:rPr lang="ru-RU" sz="2200" b="1" dirty="0" err="1">
                <a:solidFill>
                  <a:srgbClr val="FF0000"/>
                </a:solidFill>
              </a:rPr>
              <a:t>неструктурні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проблеми</a:t>
            </a:r>
            <a:r>
              <a:rPr lang="ru-RU" sz="2200" b="1" dirty="0">
                <a:solidFill>
                  <a:srgbClr val="002060"/>
                </a:solidFill>
              </a:rPr>
              <a:t> (</a:t>
            </a:r>
            <a:r>
              <a:rPr lang="ru-RU" sz="2200" b="1" dirty="0" err="1">
                <a:solidFill>
                  <a:srgbClr val="002060"/>
                </a:solidFill>
              </a:rPr>
              <a:t>відношення</a:t>
            </a:r>
            <a:r>
              <a:rPr lang="ru-RU" sz="2200" b="1" dirty="0">
                <a:solidFill>
                  <a:srgbClr val="002060"/>
                </a:solidFill>
              </a:rPr>
              <a:t> до політичного </a:t>
            </a:r>
            <a:r>
              <a:rPr lang="ru-RU" sz="2200" b="1" dirty="0" err="1">
                <a:solidFill>
                  <a:srgbClr val="002060"/>
                </a:solidFill>
              </a:rPr>
              <a:t>процесу</a:t>
            </a:r>
            <a:r>
              <a:rPr lang="ru-RU" sz="2200" b="1" dirty="0">
                <a:solidFill>
                  <a:srgbClr val="002060"/>
                </a:solidFill>
              </a:rPr>
              <a:t> на </a:t>
            </a:r>
            <a:r>
              <a:rPr lang="ru-RU" sz="2200" b="1" dirty="0" err="1">
                <a:solidFill>
                  <a:srgbClr val="002060"/>
                </a:solidFill>
              </a:rPr>
              <a:t>загальнонаціональному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рівні</a:t>
            </a:r>
            <a:r>
              <a:rPr lang="ru-RU" sz="2200" b="1" dirty="0">
                <a:solidFill>
                  <a:srgbClr val="002060"/>
                </a:solidFill>
              </a:rPr>
              <a:t>, н-д </a:t>
            </a:r>
            <a:r>
              <a:rPr lang="ru-RU" sz="2200" b="1" dirty="0" err="1">
                <a:solidFill>
                  <a:srgbClr val="002060"/>
                </a:solidFill>
              </a:rPr>
              <a:t>захист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навколишн</a:t>
            </a:r>
            <a:r>
              <a:rPr lang="ru-RU" sz="2200" b="1" dirty="0">
                <a:solidFill>
                  <a:srgbClr val="002060"/>
                </a:solidFill>
              </a:rPr>
              <a:t>. </a:t>
            </a:r>
            <a:r>
              <a:rPr lang="ru-RU" sz="2200" b="1" dirty="0" err="1">
                <a:solidFill>
                  <a:srgbClr val="002060"/>
                </a:solidFill>
              </a:rPr>
              <a:t>середовища</a:t>
            </a:r>
            <a:r>
              <a:rPr lang="ru-RU" sz="2200" b="1" dirty="0">
                <a:solidFill>
                  <a:srgbClr val="002060"/>
                </a:solidFill>
              </a:rPr>
              <a:t>)  і </a:t>
            </a:r>
            <a:r>
              <a:rPr lang="ru-RU" sz="2200" b="1" dirty="0" err="1">
                <a:solidFill>
                  <a:srgbClr val="FF0000"/>
                </a:solidFill>
              </a:rPr>
              <a:t>структурні</a:t>
            </a:r>
            <a:r>
              <a:rPr lang="ru-RU" sz="2200" b="1" dirty="0">
                <a:solidFill>
                  <a:srgbClr val="002060"/>
                </a:solidFill>
              </a:rPr>
              <a:t> (</a:t>
            </a:r>
            <a:r>
              <a:rPr lang="ru-RU" sz="2200" b="1" dirty="0" err="1">
                <a:solidFill>
                  <a:srgbClr val="002060"/>
                </a:solidFill>
              </a:rPr>
              <a:t>специфічні</a:t>
            </a:r>
            <a:r>
              <a:rPr lang="ru-RU" sz="2200" b="1" dirty="0">
                <a:solidFill>
                  <a:srgbClr val="002060"/>
                </a:solidFill>
              </a:rPr>
              <a:t> для </a:t>
            </a:r>
            <a:r>
              <a:rPr lang="ru-RU" sz="2200" b="1" dirty="0" err="1">
                <a:solidFill>
                  <a:srgbClr val="002060"/>
                </a:solidFill>
              </a:rPr>
              <a:t>певних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соціальних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груп</a:t>
            </a:r>
            <a:r>
              <a:rPr lang="ru-RU" sz="2200" b="1" dirty="0">
                <a:solidFill>
                  <a:srgbClr val="002060"/>
                </a:solidFill>
              </a:rPr>
              <a:t>; </a:t>
            </a:r>
            <a:r>
              <a:rPr lang="ru-RU" sz="2200" b="1" dirty="0" err="1">
                <a:solidFill>
                  <a:srgbClr val="002060"/>
                </a:solidFill>
              </a:rPr>
              <a:t>виступають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джерелом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виникнення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етнічних</a:t>
            </a:r>
            <a:r>
              <a:rPr lang="ru-RU" sz="2200" b="1" dirty="0">
                <a:solidFill>
                  <a:srgbClr val="002060"/>
                </a:solidFill>
              </a:rPr>
              <a:t>, </a:t>
            </a:r>
            <a:r>
              <a:rPr lang="ru-RU" sz="2200" b="1" dirty="0" err="1">
                <a:solidFill>
                  <a:srgbClr val="002060"/>
                </a:solidFill>
              </a:rPr>
              <a:t>релігійних</a:t>
            </a:r>
            <a:r>
              <a:rPr lang="ru-RU" sz="2200" b="1" dirty="0">
                <a:solidFill>
                  <a:srgbClr val="002060"/>
                </a:solidFill>
              </a:rPr>
              <a:t>, </a:t>
            </a:r>
            <a:r>
              <a:rPr lang="ru-RU" sz="2200" b="1" dirty="0" err="1">
                <a:solidFill>
                  <a:srgbClr val="002060"/>
                </a:solidFill>
              </a:rPr>
              <a:t>регіональних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партій</a:t>
            </a:r>
            <a:r>
              <a:rPr lang="ru-RU" sz="2200" b="1" dirty="0">
                <a:solidFill>
                  <a:srgbClr val="002060"/>
                </a:solidFill>
              </a:rPr>
              <a:t>). 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8434" name="Picture 2" descr="Хто такі &quot;праві та ліві&quot; і яке ідеологічне лице Європи? - Цинічний Львів">
            <a:extLst>
              <a:ext uri="{FF2B5EF4-FFF2-40B4-BE49-F238E27FC236}">
                <a16:creationId xmlns:a16="http://schemas.microsoft.com/office/drawing/2014/main" id="{D214F6A6-287A-394F-81EB-FBABEB0F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7" y="950946"/>
            <a:ext cx="5013470" cy="49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014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10" y="177421"/>
            <a:ext cx="6879527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3. </a:t>
            </a:r>
            <a:r>
              <a:rPr lang="ru-RU" b="1" u="sng" dirty="0" err="1">
                <a:solidFill>
                  <a:srgbClr val="FF0000"/>
                </a:solidFill>
              </a:rPr>
              <a:t>Соціальна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підтримка</a:t>
            </a:r>
            <a:r>
              <a:rPr lang="ru-RU" b="1" u="sng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С. М. </a:t>
            </a:r>
            <a:r>
              <a:rPr lang="ru-RU" b="1" dirty="0" err="1">
                <a:solidFill>
                  <a:srgbClr val="002060"/>
                </a:solidFill>
              </a:rPr>
              <a:t>Ліпсет</a:t>
            </a:r>
            <a:r>
              <a:rPr lang="ru-RU" b="1" dirty="0">
                <a:solidFill>
                  <a:srgbClr val="002060"/>
                </a:solidFill>
              </a:rPr>
              <a:t> і С. </a:t>
            </a:r>
            <a:r>
              <a:rPr lang="ru-RU" b="1" dirty="0" err="1">
                <a:solidFill>
                  <a:srgbClr val="002060"/>
                </a:solidFill>
              </a:rPr>
              <a:t>Роккан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  <a:r>
              <a:rPr lang="ru-RU" b="1" dirty="0" err="1">
                <a:solidFill>
                  <a:srgbClr val="002060"/>
                </a:solidFill>
              </a:rPr>
              <a:t>порівн</a:t>
            </a:r>
            <a:r>
              <a:rPr lang="ru-RU" b="1" dirty="0">
                <a:solidFill>
                  <a:srgbClr val="002060"/>
                </a:solidFill>
              </a:rPr>
              <a:t>.-</a:t>
            </a:r>
            <a:r>
              <a:rPr lang="ru-RU" b="1" dirty="0" err="1">
                <a:solidFill>
                  <a:srgbClr val="002060"/>
                </a:solidFill>
              </a:rPr>
              <a:t>політол</a:t>
            </a:r>
            <a:r>
              <a:rPr lang="ru-RU" b="1" dirty="0">
                <a:solidFill>
                  <a:srgbClr val="002060"/>
                </a:solidFill>
              </a:rPr>
              <a:t>. досл. </a:t>
            </a:r>
            <a:r>
              <a:rPr lang="ru-RU" b="1" dirty="0" err="1">
                <a:solidFill>
                  <a:srgbClr val="002060"/>
                </a:solidFill>
              </a:rPr>
              <a:t>ролі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партій</a:t>
            </a:r>
            <a:r>
              <a:rPr lang="ru-RU" b="1" dirty="0">
                <a:solidFill>
                  <a:srgbClr val="002060"/>
                </a:solidFill>
              </a:rPr>
              <a:t> як </a:t>
            </a:r>
            <a:r>
              <a:rPr lang="ru-RU" b="1" dirty="0" err="1">
                <a:solidFill>
                  <a:srgbClr val="002060"/>
                </a:solidFill>
              </a:rPr>
              <a:t>політичних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виразників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соціальних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розколів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b="1" dirty="0">
                <a:solidFill>
                  <a:srgbClr val="FF0000"/>
                </a:solidFill>
              </a:rPr>
              <a:t>4 </a:t>
            </a:r>
            <a:r>
              <a:rPr lang="ru-RU" b="1" dirty="0" err="1">
                <a:solidFill>
                  <a:srgbClr val="FF0000"/>
                </a:solidFill>
              </a:rPr>
              <a:t>лінії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розколу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  <a:r>
              <a:rPr lang="ru-RU" b="1" dirty="0" err="1">
                <a:solidFill>
                  <a:srgbClr val="002060"/>
                </a:solidFill>
              </a:rPr>
              <a:t>між</a:t>
            </a:r>
            <a:r>
              <a:rPr lang="ru-RU" b="1" dirty="0">
                <a:solidFill>
                  <a:srgbClr val="002060"/>
                </a:solidFill>
              </a:rPr>
              <a:t> центром і </a:t>
            </a:r>
            <a:r>
              <a:rPr lang="ru-RU" b="1" dirty="0" err="1">
                <a:solidFill>
                  <a:srgbClr val="002060"/>
                </a:solidFill>
              </a:rPr>
              <a:t>периферією</a:t>
            </a:r>
            <a:r>
              <a:rPr lang="ru-RU" b="1" dirty="0">
                <a:solidFill>
                  <a:srgbClr val="002060"/>
                </a:solidFill>
              </a:rPr>
              <a:t>, державою і </a:t>
            </a:r>
            <a:r>
              <a:rPr lang="ru-RU" b="1" dirty="0" err="1">
                <a:solidFill>
                  <a:srgbClr val="002060"/>
                </a:solidFill>
              </a:rPr>
              <a:t>церквою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містом</a:t>
            </a:r>
            <a:r>
              <a:rPr lang="ru-RU" b="1" dirty="0">
                <a:solidFill>
                  <a:srgbClr val="002060"/>
                </a:solidFill>
              </a:rPr>
              <a:t> і селом, </a:t>
            </a:r>
            <a:r>
              <a:rPr lang="ru-RU" b="1" dirty="0" err="1">
                <a:solidFill>
                  <a:srgbClr val="002060"/>
                </a:solidFill>
              </a:rPr>
              <a:t>власниками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робітниками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слугувало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поштовхом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>
                <a:solidFill>
                  <a:srgbClr val="002060"/>
                </a:solidFill>
              </a:rPr>
              <a:t>появи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Європі</a:t>
            </a:r>
            <a:r>
              <a:rPr lang="ru-RU" b="1" dirty="0">
                <a:solidFill>
                  <a:srgbClr val="002060"/>
                </a:solidFill>
              </a:rPr>
              <a:t> ПП з </a:t>
            </a:r>
            <a:r>
              <a:rPr lang="ru-RU" b="1" dirty="0" err="1">
                <a:solidFill>
                  <a:srgbClr val="002060"/>
                </a:solidFill>
              </a:rPr>
              <a:t>різними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соціальними</a:t>
            </a:r>
            <a:r>
              <a:rPr lang="ru-RU" b="1" dirty="0">
                <a:solidFill>
                  <a:srgbClr val="002060"/>
                </a:solidFill>
              </a:rPr>
              <a:t> базами (</a:t>
            </a:r>
            <a:r>
              <a:rPr lang="ru-RU" b="1" dirty="0" err="1">
                <a:solidFill>
                  <a:srgbClr val="002060"/>
                </a:solidFill>
              </a:rPr>
              <a:t>регіональних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релігійних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професійних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тощо</a:t>
            </a:r>
            <a:r>
              <a:rPr lang="ru-RU" b="1" dirty="0">
                <a:solidFill>
                  <a:srgbClr val="002060"/>
                </a:solidFill>
              </a:rPr>
              <a:t>.)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С. </a:t>
            </a:r>
            <a:r>
              <a:rPr lang="ru-RU" b="1" dirty="0" err="1">
                <a:solidFill>
                  <a:srgbClr val="002060"/>
                </a:solidFill>
              </a:rPr>
              <a:t>Ерссон</a:t>
            </a:r>
            <a:r>
              <a:rPr lang="ru-RU" b="1" dirty="0">
                <a:solidFill>
                  <a:srgbClr val="002060"/>
                </a:solidFill>
              </a:rPr>
              <a:t> і Я.-Е. </a:t>
            </a:r>
            <a:r>
              <a:rPr lang="ru-RU" b="1" dirty="0" err="1">
                <a:solidFill>
                  <a:srgbClr val="002060"/>
                </a:solidFill>
              </a:rPr>
              <a:t>Лейн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дослідили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відмінності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підтримці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окремих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партій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ru-RU" b="1" dirty="0" err="1">
                <a:solidFill>
                  <a:srgbClr val="FF0000"/>
                </a:solidFill>
              </a:rPr>
              <a:t>багато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чому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пояснюються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регіональними</a:t>
            </a:r>
            <a:r>
              <a:rPr lang="ru-RU" b="1" dirty="0">
                <a:solidFill>
                  <a:srgbClr val="FF0000"/>
                </a:solidFill>
              </a:rPr>
              <a:t> факторами</a:t>
            </a:r>
            <a:r>
              <a:rPr lang="ru-RU" b="1" dirty="0">
                <a:solidFill>
                  <a:srgbClr val="002060"/>
                </a:solidFill>
              </a:rPr>
              <a:t>, але на </a:t>
            </a:r>
            <a:r>
              <a:rPr lang="ru-RU" b="1" dirty="0" err="1">
                <a:solidFill>
                  <a:srgbClr val="002060"/>
                </a:solidFill>
              </a:rPr>
              <a:t>регіональному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рівні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сильний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вплив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уподобання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виборців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фактори</a:t>
            </a:r>
            <a:r>
              <a:rPr lang="ru-RU" b="1" dirty="0">
                <a:solidFill>
                  <a:srgbClr val="002060"/>
                </a:solidFill>
              </a:rPr>
              <a:t>, як </a:t>
            </a:r>
            <a:r>
              <a:rPr lang="ru-RU" b="1" dirty="0" err="1">
                <a:solidFill>
                  <a:srgbClr val="002060"/>
                </a:solidFill>
              </a:rPr>
              <a:t>релігія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класова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приналежність</a:t>
            </a:r>
            <a:r>
              <a:rPr lang="ru-RU" b="1" dirty="0">
                <a:solidFill>
                  <a:srgbClr val="002060"/>
                </a:solidFill>
              </a:rPr>
              <a:t>».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По </a:t>
            </a:r>
            <a:r>
              <a:rPr lang="ru-RU" b="1" dirty="0" err="1">
                <a:solidFill>
                  <a:srgbClr val="002060"/>
                </a:solidFill>
              </a:rPr>
              <a:t>відношенню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>
                <a:solidFill>
                  <a:srgbClr val="002060"/>
                </a:solidFill>
              </a:rPr>
              <a:t>сучасних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партій</a:t>
            </a:r>
            <a:r>
              <a:rPr lang="ru-RU" b="1" dirty="0">
                <a:solidFill>
                  <a:srgbClr val="002060"/>
                </a:solidFill>
              </a:rPr>
              <a:t> часто </a:t>
            </a:r>
            <a:r>
              <a:rPr lang="ru-RU" b="1" dirty="0" err="1">
                <a:solidFill>
                  <a:srgbClr val="002060"/>
                </a:solidFill>
              </a:rPr>
              <a:t>фіксуються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зрушення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рівні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бази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довгострокової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підтримки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партій</a:t>
            </a:r>
            <a:r>
              <a:rPr lang="ru-RU" b="1" dirty="0">
                <a:solidFill>
                  <a:srgbClr val="FF0000"/>
                </a:solidFill>
              </a:rPr>
              <a:t> – </a:t>
            </a:r>
            <a:r>
              <a:rPr lang="ru-RU" b="1" dirty="0" err="1">
                <a:solidFill>
                  <a:srgbClr val="FF0000"/>
                </a:solidFill>
              </a:rPr>
              <a:t>партійних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ідентифікацій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соціальних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розколів</a:t>
            </a:r>
            <a:r>
              <a:rPr lang="ru-RU" b="1" dirty="0">
                <a:solidFill>
                  <a:srgbClr val="002060"/>
                </a:solidFill>
              </a:rPr>
              <a:t>. У </a:t>
            </a:r>
            <a:r>
              <a:rPr lang="ru-RU" b="1" dirty="0" err="1">
                <a:solidFill>
                  <a:srgbClr val="002060"/>
                </a:solidFill>
              </a:rPr>
              <a:t>дослідженні</a:t>
            </a:r>
            <a:r>
              <a:rPr lang="ru-RU" b="1" dirty="0">
                <a:solidFill>
                  <a:srgbClr val="002060"/>
                </a:solidFill>
              </a:rPr>
              <a:t> «Коли </a:t>
            </a:r>
            <a:r>
              <a:rPr lang="ru-RU" b="1" dirty="0" err="1">
                <a:solidFill>
                  <a:srgbClr val="002060"/>
                </a:solidFill>
              </a:rPr>
              <a:t>партії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зазнають</a:t>
            </a:r>
            <a:r>
              <a:rPr lang="ru-RU" b="1" dirty="0">
                <a:solidFill>
                  <a:srgbClr val="002060"/>
                </a:solidFill>
              </a:rPr>
              <a:t> краху», К. </a:t>
            </a:r>
            <a:r>
              <a:rPr lang="ru-RU" b="1" dirty="0" err="1">
                <a:solidFill>
                  <a:srgbClr val="002060"/>
                </a:solidFill>
              </a:rPr>
              <a:t>Лоусон</a:t>
            </a:r>
            <a:r>
              <a:rPr lang="ru-RU" b="1" dirty="0">
                <a:solidFill>
                  <a:srgbClr val="002060"/>
                </a:solidFill>
              </a:rPr>
              <a:t> і П. </a:t>
            </a:r>
            <a:r>
              <a:rPr lang="ru-RU" b="1" dirty="0" err="1">
                <a:solidFill>
                  <a:srgbClr val="002060"/>
                </a:solidFill>
              </a:rPr>
              <a:t>Меркл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розглядають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зрушення</a:t>
            </a:r>
            <a:r>
              <a:rPr lang="ru-RU" b="1" dirty="0">
                <a:solidFill>
                  <a:srgbClr val="002060"/>
                </a:solidFill>
              </a:rPr>
              <a:t> як </a:t>
            </a:r>
            <a:r>
              <a:rPr lang="ru-RU" b="1" dirty="0" err="1">
                <a:solidFill>
                  <a:srgbClr val="002060"/>
                </a:solidFill>
              </a:rPr>
              <a:t>свідчення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занепаду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партій</a:t>
            </a:r>
            <a:r>
              <a:rPr lang="ru-RU" b="1" dirty="0">
                <a:solidFill>
                  <a:srgbClr val="002060"/>
                </a:solidFill>
              </a:rPr>
              <a:t>, тому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всьому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виникають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рухи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орієнтовані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рішення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якої-небудь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однієї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проблеми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  <a:r>
              <a:rPr lang="ru-RU" b="1" dirty="0" err="1">
                <a:solidFill>
                  <a:srgbClr val="002060"/>
                </a:solidFill>
              </a:rPr>
              <a:t>групи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інтересів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уподібнюються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партіям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  <a:r>
              <a:rPr lang="ru-RU" b="1" dirty="0" err="1">
                <a:solidFill>
                  <a:srgbClr val="002060"/>
                </a:solidFill>
              </a:rPr>
              <a:t>другорядні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водночас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виграють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вибори</a:t>
            </a:r>
            <a:r>
              <a:rPr lang="ru-RU" b="1" dirty="0">
                <a:solidFill>
                  <a:srgbClr val="002060"/>
                </a:solidFill>
              </a:rPr>
              <a:t>, в той час як </a:t>
            </a:r>
            <a:r>
              <a:rPr lang="ru-RU" b="1" dirty="0" err="1">
                <a:solidFill>
                  <a:srgbClr val="002060"/>
                </a:solidFill>
              </a:rPr>
              <a:t>досі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провідні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втрачають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довіру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виборців</a:t>
            </a:r>
            <a:r>
              <a:rPr lang="ru-RU" b="1" dirty="0">
                <a:solidFill>
                  <a:srgbClr val="002060"/>
                </a:solidFill>
              </a:rPr>
              <a:t>. 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386" name="Picture 2" descr="Кіровоградщина: яке майно заборонених партій арештували">
            <a:extLst>
              <a:ext uri="{FF2B5EF4-FFF2-40B4-BE49-F238E27FC236}">
                <a16:creationId xmlns:a16="http://schemas.microsoft.com/office/drawing/2014/main" id="{595CB45C-A0A7-1F4E-A741-D139B471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473"/>
            <a:ext cx="4891230" cy="3844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8398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D75384-C7AF-F049-BDB7-84D646C5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851" y="440822"/>
            <a:ext cx="563586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600" b="1" dirty="0" err="1">
                <a:solidFill>
                  <a:srgbClr val="C00000"/>
                </a:solidFill>
                <a:effectLst/>
              </a:rPr>
              <a:t>Перші</a:t>
            </a:r>
            <a:r>
              <a:rPr lang="ru-RU" sz="26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effectLst/>
              </a:rPr>
              <a:t>згадки</a:t>
            </a:r>
            <a:r>
              <a:rPr lang="ru-RU" sz="2600" b="1" dirty="0">
                <a:solidFill>
                  <a:srgbClr val="C00000"/>
                </a:solidFill>
                <a:effectLst/>
              </a:rPr>
              <a:t> про </a:t>
            </a:r>
            <a:r>
              <a:rPr lang="ru-RU" sz="2600" b="1" dirty="0" err="1">
                <a:solidFill>
                  <a:srgbClr val="C00000"/>
                </a:solidFill>
                <a:effectLst/>
              </a:rPr>
              <a:t>політичні</a:t>
            </a:r>
            <a:r>
              <a:rPr lang="ru-RU" sz="26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effectLst/>
              </a:rPr>
              <a:t>партії</a:t>
            </a:r>
            <a:r>
              <a:rPr lang="ru-RU" sz="2600" b="1" dirty="0">
                <a:solidFill>
                  <a:srgbClr val="C00000"/>
                </a:solidFill>
                <a:effectLst/>
              </a:rPr>
              <a:t> – </a:t>
            </a:r>
            <a:r>
              <a:rPr lang="ru-RU" sz="2600" b="1" dirty="0" err="1">
                <a:solidFill>
                  <a:srgbClr val="C00000"/>
                </a:solidFill>
                <a:effectLst/>
              </a:rPr>
              <a:t>Стародавній</a:t>
            </a:r>
            <a:r>
              <a:rPr lang="ru-RU" sz="26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effectLst/>
              </a:rPr>
              <a:t>світ</a:t>
            </a:r>
            <a:endParaRPr lang="ru-RU" sz="2600" b="1" dirty="0">
              <a:solidFill>
                <a:srgbClr val="C00000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600" b="1" dirty="0">
                <a:solidFill>
                  <a:srgbClr val="002060"/>
                </a:solidFill>
              </a:rPr>
              <a:t>П</a:t>
            </a:r>
            <a:r>
              <a:rPr lang="ru-RU" sz="2600" b="1" dirty="0">
                <a:solidFill>
                  <a:srgbClr val="002060"/>
                </a:solidFill>
                <a:effectLst/>
              </a:rPr>
              <a:t>оняття </a:t>
            </a:r>
            <a:r>
              <a:rPr lang="ru-RU" sz="2600" b="1" dirty="0">
                <a:solidFill>
                  <a:srgbClr val="C00000"/>
                </a:solidFill>
                <a:effectLst/>
              </a:rPr>
              <a:t>«</a:t>
            </a:r>
            <a:r>
              <a:rPr lang="ru-RU" sz="2600" b="1" dirty="0" err="1">
                <a:solidFill>
                  <a:srgbClr val="C00000"/>
                </a:solidFill>
                <a:effectLst/>
              </a:rPr>
              <a:t>партія</a:t>
            </a:r>
            <a:r>
              <a:rPr lang="ru-RU" sz="2600" b="1" dirty="0">
                <a:solidFill>
                  <a:srgbClr val="C00000"/>
                </a:solidFill>
                <a:effectLst/>
              </a:rPr>
              <a:t>» </a:t>
            </a:r>
            <a:r>
              <a:rPr lang="ru-RU" sz="2600" b="1" dirty="0" err="1">
                <a:solidFill>
                  <a:srgbClr val="002060"/>
                </a:solidFill>
                <a:effectLst/>
              </a:rPr>
              <a:t>використовувалась</a:t>
            </a:r>
            <a:r>
              <a:rPr lang="ru-RU" sz="2600" b="1" dirty="0">
                <a:solidFill>
                  <a:srgbClr val="002060"/>
                </a:solidFill>
                <a:effectLst/>
              </a:rPr>
              <a:t> для </a:t>
            </a:r>
            <a:r>
              <a:rPr lang="ru-RU" sz="2600" b="1" dirty="0" err="1">
                <a:solidFill>
                  <a:srgbClr val="002060"/>
                </a:solidFill>
                <a:effectLst/>
              </a:rPr>
              <a:t>визначення</a:t>
            </a:r>
            <a:r>
              <a:rPr lang="ru-RU" sz="26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effectLst/>
              </a:rPr>
              <a:t>політичної</a:t>
            </a:r>
            <a:r>
              <a:rPr lang="ru-RU" sz="26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effectLst/>
              </a:rPr>
              <a:t>організації</a:t>
            </a:r>
            <a:r>
              <a:rPr lang="ru-RU" sz="2600" b="1" dirty="0">
                <a:solidFill>
                  <a:srgbClr val="002060"/>
                </a:solidFill>
                <a:effectLst/>
              </a:rPr>
              <a:t>. </a:t>
            </a:r>
            <a:r>
              <a:rPr lang="ru-RU" sz="2600" b="1" dirty="0" err="1">
                <a:solidFill>
                  <a:srgbClr val="002060"/>
                </a:solidFill>
                <a:effectLst/>
              </a:rPr>
              <a:t>Свідчення</a:t>
            </a:r>
            <a:r>
              <a:rPr lang="ru-RU" sz="26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effectLst/>
              </a:rPr>
              <a:t>цього</a:t>
            </a:r>
            <a:r>
              <a:rPr lang="ru-RU" sz="26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effectLst/>
              </a:rPr>
              <a:t>твердження</a:t>
            </a:r>
            <a:r>
              <a:rPr lang="ru-RU" sz="2600" b="1" dirty="0">
                <a:solidFill>
                  <a:srgbClr val="002060"/>
                </a:solidFill>
                <a:effectLst/>
              </a:rPr>
              <a:t> в </a:t>
            </a:r>
            <a:r>
              <a:rPr lang="ru-RU" sz="2600" b="1" dirty="0" err="1">
                <a:solidFill>
                  <a:srgbClr val="002060"/>
                </a:solidFill>
                <a:effectLst/>
              </a:rPr>
              <a:t>працях</a:t>
            </a:r>
            <a:r>
              <a:rPr lang="ru-RU" sz="2600" b="1" dirty="0">
                <a:solidFill>
                  <a:srgbClr val="002060"/>
                </a:solidFill>
                <a:effectLst/>
              </a:rPr>
              <a:t> Аристотеля (384-322 </a:t>
            </a:r>
            <a:r>
              <a:rPr lang="ru-RU" sz="2600" b="1" dirty="0" err="1">
                <a:solidFill>
                  <a:srgbClr val="002060"/>
                </a:solidFill>
                <a:effectLst/>
              </a:rPr>
              <a:t>рр</a:t>
            </a:r>
            <a:r>
              <a:rPr lang="ru-RU" sz="2600" b="1" dirty="0">
                <a:solidFill>
                  <a:srgbClr val="002060"/>
                </a:solidFill>
                <a:effectLst/>
              </a:rPr>
              <a:t>. до </a:t>
            </a:r>
            <a:r>
              <a:rPr lang="ru-RU" sz="2600" b="1" dirty="0" err="1">
                <a:solidFill>
                  <a:srgbClr val="002060"/>
                </a:solidFill>
                <a:effectLst/>
              </a:rPr>
              <a:t>н.е</a:t>
            </a:r>
            <a:r>
              <a:rPr lang="ru-RU" sz="2600" b="1" dirty="0">
                <a:solidFill>
                  <a:srgbClr val="002060"/>
                </a:solidFill>
                <a:effectLst/>
              </a:rPr>
              <a:t>.) та Цицерона (106-43 </a:t>
            </a:r>
            <a:r>
              <a:rPr lang="ru-RU" sz="2600" b="1" dirty="0" err="1">
                <a:solidFill>
                  <a:srgbClr val="002060"/>
                </a:solidFill>
                <a:effectLst/>
              </a:rPr>
              <a:t>рр</a:t>
            </a:r>
            <a:r>
              <a:rPr lang="ru-RU" sz="2600" b="1" dirty="0">
                <a:solidFill>
                  <a:srgbClr val="002060"/>
                </a:solidFill>
                <a:effectLst/>
              </a:rPr>
              <a:t>. до </a:t>
            </a:r>
            <a:r>
              <a:rPr lang="ru-RU" sz="2600" b="1" dirty="0" err="1">
                <a:solidFill>
                  <a:srgbClr val="002060"/>
                </a:solidFill>
                <a:effectLst/>
              </a:rPr>
              <a:t>н.е</a:t>
            </a:r>
            <a:r>
              <a:rPr lang="ru-RU" sz="2600" b="1" dirty="0">
                <a:solidFill>
                  <a:srgbClr val="002060"/>
                </a:solidFill>
                <a:effectLst/>
              </a:rPr>
              <a:t>.).</a:t>
            </a:r>
            <a:endParaRPr lang="ru-RU" sz="2600" b="1" dirty="0">
              <a:effectLst/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C00000"/>
                </a:solidFill>
              </a:rPr>
              <a:t>Аристотель</a:t>
            </a:r>
            <a:r>
              <a:rPr lang="ru-RU" sz="2600" b="1" dirty="0">
                <a:solidFill>
                  <a:srgbClr val="002060"/>
                </a:solidFill>
              </a:rPr>
              <a:t> – про </a:t>
            </a:r>
            <a:r>
              <a:rPr lang="ru-RU" sz="2600" b="1" dirty="0" err="1">
                <a:solidFill>
                  <a:srgbClr val="002060"/>
                </a:solidFill>
              </a:rPr>
              <a:t>боротьбу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партій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жителів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морського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узбережжя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r>
              <a:rPr lang="ru-RU" sz="2600" b="1" dirty="0" err="1">
                <a:solidFill>
                  <a:srgbClr val="002060"/>
                </a:solidFill>
              </a:rPr>
              <a:t>рівнин</a:t>
            </a:r>
            <a:r>
              <a:rPr lang="ru-RU" sz="2600" b="1" dirty="0">
                <a:solidFill>
                  <a:srgbClr val="002060"/>
                </a:solidFill>
              </a:rPr>
              <a:t> та </a:t>
            </a:r>
            <a:r>
              <a:rPr lang="ru-RU" sz="2600" b="1" dirty="0" err="1">
                <a:solidFill>
                  <a:srgbClr val="002060"/>
                </a:solidFill>
              </a:rPr>
              <a:t>гір</a:t>
            </a:r>
            <a:endParaRPr lang="ru-RU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C00000"/>
                </a:solidFill>
              </a:rPr>
              <a:t>Цицерон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використовував</a:t>
            </a:r>
            <a:r>
              <a:rPr lang="ru-RU" sz="2600" b="1" dirty="0">
                <a:solidFill>
                  <a:srgbClr val="002060"/>
                </a:solidFill>
              </a:rPr>
              <a:t> слово “</a:t>
            </a:r>
            <a:r>
              <a:rPr lang="ru-RU" sz="2600" b="1" dirty="0" err="1">
                <a:solidFill>
                  <a:srgbClr val="002060"/>
                </a:solidFill>
              </a:rPr>
              <a:t>партія</a:t>
            </a:r>
            <a:r>
              <a:rPr lang="ru-RU" sz="2600" b="1" dirty="0">
                <a:solidFill>
                  <a:srgbClr val="002060"/>
                </a:solidFill>
              </a:rPr>
              <a:t>” </a:t>
            </a:r>
            <a:r>
              <a:rPr lang="ru-RU" sz="2600" b="1" dirty="0" err="1">
                <a:solidFill>
                  <a:srgbClr val="002060"/>
                </a:solidFill>
              </a:rPr>
              <a:t>виключно</a:t>
            </a:r>
            <a:r>
              <a:rPr lang="ru-RU" sz="2600" b="1" dirty="0">
                <a:solidFill>
                  <a:srgbClr val="002060"/>
                </a:solidFill>
              </a:rPr>
              <a:t> у негативному </a:t>
            </a:r>
            <a:r>
              <a:rPr lang="ru-RU" sz="2600" b="1" dirty="0" err="1">
                <a:solidFill>
                  <a:srgbClr val="002060"/>
                </a:solidFill>
              </a:rPr>
              <a:t>сенсі</a:t>
            </a:r>
            <a:r>
              <a:rPr lang="ru-RU" sz="2600" b="1" dirty="0">
                <a:solidFill>
                  <a:srgbClr val="002060"/>
                </a:solidFill>
              </a:rPr>
              <a:t> для </a:t>
            </a:r>
            <a:r>
              <a:rPr lang="ru-RU" sz="2600" b="1" dirty="0" err="1">
                <a:solidFill>
                  <a:srgbClr val="002060"/>
                </a:solidFill>
              </a:rPr>
              <a:t>означення</a:t>
            </a:r>
            <a:r>
              <a:rPr lang="ru-RU" sz="2600" b="1" dirty="0">
                <a:solidFill>
                  <a:srgbClr val="002060"/>
                </a:solidFill>
              </a:rPr>
              <a:t> “</a:t>
            </a:r>
            <a:r>
              <a:rPr lang="ru-RU" sz="2600" b="1" dirty="0" err="1">
                <a:solidFill>
                  <a:srgbClr val="002060"/>
                </a:solidFill>
              </a:rPr>
              <a:t>поганих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неблагородних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союзів</a:t>
            </a:r>
            <a:r>
              <a:rPr lang="ru-RU" sz="2600" b="1" dirty="0">
                <a:solidFill>
                  <a:srgbClr val="002060"/>
                </a:solidFill>
              </a:rPr>
              <a:t>”. 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C00000"/>
                </a:solidFill>
              </a:rPr>
              <a:t>В </a:t>
            </a:r>
            <a:r>
              <a:rPr lang="ru-RU" sz="2600" b="1" dirty="0" err="1">
                <a:solidFill>
                  <a:srgbClr val="C00000"/>
                </a:solidFill>
              </a:rPr>
              <a:t>цілому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існування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партій</a:t>
            </a:r>
            <a:r>
              <a:rPr lang="ru-RU" sz="2600" b="1" dirty="0">
                <a:solidFill>
                  <a:srgbClr val="C00000"/>
                </a:solidFill>
              </a:rPr>
              <a:t> – </a:t>
            </a:r>
            <a:r>
              <a:rPr lang="ru-RU" sz="2600" b="1" dirty="0" err="1">
                <a:solidFill>
                  <a:srgbClr val="C00000"/>
                </a:solidFill>
              </a:rPr>
              <a:t>досить</a:t>
            </a:r>
            <a:r>
              <a:rPr lang="ru-RU" sz="2600" b="1" dirty="0">
                <a:solidFill>
                  <a:srgbClr val="C00000"/>
                </a:solidFill>
              </a:rPr>
              <a:t> позитивно</a:t>
            </a:r>
            <a:r>
              <a:rPr lang="ru-RU" sz="2600" b="1" dirty="0">
                <a:solidFill>
                  <a:srgbClr val="002060"/>
                </a:solidFill>
              </a:rPr>
              <a:t>: вони </a:t>
            </a:r>
            <a:r>
              <a:rPr lang="ru-RU" sz="2600" b="1" dirty="0" err="1">
                <a:solidFill>
                  <a:srgbClr val="002060"/>
                </a:solidFill>
              </a:rPr>
              <a:t>забезпечували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відображення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волі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певних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кіл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громадян</a:t>
            </a:r>
            <a:r>
              <a:rPr lang="ru-RU" sz="2600" b="1" dirty="0">
                <a:solidFill>
                  <a:srgbClr val="002060"/>
                </a:solidFill>
              </a:rPr>
              <a:t> на </a:t>
            </a:r>
            <a:r>
              <a:rPr lang="ru-RU" sz="2600" b="1" dirty="0" err="1">
                <a:solidFill>
                  <a:srgbClr val="002060"/>
                </a:solidFill>
              </a:rPr>
              <a:t>загальнонаціональному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рівні</a:t>
            </a:r>
            <a:r>
              <a:rPr lang="ru-RU" sz="2600" b="1" dirty="0">
                <a:solidFill>
                  <a:srgbClr val="002060"/>
                </a:solidFill>
              </a:rPr>
              <a:t> в </a:t>
            </a:r>
            <a:r>
              <a:rPr lang="ru-RU" sz="2600" b="1" dirty="0" err="1">
                <a:solidFill>
                  <a:srgbClr val="002060"/>
                </a:solidFill>
              </a:rPr>
              <a:t>процесі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прийняття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державних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рішень</a:t>
            </a:r>
            <a:r>
              <a:rPr lang="ru-RU" sz="2600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</a:rPr>
              <a:t>Негативного </a:t>
            </a:r>
            <a:r>
              <a:rPr lang="ru-RU" sz="2600" b="1" dirty="0" err="1">
                <a:solidFill>
                  <a:srgbClr val="002060"/>
                </a:solidFill>
              </a:rPr>
              <a:t>забарвлення</a:t>
            </a:r>
            <a:r>
              <a:rPr lang="ru-RU" sz="2600" b="1" dirty="0">
                <a:solidFill>
                  <a:srgbClr val="002060"/>
                </a:solidFill>
              </a:rPr>
              <a:t> ПП </a:t>
            </a:r>
            <a:r>
              <a:rPr lang="ru-RU" sz="2600" b="1" dirty="0" err="1">
                <a:solidFill>
                  <a:srgbClr val="002060"/>
                </a:solidFill>
              </a:rPr>
              <a:t>отримують</a:t>
            </a:r>
            <a:r>
              <a:rPr lang="ru-RU" sz="2600" b="1" dirty="0">
                <a:solidFill>
                  <a:srgbClr val="002060"/>
                </a:solidFill>
              </a:rPr>
              <a:t> з переходом </a:t>
            </a:r>
            <a:r>
              <a:rPr lang="ru-RU" sz="2600" b="1" dirty="0" err="1">
                <a:solidFill>
                  <a:srgbClr val="002060"/>
                </a:solidFill>
              </a:rPr>
              <a:t>від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республіканської</a:t>
            </a:r>
            <a:r>
              <a:rPr lang="ru-RU" sz="2600" b="1" dirty="0">
                <a:solidFill>
                  <a:srgbClr val="002060"/>
                </a:solidFill>
              </a:rPr>
              <a:t> до </a:t>
            </a:r>
            <a:r>
              <a:rPr lang="ru-RU" sz="2600" b="1" dirty="0" err="1">
                <a:solidFill>
                  <a:srgbClr val="002060"/>
                </a:solidFill>
              </a:rPr>
              <a:t>монархічної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форми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правління</a:t>
            </a:r>
            <a:r>
              <a:rPr lang="ru-RU" sz="2600" b="1" dirty="0">
                <a:solidFill>
                  <a:srgbClr val="002060"/>
                </a:solidFill>
              </a:rPr>
              <a:t>. 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 </a:t>
            </a:r>
          </a:p>
          <a:p>
            <a:pPr marL="0" indent="0">
              <a:buNone/>
            </a:pPr>
            <a:endParaRPr lang="ru-RU" sz="2000" dirty="0">
              <a:effectLst/>
              <a:latin typeface="Helvetica" pitchFamily="2" charset="0"/>
            </a:endParaRPr>
          </a:p>
          <a:p>
            <a:endParaRPr lang="ru-RU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5122" name="Picture 2" descr="11 Facts About What Ancient Roman Parties Were Really Like">
            <a:extLst>
              <a:ext uri="{FF2B5EF4-FFF2-40B4-BE49-F238E27FC236}">
                <a16:creationId xmlns:a16="http://schemas.microsoft.com/office/drawing/2014/main" id="{E75C5FAD-4A76-4145-9D35-B317F506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" y="1510857"/>
            <a:ext cx="6016701" cy="3836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96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709" y="177421"/>
            <a:ext cx="5492728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4. </a:t>
            </a:r>
            <a:r>
              <a:rPr lang="ru-RU" sz="2400" b="1" u="sng" dirty="0" err="1">
                <a:solidFill>
                  <a:srgbClr val="FF0000"/>
                </a:solidFill>
              </a:rPr>
              <a:t>Організаційна</a:t>
            </a:r>
            <a:r>
              <a:rPr lang="ru-RU" sz="2400" b="1" u="sng" dirty="0">
                <a:solidFill>
                  <a:srgbClr val="FF0000"/>
                </a:solidFill>
              </a:rPr>
              <a:t> модель.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Значна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частина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емпір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порівн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досліджень</a:t>
            </a:r>
            <a:r>
              <a:rPr lang="ru-RU" sz="2400" b="1" dirty="0">
                <a:solidFill>
                  <a:srgbClr val="002060"/>
                </a:solidFill>
              </a:rPr>
              <a:t> з проблем </a:t>
            </a:r>
            <a:r>
              <a:rPr lang="ru-RU" sz="2400" b="1" dirty="0" err="1">
                <a:solidFill>
                  <a:srgbClr val="002060"/>
                </a:solidFill>
              </a:rPr>
              <a:t>партійної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організації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спирається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теоретичні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висновки</a:t>
            </a:r>
            <a:r>
              <a:rPr lang="ru-RU" sz="2400" b="1" dirty="0">
                <a:solidFill>
                  <a:srgbClr val="002060"/>
                </a:solidFill>
              </a:rPr>
              <a:t> М. </a:t>
            </a:r>
            <a:r>
              <a:rPr lang="ru-RU" sz="2400" b="1" dirty="0" err="1">
                <a:solidFill>
                  <a:srgbClr val="002060"/>
                </a:solidFill>
              </a:rPr>
              <a:t>Дюверже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Здійснюючи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науковий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аналіз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діяльності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провідних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Європи</a:t>
            </a:r>
            <a:r>
              <a:rPr lang="ru-RU" sz="2400" b="1" dirty="0">
                <a:solidFill>
                  <a:srgbClr val="002060"/>
                </a:solidFill>
              </a:rPr>
              <a:t> та США, </a:t>
            </a:r>
            <a:r>
              <a:rPr lang="ru-RU" sz="2400" b="1" dirty="0" err="1">
                <a:solidFill>
                  <a:srgbClr val="002060"/>
                </a:solidFill>
              </a:rPr>
              <a:t>науковці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формулюють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визначення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структурні</a:t>
            </a:r>
            <a:r>
              <a:rPr lang="ru-RU" sz="2400" b="1" dirty="0">
                <a:solidFill>
                  <a:srgbClr val="002060"/>
                </a:solidFill>
              </a:rPr>
              <a:t> характеристики: «</a:t>
            </a:r>
            <a:r>
              <a:rPr lang="ru-RU" sz="2400" b="1" dirty="0" err="1">
                <a:solidFill>
                  <a:srgbClr val="002060"/>
                </a:solidFill>
              </a:rPr>
              <a:t>всеядних</a:t>
            </a:r>
            <a:r>
              <a:rPr lang="ru-RU" sz="2400" b="1" dirty="0">
                <a:solidFill>
                  <a:srgbClr val="002060"/>
                </a:solidFill>
              </a:rPr>
              <a:t>» </a:t>
            </a:r>
            <a:r>
              <a:rPr lang="ru-RU" sz="2400" b="1" dirty="0" err="1">
                <a:solidFill>
                  <a:srgbClr val="002060"/>
                </a:solidFill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або</a:t>
            </a:r>
            <a:r>
              <a:rPr lang="ru-RU" sz="2400" b="1" dirty="0">
                <a:solidFill>
                  <a:srgbClr val="002060"/>
                </a:solidFill>
              </a:rPr>
              <a:t> «</a:t>
            </a:r>
            <a:r>
              <a:rPr lang="en-US" sz="2400" b="1" dirty="0">
                <a:solidFill>
                  <a:srgbClr val="002060"/>
                </a:solidFill>
              </a:rPr>
              <a:t>catch-all party», </a:t>
            </a:r>
            <a:r>
              <a:rPr lang="ru-RU" sz="2400" b="1" dirty="0" err="1">
                <a:solidFill>
                  <a:srgbClr val="002060"/>
                </a:solidFill>
              </a:rPr>
              <a:t>електорально-професійної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картельної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, (</a:t>
            </a:r>
            <a:r>
              <a:rPr lang="ru-RU" sz="2400" b="1" dirty="0" err="1">
                <a:solidFill>
                  <a:srgbClr val="002060"/>
                </a:solidFill>
              </a:rPr>
              <a:t>оновлену</a:t>
            </a:r>
            <a:r>
              <a:rPr lang="ru-RU" sz="2400" b="1" dirty="0">
                <a:solidFill>
                  <a:srgbClr val="002060"/>
                </a:solidFill>
              </a:rPr>
              <a:t>) </a:t>
            </a:r>
            <a:r>
              <a:rPr lang="ru-RU" sz="2400" b="1" dirty="0" err="1">
                <a:solidFill>
                  <a:srgbClr val="002060"/>
                </a:solidFill>
              </a:rPr>
              <a:t>модернізовану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кадрову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партію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ін</a:t>
            </a:r>
            <a:r>
              <a:rPr lang="ru-RU" sz="2400" b="1" dirty="0">
                <a:solidFill>
                  <a:srgbClr val="002060"/>
                </a:solidFill>
              </a:rPr>
              <a:t>. 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9460" name="Picture 4" descr="Political Party Cartoons and Comics - funny pictures from CartoonStock">
            <a:extLst>
              <a:ext uri="{FF2B5EF4-FFF2-40B4-BE49-F238E27FC236}">
                <a16:creationId xmlns:a16="http://schemas.microsoft.com/office/drawing/2014/main" id="{4A88CCA8-2299-D348-B58F-56C0657CE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7" y="295278"/>
            <a:ext cx="4334741" cy="6267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46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491" y="177421"/>
            <a:ext cx="5471946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5. </a:t>
            </a:r>
            <a:r>
              <a:rPr lang="ru-RU" sz="2400" b="1" u="sng" dirty="0" err="1">
                <a:solidFill>
                  <a:srgbClr val="FF0000"/>
                </a:solidFill>
              </a:rPr>
              <a:t>Автономія</a:t>
            </a:r>
            <a:r>
              <a:rPr lang="ru-RU" sz="2400" b="1" u="sng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Поняття </a:t>
            </a:r>
            <a:r>
              <a:rPr lang="ru-RU" sz="2400" b="1" dirty="0" err="1">
                <a:solidFill>
                  <a:srgbClr val="002060"/>
                </a:solidFill>
              </a:rPr>
              <a:t>автономії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відіграє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значну</a:t>
            </a:r>
            <a:r>
              <a:rPr lang="ru-RU" sz="2400" b="1" dirty="0">
                <a:solidFill>
                  <a:srgbClr val="002060"/>
                </a:solidFill>
              </a:rPr>
              <a:t> роль у </a:t>
            </a:r>
            <a:r>
              <a:rPr lang="ru-RU" sz="2400" b="1" dirty="0" err="1">
                <a:solidFill>
                  <a:srgbClr val="002060"/>
                </a:solidFill>
              </a:rPr>
              <a:t>теоретичних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побудовах</a:t>
            </a:r>
            <a:r>
              <a:rPr lang="ru-RU" sz="2400" b="1" dirty="0">
                <a:solidFill>
                  <a:srgbClr val="002060"/>
                </a:solidFill>
              </a:rPr>
              <a:t> Дж. </a:t>
            </a:r>
            <a:r>
              <a:rPr lang="ru-RU" sz="2400" b="1" dirty="0" err="1">
                <a:solidFill>
                  <a:srgbClr val="002060"/>
                </a:solidFill>
              </a:rPr>
              <a:t>Сарторі</a:t>
            </a:r>
            <a:r>
              <a:rPr lang="ru-RU" sz="2400" b="1" dirty="0">
                <a:solidFill>
                  <a:srgbClr val="002060"/>
                </a:solidFill>
              </a:rPr>
              <a:t> й </a:t>
            </a:r>
            <a:r>
              <a:rPr lang="ru-RU" sz="2400" b="1" dirty="0" err="1">
                <a:solidFill>
                  <a:srgbClr val="002060"/>
                </a:solidFill>
              </a:rPr>
              <a:t>А.Панеб’янко</a:t>
            </a:r>
            <a:r>
              <a:rPr lang="ru-RU" sz="2400" b="1" dirty="0">
                <a:solidFill>
                  <a:srgbClr val="002060"/>
                </a:solidFill>
              </a:rPr>
              <a:t>. При </a:t>
            </a:r>
            <a:r>
              <a:rPr lang="ru-RU" sz="2400" b="1" dirty="0" err="1">
                <a:solidFill>
                  <a:srgbClr val="002060"/>
                </a:solidFill>
              </a:rPr>
              <a:t>вивченні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автономії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виділяються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наступні</a:t>
            </a:r>
            <a:r>
              <a:rPr lang="ru-RU" sz="2400" b="1" dirty="0">
                <a:solidFill>
                  <a:srgbClr val="002060"/>
                </a:solidFill>
              </a:rPr>
              <a:t> теми: </a:t>
            </a:r>
            <a:r>
              <a:rPr lang="ru-RU" sz="2400" b="1" dirty="0" err="1">
                <a:solidFill>
                  <a:srgbClr val="FF0000"/>
                </a:solidFill>
              </a:rPr>
              <a:t>джерела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фінансування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джерела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поповнення</a:t>
            </a:r>
            <a:r>
              <a:rPr lang="ru-RU" sz="2400" b="1" dirty="0">
                <a:solidFill>
                  <a:srgbClr val="FF0000"/>
                </a:solidFill>
              </a:rPr>
              <a:t> (членами), </a:t>
            </a:r>
            <a:r>
              <a:rPr lang="ru-RU" sz="2400" b="1" dirty="0" err="1">
                <a:solidFill>
                  <a:srgbClr val="FF0000"/>
                </a:solidFill>
              </a:rPr>
              <a:t>джерела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керівництва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відносини</a:t>
            </a:r>
            <a:r>
              <a:rPr lang="ru-RU" sz="2400" b="1" dirty="0">
                <a:solidFill>
                  <a:srgbClr val="FF0000"/>
                </a:solidFill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</a:rPr>
              <a:t>партіями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всередині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країни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відносини</a:t>
            </a:r>
            <a:r>
              <a:rPr lang="ru-RU" sz="2400" b="1" dirty="0">
                <a:solidFill>
                  <a:srgbClr val="FF0000"/>
                </a:solidFill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</a:rPr>
              <a:t>зарубіжними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організаціями</a:t>
            </a:r>
            <a:r>
              <a:rPr lang="ru-RU" sz="2400" b="1" dirty="0">
                <a:solidFill>
                  <a:srgbClr val="FF0000"/>
                </a:solidFill>
              </a:rPr>
              <a:t>. 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7410" name="Picture 2" descr="Понад 1,6 млрд грн виділила держава на фінансування партій за останні два  роки | Новини Останній Бастіон">
            <a:extLst>
              <a:ext uri="{FF2B5EF4-FFF2-40B4-BE49-F238E27FC236}">
                <a16:creationId xmlns:a16="http://schemas.microsoft.com/office/drawing/2014/main" id="{1E0344FC-E68C-8B40-851D-10FCF542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3" y="1718011"/>
            <a:ext cx="6159558" cy="342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83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055" y="0"/>
            <a:ext cx="5901437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6. </a:t>
            </a:r>
            <a:r>
              <a:rPr lang="ru-RU" sz="2800" b="1" u="sng" dirty="0" err="1">
                <a:solidFill>
                  <a:srgbClr val="FF0000"/>
                </a:solidFill>
              </a:rPr>
              <a:t>Узгодженість</a:t>
            </a:r>
            <a:r>
              <a:rPr lang="ru-RU" sz="2800" b="1" u="sng" dirty="0">
                <a:solidFill>
                  <a:srgbClr val="FF0000"/>
                </a:solidFill>
              </a:rPr>
              <a:t>. </a:t>
            </a:r>
            <a:r>
              <a:rPr lang="ru-RU" sz="2800" b="1" dirty="0">
                <a:solidFill>
                  <a:srgbClr val="002060"/>
                </a:solidFill>
              </a:rPr>
              <a:t>Поняття «</a:t>
            </a:r>
            <a:r>
              <a:rPr lang="ru-RU" sz="2800" b="1" dirty="0" err="1">
                <a:solidFill>
                  <a:srgbClr val="002060"/>
                </a:solidFill>
              </a:rPr>
              <a:t>узгодженість</a:t>
            </a:r>
            <a:r>
              <a:rPr lang="ru-RU" sz="2800" b="1" dirty="0">
                <a:solidFill>
                  <a:srgbClr val="002060"/>
                </a:solidFill>
              </a:rPr>
              <a:t>» </a:t>
            </a:r>
            <a:r>
              <a:rPr lang="ru-RU" sz="2800" b="1" dirty="0" err="1">
                <a:solidFill>
                  <a:srgbClr val="002060"/>
                </a:solidFill>
              </a:rPr>
              <a:t>було</a:t>
            </a:r>
            <a:r>
              <a:rPr lang="ru-RU" sz="2800" b="1" dirty="0">
                <a:solidFill>
                  <a:srgbClr val="002060"/>
                </a:solidFill>
              </a:rPr>
              <a:t> введено для </a:t>
            </a:r>
            <a:r>
              <a:rPr lang="ru-RU" sz="2800" b="1" dirty="0" err="1">
                <a:solidFill>
                  <a:srgbClr val="002060"/>
                </a:solidFill>
              </a:rPr>
              <a:t>вивчення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партій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діють</a:t>
            </a:r>
            <a:r>
              <a:rPr lang="ru-RU" sz="2800" b="1" dirty="0">
                <a:solidFill>
                  <a:srgbClr val="002060"/>
                </a:solidFill>
              </a:rPr>
              <a:t> в штатах і на </a:t>
            </a:r>
            <a:r>
              <a:rPr lang="ru-RU" sz="2800" b="1" dirty="0" err="1">
                <a:solidFill>
                  <a:srgbClr val="002060"/>
                </a:solidFill>
              </a:rPr>
              <a:t>місцевому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рівнів</a:t>
            </a:r>
            <a:r>
              <a:rPr lang="ru-RU" sz="2800" b="1" dirty="0">
                <a:solidFill>
                  <a:srgbClr val="002060"/>
                </a:solidFill>
              </a:rPr>
              <a:t>. У </a:t>
            </a:r>
            <a:r>
              <a:rPr lang="ru-RU" sz="2800" b="1" dirty="0" err="1">
                <a:solidFill>
                  <a:srgbClr val="002060"/>
                </a:solidFill>
              </a:rPr>
              <a:t>порівняльному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аналізі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під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узгодженістю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розуміється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ступінь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відповідності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між</a:t>
            </a:r>
            <a:r>
              <a:rPr lang="ru-RU" sz="2800" b="1" dirty="0">
                <a:solidFill>
                  <a:srgbClr val="FF0000"/>
                </a:solidFill>
              </a:rPr>
              <a:t> установками і </a:t>
            </a:r>
            <a:r>
              <a:rPr lang="ru-RU" sz="2800" b="1" dirty="0" err="1">
                <a:solidFill>
                  <a:srgbClr val="FF0000"/>
                </a:solidFill>
              </a:rPr>
              <a:t>поведінкою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членів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партії</a:t>
            </a:r>
            <a:r>
              <a:rPr lang="ru-RU" sz="2800" b="1" dirty="0">
                <a:solidFill>
                  <a:srgbClr val="FF0000"/>
                </a:solidFill>
              </a:rPr>
              <a:t>». 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Проблема </a:t>
            </a:r>
            <a:r>
              <a:rPr lang="ru-RU" sz="2800" b="1" dirty="0" err="1">
                <a:solidFill>
                  <a:srgbClr val="002060"/>
                </a:solidFill>
              </a:rPr>
              <a:t>узгодженості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розглядається</a:t>
            </a:r>
            <a:r>
              <a:rPr lang="ru-RU" sz="2800" b="1" dirty="0">
                <a:solidFill>
                  <a:srgbClr val="002060"/>
                </a:solidFill>
              </a:rPr>
              <a:t> за </a:t>
            </a:r>
            <a:r>
              <a:rPr lang="ru-RU" sz="2800" b="1" dirty="0" err="1">
                <a:solidFill>
                  <a:srgbClr val="002060"/>
                </a:solidFill>
              </a:rPr>
              <a:t>допомогою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термінів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згуртованість</a:t>
            </a:r>
            <a:r>
              <a:rPr lang="ru-RU" sz="2800" b="1" dirty="0">
                <a:solidFill>
                  <a:srgbClr val="FF0000"/>
                </a:solidFill>
              </a:rPr>
              <a:t>» і «</a:t>
            </a:r>
            <a:r>
              <a:rPr lang="ru-RU" sz="2800" b="1" dirty="0" err="1">
                <a:solidFill>
                  <a:srgbClr val="FF0000"/>
                </a:solidFill>
              </a:rPr>
              <a:t>фракційність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20482" name="Picture 2" descr="EDITORIAL- Party members">
            <a:extLst>
              <a:ext uri="{FF2B5EF4-FFF2-40B4-BE49-F238E27FC236}">
                <a16:creationId xmlns:a16="http://schemas.microsoft.com/office/drawing/2014/main" id="{67769C1D-1F83-7C4E-85F5-437D903D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8" y="1583459"/>
            <a:ext cx="5901436" cy="3931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038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564" y="0"/>
            <a:ext cx="6240873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err="1">
                <a:solidFill>
                  <a:srgbClr val="FF0000"/>
                </a:solidFill>
              </a:rPr>
              <a:t>Згуртованість</a:t>
            </a:r>
            <a:r>
              <a:rPr lang="ru-RU" sz="2800" b="1" dirty="0">
                <a:solidFill>
                  <a:srgbClr val="002060"/>
                </a:solidFill>
              </a:rPr>
              <a:t> – </a:t>
            </a:r>
            <a:r>
              <a:rPr lang="ru-RU" sz="2800" b="1" dirty="0" err="1">
                <a:solidFill>
                  <a:srgbClr val="002060"/>
                </a:solidFill>
              </a:rPr>
              <a:t>рівень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єдності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членів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партії</a:t>
            </a:r>
            <a:r>
              <a:rPr lang="ru-RU" sz="2800" b="1" dirty="0">
                <a:solidFill>
                  <a:srgbClr val="002060"/>
                </a:solidFill>
              </a:rPr>
              <a:t> при </a:t>
            </a:r>
            <a:r>
              <a:rPr lang="ru-RU" sz="2800" b="1" dirty="0" err="1">
                <a:solidFill>
                  <a:srgbClr val="002060"/>
                </a:solidFill>
              </a:rPr>
              <a:t>голосуваннях</a:t>
            </a:r>
            <a:r>
              <a:rPr lang="ru-RU" sz="2800" b="1" dirty="0">
                <a:solidFill>
                  <a:srgbClr val="002060"/>
                </a:solidFill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</a:rPr>
              <a:t>законодавчих</a:t>
            </a:r>
            <a:r>
              <a:rPr lang="ru-RU" sz="2800" b="1" dirty="0">
                <a:solidFill>
                  <a:srgbClr val="002060"/>
                </a:solidFill>
              </a:rPr>
              <a:t> органах; </a:t>
            </a:r>
            <a:r>
              <a:rPr lang="ru-RU" sz="2800" b="1" dirty="0" err="1">
                <a:solidFill>
                  <a:srgbClr val="002060"/>
                </a:solidFill>
              </a:rPr>
              <a:t>вивчається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крізь</a:t>
            </a:r>
            <a:r>
              <a:rPr lang="ru-RU" sz="2800" b="1" dirty="0">
                <a:solidFill>
                  <a:srgbClr val="002060"/>
                </a:solidFill>
              </a:rPr>
              <a:t> призму таких </a:t>
            </a:r>
            <a:r>
              <a:rPr lang="ru-RU" sz="2800" b="1" dirty="0" err="1">
                <a:solidFill>
                  <a:srgbClr val="002060"/>
                </a:solidFill>
              </a:rPr>
              <a:t>гіпотез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- </a:t>
            </a:r>
            <a:r>
              <a:rPr lang="ru-RU" sz="2800" b="1" dirty="0" err="1">
                <a:solidFill>
                  <a:srgbClr val="002060"/>
                </a:solidFill>
              </a:rPr>
              <a:t>згуртованість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партії</a:t>
            </a:r>
            <a:r>
              <a:rPr lang="ru-RU" sz="2800" b="1" dirty="0">
                <a:solidFill>
                  <a:srgbClr val="002060"/>
                </a:solidFill>
              </a:rPr>
              <a:t> прямо </a:t>
            </a:r>
            <a:r>
              <a:rPr lang="ru-RU" sz="2800" b="1" dirty="0" err="1">
                <a:solidFill>
                  <a:srgbClr val="002060"/>
                </a:solidFill>
              </a:rPr>
              <a:t>пропорційна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її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централізації</a:t>
            </a:r>
            <a:r>
              <a:rPr lang="ru-RU" sz="2800" b="1" dirty="0">
                <a:solidFill>
                  <a:srgbClr val="002060"/>
                </a:solidFill>
              </a:rPr>
              <a:t>;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- </a:t>
            </a:r>
            <a:r>
              <a:rPr lang="ru-RU" sz="2800" b="1" dirty="0" err="1">
                <a:solidFill>
                  <a:srgbClr val="002060"/>
                </a:solidFill>
              </a:rPr>
              <a:t>чим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більш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крайню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ліву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ідеологію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партія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сповідує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тим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більш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крайні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ідеологічні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позиції</a:t>
            </a:r>
            <a:r>
              <a:rPr lang="ru-RU" sz="2800" b="1" dirty="0">
                <a:solidFill>
                  <a:srgbClr val="002060"/>
                </a:solidFill>
              </a:rPr>
              <a:t> вона </a:t>
            </a:r>
            <a:r>
              <a:rPr lang="ru-RU" sz="2800" b="1" dirty="0" err="1">
                <a:solidFill>
                  <a:srgbClr val="002060"/>
                </a:solidFill>
              </a:rPr>
              <a:t>займає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800" b="1" dirty="0" err="1">
                <a:solidFill>
                  <a:srgbClr val="002060"/>
                </a:solidFill>
              </a:rPr>
              <a:t>Рівень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згуртованості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партій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визначається</a:t>
            </a:r>
            <a:r>
              <a:rPr lang="ru-RU" sz="2800" b="1" dirty="0">
                <a:solidFill>
                  <a:srgbClr val="002060"/>
                </a:solidFill>
              </a:rPr>
              <a:t> характером </a:t>
            </a:r>
            <a:r>
              <a:rPr lang="ru-RU" sz="2800" b="1" dirty="0" err="1">
                <a:solidFill>
                  <a:srgbClr val="002060"/>
                </a:solidFill>
              </a:rPr>
              <a:t>взаємовідносин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між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законодавчою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виконавчою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владою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ефективністю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законодавчих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органів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21506" name="Picture 2" descr="Сплочённая команда или змеиное логово? — Евгения Вереникина на TenChat.ru">
            <a:extLst>
              <a:ext uri="{FF2B5EF4-FFF2-40B4-BE49-F238E27FC236}">
                <a16:creationId xmlns:a16="http://schemas.microsoft.com/office/drawing/2014/main" id="{56CD1930-7AF4-6449-95F4-559BCD927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3" y="1313876"/>
            <a:ext cx="5246832" cy="4230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33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967" y="0"/>
            <a:ext cx="6879527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Фракційність</a:t>
            </a:r>
            <a:r>
              <a:rPr lang="ru-RU" b="1" dirty="0">
                <a:solidFill>
                  <a:srgbClr val="002060"/>
                </a:solidFill>
              </a:rPr>
              <a:t> -  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фракція</a:t>
            </a:r>
            <a:r>
              <a:rPr lang="ru-RU" b="1" dirty="0">
                <a:solidFill>
                  <a:srgbClr val="002060"/>
                </a:solidFill>
              </a:rPr>
              <a:t> (Р. </a:t>
            </a:r>
            <a:r>
              <a:rPr lang="ru-RU" b="1" dirty="0" err="1">
                <a:solidFill>
                  <a:srgbClr val="002060"/>
                </a:solidFill>
              </a:rPr>
              <a:t>Заріскі</a:t>
            </a:r>
            <a:r>
              <a:rPr lang="ru-RU" b="1" dirty="0">
                <a:solidFill>
                  <a:srgbClr val="002060"/>
                </a:solidFill>
              </a:rPr>
              <a:t>)  як «</a:t>
            </a:r>
            <a:r>
              <a:rPr lang="ru-RU" b="1" dirty="0" err="1">
                <a:solidFill>
                  <a:srgbClr val="002060"/>
                </a:solidFill>
              </a:rPr>
              <a:t>внутрішньопартійне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об’єднання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кліка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або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угруповання</a:t>
            </a:r>
            <a:r>
              <a:rPr lang="ru-RU" b="1" dirty="0">
                <a:solidFill>
                  <a:srgbClr val="002060"/>
                </a:solidFill>
              </a:rPr>
              <a:t>), члени </a:t>
            </a:r>
            <a:r>
              <a:rPr lang="ru-RU" b="1" dirty="0" err="1">
                <a:solidFill>
                  <a:srgbClr val="002060"/>
                </a:solidFill>
              </a:rPr>
              <a:t>якого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почуття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спільності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єдності</a:t>
            </a:r>
            <a:r>
              <a:rPr lang="ru-RU" b="1" dirty="0">
                <a:solidFill>
                  <a:srgbClr val="002060"/>
                </a:solidFill>
              </a:rPr>
              <a:t> мети та </a:t>
            </a:r>
            <a:r>
              <a:rPr lang="ru-RU" b="1" dirty="0" err="1">
                <a:solidFill>
                  <a:srgbClr val="002060"/>
                </a:solidFill>
              </a:rPr>
              <a:t>організовані</a:t>
            </a:r>
            <a:r>
              <a:rPr lang="ru-RU" b="1" dirty="0">
                <a:solidFill>
                  <a:srgbClr val="002060"/>
                </a:solidFill>
              </a:rPr>
              <a:t> таким чином,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колективно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діють</a:t>
            </a:r>
            <a:r>
              <a:rPr lang="ru-RU" b="1" dirty="0">
                <a:solidFill>
                  <a:srgbClr val="002060"/>
                </a:solidFill>
              </a:rPr>
              <a:t> як </a:t>
            </a:r>
            <a:r>
              <a:rPr lang="ru-RU" b="1" dirty="0" err="1">
                <a:solidFill>
                  <a:srgbClr val="002060"/>
                </a:solidFill>
              </a:rPr>
              <a:t>окремий</a:t>
            </a:r>
            <a:r>
              <a:rPr lang="ru-RU" b="1" dirty="0">
                <a:solidFill>
                  <a:srgbClr val="002060"/>
                </a:solidFill>
              </a:rPr>
              <a:t> блок </a:t>
            </a:r>
            <a:r>
              <a:rPr lang="ru-RU" b="1" dirty="0" err="1">
                <a:solidFill>
                  <a:srgbClr val="002060"/>
                </a:solidFill>
              </a:rPr>
              <a:t>всередині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партії</a:t>
            </a:r>
            <a:r>
              <a:rPr lang="ru-RU" b="1" dirty="0">
                <a:solidFill>
                  <a:srgbClr val="002060"/>
                </a:solidFill>
              </a:rPr>
              <a:t> для </a:t>
            </a:r>
            <a:r>
              <a:rPr lang="ru-RU" b="1" dirty="0" err="1">
                <a:solidFill>
                  <a:srgbClr val="002060"/>
                </a:solidFill>
              </a:rPr>
              <a:t>досягнення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своїх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цілей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Дж. </a:t>
            </a:r>
            <a:r>
              <a:rPr lang="ru-RU" b="1" dirty="0" err="1">
                <a:solidFill>
                  <a:srgbClr val="FF0000"/>
                </a:solidFill>
              </a:rPr>
              <a:t>Сарторі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</a:t>
            </a:r>
            <a:r>
              <a:rPr lang="ru-RU" b="1" dirty="0" err="1">
                <a:solidFill>
                  <a:srgbClr val="002060"/>
                </a:solidFill>
              </a:rPr>
              <a:t>класифікація</a:t>
            </a:r>
            <a:r>
              <a:rPr lang="ru-RU" b="1" dirty="0">
                <a:solidFill>
                  <a:srgbClr val="002060"/>
                </a:solidFill>
              </a:rPr>
              <a:t> Ф., </a:t>
            </a:r>
            <a:r>
              <a:rPr lang="ru-RU" b="1" dirty="0" err="1">
                <a:solidFill>
                  <a:srgbClr val="002060"/>
                </a:solidFill>
              </a:rPr>
              <a:t>виходячи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їх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цілей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влада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чи</a:t>
            </a:r>
            <a:r>
              <a:rPr lang="ru-RU" b="1" dirty="0">
                <a:solidFill>
                  <a:srgbClr val="002060"/>
                </a:solidFill>
              </a:rPr>
              <a:t> посади) і </a:t>
            </a:r>
            <a:r>
              <a:rPr lang="ru-RU" b="1" dirty="0" err="1">
                <a:solidFill>
                  <a:srgbClr val="002060"/>
                </a:solidFill>
              </a:rPr>
              <a:t>принципів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ідеології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ідеї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К. </a:t>
            </a:r>
            <a:r>
              <a:rPr lang="ru-RU" b="1" dirty="0" err="1">
                <a:solidFill>
                  <a:srgbClr val="FF0000"/>
                </a:solidFill>
              </a:rPr>
              <a:t>Джанда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4 </a:t>
            </a:r>
            <a:r>
              <a:rPr lang="ru-RU" b="1" dirty="0" err="1">
                <a:solidFill>
                  <a:srgbClr val="002060"/>
                </a:solidFill>
              </a:rPr>
              <a:t>типи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фракційності</a:t>
            </a:r>
            <a:r>
              <a:rPr lang="ru-RU" b="1" dirty="0">
                <a:solidFill>
                  <a:srgbClr val="002060"/>
                </a:solidFill>
              </a:rPr>
              <a:t>, яка </a:t>
            </a:r>
            <a:r>
              <a:rPr lang="ru-RU" b="1" dirty="0" err="1">
                <a:solidFill>
                  <a:srgbClr val="002060"/>
                </a:solidFill>
              </a:rPr>
              <a:t>обумовлена</a:t>
            </a:r>
            <a:r>
              <a:rPr lang="ru-RU" b="1" dirty="0">
                <a:solidFill>
                  <a:srgbClr val="002060"/>
                </a:solidFill>
              </a:rPr>
              <a:t>: </a:t>
            </a:r>
          </a:p>
          <a:p>
            <a:r>
              <a:rPr lang="ru-RU" b="1" dirty="0">
                <a:solidFill>
                  <a:srgbClr val="002060"/>
                </a:solidFill>
              </a:rPr>
              <a:t>а) </a:t>
            </a:r>
            <a:r>
              <a:rPr lang="ru-RU" b="1" dirty="0" err="1">
                <a:solidFill>
                  <a:srgbClr val="002060"/>
                </a:solidFill>
              </a:rPr>
              <a:t>ідеологічними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розбіжностями</a:t>
            </a:r>
            <a:r>
              <a:rPr lang="ru-RU" b="1" dirty="0">
                <a:solidFill>
                  <a:srgbClr val="002060"/>
                </a:solidFill>
              </a:rPr>
              <a:t>; </a:t>
            </a:r>
          </a:p>
          <a:p>
            <a:r>
              <a:rPr lang="ru-RU" b="1" dirty="0">
                <a:solidFill>
                  <a:srgbClr val="002060"/>
                </a:solidFill>
              </a:rPr>
              <a:t>б) </a:t>
            </a:r>
            <a:r>
              <a:rPr lang="ru-RU" b="1" dirty="0" err="1">
                <a:solidFill>
                  <a:srgbClr val="002060"/>
                </a:solidFill>
              </a:rPr>
              <a:t>розбіжностями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конкретних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питань</a:t>
            </a:r>
            <a:r>
              <a:rPr lang="ru-RU" b="1" dirty="0">
                <a:solidFill>
                  <a:srgbClr val="002060"/>
                </a:solidFill>
              </a:rPr>
              <a:t>; </a:t>
            </a:r>
          </a:p>
          <a:p>
            <a:r>
              <a:rPr lang="ru-RU" b="1" dirty="0">
                <a:solidFill>
                  <a:srgbClr val="002060"/>
                </a:solidFill>
              </a:rPr>
              <a:t>в) </a:t>
            </a:r>
            <a:r>
              <a:rPr lang="ru-RU" b="1" dirty="0" err="1">
                <a:solidFill>
                  <a:srgbClr val="002060"/>
                </a:solidFill>
              </a:rPr>
              <a:t>розбіжностями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питань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стратегії</a:t>
            </a:r>
            <a:r>
              <a:rPr lang="ru-RU" b="1" dirty="0">
                <a:solidFill>
                  <a:srgbClr val="002060"/>
                </a:solidFill>
              </a:rPr>
              <a:t>; </a:t>
            </a:r>
          </a:p>
          <a:p>
            <a:r>
              <a:rPr lang="ru-RU" b="1" dirty="0">
                <a:solidFill>
                  <a:srgbClr val="002060"/>
                </a:solidFill>
              </a:rPr>
              <a:t>г) </a:t>
            </a:r>
            <a:r>
              <a:rPr lang="ru-RU" b="1" dirty="0" err="1">
                <a:solidFill>
                  <a:srgbClr val="002060"/>
                </a:solidFill>
              </a:rPr>
              <a:t>пов’язана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боротьбою</a:t>
            </a:r>
            <a:r>
              <a:rPr lang="ru-RU" b="1" dirty="0">
                <a:solidFill>
                  <a:srgbClr val="002060"/>
                </a:solidFill>
              </a:rPr>
              <a:t> за </a:t>
            </a:r>
            <a:r>
              <a:rPr lang="ru-RU" b="1" dirty="0" err="1">
                <a:solidFill>
                  <a:srgbClr val="002060"/>
                </a:solidFill>
              </a:rPr>
              <a:t>керівництво</a:t>
            </a:r>
            <a:r>
              <a:rPr lang="ru-RU" b="1" dirty="0">
                <a:solidFill>
                  <a:srgbClr val="002060"/>
                </a:solidFill>
              </a:rPr>
              <a:t>. 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У </a:t>
            </a:r>
            <a:r>
              <a:rPr lang="ru-RU" b="1" dirty="0" err="1">
                <a:solidFill>
                  <a:srgbClr val="002060"/>
                </a:solidFill>
              </a:rPr>
              <a:t>ході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аналізу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більш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ніж</a:t>
            </a:r>
            <a:r>
              <a:rPr lang="ru-RU" b="1" dirty="0">
                <a:solidFill>
                  <a:srgbClr val="002060"/>
                </a:solidFill>
              </a:rPr>
              <a:t> 100 </a:t>
            </a:r>
            <a:r>
              <a:rPr lang="ru-RU" b="1" dirty="0" err="1">
                <a:solidFill>
                  <a:srgbClr val="002060"/>
                </a:solidFill>
              </a:rPr>
              <a:t>партій</a:t>
            </a:r>
            <a:r>
              <a:rPr lang="ru-RU" b="1" dirty="0">
                <a:solidFill>
                  <a:srgbClr val="002060"/>
                </a:solidFill>
              </a:rPr>
              <a:t> по кожному з </a:t>
            </a:r>
            <a:r>
              <a:rPr lang="ru-RU" b="1" dirty="0" err="1">
                <a:solidFill>
                  <a:srgbClr val="002060"/>
                </a:solidFill>
              </a:rPr>
              <a:t>цих</a:t>
            </a:r>
            <a:r>
              <a:rPr lang="ru-RU" b="1" dirty="0">
                <a:solidFill>
                  <a:srgbClr val="002060"/>
                </a:solidFill>
              </a:rPr>
              <a:t> 4-х </a:t>
            </a:r>
            <a:r>
              <a:rPr lang="ru-RU" b="1" dirty="0" err="1">
                <a:solidFill>
                  <a:srgbClr val="002060"/>
                </a:solidFill>
              </a:rPr>
              <a:t>показників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виявилося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ідеологічна</a:t>
            </a:r>
            <a:r>
              <a:rPr lang="ru-RU" b="1" dirty="0">
                <a:solidFill>
                  <a:srgbClr val="002060"/>
                </a:solidFill>
              </a:rPr>
              <a:t> основа </a:t>
            </a:r>
            <a:r>
              <a:rPr lang="ru-RU" b="1" dirty="0" err="1">
                <a:solidFill>
                  <a:srgbClr val="002060"/>
                </a:solidFill>
              </a:rPr>
              <a:t>фракцій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більш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поширена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ніж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інші</a:t>
            </a:r>
            <a:r>
              <a:rPr lang="ru-RU" b="1" dirty="0">
                <a:solidFill>
                  <a:srgbClr val="002060"/>
                </a:solidFill>
              </a:rPr>
              <a:t>, але при </a:t>
            </a:r>
            <a:r>
              <a:rPr lang="ru-RU" b="1" dirty="0" err="1">
                <a:solidFill>
                  <a:srgbClr val="002060"/>
                </a:solidFill>
              </a:rPr>
              <a:t>цьому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з’ясувалося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всі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види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фракційності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пов’язані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між</a:t>
            </a:r>
            <a:r>
              <a:rPr lang="ru-RU" b="1" dirty="0">
                <a:solidFill>
                  <a:srgbClr val="002060"/>
                </a:solidFill>
              </a:rPr>
              <a:t> собою: </a:t>
            </a:r>
            <a:r>
              <a:rPr lang="ru-RU" b="1" dirty="0" err="1">
                <a:solidFill>
                  <a:srgbClr val="002060"/>
                </a:solidFill>
              </a:rPr>
              <a:t>якщо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якійсь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виявлялися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ідеологічні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фракції</a:t>
            </a:r>
            <a:r>
              <a:rPr lang="ru-RU" b="1" dirty="0">
                <a:solidFill>
                  <a:srgbClr val="002060"/>
                </a:solidFill>
              </a:rPr>
              <a:t>, то </a:t>
            </a:r>
            <a:r>
              <a:rPr lang="ru-RU" b="1" dirty="0" err="1">
                <a:solidFill>
                  <a:srgbClr val="002060"/>
                </a:solidFill>
              </a:rPr>
              <a:t>були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присутні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фракції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які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ведуть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боротьбу</a:t>
            </a:r>
            <a:r>
              <a:rPr lang="ru-RU" b="1" dirty="0">
                <a:solidFill>
                  <a:srgbClr val="002060"/>
                </a:solidFill>
              </a:rPr>
              <a:t> за </a:t>
            </a:r>
            <a:r>
              <a:rPr lang="ru-RU" b="1" dirty="0" err="1">
                <a:solidFill>
                  <a:srgbClr val="002060"/>
                </a:solidFill>
              </a:rPr>
              <a:t>керівництво</a:t>
            </a:r>
            <a:r>
              <a:rPr lang="ru-RU" b="1" dirty="0">
                <a:solidFill>
                  <a:srgbClr val="002060"/>
                </a:solidFill>
              </a:rPr>
              <a:t>. 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22530" name="Picture 2" descr="Політичні переслідування та перерозподіл активів. Що приховують під гаслом  боротьби з корупцією - Главком">
            <a:extLst>
              <a:ext uri="{FF2B5EF4-FFF2-40B4-BE49-F238E27FC236}">
                <a16:creationId xmlns:a16="http://schemas.microsoft.com/office/drawing/2014/main" id="{3F38E923-FA84-7747-8DF9-A688C150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" y="1569029"/>
            <a:ext cx="5068270" cy="3372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970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674" y="-163773"/>
            <a:ext cx="5501103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7. </a:t>
            </a:r>
            <a:r>
              <a:rPr lang="ru-RU" sz="2400" b="1" u="sng" dirty="0" err="1">
                <a:solidFill>
                  <a:srgbClr val="FF0000"/>
                </a:solidFill>
              </a:rPr>
              <a:t>Залученість</a:t>
            </a:r>
            <a:r>
              <a:rPr lang="ru-RU" sz="2400" b="1" u="sng" dirty="0">
                <a:solidFill>
                  <a:srgbClr val="FF0000"/>
                </a:solidFill>
              </a:rPr>
              <a:t> (</a:t>
            </a:r>
            <a:r>
              <a:rPr lang="ru-RU" sz="2400" b="1" u="sng" dirty="0" err="1">
                <a:solidFill>
                  <a:srgbClr val="FF0000"/>
                </a:solidFill>
              </a:rPr>
              <a:t>ступінь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ідентифікації</a:t>
            </a:r>
            <a:r>
              <a:rPr lang="ru-RU" sz="2400" b="1" u="sng" dirty="0">
                <a:solidFill>
                  <a:srgbClr val="FF0000"/>
                </a:solidFill>
              </a:rPr>
              <a:t> члена з </a:t>
            </a:r>
            <a:r>
              <a:rPr lang="ru-RU" sz="2400" b="1" u="sng" dirty="0" err="1">
                <a:solidFill>
                  <a:srgbClr val="FF0000"/>
                </a:solidFill>
              </a:rPr>
              <a:t>партією</a:t>
            </a:r>
            <a:r>
              <a:rPr lang="ru-RU" sz="2400" b="1" u="sng" dirty="0">
                <a:solidFill>
                  <a:srgbClr val="FF0000"/>
                </a:solidFill>
              </a:rPr>
              <a:t>)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Традиція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вивчення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залученості</a:t>
            </a:r>
            <a:r>
              <a:rPr lang="ru-RU" sz="2400" b="1" dirty="0">
                <a:solidFill>
                  <a:srgbClr val="002060"/>
                </a:solidFill>
              </a:rPr>
              <a:t> в роботу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починається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щонайменше</a:t>
            </a:r>
            <a:r>
              <a:rPr lang="ru-RU" sz="2400" b="1" dirty="0">
                <a:solidFill>
                  <a:srgbClr val="002060"/>
                </a:solidFill>
              </a:rPr>
              <a:t> з М. </a:t>
            </a:r>
            <a:r>
              <a:rPr lang="ru-RU" sz="2400" b="1" dirty="0" err="1">
                <a:solidFill>
                  <a:srgbClr val="002060"/>
                </a:solidFill>
              </a:rPr>
              <a:t>Дюверже</a:t>
            </a:r>
            <a:r>
              <a:rPr lang="ru-RU" sz="2400" b="1" dirty="0">
                <a:solidFill>
                  <a:srgbClr val="002060"/>
                </a:solidFill>
              </a:rPr>
              <a:t> («</a:t>
            </a:r>
            <a:r>
              <a:rPr lang="ru-RU" sz="2400" b="1" dirty="0" err="1">
                <a:solidFill>
                  <a:srgbClr val="002060"/>
                </a:solidFill>
              </a:rPr>
              <a:t>Політичні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») – членство в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ступінь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участі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партійних</a:t>
            </a:r>
            <a:r>
              <a:rPr lang="ru-RU" sz="2400" b="1" dirty="0">
                <a:solidFill>
                  <a:srgbClr val="002060"/>
                </a:solidFill>
              </a:rPr>
              <a:t> справах і природа </a:t>
            </a:r>
            <a:r>
              <a:rPr lang="ru-RU" sz="2400" b="1" dirty="0" err="1">
                <a:solidFill>
                  <a:srgbClr val="002060"/>
                </a:solidFill>
              </a:rPr>
              <a:t>цієї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участі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Цей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термін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використовував</a:t>
            </a:r>
            <a:r>
              <a:rPr lang="ru-RU" sz="2400" b="1" dirty="0">
                <a:solidFill>
                  <a:srgbClr val="002060"/>
                </a:solidFill>
              </a:rPr>
              <a:t> і К. </a:t>
            </a:r>
            <a:r>
              <a:rPr lang="ru-RU" sz="2400" b="1" dirty="0" err="1">
                <a:solidFill>
                  <a:srgbClr val="002060"/>
                </a:solidFill>
              </a:rPr>
              <a:t>Джанда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своєму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дослідженні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23554" name="Picture 2" descr="Що таке ідентичність - Підручник з Громадянської освіти. 10 клас. Вербицька  - Нова програма">
            <a:extLst>
              <a:ext uri="{FF2B5EF4-FFF2-40B4-BE49-F238E27FC236}">
                <a16:creationId xmlns:a16="http://schemas.microsoft.com/office/drawing/2014/main" id="{044B5D55-71B7-EF49-9478-0B3D0445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6" y="1468248"/>
            <a:ext cx="4946650" cy="3560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5905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0"/>
            <a:ext cx="5555694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8. </a:t>
            </a:r>
            <a:r>
              <a:rPr lang="ru-RU" sz="2400" b="1" u="sng" dirty="0" err="1">
                <a:solidFill>
                  <a:srgbClr val="FF0000"/>
                </a:solidFill>
              </a:rPr>
              <a:t>Стратегія</a:t>
            </a:r>
            <a:r>
              <a:rPr lang="ru-RU" sz="2400" b="1" u="sng" dirty="0">
                <a:solidFill>
                  <a:srgbClr val="FF0000"/>
                </a:solidFill>
              </a:rPr>
              <a:t> і тактика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К. </a:t>
            </a:r>
            <a:r>
              <a:rPr lang="ru-RU" sz="2400" b="1" dirty="0" err="1">
                <a:solidFill>
                  <a:srgbClr val="FF0000"/>
                </a:solidFill>
              </a:rPr>
              <a:t>Джанда</a:t>
            </a:r>
            <a:r>
              <a:rPr lang="ru-RU" sz="2400" b="1" dirty="0">
                <a:solidFill>
                  <a:srgbClr val="FF0000"/>
                </a:solidFill>
              </a:rPr>
              <a:t> –  3 </a:t>
            </a:r>
            <a:r>
              <a:rPr lang="ru-RU" sz="2400" b="1" dirty="0" err="1">
                <a:solidFill>
                  <a:srgbClr val="FF0000"/>
                </a:solidFill>
              </a:rPr>
              <a:t>типи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стратегій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щодо</a:t>
            </a:r>
            <a:r>
              <a:rPr lang="ru-RU" sz="2400" b="1" dirty="0">
                <a:solidFill>
                  <a:srgbClr val="FF0000"/>
                </a:solidFill>
              </a:rPr>
              <a:t> приходу </a:t>
            </a:r>
            <a:r>
              <a:rPr lang="ru-RU" sz="2400" b="1" dirty="0" err="1">
                <a:solidFill>
                  <a:srgbClr val="FF0000"/>
                </a:solidFill>
              </a:rPr>
              <a:t>партії</a:t>
            </a:r>
            <a:r>
              <a:rPr lang="ru-RU" sz="2400" b="1" dirty="0">
                <a:solidFill>
                  <a:srgbClr val="FF0000"/>
                </a:solidFill>
              </a:rPr>
              <a:t> до </a:t>
            </a:r>
            <a:r>
              <a:rPr lang="ru-RU" sz="2400" b="1" dirty="0" err="1">
                <a:solidFill>
                  <a:srgbClr val="FF0000"/>
                </a:solidFill>
              </a:rPr>
              <a:t>влади</a:t>
            </a:r>
            <a:r>
              <a:rPr lang="ru-RU" sz="2400" b="1" dirty="0">
                <a:solidFill>
                  <a:srgbClr val="FF0000"/>
                </a:solidFill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</a:rPr>
              <a:t>подальшого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її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утримання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FF0000"/>
                </a:solidFill>
              </a:rPr>
              <a:t>стримуючі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підривні</a:t>
            </a:r>
            <a:r>
              <a:rPr lang="ru-RU" sz="2400" b="1" dirty="0">
                <a:solidFill>
                  <a:srgbClr val="FF0000"/>
                </a:solidFill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</a:rPr>
              <a:t>змагальні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 «</a:t>
            </a:r>
            <a:r>
              <a:rPr lang="ru-RU" sz="2400" b="1" dirty="0" err="1">
                <a:solidFill>
                  <a:srgbClr val="002060"/>
                </a:solidFill>
              </a:rPr>
              <a:t>Дослідження</a:t>
            </a:r>
            <a:r>
              <a:rPr lang="ru-RU" sz="2400" b="1" dirty="0">
                <a:solidFill>
                  <a:srgbClr val="002060"/>
                </a:solidFill>
              </a:rPr>
              <a:t> 150 </a:t>
            </a:r>
            <a:r>
              <a:rPr lang="ru-RU" sz="2400" b="1" dirty="0" err="1">
                <a:solidFill>
                  <a:srgbClr val="002060"/>
                </a:solidFill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діяли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усьому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світі</a:t>
            </a:r>
            <a:r>
              <a:rPr lang="ru-RU" sz="2400" b="1" dirty="0">
                <a:solidFill>
                  <a:srgbClr val="002060"/>
                </a:solidFill>
              </a:rPr>
              <a:t> в 1960 р., показало,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лише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близько</a:t>
            </a:r>
            <a:r>
              <a:rPr lang="ru-RU" sz="2400" b="1" dirty="0">
                <a:solidFill>
                  <a:srgbClr val="002060"/>
                </a:solidFill>
              </a:rPr>
              <a:t> 50 % з них </a:t>
            </a:r>
            <a:r>
              <a:rPr lang="ru-RU" sz="2400" b="1" dirty="0" err="1">
                <a:solidFill>
                  <a:srgbClr val="002060"/>
                </a:solidFill>
              </a:rPr>
              <a:t>дотримувалися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суто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змагальної</a:t>
            </a:r>
            <a:r>
              <a:rPr lang="ru-RU" sz="2400" b="1" dirty="0">
                <a:solidFill>
                  <a:srgbClr val="002060"/>
                </a:solidFill>
              </a:rPr>
              <a:t>, 11 % – </a:t>
            </a:r>
            <a:r>
              <a:rPr lang="ru-RU" sz="2400" b="1" dirty="0" err="1">
                <a:solidFill>
                  <a:srgbClr val="002060"/>
                </a:solidFill>
              </a:rPr>
              <a:t>суто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стримуючої</a:t>
            </a:r>
            <a:r>
              <a:rPr lang="ru-RU" sz="2400" b="1" dirty="0">
                <a:solidFill>
                  <a:srgbClr val="002060"/>
                </a:solidFill>
              </a:rPr>
              <a:t> і 3 % – </a:t>
            </a:r>
            <a:r>
              <a:rPr lang="ru-RU" sz="2400" b="1" dirty="0" err="1">
                <a:solidFill>
                  <a:srgbClr val="002060"/>
                </a:solidFill>
              </a:rPr>
              <a:t>підривної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стратегії</a:t>
            </a:r>
            <a:r>
              <a:rPr lang="ru-RU" sz="2400" b="1" dirty="0">
                <a:solidFill>
                  <a:srgbClr val="002060"/>
                </a:solidFill>
              </a:rPr>
              <a:t>; у </a:t>
            </a:r>
            <a:r>
              <a:rPr lang="ru-RU" sz="2400" b="1" dirty="0" err="1">
                <a:solidFill>
                  <a:srgbClr val="002060"/>
                </a:solidFill>
              </a:rPr>
              <a:t>третини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стратегії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мали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змішаний</a:t>
            </a:r>
            <a:r>
              <a:rPr lang="ru-RU" sz="2400" b="1" dirty="0">
                <a:solidFill>
                  <a:srgbClr val="002060"/>
                </a:solidFill>
              </a:rPr>
              <a:t> характер».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У </a:t>
            </a:r>
            <a:r>
              <a:rPr lang="ru-RU" sz="2400" b="1" dirty="0" err="1">
                <a:solidFill>
                  <a:srgbClr val="002060"/>
                </a:solidFill>
              </a:rPr>
              <a:t>політичній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науці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досить</a:t>
            </a:r>
            <a:r>
              <a:rPr lang="ru-RU" sz="2400" b="1" dirty="0">
                <a:solidFill>
                  <a:srgbClr val="002060"/>
                </a:solidFill>
              </a:rPr>
              <a:t> активно </a:t>
            </a:r>
            <a:r>
              <a:rPr lang="ru-RU" sz="2400" b="1" dirty="0" err="1">
                <a:solidFill>
                  <a:srgbClr val="002060"/>
                </a:solidFill>
              </a:rPr>
              <a:t>обговорюються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тільки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змагальні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стратегії</a:t>
            </a:r>
            <a:r>
              <a:rPr lang="ru-RU" sz="2400" b="1" dirty="0">
                <a:solidFill>
                  <a:srgbClr val="002060"/>
                </a:solidFill>
              </a:rPr>
              <a:t>. 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24578" name="Picture 2" descr="Український популізм... - Схеми: корупція в деталях - RFERL | Facebook">
            <a:extLst>
              <a:ext uri="{FF2B5EF4-FFF2-40B4-BE49-F238E27FC236}">
                <a16:creationId xmlns:a16="http://schemas.microsoft.com/office/drawing/2014/main" id="{757B0383-9010-334E-99BA-6265122A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6" y="1745672"/>
            <a:ext cx="5640778" cy="3719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491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0"/>
            <a:ext cx="5555694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9. </a:t>
            </a:r>
            <a:r>
              <a:rPr lang="ru-RU" sz="2400" b="1" u="sng" dirty="0" err="1">
                <a:solidFill>
                  <a:srgbClr val="FF0000"/>
                </a:solidFill>
              </a:rPr>
              <a:t>Урядовий</a:t>
            </a:r>
            <a:r>
              <a:rPr lang="ru-RU" sz="2400" b="1" u="sng" dirty="0">
                <a:solidFill>
                  <a:srgbClr val="FF0000"/>
                </a:solidFill>
              </a:rPr>
              <a:t> статус.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У </a:t>
            </a:r>
            <a:r>
              <a:rPr lang="ru-RU" sz="2400" b="1" dirty="0" err="1">
                <a:solidFill>
                  <a:srgbClr val="002060"/>
                </a:solidFill>
              </a:rPr>
              <a:t>теорії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показники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електорального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успіху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іноді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використовуються</a:t>
            </a:r>
            <a:r>
              <a:rPr lang="ru-RU" sz="2400" b="1" dirty="0">
                <a:solidFill>
                  <a:srgbClr val="002060"/>
                </a:solidFill>
              </a:rPr>
              <a:t> як </a:t>
            </a:r>
            <a:r>
              <a:rPr lang="ru-RU" sz="2400" b="1" dirty="0" err="1">
                <a:solidFill>
                  <a:srgbClr val="002060"/>
                </a:solidFill>
              </a:rPr>
              <a:t>залежні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змінні</a:t>
            </a:r>
            <a:r>
              <a:rPr lang="ru-RU" sz="2400" b="1" dirty="0">
                <a:solidFill>
                  <a:srgbClr val="002060"/>
                </a:solidFill>
              </a:rPr>
              <a:t> при </a:t>
            </a:r>
            <a:r>
              <a:rPr lang="ru-RU" sz="2400" b="1" dirty="0" err="1">
                <a:solidFill>
                  <a:srgbClr val="002060"/>
                </a:solidFill>
              </a:rPr>
              <a:t>визначенні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ефективності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організацій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Незважаючи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поширену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серед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вчених</a:t>
            </a:r>
            <a:r>
              <a:rPr lang="ru-RU" sz="2400" b="1" dirty="0">
                <a:solidFill>
                  <a:srgbClr val="FF0000"/>
                </a:solidFill>
              </a:rPr>
              <a:t> думку про те, </a:t>
            </a:r>
            <a:r>
              <a:rPr lang="ru-RU" sz="2400" b="1" dirty="0" err="1">
                <a:solidFill>
                  <a:srgbClr val="FF0000"/>
                </a:solidFill>
              </a:rPr>
              <a:t>що</a:t>
            </a:r>
            <a:r>
              <a:rPr lang="ru-RU" sz="2400" b="1" dirty="0">
                <a:solidFill>
                  <a:srgbClr val="FF0000"/>
                </a:solidFill>
              </a:rPr>
              <a:t> характер </a:t>
            </a:r>
            <a:r>
              <a:rPr lang="ru-RU" sz="2400" b="1" dirty="0" err="1">
                <a:solidFill>
                  <a:srgbClr val="FF0000"/>
                </a:solidFill>
              </a:rPr>
              <a:t>організації</a:t>
            </a:r>
            <a:r>
              <a:rPr lang="ru-RU" sz="2400" b="1" dirty="0">
                <a:solidFill>
                  <a:srgbClr val="FF0000"/>
                </a:solidFill>
              </a:rPr>
              <a:t> мало </a:t>
            </a:r>
            <a:r>
              <a:rPr lang="ru-RU" sz="2400" b="1" dirty="0" err="1">
                <a:solidFill>
                  <a:srgbClr val="FF0000"/>
                </a:solidFill>
              </a:rPr>
              <a:t>позначається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здатності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партії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залучати</a:t>
            </a:r>
            <a:r>
              <a:rPr lang="ru-RU" sz="2400" b="1" dirty="0">
                <a:solidFill>
                  <a:srgbClr val="FF0000"/>
                </a:solidFill>
              </a:rPr>
              <a:t> голоси </a:t>
            </a:r>
            <a:r>
              <a:rPr lang="ru-RU" sz="2400" b="1" dirty="0" err="1">
                <a:solidFill>
                  <a:srgbClr val="FF0000"/>
                </a:solidFill>
              </a:rPr>
              <a:t>виборців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практикуючі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політики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думають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інакше</a:t>
            </a:r>
            <a:r>
              <a:rPr lang="ru-RU" sz="2400" b="1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25602" name="Picture 2" descr="Карикатура «Августейшая легитимность», Александр Матис. В своей авторской  подборке. Карикатуры, комиксы, шаржи">
            <a:extLst>
              <a:ext uri="{FF2B5EF4-FFF2-40B4-BE49-F238E27FC236}">
                <a16:creationId xmlns:a16="http://schemas.microsoft.com/office/drawing/2014/main" id="{00CA1D7A-C178-EB41-BDBB-A712BAB9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4" y="429645"/>
            <a:ext cx="3695123" cy="6081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8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072" y="0"/>
            <a:ext cx="5992422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FF0000"/>
                </a:solidFill>
              </a:rPr>
              <a:t>Дослідження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К. </a:t>
            </a:r>
            <a:r>
              <a:rPr lang="ru-RU" sz="2400" b="1" dirty="0" err="1">
                <a:solidFill>
                  <a:srgbClr val="FF0000"/>
                </a:solidFill>
              </a:rPr>
              <a:t>Дешауера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який</a:t>
            </a:r>
            <a:r>
              <a:rPr lang="ru-RU" sz="2400" b="1" dirty="0">
                <a:solidFill>
                  <a:srgbClr val="002060"/>
                </a:solidFill>
              </a:rPr>
              <a:t> тип </a:t>
            </a:r>
            <a:r>
              <a:rPr lang="ru-RU" sz="2400" b="1" dirty="0" err="1">
                <a:solidFill>
                  <a:srgbClr val="002060"/>
                </a:solidFill>
              </a:rPr>
              <a:t>партійної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організації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найбільш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перспективний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незалежно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національного</a:t>
            </a:r>
            <a:r>
              <a:rPr lang="ru-RU" sz="2400" b="1" dirty="0">
                <a:solidFill>
                  <a:srgbClr val="002060"/>
                </a:solidFill>
              </a:rPr>
              <a:t> контексту.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провів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відмінність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між</a:t>
            </a:r>
            <a:r>
              <a:rPr lang="ru-RU" sz="2400" b="1" dirty="0">
                <a:solidFill>
                  <a:srgbClr val="FF0000"/>
                </a:solidFill>
              </a:rPr>
              <a:t> «</a:t>
            </a:r>
            <a:r>
              <a:rPr lang="ru-RU" sz="2400" b="1" dirty="0" err="1">
                <a:solidFill>
                  <a:srgbClr val="FF0000"/>
                </a:solidFill>
              </a:rPr>
              <a:t>електоральною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ефективністю</a:t>
            </a:r>
            <a:r>
              <a:rPr lang="ru-RU" sz="2400" b="1" dirty="0">
                <a:solidFill>
                  <a:srgbClr val="FF0000"/>
                </a:solidFill>
              </a:rPr>
              <a:t>», </a:t>
            </a:r>
            <a:r>
              <a:rPr lang="ru-RU" sz="2400" b="1" dirty="0" err="1">
                <a:solidFill>
                  <a:srgbClr val="002060"/>
                </a:solidFill>
              </a:rPr>
              <a:t>вимірюваною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кількістю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отриманих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голосів</a:t>
            </a:r>
            <a:r>
              <a:rPr lang="ru-RU" sz="2400" b="1" dirty="0">
                <a:solidFill>
                  <a:srgbClr val="002060"/>
                </a:solidFill>
              </a:rPr>
              <a:t>, і </a:t>
            </a:r>
            <a:r>
              <a:rPr lang="ru-RU" sz="2400" b="1" dirty="0">
                <a:solidFill>
                  <a:srgbClr val="FF0000"/>
                </a:solidFill>
              </a:rPr>
              <a:t>«</a:t>
            </a:r>
            <a:r>
              <a:rPr lang="ru-RU" sz="2400" b="1" dirty="0" err="1">
                <a:solidFill>
                  <a:srgbClr val="FF0000"/>
                </a:solidFill>
              </a:rPr>
              <a:t>політичною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ефективністю</a:t>
            </a:r>
            <a:r>
              <a:rPr lang="ru-RU" sz="2400" b="1" dirty="0">
                <a:solidFill>
                  <a:srgbClr val="FF0000"/>
                </a:solidFill>
              </a:rPr>
              <a:t>», </a:t>
            </a:r>
            <a:r>
              <a:rPr lang="ru-RU" sz="2400" b="1" dirty="0" err="1">
                <a:solidFill>
                  <a:srgbClr val="002060"/>
                </a:solidFill>
              </a:rPr>
              <a:t>вимірюваною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участю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керівною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роллю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уряді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Співвідносячи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ці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показники</a:t>
            </a:r>
            <a:r>
              <a:rPr lang="ru-RU" sz="2400" b="1" dirty="0">
                <a:solidFill>
                  <a:srgbClr val="002060"/>
                </a:solidFill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</a:rPr>
              <a:t>різними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показниками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організації</a:t>
            </a:r>
            <a:r>
              <a:rPr lang="ru-RU" sz="2400" b="1" dirty="0">
                <a:solidFill>
                  <a:srgbClr val="002060"/>
                </a:solidFill>
              </a:rPr>
              <a:t> та характеристиками </a:t>
            </a:r>
            <a:r>
              <a:rPr lang="ru-RU" sz="2400" b="1" dirty="0" err="1">
                <a:solidFill>
                  <a:srgbClr val="002060"/>
                </a:solidFill>
              </a:rPr>
              <a:t>середовища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дійшов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висновку</a:t>
            </a:r>
            <a:r>
              <a:rPr lang="ru-RU" sz="2400" b="1" dirty="0">
                <a:solidFill>
                  <a:srgbClr val="002060"/>
                </a:solidFill>
              </a:rPr>
              <a:t> про </a:t>
            </a:r>
            <a:r>
              <a:rPr lang="ru-RU" sz="2400" b="1" dirty="0" err="1">
                <a:solidFill>
                  <a:srgbClr val="002060"/>
                </a:solidFill>
              </a:rPr>
              <a:t>справедливість</a:t>
            </a:r>
            <a:r>
              <a:rPr lang="ru-RU" sz="2400" b="1" dirty="0">
                <a:solidFill>
                  <a:srgbClr val="002060"/>
                </a:solidFill>
              </a:rPr>
              <a:t> «</a:t>
            </a:r>
            <a:r>
              <a:rPr lang="ru-RU" sz="2400" b="1" dirty="0" err="1">
                <a:solidFill>
                  <a:srgbClr val="002060"/>
                </a:solidFill>
              </a:rPr>
              <a:t>обумовлено-залежної</a:t>
            </a:r>
            <a:r>
              <a:rPr lang="ru-RU" sz="2400" b="1" dirty="0">
                <a:solidFill>
                  <a:srgbClr val="002060"/>
                </a:solidFill>
              </a:rPr>
              <a:t>» </a:t>
            </a:r>
            <a:r>
              <a:rPr lang="ru-RU" sz="2400" b="1" dirty="0" err="1">
                <a:solidFill>
                  <a:srgbClr val="002060"/>
                </a:solidFill>
              </a:rPr>
              <a:t>моделі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організації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dirty="0">
                <a:solidFill>
                  <a:srgbClr val="FF0000"/>
                </a:solidFill>
              </a:rPr>
              <a:t>оптимального способу </a:t>
            </a:r>
            <a:r>
              <a:rPr lang="ru-RU" sz="2400" b="1" dirty="0" err="1">
                <a:solidFill>
                  <a:srgbClr val="FF0000"/>
                </a:solidFill>
              </a:rPr>
              <a:t>немає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бо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ефективність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залежить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насамперед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чинників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середовища</a:t>
            </a:r>
            <a:r>
              <a:rPr lang="ru-RU" sz="2400" b="1" dirty="0">
                <a:solidFill>
                  <a:srgbClr val="FF0000"/>
                </a:solidFill>
              </a:rPr>
              <a:t>. 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26626" name="Picture 2" descr="Перець - Сатира з часником про Дональда Трампа">
            <a:extLst>
              <a:ext uri="{FF2B5EF4-FFF2-40B4-BE49-F238E27FC236}">
                <a16:creationId xmlns:a16="http://schemas.microsoft.com/office/drawing/2014/main" id="{FBAD24B3-4945-1646-8641-CAAC364B7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8" y="1253867"/>
            <a:ext cx="5860494" cy="419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596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072" y="0"/>
            <a:ext cx="5992422" cy="651076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</a:rPr>
              <a:t>Д. </a:t>
            </a:r>
            <a:r>
              <a:rPr lang="ru-RU" sz="2400" b="1" dirty="0" err="1">
                <a:solidFill>
                  <a:srgbClr val="002060"/>
                </a:solidFill>
              </a:rPr>
              <a:t>Гіббс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дослідження</a:t>
            </a:r>
            <a:r>
              <a:rPr lang="ru-RU" sz="2400" b="1" dirty="0">
                <a:solidFill>
                  <a:srgbClr val="002060"/>
                </a:solidFill>
              </a:rPr>
              <a:t> 12 </a:t>
            </a:r>
            <a:r>
              <a:rPr lang="ru-RU" sz="2400" b="1" dirty="0" err="1">
                <a:solidFill>
                  <a:srgbClr val="002060"/>
                </a:solidFill>
              </a:rPr>
              <a:t>країн</a:t>
            </a:r>
            <a:r>
              <a:rPr lang="ru-RU" sz="2400" b="1" dirty="0">
                <a:solidFill>
                  <a:srgbClr val="002060"/>
                </a:solidFill>
              </a:rPr>
              <a:t> :  </a:t>
            </a:r>
            <a:r>
              <a:rPr lang="ru-RU" sz="2400" b="1" dirty="0" err="1">
                <a:solidFill>
                  <a:srgbClr val="FF0000"/>
                </a:solidFill>
              </a:rPr>
              <a:t>чим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довше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соціалістичні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партії</a:t>
            </a:r>
            <a:r>
              <a:rPr lang="ru-RU" sz="2400" b="1" dirty="0">
                <a:solidFill>
                  <a:srgbClr val="FF0000"/>
                </a:solidFill>
              </a:rPr>
              <a:t> брали участь в урядах з 1960 по 1969 роки, </a:t>
            </a:r>
            <a:r>
              <a:rPr lang="ru-RU" sz="2400" b="1" dirty="0" err="1">
                <a:solidFill>
                  <a:srgbClr val="FF0000"/>
                </a:solidFill>
              </a:rPr>
              <a:t>тим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більш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низькі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рівні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безробіття</a:t>
            </a:r>
            <a:r>
              <a:rPr lang="ru-RU" sz="2400" b="1" dirty="0">
                <a:solidFill>
                  <a:srgbClr val="FF0000"/>
                </a:solidFill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</a:rPr>
              <a:t>більш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високі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рівні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інфляції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спостерігалися</a:t>
            </a:r>
            <a:r>
              <a:rPr lang="ru-RU" sz="2400" b="1" dirty="0">
                <a:solidFill>
                  <a:srgbClr val="FF0000"/>
                </a:solidFill>
              </a:rPr>
              <a:t> у </a:t>
            </a:r>
            <a:r>
              <a:rPr lang="ru-RU" sz="2400" b="1" dirty="0" err="1">
                <a:solidFill>
                  <a:srgbClr val="FF0000"/>
                </a:solidFill>
              </a:rPr>
              <a:t>відповідних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країнах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Д. Камерон – </a:t>
            </a:r>
            <a:r>
              <a:rPr lang="ru-RU" sz="2400" b="1" dirty="0" err="1">
                <a:solidFill>
                  <a:srgbClr val="002060"/>
                </a:solidFill>
              </a:rPr>
              <a:t>аналіз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державних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витрат</a:t>
            </a:r>
            <a:r>
              <a:rPr lang="ru-RU" sz="2400" b="1" dirty="0">
                <a:solidFill>
                  <a:srgbClr val="002060"/>
                </a:solidFill>
              </a:rPr>
              <a:t> у 18 </a:t>
            </a:r>
            <a:r>
              <a:rPr lang="ru-RU" sz="2400" b="1" dirty="0" err="1">
                <a:solidFill>
                  <a:srgbClr val="002060"/>
                </a:solidFill>
              </a:rPr>
              <a:t>країнах</a:t>
            </a:r>
            <a:r>
              <a:rPr lang="ru-RU" sz="2400" b="1" dirty="0">
                <a:solidFill>
                  <a:srgbClr val="002060"/>
                </a:solidFill>
              </a:rPr>
              <a:t> : </a:t>
            </a:r>
            <a:r>
              <a:rPr lang="ru-RU" sz="2400" b="1" dirty="0">
                <a:solidFill>
                  <a:srgbClr val="FF0000"/>
                </a:solidFill>
              </a:rPr>
              <a:t>«</a:t>
            </a:r>
            <a:r>
              <a:rPr lang="ru-RU" sz="2400" b="1" dirty="0" err="1">
                <a:solidFill>
                  <a:srgbClr val="FF0000"/>
                </a:solidFill>
              </a:rPr>
              <a:t>панування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лівих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партій</a:t>
            </a:r>
            <a:r>
              <a:rPr lang="ru-RU" sz="2400" b="1" dirty="0">
                <a:solidFill>
                  <a:srgbClr val="FF0000"/>
                </a:solidFill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</a:rPr>
              <a:t>уряді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є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достатньою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умовою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щодо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більш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активної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ролі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держави</a:t>
            </a:r>
            <a:r>
              <a:rPr lang="ru-RU" sz="2400" b="1" dirty="0">
                <a:solidFill>
                  <a:srgbClr val="FF0000"/>
                </a:solidFill>
              </a:rPr>
              <a:t>».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Е. </a:t>
            </a:r>
            <a:r>
              <a:rPr lang="ru-RU" sz="2400" b="1" dirty="0" err="1">
                <a:solidFill>
                  <a:srgbClr val="002060"/>
                </a:solidFill>
              </a:rPr>
              <a:t>Кауерт</a:t>
            </a:r>
            <a:r>
              <a:rPr lang="ru-RU" sz="2400" b="1" dirty="0">
                <a:solidFill>
                  <a:srgbClr val="002060"/>
                </a:solidFill>
              </a:rPr>
              <a:t> - </a:t>
            </a:r>
            <a:r>
              <a:rPr lang="ru-RU" sz="2400" b="1" dirty="0" err="1">
                <a:solidFill>
                  <a:srgbClr val="002060"/>
                </a:solidFill>
              </a:rPr>
              <a:t>оцінка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правління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соціалістичних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</a:rPr>
              <a:t> в 7 </a:t>
            </a:r>
            <a:r>
              <a:rPr lang="ru-RU" sz="2400" b="1" dirty="0" err="1">
                <a:solidFill>
                  <a:srgbClr val="002060"/>
                </a:solidFill>
              </a:rPr>
              <a:t>країнах</a:t>
            </a:r>
            <a:r>
              <a:rPr lang="ru-RU" sz="2400" b="1" dirty="0">
                <a:solidFill>
                  <a:srgbClr val="002060"/>
                </a:solidFill>
              </a:rPr>
              <a:t>:  </a:t>
            </a:r>
            <a:r>
              <a:rPr lang="ru-RU" sz="2400" b="1" dirty="0" err="1">
                <a:solidFill>
                  <a:srgbClr val="FF0000"/>
                </a:solidFill>
              </a:rPr>
              <a:t>ліві</a:t>
            </a:r>
            <a:r>
              <a:rPr lang="ru-RU" sz="2400" b="1" dirty="0">
                <a:solidFill>
                  <a:srgbClr val="FF0000"/>
                </a:solidFill>
              </a:rPr>
              <a:t> уряди </a:t>
            </a:r>
            <a:r>
              <a:rPr lang="ru-RU" sz="2400" b="1" dirty="0" err="1">
                <a:solidFill>
                  <a:srgbClr val="FF0000"/>
                </a:solidFill>
              </a:rPr>
              <a:t>демонструють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більшу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реактивність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зміну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економічних</a:t>
            </a:r>
            <a:r>
              <a:rPr lang="ru-RU" sz="2400" b="1" dirty="0">
                <a:solidFill>
                  <a:srgbClr val="FF0000"/>
                </a:solidFill>
              </a:rPr>
              <a:t> умов, </a:t>
            </a:r>
            <a:r>
              <a:rPr lang="ru-RU" sz="2400" b="1" dirty="0" err="1">
                <a:solidFill>
                  <a:srgbClr val="FF0000"/>
                </a:solidFill>
              </a:rPr>
              <a:t>ніж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праві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вдаючись</a:t>
            </a:r>
            <a:r>
              <a:rPr lang="ru-RU" sz="2400" b="1" dirty="0">
                <a:solidFill>
                  <a:srgbClr val="002060"/>
                </a:solidFill>
              </a:rPr>
              <a:t> при </a:t>
            </a:r>
            <a:r>
              <a:rPr lang="ru-RU" sz="2400" b="1" dirty="0" err="1">
                <a:solidFill>
                  <a:srgbClr val="002060"/>
                </a:solidFill>
              </a:rPr>
              <a:t>цьому</a:t>
            </a:r>
            <a:r>
              <a:rPr lang="ru-RU" sz="2400" b="1" dirty="0">
                <a:solidFill>
                  <a:srgbClr val="002060"/>
                </a:solidFill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</a:rPr>
              <a:t>більш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різноманітного</a:t>
            </a:r>
            <a:r>
              <a:rPr lang="ru-RU" sz="2400" b="1" dirty="0">
                <a:solidFill>
                  <a:srgbClr val="002060"/>
                </a:solidFill>
              </a:rPr>
              <a:t> політичного </a:t>
            </a:r>
            <a:r>
              <a:rPr lang="ru-RU" sz="2400" b="1" dirty="0" err="1">
                <a:solidFill>
                  <a:srgbClr val="002060"/>
                </a:solidFill>
              </a:rPr>
              <a:t>інструментарію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27650" name="Picture 2" descr="UIF презентував соціологічне дослідження щодо актуальних питань: ключові  результати - Український інститут майбутнього">
            <a:extLst>
              <a:ext uri="{FF2B5EF4-FFF2-40B4-BE49-F238E27FC236}">
                <a16:creationId xmlns:a16="http://schemas.microsoft.com/office/drawing/2014/main" id="{AD5E0D18-6EDB-4840-A1ED-263821CB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6" y="1654014"/>
            <a:ext cx="5618018" cy="3202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3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4C782B-9458-A345-892E-AAFEB4298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9881" y="297180"/>
            <a:ext cx="6182119" cy="6743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err="1">
                <a:solidFill>
                  <a:srgbClr val="002060"/>
                </a:solidFill>
              </a:rPr>
              <a:t>П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ізнє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середньовіччя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 ХІІ – Х</a:t>
            </a:r>
            <a:r>
              <a:rPr lang="en-US" sz="2200" b="1" dirty="0">
                <a:solidFill>
                  <a:srgbClr val="002060"/>
                </a:solidFill>
                <a:effectLst/>
              </a:rPr>
              <a:t>V </a:t>
            </a:r>
            <a:r>
              <a:rPr lang="uk-UA" sz="2200" b="1" dirty="0">
                <a:solidFill>
                  <a:srgbClr val="002060"/>
                </a:solidFill>
                <a:effectLst/>
              </a:rPr>
              <a:t>ПП </a:t>
            </a:r>
            <a:r>
              <a:rPr lang="ru-RU" sz="2200" b="1" dirty="0">
                <a:solidFill>
                  <a:srgbClr val="002060"/>
                </a:solidFill>
              </a:rPr>
              <a:t>у </a:t>
            </a:r>
            <a:r>
              <a:rPr lang="ru-RU" sz="2200" b="1" dirty="0" err="1">
                <a:solidFill>
                  <a:srgbClr val="002060"/>
                </a:solidFill>
              </a:rPr>
              <a:t>різних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організаційних</a:t>
            </a:r>
            <a:r>
              <a:rPr lang="ru-RU" sz="2200" b="1" dirty="0">
                <a:solidFill>
                  <a:srgbClr val="002060"/>
                </a:solidFill>
              </a:rPr>
              <a:t> формах – </a:t>
            </a:r>
            <a:r>
              <a:rPr lang="ru-RU" sz="2200" b="1" dirty="0" err="1">
                <a:solidFill>
                  <a:srgbClr val="002060"/>
                </a:solidFill>
              </a:rPr>
              <a:t>ложі</a:t>
            </a:r>
            <a:r>
              <a:rPr lang="ru-RU" sz="2200" b="1" dirty="0">
                <a:solidFill>
                  <a:srgbClr val="002060"/>
                </a:solidFill>
              </a:rPr>
              <a:t>, </a:t>
            </a:r>
            <a:r>
              <a:rPr lang="ru-RU" sz="2200" b="1" dirty="0" err="1">
                <a:solidFill>
                  <a:srgbClr val="002060"/>
                </a:solidFill>
              </a:rPr>
              <a:t>ордени</a:t>
            </a:r>
            <a:r>
              <a:rPr lang="ru-RU" sz="2200" b="1" dirty="0">
                <a:solidFill>
                  <a:srgbClr val="002060"/>
                </a:solidFill>
              </a:rPr>
              <a:t>, </a:t>
            </a:r>
            <a:r>
              <a:rPr lang="ru-RU" sz="2200" b="1" dirty="0" err="1">
                <a:solidFill>
                  <a:srgbClr val="002060"/>
                </a:solidFill>
              </a:rPr>
              <a:t>таємні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товариства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тощо</a:t>
            </a:r>
            <a:r>
              <a:rPr lang="ru-RU" sz="2200" b="1" dirty="0">
                <a:solidFill>
                  <a:srgbClr val="002060"/>
                </a:solidFill>
              </a:rPr>
              <a:t>, а </a:t>
            </a:r>
            <a:r>
              <a:rPr lang="ru-RU" sz="2200" b="1" dirty="0" err="1">
                <a:solidFill>
                  <a:srgbClr val="002060"/>
                </a:solidFill>
              </a:rPr>
              <a:t>згодом</a:t>
            </a:r>
            <a:r>
              <a:rPr lang="ru-RU" sz="2200" b="1" dirty="0">
                <a:solidFill>
                  <a:srgbClr val="002060"/>
                </a:solidFill>
              </a:rPr>
              <a:t> і клуби 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  <a:effectLst/>
              </a:rPr>
              <a:t>ст. в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Італії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боротьба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між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партією</a:t>
            </a:r>
            <a:r>
              <a:rPr lang="ru-RU" sz="2200" b="1" i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гвельфів</a:t>
            </a:r>
            <a:r>
              <a:rPr lang="ru-RU" sz="2200" b="1" i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–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виразниками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інтересів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торговельно-ремісничих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верств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населення</a:t>
            </a:r>
            <a:r>
              <a:rPr lang="ru-RU" sz="2200" b="1" dirty="0">
                <a:solidFill>
                  <a:srgbClr val="002060"/>
                </a:solidFill>
              </a:rPr>
              <a:t> та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партією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гібелленів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відстоювала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сильну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імперську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владу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в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інтересах</a:t>
            </a:r>
            <a:r>
              <a:rPr lang="ru-RU" sz="22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</a:rPr>
              <a:t>феодалів</a:t>
            </a:r>
            <a:endParaRPr lang="ru-RU" sz="2200" b="1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ru-RU" sz="2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200" b="1" i="1" dirty="0">
                <a:solidFill>
                  <a:srgbClr val="C00000"/>
                </a:solidFill>
                <a:effectLst/>
              </a:rPr>
              <a:t>!!!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Партії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античного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світу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і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європейського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середньовіччя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найчастіше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поставали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як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клієнтели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–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тимчасові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об’єднання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для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підтримки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певних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знатних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осіб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,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сімей</a:t>
            </a:r>
            <a:endParaRPr lang="ru-RU" sz="22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b="1" i="1" dirty="0" err="1">
                <a:solidFill>
                  <a:srgbClr val="C00000"/>
                </a:solidFill>
                <a:effectLst/>
              </a:rPr>
              <a:t>Суперництво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політичних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груп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,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об’єднаних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навколо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впливових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сімей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або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популярних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лідерів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,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упродовж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багатьох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століть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було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суттєвою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ознакою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політичної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/>
              </a:rPr>
              <a:t>історії</a:t>
            </a:r>
            <a:r>
              <a:rPr lang="ru-RU" sz="2200" b="1" i="1" dirty="0">
                <a:solidFill>
                  <a:srgbClr val="C00000"/>
                </a:solidFill>
                <a:effectLst/>
              </a:rPr>
              <a:t>. 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400" b="1" i="1" dirty="0"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2" name="Picture 2" descr="British political history, 1688-1886 | Faculty of History University of  Cambridge">
            <a:extLst>
              <a:ext uri="{FF2B5EF4-FFF2-40B4-BE49-F238E27FC236}">
                <a16:creationId xmlns:a16="http://schemas.microsoft.com/office/drawing/2014/main" id="{3045F840-C4B0-6648-968D-72B5517C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6" y="990600"/>
            <a:ext cx="5742901" cy="4476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4061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Презентація &quot;Конфлікт в учнівському середовищі&quot;">
            <a:extLst>
              <a:ext uri="{FF2B5EF4-FFF2-40B4-BE49-F238E27FC236}">
                <a16:creationId xmlns:a16="http://schemas.microsoft.com/office/drawing/2014/main" id="{8296DDA7-DD08-8148-BB14-D228188A5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40" y="1144905"/>
            <a:ext cx="6090920" cy="45681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3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18971F-C659-AB45-A3C2-F73E853B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919" y="85725"/>
            <a:ext cx="5843081" cy="657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err="1">
                <a:solidFill>
                  <a:srgbClr val="C00000"/>
                </a:solidFill>
                <a:effectLst/>
              </a:rPr>
              <a:t>Прототипи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сучасних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ПП – за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часів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буржуазних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революцій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C00000"/>
                </a:solidFill>
                <a:effectLst/>
              </a:rPr>
              <a:t>Представляли собою: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організації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буржуазії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в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боротьбі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проти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феодалізму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( у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Франції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ця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боротьба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партіями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конституціоналістів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жирондистів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якобінців</a:t>
            </a:r>
            <a:r>
              <a:rPr lang="ru-RU" sz="2400" b="1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невеликі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чисельністю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мали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характер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клубів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/>
              </a:rPr>
              <a:t>за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елітарним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принципом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побудови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-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організаційно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неоформлені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розгортали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</a:rPr>
              <a:t>діяльність</a:t>
            </a:r>
            <a:r>
              <a:rPr lang="ru-RU" sz="2400" b="1" i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в </a:t>
            </a:r>
            <a:r>
              <a:rPr lang="ru-RU" sz="2400" b="1" dirty="0" err="1">
                <a:solidFill>
                  <a:srgbClr val="002060"/>
                </a:solidFill>
              </a:rPr>
              <a:t>стінах</a:t>
            </a:r>
            <a:r>
              <a:rPr lang="ru-RU" sz="2400" b="1" dirty="0">
                <a:solidFill>
                  <a:srgbClr val="002060"/>
                </a:solidFill>
              </a:rPr>
              <a:t> парламенту та </a:t>
            </a:r>
            <a:r>
              <a:rPr lang="ru-RU" sz="2400" b="1" dirty="0" err="1">
                <a:solidFill>
                  <a:srgbClr val="002060"/>
                </a:solidFill>
              </a:rPr>
              <a:t>об’єднували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в основному </a:t>
            </a:r>
            <a:r>
              <a:rPr lang="ru-RU" sz="2400" b="1" i="1" dirty="0" err="1">
                <a:solidFill>
                  <a:srgbClr val="C00000"/>
                </a:solidFill>
                <a:effectLst/>
              </a:rPr>
              <a:t>депутатів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 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172" name="Picture 4" descr="10 Of The Wildest Parties In History - Listverse">
            <a:extLst>
              <a:ext uri="{FF2B5EF4-FFF2-40B4-BE49-F238E27FC236}">
                <a16:creationId xmlns:a16="http://schemas.microsoft.com/office/drawing/2014/main" id="{7AE5E6F7-9421-9249-8DEE-7C88059F1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1058024"/>
            <a:ext cx="5843081" cy="4456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3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DB3F47-8125-8147-B8F5-F072540F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300038"/>
            <a:ext cx="6438901" cy="6557962"/>
          </a:xfrm>
        </p:spPr>
        <p:txBody>
          <a:bodyPr>
            <a:normAutofit fontScale="92500" lnSpcReduction="20000"/>
          </a:bodyPr>
          <a:lstStyle/>
          <a:p>
            <a:br>
              <a:rPr lang="ru-RU" sz="2400" dirty="0">
                <a:effectLst/>
                <a:latin typeface="Times New Roman" panose="02020603050405020304" pitchFamily="18" charset="0"/>
              </a:rPr>
            </a:br>
            <a:endParaRPr lang="ru-RU" sz="2400" dirty="0">
              <a:effectLst/>
              <a:latin typeface="Andale Mono" panose="020B0509000000000004" pitchFamily="49" charset="0"/>
              <a:cs typeface="Al Bayan Plain" pitchFamily="2" charset="-78"/>
            </a:endParaRPr>
          </a:p>
          <a:p>
            <a:pPr marL="0" indent="0">
              <a:buNone/>
            </a:pPr>
            <a:r>
              <a:rPr lang="uk-UA" sz="2400" b="1" dirty="0" err="1">
                <a:solidFill>
                  <a:srgbClr val="C00000"/>
                </a:solidFill>
                <a:effectLst/>
                <a:latin typeface="+mj-lt"/>
                <a:cs typeface="AL BAYAN PLAIN" pitchFamily="2" charset="-78"/>
              </a:rPr>
              <a:t>Н</a:t>
            </a:r>
            <a:r>
              <a:rPr lang="uk-UA" sz="2400" b="1" dirty="0">
                <a:solidFill>
                  <a:srgbClr val="C00000"/>
                </a:solidFill>
                <a:effectLst/>
                <a:latin typeface="+mj-lt"/>
                <a:cs typeface="AL BAYAN PLAIN" pitchFamily="2" charset="-78"/>
              </a:rPr>
              <a:t>. Макіавеллі </a:t>
            </a:r>
            <a:r>
              <a:rPr lang="uk-UA" sz="2400" b="1" dirty="0">
                <a:solidFill>
                  <a:srgbClr val="C00000"/>
                </a:solidFill>
                <a:effectLst/>
                <a:latin typeface="+mj-lt"/>
                <a:cs typeface="Al Bayan Plain" pitchFamily="2" charset="-78"/>
              </a:rPr>
              <a:t>(1469-1527 рр.) </a:t>
            </a:r>
            <a:r>
              <a:rPr lang="uk-UA" sz="2400" b="1" dirty="0">
                <a:solidFill>
                  <a:srgbClr val="C00000"/>
                </a:solidFill>
                <a:latin typeface="+mj-lt"/>
                <a:cs typeface="Al Bayan Plain" pitchFamily="2" charset="-78"/>
              </a:rPr>
              <a:t>– прагматичний підхід;  визнає </a:t>
            </a:r>
            <a:r>
              <a:rPr lang="uk-UA" sz="2400" b="1" dirty="0">
                <a:solidFill>
                  <a:srgbClr val="C00000"/>
                </a:solidFill>
                <a:effectLst/>
                <a:latin typeface="+mj-lt"/>
                <a:cs typeface="Al Bayan Plain" pitchFamily="2" charset="-78"/>
              </a:rPr>
              <a:t>корисність та цілеспрямованість ПП в суспільному та політичному житті. 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effectLst/>
                <a:latin typeface="+mj-lt"/>
                <a:cs typeface="Al Bayan Plain" pitchFamily="2" charset="-78"/>
              </a:rPr>
              <a:t>розглядає діяльність </a:t>
            </a:r>
            <a:r>
              <a:rPr lang="uk-UA" sz="2400" b="1" dirty="0">
                <a:solidFill>
                  <a:srgbClr val="C00000"/>
                </a:solidFill>
                <a:effectLst/>
                <a:latin typeface="+mj-lt"/>
                <a:cs typeface="Al Bayan Plain" pitchFamily="2" charset="-78"/>
              </a:rPr>
              <a:t>«приватних партійних сект»</a:t>
            </a:r>
            <a:r>
              <a:rPr lang="uk-UA" sz="2400" b="1" dirty="0">
                <a:solidFill>
                  <a:srgbClr val="002060"/>
                </a:solidFill>
                <a:effectLst/>
                <a:latin typeface="+mj-lt"/>
                <a:cs typeface="Al Bayan Plain" pitchFamily="2" charset="-78"/>
              </a:rPr>
              <a:t> у тісному зв’язку з кризою італійських міст-республік. 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effectLst/>
                <a:latin typeface="+mj-lt"/>
                <a:cs typeface="Al Bayan Plain" pitchFamily="2" charset="-78"/>
              </a:rPr>
              <a:t>розмежовує абсолютно </a:t>
            </a:r>
            <a:r>
              <a:rPr lang="uk-UA" sz="2400" b="1" dirty="0">
                <a:solidFill>
                  <a:srgbClr val="C00000"/>
                </a:solidFill>
                <a:effectLst/>
                <a:latin typeface="+mj-lt"/>
                <a:cs typeface="Al Bayan Plain" pitchFamily="2" charset="-78"/>
              </a:rPr>
              <a:t>«шкідливі для республіки суперечки й відносно корисні угруповання»</a:t>
            </a:r>
            <a:r>
              <a:rPr lang="uk-UA" sz="2400" b="1" dirty="0">
                <a:solidFill>
                  <a:srgbClr val="002060"/>
                </a:solidFill>
                <a:effectLst/>
                <a:latin typeface="+mj-lt"/>
                <a:cs typeface="Al Bayan Plain" pitchFamily="2" charset="-78"/>
              </a:rPr>
              <a:t>. Перші побудовані на принципах патронажу, економічної залежності, обходу законів, діяльність других заснована на принципах взаємно контролюючої та стимулюючої конкуренції. 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effectLst/>
                <a:latin typeface="+mj-lt"/>
                <a:cs typeface="Al Bayan Plain" pitchFamily="2" charset="-78"/>
              </a:rPr>
              <a:t>розглядає </a:t>
            </a:r>
            <a:r>
              <a:rPr lang="uk-UA" sz="2400" b="1" dirty="0">
                <a:solidFill>
                  <a:srgbClr val="C00000"/>
                </a:solidFill>
                <a:effectLst/>
                <a:latin typeface="+mj-lt"/>
                <a:cs typeface="Al Bayan Plain" pitchFamily="2" charset="-78"/>
              </a:rPr>
              <a:t>психологічні аспекти добору кандидатів</a:t>
            </a:r>
            <a:r>
              <a:rPr lang="uk-UA" sz="2400" b="1" dirty="0">
                <a:solidFill>
                  <a:srgbClr val="002060"/>
                </a:solidFill>
                <a:effectLst/>
                <a:latin typeface="+mj-lt"/>
                <a:cs typeface="Al Bayan Plain" pitchFamily="2" charset="-78"/>
              </a:rPr>
              <a:t>, які стосуються ілюзії вибору рядових членів партії, що свідомо обирають на керівні посади не представників своєї соціальної групи, а представників далекої (як зовсім недавно вони вважали) від розуміння їх потреб політичної еліти</a:t>
            </a: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194" name="Picture 2" descr="Что народ может противопоставить правящим элитам и их манипулированию">
            <a:extLst>
              <a:ext uri="{FF2B5EF4-FFF2-40B4-BE49-F238E27FC236}">
                <a16:creationId xmlns:a16="http://schemas.microsoft.com/office/drawing/2014/main" id="{005F5564-1265-524D-96C2-B735BEDCA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1105"/>
            <a:ext cx="4114800" cy="6015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2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388" y="779639"/>
            <a:ext cx="5662612" cy="5120640"/>
          </a:xfrm>
        </p:spPr>
        <p:txBody>
          <a:bodyPr>
            <a:noAutofit/>
          </a:bodyPr>
          <a:lstStyle/>
          <a:p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C00000"/>
                </a:solidFill>
                <a:effectLst/>
              </a:rPr>
              <a:t>Ф. Бекон (1561-1626 </a:t>
            </a:r>
            <a:r>
              <a:rPr lang="ru-RU" sz="2400" b="1" u="sng" dirty="0" err="1">
                <a:solidFill>
                  <a:srgbClr val="C00000"/>
                </a:solidFill>
                <a:effectLst/>
              </a:rPr>
              <a:t>рр</a:t>
            </a:r>
            <a:r>
              <a:rPr lang="ru-RU" sz="2400" b="1" u="sng" dirty="0">
                <a:solidFill>
                  <a:srgbClr val="C00000"/>
                </a:solidFill>
                <a:effectLst/>
              </a:rPr>
              <a:t>.):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посилення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суперечок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між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партіями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вказує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слабкість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держави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однак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вважав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є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корисними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їх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можна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використовувати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як 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засіб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суспільного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просунення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піднесення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 для «людей простого 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звання</a:t>
            </a:r>
            <a:r>
              <a:rPr lang="ru-RU" sz="2400" b="1" dirty="0">
                <a:solidFill>
                  <a:srgbClr val="FF0000"/>
                </a:solidFill>
              </a:rPr>
              <a:t>».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effectLst/>
              </a:rPr>
              <a:t>сутність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призначення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партій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рекомендує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їх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;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хоча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породжують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кризу в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державі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все ж </a:t>
            </a:r>
            <a:r>
              <a:rPr lang="ru-RU" sz="2400" b="1" dirty="0" err="1">
                <a:solidFill>
                  <a:srgbClr val="FF0000"/>
                </a:solidFill>
              </a:rPr>
              <a:t>необхідно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сприяти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їх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політичному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розвитку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виробляючи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нове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помірковане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ставлення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цих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інститутів</a:t>
            </a:r>
            <a:r>
              <a:rPr lang="ru-RU" sz="2400" b="1" dirty="0">
                <a:effectLst/>
                <a:latin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8674" name="Picture 2" descr="Фрэнсис Бэкон — Викицитатник">
            <a:extLst>
              <a:ext uri="{FF2B5EF4-FFF2-40B4-BE49-F238E27FC236}">
                <a16:creationId xmlns:a16="http://schemas.microsoft.com/office/drawing/2014/main" id="{94FB8177-8C49-F54C-B103-48BEA53E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10" y="898023"/>
            <a:ext cx="4317078" cy="5295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0088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24993</TotalTime>
  <Words>4725</Words>
  <Application>Microsoft Macintosh PowerPoint</Application>
  <PresentationFormat>Широкоэкранный</PresentationFormat>
  <Paragraphs>300</Paragraphs>
  <Slides>60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8" baseType="lpstr">
      <vt:lpstr>Andale Mono</vt:lpstr>
      <vt:lpstr>Book Antiqua</vt:lpstr>
      <vt:lpstr>Corbel</vt:lpstr>
      <vt:lpstr>Helvetica</vt:lpstr>
      <vt:lpstr>Times New Roman</vt:lpstr>
      <vt:lpstr>Wingdings</vt:lpstr>
      <vt:lpstr>Wingdings 2</vt:lpstr>
      <vt:lpstr>Рамка</vt:lpstr>
      <vt:lpstr>Тема 3.  Становлення та історичний розвиток теорії партій  к. політ. н. Н. Лепська </vt:lpstr>
      <vt:lpstr>Презентация PowerPoint</vt:lpstr>
      <vt:lpstr>  Г. Трипель (німецький державознавець) періодизація етапів розвитку уявлень про політичні партії:  1) Стадія протидії, протистояння, боротьби з політичними партіями – період існування абсолютистських держав аж до кінця XVIII ст.; стійка опозиція з боку держави до будь-якого організованого політичного угрупування.  2) Стадія ігнорування партій – з кінця XVIII ст. до кінця XIX ст., буржуазно-ліберальні держави забезпечували умови для такої політичної ініціативи, яка не порушувала існуючих основ політичного устрою.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</dc:title>
  <dc:creator>Microsoft Office User</dc:creator>
  <cp:lastModifiedBy>Microsoft Office User</cp:lastModifiedBy>
  <cp:revision>26</cp:revision>
  <dcterms:created xsi:type="dcterms:W3CDTF">2023-09-26T22:28:45Z</dcterms:created>
  <dcterms:modified xsi:type="dcterms:W3CDTF">2024-12-16T01:16:39Z</dcterms:modified>
</cp:coreProperties>
</file>