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4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0000">
              <a:schemeClr val="accent3"/>
            </a:gs>
            <a:gs pos="0">
              <a:schemeClr val="accent3">
                <a:lumMod val="25000"/>
                <a:lumOff val="75000"/>
              </a:schemeClr>
            </a:gs>
            <a:gs pos="100000">
              <a:schemeClr val="accent3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neuronews.com.ua/uploads/issues/2021/2(123)/images/nn2125460f3.jpg" TargetMode="External"/><Relationship Id="rId4" Type="http://schemas.openxmlformats.org/officeDocument/2006/relationships/image" Target="../media/image4.jpeg"/><Relationship Id="rId3" Type="http://schemas.openxmlformats.org/officeDocument/2006/relationships/hyperlink" Target="https://neuronews.com.ua/uploads/issues/2021/2(123)/images/nn2125460f4.jpg" TargetMode="External"/><Relationship Id="rId2" Type="http://schemas.openxmlformats.org/officeDocument/2006/relationships/image" Target="../media/image3.jpeg"/><Relationship Id="rId1" Type="http://schemas.openxmlformats.org/officeDocument/2006/relationships/hyperlink" Target="https://neuronews.com.ua/uploads/issues/2021/2(123)/images/nn2125460f2.jpg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hyperlink" Target="https://neuronews.com.ua/uploads/issues/2021/2(123)/images/nn2125460f15.jpg" TargetMode="External"/><Relationship Id="rId8" Type="http://schemas.openxmlformats.org/officeDocument/2006/relationships/image" Target="../media/image10.jpeg"/><Relationship Id="rId7" Type="http://schemas.openxmlformats.org/officeDocument/2006/relationships/hyperlink" Target="https://neuronews.com.ua/uploads/issues/2021/2(123)/images/nn2125460f9.jpg" TargetMode="External"/><Relationship Id="rId6" Type="http://schemas.openxmlformats.org/officeDocument/2006/relationships/image" Target="../media/image9.jpeg"/><Relationship Id="rId5" Type="http://schemas.openxmlformats.org/officeDocument/2006/relationships/hyperlink" Target="https://neuronews.com.ua/uploads/issues/2021/2(123)/images/nn2125460f10.jpg" TargetMode="External"/><Relationship Id="rId4" Type="http://schemas.openxmlformats.org/officeDocument/2006/relationships/image" Target="../media/image8.jpeg"/><Relationship Id="rId3" Type="http://schemas.openxmlformats.org/officeDocument/2006/relationships/hyperlink" Target="https://neuronews.com.ua/uploads/issues/2021/2(123)/images/nn2125460f8.jpg" TargetMode="External"/><Relationship Id="rId2" Type="http://schemas.openxmlformats.org/officeDocument/2006/relationships/image" Target="../media/image7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0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985ea2a084e811c0"/>
          <p:cNvPicPr>
            <a:picLocks noChangeAspect="1"/>
          </p:cNvPicPr>
          <p:nvPr/>
        </p:nvPicPr>
        <p:blipFill>
          <a:blip r:embed="rId1"/>
          <a:srcRect l="29009" r="28731"/>
          <a:stretch>
            <a:fillRect/>
          </a:stretch>
        </p:blipFill>
        <p:spPr>
          <a:xfrm>
            <a:off x="830580" y="680085"/>
            <a:ext cx="3632835" cy="5517515"/>
          </a:xfrm>
          <a:prstGeom prst="rect">
            <a:avLst/>
          </a:prstGeom>
        </p:spPr>
      </p:pic>
      <p:sp>
        <p:nvSpPr>
          <p:cNvPr id="6" name="Подзаголовок 5"/>
          <p:cNvSpPr/>
          <p:nvPr>
            <p:ph type="subTitle" idx="1"/>
          </p:nvPr>
        </p:nvSpPr>
        <p:spPr>
          <a:xfrm>
            <a:off x="5551170" y="760095"/>
            <a:ext cx="5795645" cy="664845"/>
          </a:xfrm>
        </p:spPr>
        <p:txBody>
          <a:bodyPr/>
          <a:p>
            <a:pPr marL="0" indent="0" algn="ctr">
              <a:buNone/>
            </a:pPr>
            <a:r>
              <a:rPr lang="uk-UA" altLang="ru-RU" sz="4800" b="1">
                <a:solidFill>
                  <a:schemeClr val="bg2">
                    <a:lumMod val="75000"/>
                  </a:schemeClr>
                </a:solidFill>
                <a:latin typeface="Gabriola" panose="04040605051002020D02" charset="0"/>
                <a:cs typeface="Gabriola" panose="04040605051002020D02" charset="0"/>
              </a:rPr>
              <a:t> Микола Хвильовий </a:t>
            </a:r>
            <a:endParaRPr lang="uk-UA" altLang="ru-RU" sz="4800" b="1">
              <a:solidFill>
                <a:schemeClr val="bg2">
                  <a:lumMod val="75000"/>
                </a:schemeClr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5" name="Изображение 4" descr="images-removebg-preview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0000">
            <a:off x="6898640" y="1468755"/>
            <a:ext cx="3547110" cy="3134995"/>
          </a:xfrm>
          <a:prstGeom prst="rect">
            <a:avLst/>
          </a:prstGeom>
        </p:spPr>
      </p:pic>
      <p:pic>
        <p:nvPicPr>
          <p:cNvPr id="7" name="Изображение 6" descr="images-removebg-preview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640000">
            <a:off x="4154170" y="2670810"/>
            <a:ext cx="3884930" cy="2434590"/>
          </a:xfrm>
          <a:prstGeom prst="rect">
            <a:avLst/>
          </a:prstGeom>
        </p:spPr>
      </p:pic>
      <p:pic>
        <p:nvPicPr>
          <p:cNvPr id="8" name="Изображение 7" descr="images-removebg-preview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80000">
            <a:off x="8274050" y="1014095"/>
            <a:ext cx="4784090" cy="2981960"/>
          </a:xfrm>
          <a:prstGeom prst="rect">
            <a:avLst/>
          </a:prstGeom>
        </p:spPr>
      </p:pic>
      <p:pic>
        <p:nvPicPr>
          <p:cNvPr id="11" name="Изображение 10" descr="images-removebg-preview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10" y="1765300"/>
            <a:ext cx="3439795" cy="2345055"/>
          </a:xfrm>
          <a:prstGeom prst="rect">
            <a:avLst/>
          </a:prstGeom>
        </p:spPr>
      </p:pic>
      <p:pic>
        <p:nvPicPr>
          <p:cNvPr id="12" name="Изображение 11" descr="images-removebg-preview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20000">
            <a:off x="6591300" y="3795395"/>
            <a:ext cx="3715385" cy="2315845"/>
          </a:xfrm>
          <a:prstGeom prst="rect">
            <a:avLst/>
          </a:prstGeom>
        </p:spPr>
      </p:pic>
      <p:pic>
        <p:nvPicPr>
          <p:cNvPr id="13" name="Изображение 12" descr="images-removebg-preview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40000">
            <a:off x="4478020" y="1326515"/>
            <a:ext cx="2705100" cy="168592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846955" y="5593715"/>
            <a:ext cx="7193915" cy="66992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0" i="1">
                <a:latin typeface="Gabriola" panose="04040605051002020D02" charset="0"/>
                <a:ea typeface="Georgia" panose="02040502050405020303"/>
                <a:cs typeface="Gabriola" panose="04040605051002020D02" charset="0"/>
              </a:rPr>
              <a:t>“Сьогодні 13-те. Пам’ятаєте, як я був закоханий у це число?”</a:t>
            </a:r>
            <a:endParaRPr lang="en-US" altLang="zh-CN" sz="2800" b="0" i="1">
              <a:latin typeface="Gabriola" panose="04040605051002020D02" charset="0"/>
              <a:ea typeface="Georgia" panose="02040502050405020303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1" descr="IMG_256">
            <a:hlinkClick r:id="rId1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855" y="795655"/>
            <a:ext cx="2011680" cy="248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Изображение 3" descr="IMG_25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795655"/>
            <a:ext cx="1951355" cy="248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Изображение 2" descr="IMG_25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30" y="3745865"/>
            <a:ext cx="4319270" cy="2626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7250430" y="1149350"/>
            <a:ext cx="367919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Григорій Фітільов</a:t>
            </a:r>
            <a:endParaRPr lang="en-US" altLang="zh-CN" sz="1600" i="1">
              <a:solidFill>
                <a:srgbClr val="333333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151255" y="588422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Будинок, у якому народився і вчився </a:t>
            </a:r>
            <a:r>
              <a:rPr lang="uk-UA" altLang="en-US" sz="1600" i="1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Микола Хвильовий</a:t>
            </a:r>
            <a:endParaRPr lang="uk-UA" altLang="en-US" sz="1600" i="1">
              <a:solidFill>
                <a:srgbClr val="333333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7250430" y="21732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Єлизавета Тарасенко</a:t>
            </a:r>
            <a:endParaRPr lang="en-US" altLang="zh-CN" sz="1600" i="1">
              <a:solidFill>
                <a:srgbClr val="333333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з дружиною і донько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7905" y="3337560"/>
            <a:ext cx="4068445" cy="278066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5047615" y="1170940"/>
            <a:ext cx="6482715" cy="4516120"/>
          </a:xfrm>
          <a:prstGeom prst="rect">
            <a:avLst/>
          </a:prstGeom>
        </p:spPr>
        <p:txBody>
          <a:bodyPr>
            <a:noAutofit/>
          </a:bodyPr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endParaRPr lang="en-US" altLang="en-US" sz="2000" b="0" i="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endParaRPr lang="en-US" altLang="en-US" sz="2000" b="0" i="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Хвильовий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</a:t>
            </a:r>
            <a:endParaRPr lang="en-US" altLang="ru-RU" sz="2000" b="0" i="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із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дружиною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Юлією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Уманцевою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</a:t>
            </a:r>
            <a:endParaRPr lang="en-US" altLang="ru-RU" sz="2000" b="0" i="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та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пасербицею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Любою</a:t>
            </a:r>
            <a:endParaRPr lang="en-US" altLang="en-US" sz="2000" b="0" i="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  <a:p>
            <a:pPr marL="0" indent="0" algn="r" defTabSz="26670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(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Харків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, 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кінець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1920-</a:t>
            </a:r>
            <a:r>
              <a:rPr lang="en-US" altLang="en-US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х</a:t>
            </a:r>
            <a:r>
              <a:rPr lang="en-US" altLang="ru-RU" sz="20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)</a:t>
            </a:r>
            <a:endParaRPr lang="en-US" altLang="ru-RU" sz="2000" b="0" i="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60095" y="3373120"/>
            <a:ext cx="2030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  <a:sym typeface="+mn-ea"/>
              </a:rPr>
              <a:t>Хвильовий</a:t>
            </a:r>
            <a:r>
              <a:rPr lang="uk-UA" altLang="en-US" sz="200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  <a:sym typeface="+mn-ea"/>
              </a:rPr>
              <a:t>, 1917 р.</a:t>
            </a:r>
            <a:endParaRPr lang="uk-UA" altLang="en-US" sz="200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  <a:sym typeface="+mn-ea"/>
            </a:endParaRPr>
          </a:p>
        </p:txBody>
      </p:sp>
      <p:pic>
        <p:nvPicPr>
          <p:cNvPr id="7" name="Изображение 6" descr="191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422275"/>
            <a:ext cx="4012565" cy="2915285"/>
          </a:xfrm>
          <a:prstGeom prst="rect">
            <a:avLst/>
          </a:prstGeom>
        </p:spPr>
      </p:pic>
      <p:pic>
        <p:nvPicPr>
          <p:cNvPr id="2" name="Изображение 7" descr="IMG_26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" y="4486910"/>
            <a:ext cx="2045335" cy="2189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Текстовое поле 2"/>
          <p:cNvSpPr txBox="1"/>
          <p:nvPr/>
        </p:nvSpPr>
        <p:spPr>
          <a:xfrm>
            <a:off x="2876550" y="62195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i="1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Катерина Гащенко, перша дружина митця</a:t>
            </a:r>
            <a:endParaRPr lang="en-US" altLang="zh-CN" sz="1600" i="1">
              <a:solidFill>
                <a:srgbClr val="333333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11" name="Изображение 9" descr="IMG_26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080" y="3240088"/>
            <a:ext cx="1428750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3878580" y="4718050"/>
            <a:ext cx="24161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00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  <a:sym typeface="+mn-ea"/>
              </a:rPr>
              <a:t>Юлі</a:t>
            </a:r>
            <a:r>
              <a:rPr lang="uk-UA" altLang="en-US" sz="200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  <a:sym typeface="+mn-ea"/>
              </a:rPr>
              <a:t>я </a:t>
            </a:r>
            <a:r>
              <a:rPr lang="en-US" altLang="en-US" sz="200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  <a:sym typeface="+mn-ea"/>
              </a:rPr>
              <a:t>Уманцев</a:t>
            </a:r>
            <a:r>
              <a:rPr lang="uk-UA" altLang="en-US" sz="200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  <a:sym typeface="+mn-ea"/>
              </a:rPr>
              <a:t>а з донькою</a:t>
            </a:r>
            <a:endParaRPr lang="uk-UA" altLang="en-US" sz="2000">
              <a:solidFill>
                <a:schemeClr val="bg2">
                  <a:lumMod val="50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  <a:sym typeface="+mn-ea"/>
            </a:endParaRPr>
          </a:p>
        </p:txBody>
      </p:sp>
      <p:pic>
        <p:nvPicPr>
          <p:cNvPr id="9" name="Изображение 8" descr="IMG_26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420" y="422275"/>
            <a:ext cx="2857500" cy="179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Текстовое поле 9"/>
          <p:cNvSpPr txBox="1"/>
          <p:nvPr/>
        </p:nvSpPr>
        <p:spPr>
          <a:xfrm>
            <a:off x="8371840" y="422275"/>
            <a:ext cx="3731895" cy="3987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>
                <a:solidFill>
                  <a:srgbClr val="333333"/>
                </a:solidFill>
                <a:latin typeface="Gabriola" panose="04040605051002020D02" charset="0"/>
                <a:ea typeface="Times New Roman" panose="02020603050405020304"/>
                <a:cs typeface="Gabriola" panose="04040605051002020D02" charset="0"/>
              </a:rPr>
              <a:t>Літературне об’єднання «Гарт», 1924</a:t>
            </a:r>
            <a:endParaRPr lang="en-US" altLang="zh-CN" sz="2000" i="1">
              <a:solidFill>
                <a:srgbClr val="333333"/>
              </a:solidFill>
              <a:latin typeface="Gabriola" panose="04040605051002020D02" charset="0"/>
              <a:ea typeface="Times New Roman" panose="02020603050405020304"/>
              <a:cs typeface="Gabriola" panose="04040605051002020D02" charset="0"/>
            </a:endParaRPr>
          </a:p>
        </p:txBody>
      </p:sp>
      <p:pic>
        <p:nvPicPr>
          <p:cNvPr id="19" name="Изображение 14" descr="IMG_269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5530" y="3807460"/>
            <a:ext cx="1063625" cy="139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Текстовое поле 11"/>
          <p:cNvSpPr txBox="1"/>
          <p:nvPr/>
        </p:nvSpPr>
        <p:spPr>
          <a:xfrm>
            <a:off x="2607310" y="3474085"/>
            <a:ext cx="3620770" cy="333375"/>
          </a:xfrm>
          <a:prstGeom prst="rect">
            <a:avLst/>
          </a:prstGeom>
        </p:spPr>
        <p:txBody>
          <a:bodyPr>
            <a:noAutofit/>
          </a:bodyPr>
          <a:p>
            <a:pPr marL="0" indent="0" algn="l" defTabSz="2667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i="1">
                <a:solidFill>
                  <a:srgbClr val="333333"/>
                </a:solidFill>
                <a:latin typeface="Gabriola" panose="04040605051002020D02" charset="0"/>
                <a:ea typeface="Times New Roman" panose="02020603050405020304"/>
                <a:cs typeface="Gabriola" panose="04040605051002020D02" charset="0"/>
              </a:rPr>
              <a:t>Дочка Миколи Хвильового Іраїда</a:t>
            </a:r>
            <a:endParaRPr lang="en-US" altLang="zh-CN" i="1">
              <a:solidFill>
                <a:srgbClr val="333333"/>
              </a:solidFill>
              <a:latin typeface="Gabriola" panose="04040605051002020D02" charset="0"/>
              <a:ea typeface="Times New Roman" panose="02020603050405020304"/>
              <a:cs typeface="Gabriola" panose="04040605051002020D02" charset="0"/>
            </a:endParaRPr>
          </a:p>
        </p:txBody>
      </p:sp>
      <p:pic>
        <p:nvPicPr>
          <p:cNvPr id="14" name="Изображение 13" descr="лист доньці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0900" y="5275580"/>
            <a:ext cx="2211070" cy="1400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024890" y="377825"/>
            <a:ext cx="5311775" cy="6050915"/>
          </a:xfrm>
          <a:prstGeom prst="rect">
            <a:avLst/>
          </a:prstGeom>
        </p:spPr>
        <p:txBody>
          <a:bodyPr>
            <a:noAutofit/>
          </a:bodyPr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en-US" sz="28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дебют</a:t>
            </a:r>
            <a:endParaRPr lang="en-US" altLang="zh-CN" sz="28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0" i="1">
              <a:solidFill>
                <a:srgbClr val="000000"/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(…) А тепер я кохаю город,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цей сторожкий трамвайний дзвін.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Він в мені неможливо скоро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дорогим димком зацвів.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Отже, вибачте, сизі далі,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я свій вік доживу й тут…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І співають мені тротуари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про далеку прекрасну мету.</a:t>
            </a: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  <a:p>
            <a:pPr marL="0" indent="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Стефан</a:t>
            </a:r>
            <a:r>
              <a:rPr lang="en-US" altLang="ru-RU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 </a:t>
            </a:r>
            <a:r>
              <a:rPr lang="en-US" altLang="en-US" sz="1600" b="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</a:rPr>
              <a:t>Кароль</a:t>
            </a:r>
            <a:endParaRPr lang="en-US" altLang="en-US" sz="1600" b="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</a:endParaRPr>
          </a:p>
        </p:txBody>
      </p:sp>
      <p:pic>
        <p:nvPicPr>
          <p:cNvPr id="5" name="Изображение 4" descr="&quot;Геть від Москви!&quot; Хвильови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2395" y="852170"/>
            <a:ext cx="5607685" cy="3624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6927215" y="4786630"/>
            <a:ext cx="4641215" cy="2070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Сидять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(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зліва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):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Павло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Тичина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Микола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Хвильовий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Микола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Куліш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Олекса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Слісаренко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Майк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Йогансен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Гордій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Коцюба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Петро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Панч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Аркадій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Любченко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.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Стоять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(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зліва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):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Михайло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Майський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Григорій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Епік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Олександр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Копиленко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Іван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Сенченко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Павло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Іванов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Юрій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Смолич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Олесь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Досвітній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Іван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Дніпровський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.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 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ВАПЛІТЕ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 (</a:t>
            </a:r>
            <a:r>
              <a:rPr lang="en-US" altLang="en-US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Харків</a:t>
            </a:r>
            <a:r>
              <a:rPr lang="en-US" altLang="ru-RU" sz="1400" i="1">
                <a:solidFill>
                  <a:schemeClr val="bg2">
                    <a:lumMod val="75000"/>
                  </a:schemeClr>
                </a:solidFill>
                <a:latin typeface="museo light"/>
                <a:ea typeface="museo light"/>
                <a:sym typeface="+mn-ea"/>
              </a:rPr>
              <a:t>, 1926)</a:t>
            </a:r>
            <a:endParaRPr lang="uk-UA" altLang="en-US" sz="1400" i="1">
              <a:solidFill>
                <a:schemeClr val="bg2">
                  <a:lumMod val="75000"/>
                </a:schemeClr>
              </a:solidFill>
              <a:latin typeface="museo light"/>
              <a:ea typeface="museo light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Изображение 4" descr="загружено"/>
          <p:cNvPicPr>
            <a:picLocks noChangeAspect="1"/>
          </p:cNvPicPr>
          <p:nvPr/>
        </p:nvPicPr>
        <p:blipFill>
          <a:blip r:embed="rId1"/>
          <a:srcRect r="37769" b="213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8543925" y="645001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Times New Roman" panose="02020603050405020304"/>
                <a:ea typeface="sans-serif"/>
              </a:rPr>
              <a:t> 1925 р</a:t>
            </a:r>
            <a:r>
              <a:rPr lang="uk-UA" altLang="en-US" sz="1600" b="0" i="0">
                <a:solidFill>
                  <a:srgbClr val="333333"/>
                </a:solidFill>
                <a:latin typeface="Times New Roman" panose="02020603050405020304"/>
                <a:ea typeface="sans-serif"/>
              </a:rPr>
              <a:t>.</a:t>
            </a:r>
            <a:endParaRPr lang="uk-UA" altLang="en-US" sz="1600" b="0" i="0">
              <a:solidFill>
                <a:srgbClr val="333333"/>
              </a:solidFill>
              <a:latin typeface="Times New Roman" panose="02020603050405020304"/>
              <a:ea typeface="sans-serif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556000" y="3257550"/>
            <a:ext cx="8279765" cy="1202055"/>
          </a:xfrm>
          <a:prstGeom prst="rect">
            <a:avLst/>
          </a:prstGeom>
        </p:spPr>
        <p:txBody>
          <a:bodyPr wrap="square">
            <a:noAutofit/>
          </a:bodyPr>
          <a:p>
            <a:pPr algn="just" defTabSz="266700" fontAlgn="base"/>
            <a:r>
              <a:rPr lang="en-US" altLang="zh-CN" sz="2400" b="1" i="0">
                <a:solidFill>
                  <a:schemeClr val="bg2">
                    <a:lumMod val="75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"Україна чи Малоросія?" (але друком він вийде лише в 1990). Епіграф</a:t>
            </a:r>
            <a:r>
              <a:rPr lang="uk-UA" altLang="en-US" sz="2400" b="1" i="0">
                <a:solidFill>
                  <a:schemeClr val="bg2">
                    <a:lumMod val="75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: </a:t>
            </a:r>
            <a:r>
              <a:rPr lang="en-US" altLang="zh-CN" sz="2400" b="1" i="0">
                <a:solidFill>
                  <a:schemeClr val="bg2">
                    <a:lumMod val="75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 </a:t>
            </a:r>
            <a:r>
              <a:rPr lang="en-US" altLang="zh-CN" sz="2400" b="1" i="1">
                <a:solidFill>
                  <a:schemeClr val="bg2">
                    <a:lumMod val="75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"Рабство — річ ганебна, але рабська психологія у свободі — гідна зневаги"</a:t>
            </a:r>
            <a:r>
              <a:rPr lang="uk-UA" altLang="en-US" sz="2400" b="1" i="1">
                <a:solidFill>
                  <a:schemeClr val="bg2">
                    <a:lumMod val="75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                                                                                                   </a:t>
            </a:r>
            <a:r>
              <a:rPr lang="en-US" altLang="zh-CN" sz="2400" b="1">
                <a:solidFill>
                  <a:schemeClr val="bg2">
                    <a:lumMod val="75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  <a:sym typeface="+mn-ea"/>
              </a:rPr>
              <a:t>Фрідріха Шіллер</a:t>
            </a:r>
            <a:endParaRPr lang="en-US" altLang="zh-CN" sz="2400" b="1" i="1">
              <a:solidFill>
                <a:schemeClr val="bg2">
                  <a:lumMod val="75000"/>
                </a:schemeClr>
              </a:solidFill>
              <a:latin typeface="Gabriola" panose="04040605051002020D02" charset="0"/>
              <a:ea typeface="sans-serif"/>
              <a:cs typeface="Gabriola" panose="04040605051002020D02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0250170" y="2580640"/>
            <a:ext cx="2921000" cy="44577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333333"/>
                </a:solidFill>
                <a:latin typeface="Times New Roman" panose="02020603050405020304"/>
                <a:ea typeface="sans-serif"/>
              </a:rPr>
              <a:t>(</a:t>
            </a:r>
            <a:r>
              <a:rPr lang="en-US" altLang="zh-CN" sz="3200" b="0" i="0">
                <a:solidFill>
                  <a:schemeClr val="bg2">
                    <a:lumMod val="50000"/>
                  </a:schemeClr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1926</a:t>
            </a:r>
            <a:r>
              <a:rPr lang="en-US" altLang="zh-CN" sz="3200" b="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)</a:t>
            </a:r>
            <a:endParaRPr lang="en-US" altLang="zh-CN" sz="3200" b="0" i="0">
              <a:solidFill>
                <a:srgbClr val="333333"/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495425" y="160020"/>
            <a:ext cx="7239635" cy="71755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0" i="0">
                <a:solidFill>
                  <a:schemeClr val="accent3">
                    <a:lumMod val="65000"/>
                  </a:schemeClr>
                </a:solidFill>
                <a:latin typeface="Ravie" panose="04040805050809020602" charset="0"/>
                <a:ea typeface="sans-serif"/>
                <a:cs typeface="Ravie" panose="04040805050809020602" charset="0"/>
              </a:rPr>
              <a:t>"Камо грядеши?" (1925)</a:t>
            </a:r>
            <a:endParaRPr lang="en-US" altLang="zh-CN" sz="4000" b="0" i="0">
              <a:solidFill>
                <a:schemeClr val="accent3">
                  <a:lumMod val="65000"/>
                </a:schemeClr>
              </a:solidFill>
              <a:latin typeface="Ravie" panose="04040805050809020602" charset="0"/>
              <a:ea typeface="sans-serif"/>
              <a:cs typeface="Ravie" panose="04040805050809020602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151255" y="5236845"/>
            <a:ext cx="868743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0" i="0">
                <a:solidFill>
                  <a:schemeClr val="accent3">
                    <a:lumMod val="65000"/>
                  </a:schemeClr>
                </a:solidFill>
                <a:latin typeface="Ink Free" panose="03080402000500000000" charset="0"/>
                <a:ea typeface="sans-serif"/>
                <a:cs typeface="Ink Free" panose="03080402000500000000" charset="0"/>
              </a:rPr>
              <a:t>"Апологети писаризму" (1926)</a:t>
            </a:r>
            <a:endParaRPr lang="en-US" altLang="zh-CN" sz="3600" b="0" i="0">
              <a:solidFill>
                <a:schemeClr val="accent3">
                  <a:lumMod val="65000"/>
                </a:schemeClr>
              </a:solidFill>
              <a:latin typeface="Ink Free" panose="03080402000500000000" charset="0"/>
              <a:ea typeface="sans-serif"/>
              <a:cs typeface="Ink Free" panose="0308040200050000000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Текстовое поле 5"/>
          <p:cNvSpPr txBox="1"/>
          <p:nvPr/>
        </p:nvSpPr>
        <p:spPr>
          <a:xfrm>
            <a:off x="922020" y="666750"/>
            <a:ext cx="4767580" cy="98996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реакці</a:t>
            </a:r>
            <a:r>
              <a:rPr lang="uk-UA" altLang="en-US" sz="7200" b="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я</a:t>
            </a:r>
            <a:r>
              <a:rPr lang="en-US" altLang="zh-CN" sz="7200" b="0" i="0">
                <a:solidFill>
                  <a:srgbClr val="333333"/>
                </a:solidFill>
                <a:latin typeface="Gabriola" panose="04040605051002020D02" charset="0"/>
                <a:ea typeface="sans-serif"/>
                <a:cs typeface="Gabriola" panose="04040605051002020D02" charset="0"/>
              </a:rPr>
              <a:t> Кремля</a:t>
            </a:r>
            <a:endParaRPr lang="en-US" altLang="zh-CN" sz="7200" b="0" i="0">
              <a:solidFill>
                <a:srgbClr val="333333"/>
              </a:solidFill>
              <a:latin typeface="Gabriola" panose="04040605051002020D02" charset="0"/>
              <a:ea typeface="sans-serif"/>
              <a:cs typeface="Gabriola" panose="04040605051002020D02" charset="0"/>
            </a:endParaRPr>
          </a:p>
        </p:txBody>
      </p:sp>
      <p:pic>
        <p:nvPicPr>
          <p:cNvPr id="8" name="Изображение 7" descr="анкета зі справи-формуляра на Миколу Хвильовог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1656715"/>
            <a:ext cx="4600575" cy="4695825"/>
          </a:xfrm>
          <a:prstGeom prst="rect">
            <a:avLst/>
          </a:prstGeom>
        </p:spPr>
      </p:pic>
      <p:pic>
        <p:nvPicPr>
          <p:cNvPr id="9" name="Изображение 8" descr="008c0000-0a00-0242-05dd-08d9be3b930d_w408_r0_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430" y="666750"/>
            <a:ext cx="4403090" cy="5976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лист матері миколі хвильовом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6565" y="552450"/>
            <a:ext cx="3703955" cy="495173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536065" y="5775325"/>
            <a:ext cx="5549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лист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матері</a:t>
            </a:r>
            <a:r>
              <a:rPr lang="uk-UA" altLang="en-US" sz="2800">
                <a:latin typeface="Gabriola" panose="04040605051002020D02" charset="0"/>
                <a:cs typeface="Gabriola" panose="04040605051002020D02" charset="0"/>
              </a:rPr>
              <a:t> М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иколі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uk-UA" altLang="en-US" sz="2800">
                <a:latin typeface="Gabriola" panose="04040605051002020D02" charset="0"/>
                <a:cs typeface="Gabriola" panose="04040605051002020D02" charset="0"/>
              </a:rPr>
              <a:t>Х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вильовому</a:t>
            </a:r>
            <a:endParaRPr lang="ru-RU" altLang="en-US" sz="28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6" name="Изображение 5" descr="Хвильовий про арешт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635" y="631825"/>
            <a:ext cx="3545840" cy="487235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7811770" y="5775325"/>
            <a:ext cx="3680460" cy="6146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Хвильовий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про</a:t>
            </a:r>
            <a:r>
              <a:rPr lang="en-US" altLang="ru-RU" sz="28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2800">
                <a:latin typeface="Gabriola" panose="04040605051002020D02" charset="0"/>
                <a:cs typeface="Gabriola" panose="04040605051002020D02" charset="0"/>
              </a:rPr>
              <a:t>арешти</a:t>
            </a:r>
            <a:endParaRPr lang="ru-RU" altLang="en-US" sz="2800">
              <a:latin typeface="Gabriola" panose="04040605051002020D02" charset="0"/>
              <a:cs typeface="Gabriola" panose="04040605051002020D0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WPS Presentation</Application>
  <PresentationFormat>宽屏</PresentationFormat>
  <Paragraphs>57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Gabriola</vt:lpstr>
      <vt:lpstr>Georgia</vt:lpstr>
      <vt:lpstr>Times New Roman</vt:lpstr>
      <vt:lpstr>sans-serif</vt:lpstr>
      <vt:lpstr>Segoe Print</vt:lpstr>
      <vt:lpstr>museo light</vt:lpstr>
      <vt:lpstr>Ravie</vt:lpstr>
      <vt:lpstr>Ink Free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Валентина Нікол�</cp:lastModifiedBy>
  <cp:revision>8</cp:revision>
  <dcterms:created xsi:type="dcterms:W3CDTF">2025-07-23T00:59:00Z</dcterms:created>
  <dcterms:modified xsi:type="dcterms:W3CDTF">2025-10-31T16:53:46Z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E9570D2E314C4FE9B5D2497FAA2293AB_13</vt:lpwstr>
  </property>
</Properties>
</file>