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76" r:id="rId3"/>
    <p:sldId id="299" r:id="rId4"/>
    <p:sldId id="300" r:id="rId5"/>
    <p:sldId id="301" r:id="rId6"/>
    <p:sldId id="302" r:id="rId7"/>
    <p:sldId id="303" r:id="rId8"/>
    <p:sldId id="305" r:id="rId9"/>
    <p:sldId id="304" r:id="rId10"/>
    <p:sldId id="298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51" d="100"/>
          <a:sy n="51" d="100"/>
        </p:scale>
        <p:origin x="-98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63F5E-5A4E-485A-9989-FE68B8B88516}" type="datetimeFigureOut">
              <a:rPr lang="uk-UA" smtClean="0"/>
              <a:pPr/>
              <a:t>25.01.2016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C8816-9DDA-4A59-80B8-E25172D1EAE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82532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3274-3CAC-46EC-9D6D-025982A51F25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DBD0-A092-4F8F-873B-422DB98552FB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6D6-A8E3-43D3-84CE-573CF3B58518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31FB-EE0B-4459-BB47-D8ED2BCFD71A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55DE-B1F3-4DE2-B6B9-16A23FDB13B5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2973-E8B2-43C9-B230-B00DDEE62D23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5DBAF-BF46-49C9-8C0A-6CB3BB28CE8C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004A-8818-40C3-881B-FE679282F753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9151-353E-4643-A807-237950E04976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11E4-BFF4-4FC3-94C9-8EF4EB6C86A9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E255-E54B-43FD-B83A-B6D7D33DC8F0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5501F3-D121-458A-906F-4628AF6F344A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</p:spPr>
        <p:txBody>
          <a:bodyPr/>
          <a:lstStyle/>
          <a:p>
            <a:r>
              <a:rPr lang="uk-UA" b="1" i="1" u="sng" dirty="0">
                <a:latin typeface="Book Antiqua" panose="02040602050305030304" pitchFamily="18" charset="0"/>
              </a:rPr>
              <a:t>Лекція № </a:t>
            </a:r>
            <a:r>
              <a:rPr lang="uk-UA" b="1" i="1" u="sng" dirty="0" smtClean="0">
                <a:latin typeface="Book Antiqua" panose="02040602050305030304" pitchFamily="18" charset="0"/>
              </a:rPr>
              <a:t>1</a:t>
            </a:r>
            <a:endParaRPr lang="uk-UA" i="1" dirty="0">
              <a:latin typeface="Book Antiqua" panose="020406020503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704856" cy="1752600"/>
          </a:xfrm>
        </p:spPr>
        <p:txBody>
          <a:bodyPr>
            <a:noAutofit/>
          </a:bodyPr>
          <a:lstStyle/>
          <a:p>
            <a:r>
              <a:rPr lang="uk-UA" sz="4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Основн</a:t>
            </a:r>
            <a:r>
              <a:rPr lang="uk-UA" sz="4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і положення динаміки машин</a:t>
            </a:r>
            <a:endParaRPr lang="uk-UA" sz="4400" b="1" i="1" u="sng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uk-UA" sz="4400" b="1" i="1" u="sng" dirty="0" smtClean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uk-UA" sz="4400" b="1" i="1" u="sng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76365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600200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2</a:t>
            </a:fld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620688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/>
              <a:t>Вибір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кількості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ступенів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вільності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механічних</a:t>
            </a:r>
            <a:r>
              <a:rPr lang="ru-RU" sz="2400" b="1" dirty="0" smtClean="0"/>
              <a:t> систем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1720840"/>
            <a:ext cx="73448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Числом </a:t>
            </a:r>
            <a:r>
              <a:rPr lang="ru-RU" sz="2400" b="1" dirty="0" err="1" smtClean="0"/>
              <a:t>ступенів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вільності</a:t>
            </a:r>
            <a:r>
              <a:rPr lang="ru-RU" sz="2400" b="1" dirty="0" smtClean="0"/>
              <a:t> </a:t>
            </a:r>
            <a:r>
              <a:rPr lang="ru-RU" sz="2400" dirty="0" err="1" smtClean="0"/>
              <a:t>механічної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називається</a:t>
            </a:r>
            <a:r>
              <a:rPr lang="ru-RU" sz="2400" dirty="0" smtClean="0"/>
              <a:t> число координат,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однозначно </a:t>
            </a:r>
            <a:r>
              <a:rPr lang="ru-RU" sz="2400" dirty="0" err="1" smtClean="0"/>
              <a:t>визначають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стан. </a:t>
            </a:r>
            <a:r>
              <a:rPr lang="ru-RU" sz="2400" dirty="0" err="1" smtClean="0"/>
              <a:t>Усі</a:t>
            </a:r>
            <a:r>
              <a:rPr lang="ru-RU" sz="2400" dirty="0" smtClean="0"/>
              <a:t> </a:t>
            </a:r>
            <a:r>
              <a:rPr lang="ru-RU" sz="2400" dirty="0" err="1" smtClean="0"/>
              <a:t>реальні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тіла</a:t>
            </a:r>
            <a:r>
              <a:rPr lang="ru-RU" sz="2400" dirty="0" smtClean="0"/>
              <a:t> </a:t>
            </a:r>
            <a:r>
              <a:rPr lang="ru-RU" sz="2400" dirty="0" err="1" smtClean="0"/>
              <a:t>деформуються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тому </a:t>
            </a:r>
            <a:r>
              <a:rPr lang="ru-RU" sz="2400" dirty="0" err="1" smtClean="0"/>
              <a:t>мають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нескінченне</a:t>
            </a:r>
            <a:r>
              <a:rPr lang="ru-RU" sz="2400" dirty="0" smtClean="0"/>
              <a:t> число </a:t>
            </a:r>
            <a:r>
              <a:rPr lang="ru-RU" sz="2400" dirty="0" err="1" smtClean="0"/>
              <a:t>ступенів</a:t>
            </a:r>
            <a:r>
              <a:rPr lang="ru-RU" sz="2400" dirty="0" smtClean="0"/>
              <a:t> </a:t>
            </a:r>
            <a:r>
              <a:rPr lang="ru-RU" sz="2400" dirty="0" err="1" smtClean="0"/>
              <a:t>вільності</a:t>
            </a:r>
            <a:r>
              <a:rPr lang="ru-RU" sz="2400" dirty="0" smtClean="0"/>
              <a:t>. </a:t>
            </a:r>
            <a:r>
              <a:rPr lang="ru-RU" sz="2400" dirty="0" err="1" smtClean="0"/>
              <a:t>Однак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залежно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характеру </a:t>
            </a:r>
            <a:r>
              <a:rPr lang="ru-RU" sz="2400" dirty="0" err="1" smtClean="0"/>
              <a:t>досліджуваного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явища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необхідної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точності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розрахунків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обмежити</a:t>
            </a:r>
            <a:r>
              <a:rPr lang="ru-RU" sz="2400" dirty="0" smtClean="0"/>
              <a:t> число </a:t>
            </a:r>
            <a:r>
              <a:rPr lang="ru-RU" sz="2400" dirty="0" err="1" smtClean="0"/>
              <a:t>ступенів</a:t>
            </a:r>
            <a:r>
              <a:rPr lang="ru-RU" sz="2400" dirty="0" smtClean="0"/>
              <a:t> </a:t>
            </a:r>
            <a:r>
              <a:rPr lang="ru-RU" sz="2400" dirty="0" err="1" smtClean="0"/>
              <a:t>вільності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вибираючи</a:t>
            </a:r>
            <a:r>
              <a:rPr lang="ru-RU" sz="2400" dirty="0" smtClean="0"/>
              <a:t> в </a:t>
            </a:r>
            <a:r>
              <a:rPr lang="ru-RU" sz="2400" dirty="0" err="1" smtClean="0"/>
              <a:t>якості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розрахункової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схеми</a:t>
            </a:r>
            <a:r>
              <a:rPr lang="ru-RU" sz="2400" dirty="0" smtClean="0"/>
              <a:t> </a:t>
            </a:r>
            <a:r>
              <a:rPr lang="ru-RU" sz="2400" dirty="0" err="1" smtClean="0"/>
              <a:t>реальної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конструкції</a:t>
            </a:r>
            <a:r>
              <a:rPr lang="ru-RU" sz="2400" dirty="0" smtClean="0"/>
              <a:t> систему, яка </a:t>
            </a:r>
            <a:r>
              <a:rPr lang="ru-RU" sz="2400" dirty="0" err="1" smtClean="0"/>
              <a:t>має</a:t>
            </a:r>
            <a:r>
              <a:rPr lang="ru-RU" sz="2400" dirty="0" smtClean="0"/>
              <a:t> </a:t>
            </a:r>
            <a:r>
              <a:rPr lang="ru-RU" sz="2400" dirty="0" err="1" smtClean="0"/>
              <a:t>декілька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навіть</a:t>
            </a:r>
            <a:r>
              <a:rPr lang="ru-RU" sz="2400" dirty="0" smtClean="0"/>
              <a:t> один </a:t>
            </a:r>
            <a:r>
              <a:rPr lang="ru-RU" sz="2400" dirty="0" err="1" smtClean="0"/>
              <a:t>ступінь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вільності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91080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3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5085184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Рис. 1.1.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різною</a:t>
            </a:r>
            <a:r>
              <a:rPr lang="ru-RU" dirty="0" smtClean="0"/>
              <a:t>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ступенів</a:t>
            </a:r>
            <a:r>
              <a:rPr lang="ru-RU" dirty="0" smtClean="0"/>
              <a:t> </a:t>
            </a:r>
            <a:r>
              <a:rPr lang="ru-RU" dirty="0" err="1" smtClean="0"/>
              <a:t>вільності</a:t>
            </a:r>
            <a:r>
              <a:rPr lang="ru-RU" dirty="0" smtClean="0"/>
              <a:t>: а) </a:t>
            </a:r>
            <a:r>
              <a:rPr lang="ru-RU" dirty="0" err="1" smtClean="0"/>
              <a:t>маса</a:t>
            </a:r>
            <a:r>
              <a:rPr lang="ru-RU" dirty="0" smtClean="0"/>
              <a:t> на </a:t>
            </a:r>
            <a:r>
              <a:rPr lang="ru-RU" dirty="0" err="1" smtClean="0"/>
              <a:t>пружині</a:t>
            </a:r>
            <a:r>
              <a:rPr lang="ru-RU" dirty="0" smtClean="0"/>
              <a:t> (один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вільності</a:t>
            </a:r>
            <a:r>
              <a:rPr lang="ru-RU" dirty="0" smtClean="0"/>
              <a:t>); б) балка на опорах; в) </a:t>
            </a:r>
            <a:r>
              <a:rPr lang="ru-RU" dirty="0" err="1" smtClean="0"/>
              <a:t>динамічна</a:t>
            </a:r>
            <a:r>
              <a:rPr lang="ru-RU" dirty="0" smtClean="0"/>
              <a:t> модель балки на опорах </a:t>
            </a:r>
            <a:r>
              <a:rPr lang="ru-RU" dirty="0" err="1" smtClean="0"/>
              <a:t>з</a:t>
            </a:r>
            <a:r>
              <a:rPr lang="ru-RU" dirty="0" smtClean="0"/>
              <a:t> одним </a:t>
            </a:r>
            <a:r>
              <a:rPr lang="ru-RU" dirty="0" err="1" smtClean="0"/>
              <a:t>ступенем</a:t>
            </a:r>
            <a:r>
              <a:rPr lang="ru-RU" dirty="0" smtClean="0"/>
              <a:t> </a:t>
            </a:r>
            <a:r>
              <a:rPr lang="ru-RU" dirty="0" err="1" smtClean="0"/>
              <a:t>вільності</a:t>
            </a:r>
            <a:r>
              <a:rPr lang="ru-RU" dirty="0" smtClean="0"/>
              <a:t>; г) </a:t>
            </a:r>
            <a:r>
              <a:rPr lang="ru-RU" dirty="0" err="1" smtClean="0"/>
              <a:t>динамічна</a:t>
            </a:r>
            <a:r>
              <a:rPr lang="ru-RU" dirty="0" smtClean="0"/>
              <a:t> модель балки на опорах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ступенями </a:t>
            </a:r>
            <a:r>
              <a:rPr lang="ru-RU" dirty="0" err="1" smtClean="0"/>
              <a:t>вільності</a:t>
            </a:r>
            <a:endParaRPr lang="ru-RU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683568" y="476672"/>
          <a:ext cx="2267744" cy="2373220"/>
        </p:xfrm>
        <a:graphic>
          <a:graphicData uri="http://schemas.openxmlformats.org/presentationml/2006/ole">
            <p:oleObj spid="_x0000_s5121" name="Visio" r:id="rId3" imgW="1131970" imgH="1168797" progId="Visio.Drawing.11">
              <p:embed/>
            </p:oleObj>
          </a:graphicData>
        </a:graphic>
      </p:graphicFrame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4211960" y="1484784"/>
          <a:ext cx="4146501" cy="792088"/>
        </p:xfrm>
        <a:graphic>
          <a:graphicData uri="http://schemas.openxmlformats.org/presentationml/2006/ole">
            <p:oleObj spid="_x0000_s5125" name="Visio" r:id="rId4" imgW="2189533" imgH="425426" progId="Visio.Drawing.11">
              <p:embed/>
            </p:oleObj>
          </a:graphicData>
        </a:graphic>
      </p:graphicFrame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251520" y="3573016"/>
          <a:ext cx="4019775" cy="875407"/>
        </p:xfrm>
        <a:graphic>
          <a:graphicData uri="http://schemas.openxmlformats.org/presentationml/2006/ole">
            <p:oleObj spid="_x0000_s5127" name="Visio" r:id="rId5" imgW="2189533" imgH="481822" progId="Visio.Drawing.11">
              <p:embed/>
            </p:oleObj>
          </a:graphicData>
        </a:graphic>
      </p:graphicFrame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4283968" y="3573016"/>
          <a:ext cx="4493865" cy="961703"/>
        </p:xfrm>
        <a:graphic>
          <a:graphicData uri="http://schemas.openxmlformats.org/presentationml/2006/ole">
            <p:oleObj spid="_x0000_s5129" name="Visio" r:id="rId6" imgW="2189533" imgH="476101" progId="Visio.Drawing.11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91080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4</a:t>
            </a:fld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548680"/>
            <a:ext cx="72728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/>
              <a:t>Третій</a:t>
            </a:r>
            <a:r>
              <a:rPr lang="ru-RU" sz="2800" dirty="0" smtClean="0"/>
              <a:t> </a:t>
            </a:r>
            <a:r>
              <a:rPr lang="ru-RU" sz="2800" dirty="0" err="1" smtClean="0"/>
              <a:t>спосіб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визначення</a:t>
            </a:r>
            <a:r>
              <a:rPr lang="ru-RU" sz="2800" dirty="0" smtClean="0"/>
              <a:t> числа </a:t>
            </a:r>
            <a:r>
              <a:rPr lang="ru-RU" sz="2800" dirty="0" err="1" smtClean="0"/>
              <a:t>ступенів</a:t>
            </a:r>
            <a:r>
              <a:rPr lang="ru-RU" sz="2800" dirty="0" smtClean="0"/>
              <a:t> </a:t>
            </a:r>
            <a:r>
              <a:rPr lang="ru-RU" sz="2800" dirty="0" err="1" smtClean="0"/>
              <a:t>вільності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системи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полягає</a:t>
            </a:r>
            <a:r>
              <a:rPr lang="ru-RU" sz="2800" dirty="0" smtClean="0"/>
              <a:t> в тому, </a:t>
            </a:r>
            <a:r>
              <a:rPr lang="ru-RU" sz="2800" dirty="0" err="1" smtClean="0"/>
              <a:t>що</a:t>
            </a:r>
            <a:r>
              <a:rPr lang="ru-RU" sz="2800" dirty="0" smtClean="0"/>
              <a:t> на </a:t>
            </a:r>
            <a:r>
              <a:rPr lang="ru-RU" sz="2800" dirty="0" err="1" smtClean="0"/>
              <a:t>основі</a:t>
            </a:r>
            <a:r>
              <a:rPr lang="ru-RU" sz="2800" dirty="0" smtClean="0"/>
              <a:t> тих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</a:t>
            </a:r>
            <a:r>
              <a:rPr lang="ru-RU" sz="2800" dirty="0" err="1" smtClean="0"/>
              <a:t>міркувань</a:t>
            </a:r>
            <a:r>
              <a:rPr lang="ru-RU" sz="2800" dirty="0" smtClean="0"/>
              <a:t> </a:t>
            </a:r>
            <a:r>
              <a:rPr lang="ru-RU" sz="2800" dirty="0" err="1" smtClean="0"/>
              <a:t>заздалегідь</a:t>
            </a:r>
            <a:r>
              <a:rPr lang="ru-RU" sz="2800" dirty="0" smtClean="0"/>
              <a:t> </a:t>
            </a:r>
            <a:r>
              <a:rPr lang="ru-RU" sz="2800" dirty="0" err="1" smtClean="0"/>
              <a:t>задається</a:t>
            </a:r>
            <a:r>
              <a:rPr lang="ru-RU" sz="2800" dirty="0" smtClean="0"/>
              <a:t> форма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руху</a:t>
            </a:r>
            <a:r>
              <a:rPr lang="ru-RU" sz="2800" dirty="0" smtClean="0"/>
              <a:t>. Так, </a:t>
            </a:r>
            <a:r>
              <a:rPr lang="ru-RU" sz="2800" dirty="0" err="1" smtClean="0"/>
              <a:t>наприклад</a:t>
            </a:r>
            <a:r>
              <a:rPr lang="ru-RU" sz="2800" dirty="0" smtClean="0"/>
              <a:t>, при </a:t>
            </a:r>
            <a:r>
              <a:rPr lang="ru-RU" sz="2800" dirty="0" err="1" smtClean="0"/>
              <a:t>згині</a:t>
            </a:r>
            <a:r>
              <a:rPr lang="ru-RU" sz="2800" dirty="0" smtClean="0"/>
              <a:t> балки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положення</a:t>
            </a:r>
            <a:r>
              <a:rPr lang="ru-RU" sz="2800" dirty="0" smtClean="0"/>
              <a:t> в </a:t>
            </a:r>
            <a:r>
              <a:rPr lang="ru-RU" sz="2800" dirty="0" err="1" smtClean="0"/>
              <a:t>деякий</a:t>
            </a:r>
            <a:r>
              <a:rPr lang="ru-RU" sz="2800" dirty="0" smtClean="0"/>
              <a:t> момент часу </a:t>
            </a:r>
            <a:r>
              <a:rPr lang="ru-RU" sz="2800" dirty="0" err="1" smtClean="0"/>
              <a:t>визначається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безліччю</a:t>
            </a:r>
            <a:r>
              <a:rPr lang="ru-RU" sz="2800" dirty="0" smtClean="0"/>
              <a:t> координат. </a:t>
            </a:r>
            <a:r>
              <a:rPr lang="ru-RU" sz="2800" dirty="0" err="1" smtClean="0"/>
              <a:t>Однак</a:t>
            </a:r>
            <a:r>
              <a:rPr lang="ru-RU" sz="2800" dirty="0" smtClean="0"/>
              <a:t>, </a:t>
            </a:r>
            <a:r>
              <a:rPr lang="ru-RU" sz="2800" dirty="0" err="1" smtClean="0"/>
              <a:t>використання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гіпотези</a:t>
            </a:r>
            <a:r>
              <a:rPr lang="ru-RU" sz="2800" dirty="0" smtClean="0"/>
              <a:t> плоских </a:t>
            </a:r>
            <a:r>
              <a:rPr lang="ru-RU" sz="2800" dirty="0" err="1" smtClean="0"/>
              <a:t>перерізів</a:t>
            </a:r>
            <a:r>
              <a:rPr lang="ru-RU" sz="2800" dirty="0" smtClean="0"/>
              <a:t> </a:t>
            </a:r>
            <a:r>
              <a:rPr lang="ru-RU" sz="2800" dirty="0" err="1" smtClean="0"/>
              <a:t>дозволяє</a:t>
            </a:r>
            <a:r>
              <a:rPr lang="ru-RU" sz="2800" dirty="0" smtClean="0"/>
              <a:t> </a:t>
            </a:r>
            <a:r>
              <a:rPr lang="ru-RU" sz="2800" dirty="0" err="1" smtClean="0"/>
              <a:t>зменшити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кількість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ступенів</a:t>
            </a:r>
            <a:r>
              <a:rPr lang="ru-RU" sz="2800" dirty="0" smtClean="0"/>
              <a:t> </a:t>
            </a:r>
            <a:r>
              <a:rPr lang="ru-RU" sz="2800" dirty="0" err="1" smtClean="0"/>
              <a:t>вільності</a:t>
            </a:r>
            <a:r>
              <a:rPr lang="ru-RU" sz="2800" dirty="0" smtClean="0"/>
              <a:t> балки. </a:t>
            </a:r>
            <a:r>
              <a:rPr lang="ru-RU" sz="2800" dirty="0" err="1" smtClean="0"/>
              <a:t>Згідно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цією</a:t>
            </a:r>
            <a:r>
              <a:rPr lang="ru-RU" sz="2800" dirty="0" smtClean="0"/>
              <a:t> </a:t>
            </a:r>
            <a:r>
              <a:rPr lang="ru-RU" sz="2800" dirty="0" err="1" smtClean="0"/>
              <a:t>гіпотезою</a:t>
            </a:r>
            <a:r>
              <a:rPr lang="ru-RU" sz="2800" dirty="0" smtClean="0"/>
              <a:t>, </a:t>
            </a:r>
            <a:r>
              <a:rPr lang="ru-RU" sz="2800" dirty="0" err="1" smtClean="0"/>
              <a:t>положення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всіх</a:t>
            </a:r>
            <a:r>
              <a:rPr lang="ru-RU" sz="2800" dirty="0" smtClean="0"/>
              <a:t> </a:t>
            </a:r>
            <a:r>
              <a:rPr lang="ru-RU" sz="2800" dirty="0" err="1" smtClean="0"/>
              <a:t>точок</a:t>
            </a:r>
            <a:r>
              <a:rPr lang="ru-RU" sz="2800" dirty="0" smtClean="0"/>
              <a:t> балки </a:t>
            </a:r>
            <a:r>
              <a:rPr lang="ru-RU" sz="2800" dirty="0" err="1" smtClean="0"/>
              <a:t>визначається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положенням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точок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лежать на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осі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91080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5</a:t>
            </a:fld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836712"/>
            <a:ext cx="71287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/>
              <a:t>Необхідно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мати</a:t>
            </a:r>
            <a:r>
              <a:rPr lang="ru-RU" sz="2800" dirty="0" smtClean="0"/>
              <a:t> на </a:t>
            </a:r>
            <a:r>
              <a:rPr lang="ru-RU" sz="2800" dirty="0" err="1" smtClean="0"/>
              <a:t>увазі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можливість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схематизувати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реальну</a:t>
            </a:r>
            <a:r>
              <a:rPr lang="ru-RU" sz="2800" dirty="0" smtClean="0"/>
              <a:t> </a:t>
            </a:r>
            <a:r>
              <a:rPr lang="ru-RU" sz="2800" dirty="0" err="1" smtClean="0"/>
              <a:t>динамічну</a:t>
            </a:r>
            <a:r>
              <a:rPr lang="ru-RU" sz="2800" dirty="0" smtClean="0"/>
              <a:t> систему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представити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у </a:t>
            </a:r>
            <a:r>
              <a:rPr lang="ru-RU" sz="2800" dirty="0" err="1" smtClean="0"/>
              <a:t>вигляді</a:t>
            </a:r>
            <a:r>
              <a:rPr lang="ru-RU" sz="2800" dirty="0" smtClean="0"/>
              <a:t> </a:t>
            </a:r>
            <a:r>
              <a:rPr lang="ru-RU" sz="2800" dirty="0" err="1" smtClean="0"/>
              <a:t>системи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однією</a:t>
            </a:r>
            <a:r>
              <a:rPr lang="ru-RU" sz="2800" dirty="0" smtClean="0"/>
              <a:t>, </a:t>
            </a:r>
            <a:r>
              <a:rPr lang="ru-RU" sz="2800" dirty="0" err="1" smtClean="0"/>
              <a:t>двома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більшим</a:t>
            </a:r>
            <a:r>
              <a:rPr lang="ru-RU" sz="2800" dirty="0" smtClean="0"/>
              <a:t> числом </a:t>
            </a:r>
            <a:r>
              <a:rPr lang="ru-RU" sz="2800" dirty="0" err="1" smtClean="0"/>
              <a:t>ступенів</a:t>
            </a:r>
            <a:r>
              <a:rPr lang="ru-RU" sz="2800" dirty="0" smtClean="0"/>
              <a:t> </a:t>
            </a:r>
            <a:r>
              <a:rPr lang="ru-RU" sz="2800" dirty="0" err="1" smtClean="0"/>
              <a:t>вільності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залежить</a:t>
            </a:r>
            <a:r>
              <a:rPr lang="ru-RU" sz="2800" dirty="0" smtClean="0"/>
              <a:t> не </a:t>
            </a:r>
            <a:r>
              <a:rPr lang="ru-RU" sz="2800" dirty="0" err="1" smtClean="0"/>
              <a:t>тільки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виду </a:t>
            </a:r>
            <a:r>
              <a:rPr lang="ru-RU" sz="2800" dirty="0" err="1" smtClean="0"/>
              <a:t>системи</a:t>
            </a:r>
            <a:r>
              <a:rPr lang="ru-RU" sz="2800" dirty="0" smtClean="0"/>
              <a:t>, </a:t>
            </a:r>
            <a:r>
              <a:rPr lang="ru-RU" sz="2800" dirty="0" err="1" smtClean="0"/>
              <a:t>але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характеру сил,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діють</a:t>
            </a:r>
            <a:r>
              <a:rPr lang="ru-RU" sz="2800" dirty="0" smtClean="0"/>
              <a:t> на </a:t>
            </a:r>
            <a:r>
              <a:rPr lang="ru-RU" sz="2800" dirty="0" err="1" smtClean="0"/>
              <a:t>неї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91080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6</a:t>
            </a:fld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692696"/>
            <a:ext cx="76328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/>
              <a:t>Існує</a:t>
            </a:r>
            <a:r>
              <a:rPr lang="ru-RU" sz="2400" dirty="0" smtClean="0"/>
              <a:t> </a:t>
            </a:r>
            <a:r>
              <a:rPr lang="ru-RU" sz="2400" dirty="0" err="1" smtClean="0"/>
              <a:t>цілий</a:t>
            </a:r>
            <a:r>
              <a:rPr lang="ru-RU" sz="2400" dirty="0" smtClean="0"/>
              <a:t> ряд </a:t>
            </a:r>
            <a:r>
              <a:rPr lang="ru-RU" sz="2400" dirty="0" err="1" smtClean="0"/>
              <a:t>прикладів</a:t>
            </a:r>
            <a:r>
              <a:rPr lang="ru-RU" sz="2400" dirty="0" smtClean="0"/>
              <a:t>, для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не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виконувати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розрахунки</a:t>
            </a:r>
            <a:r>
              <a:rPr lang="ru-RU" sz="2400" dirty="0" smtClean="0"/>
              <a:t> </a:t>
            </a:r>
            <a:r>
              <a:rPr lang="ru-RU" sz="2400" dirty="0" err="1" smtClean="0"/>
              <a:t>спираючись</a:t>
            </a:r>
            <a:r>
              <a:rPr lang="ru-RU" sz="2400" dirty="0" smtClean="0"/>
              <a:t> на </a:t>
            </a:r>
            <a:r>
              <a:rPr lang="ru-RU" sz="2400" dirty="0" err="1" smtClean="0"/>
              <a:t>моделі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зосередженими</a:t>
            </a:r>
            <a:r>
              <a:rPr lang="ru-RU" sz="2400" dirty="0" smtClean="0"/>
              <a:t> параметрами. У </a:t>
            </a:r>
            <a:r>
              <a:rPr lang="ru-RU" sz="2400" dirty="0" err="1" smtClean="0"/>
              <a:t>цих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випадках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необхідно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використовувати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розподілені</a:t>
            </a:r>
            <a:r>
              <a:rPr lang="ru-RU" sz="2400" dirty="0" smtClean="0"/>
              <a:t> характеристики </a:t>
            </a:r>
            <a:r>
              <a:rPr lang="ru-RU" sz="2400" dirty="0" err="1" smtClean="0"/>
              <a:t>елементів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машини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динамічні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моделі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розподіленими</a:t>
            </a:r>
            <a:r>
              <a:rPr lang="ru-RU" sz="2400" dirty="0" smtClean="0"/>
              <a:t> параметрами. </a:t>
            </a:r>
            <a:r>
              <a:rPr lang="ru-RU" sz="2400" dirty="0" err="1" smtClean="0"/>
              <a:t>Інколи</a:t>
            </a:r>
            <a:r>
              <a:rPr lang="ru-RU" sz="2400" dirty="0" smtClean="0"/>
              <a:t> у </a:t>
            </a:r>
            <a:r>
              <a:rPr lang="ru-RU" sz="2400" dirty="0" err="1" smtClean="0"/>
              <a:t>розрахунках</a:t>
            </a:r>
            <a:r>
              <a:rPr lang="ru-RU" sz="2400" dirty="0" smtClean="0"/>
              <a:t> </a:t>
            </a:r>
            <a:r>
              <a:rPr lang="ru-RU" sz="2400" dirty="0" err="1" smtClean="0"/>
              <a:t>динамічних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навантажень</a:t>
            </a:r>
            <a:r>
              <a:rPr lang="ru-RU" sz="2400" dirty="0" smtClean="0"/>
              <a:t> в машинах </a:t>
            </a:r>
            <a:r>
              <a:rPr lang="ru-RU" sz="2400" dirty="0" err="1" smtClean="0"/>
              <a:t>використовують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моделі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зосередженими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розподіленими</a:t>
            </a:r>
            <a:r>
              <a:rPr lang="ru-RU" sz="2400" dirty="0" smtClean="0"/>
              <a:t> параметрами.</a:t>
            </a:r>
          </a:p>
          <a:p>
            <a:pPr algn="just"/>
            <a:r>
              <a:rPr lang="ru-RU" sz="2400" dirty="0" err="1" smtClean="0"/>
              <a:t>Динамічні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моделі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зосередженими</a:t>
            </a:r>
            <a:r>
              <a:rPr lang="ru-RU" sz="2400" dirty="0" smtClean="0"/>
              <a:t> параметрами </a:t>
            </a:r>
            <a:r>
              <a:rPr lang="ru-RU" sz="2400" dirty="0" err="1" smtClean="0"/>
              <a:t>інколи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називають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дискретними</a:t>
            </a:r>
            <a:r>
              <a:rPr lang="ru-RU" sz="2400" dirty="0" smtClean="0"/>
              <a:t>,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розподіленими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параметрами</a:t>
            </a:r>
            <a:r>
              <a:rPr lang="ru-RU" sz="2400" dirty="0" smtClean="0"/>
              <a:t> – </a:t>
            </a:r>
            <a:r>
              <a:rPr lang="ru-RU" sz="2400" dirty="0" err="1" smtClean="0"/>
              <a:t>континуальними</a:t>
            </a:r>
            <a:r>
              <a:rPr lang="ru-RU" sz="2400" dirty="0" smtClean="0"/>
              <a:t>, а </a:t>
            </a:r>
            <a:r>
              <a:rPr lang="ru-RU" sz="2400" dirty="0" err="1" smtClean="0"/>
              <a:t>моделі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зосередженими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розподіленими</a:t>
            </a:r>
            <a:r>
              <a:rPr lang="ru-RU" sz="2400" dirty="0" smtClean="0"/>
              <a:t> параметрами – </a:t>
            </a:r>
            <a:r>
              <a:rPr lang="ru-RU" sz="2400" dirty="0" err="1" smtClean="0"/>
              <a:t>дискретно-континуальними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91080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7</a:t>
            </a:fld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32656"/>
            <a:ext cx="820891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u="sng" dirty="0" err="1" smtClean="0"/>
              <a:t>Етап</a:t>
            </a:r>
            <a:r>
              <a:rPr lang="ru-RU" sz="2000" u="sng" dirty="0" smtClean="0"/>
              <a:t> 1.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постановці</a:t>
            </a:r>
            <a:r>
              <a:rPr lang="ru-RU" sz="2000" dirty="0" smtClean="0"/>
              <a:t> </a:t>
            </a:r>
            <a:r>
              <a:rPr lang="ru-RU" sz="2000" dirty="0" err="1" smtClean="0"/>
              <a:t>задачі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фізичному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рівні</a:t>
            </a:r>
            <a:r>
              <a:rPr lang="ru-RU" sz="2000" dirty="0" smtClean="0"/>
              <a:t> проходить </a:t>
            </a:r>
            <a:r>
              <a:rPr lang="ru-RU" sz="2000" dirty="0" err="1" smtClean="0"/>
              <a:t>процес</a:t>
            </a:r>
            <a:r>
              <a:rPr lang="ru-RU" sz="2000" dirty="0" smtClean="0"/>
              <a:t> </a:t>
            </a:r>
            <a:r>
              <a:rPr lang="ru-RU" sz="2000" dirty="0" err="1" smtClean="0"/>
              <a:t>схематизації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ідеалізації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машини</a:t>
            </a:r>
            <a:r>
              <a:rPr lang="ru-RU" sz="2000" dirty="0" smtClean="0"/>
              <a:t>, </a:t>
            </a:r>
            <a:r>
              <a:rPr lang="ru-RU" sz="2000" dirty="0" err="1" smtClean="0"/>
              <a:t>тобто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суттєвих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факторів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впливають</a:t>
            </a:r>
            <a:r>
              <a:rPr lang="ru-RU" sz="2000" dirty="0" smtClean="0"/>
              <a:t> на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функціонування</a:t>
            </a:r>
            <a:r>
              <a:rPr lang="ru-RU" sz="2000" dirty="0" smtClean="0"/>
              <a:t>. </a:t>
            </a:r>
            <a:r>
              <a:rPr lang="ru-RU" sz="2000" dirty="0" err="1" smtClean="0"/>
              <a:t>Деякі</a:t>
            </a:r>
            <a:r>
              <a:rPr lang="ru-RU" sz="2000" dirty="0" smtClean="0"/>
              <a:t> </a:t>
            </a:r>
            <a:r>
              <a:rPr lang="ru-RU" sz="2000" dirty="0" err="1" smtClean="0"/>
              <a:t>риси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фактори</a:t>
            </a:r>
            <a:r>
              <a:rPr lang="ru-RU" sz="2000" dirty="0" smtClean="0"/>
              <a:t> </a:t>
            </a:r>
            <a:r>
              <a:rPr lang="ru-RU" sz="2000" dirty="0" err="1" smtClean="0"/>
              <a:t>машини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виявитися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важливими</a:t>
            </a:r>
            <a:r>
              <a:rPr lang="ru-RU" sz="2000" dirty="0" smtClean="0"/>
              <a:t>,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 – </a:t>
            </a:r>
            <a:r>
              <a:rPr lang="ru-RU" sz="2000" dirty="0" err="1" smtClean="0"/>
              <a:t>несуттєвими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u="sng" dirty="0" err="1" smtClean="0"/>
              <a:t>Етап</a:t>
            </a:r>
            <a:r>
              <a:rPr lang="ru-RU" sz="2000" u="sng" dirty="0" smtClean="0"/>
              <a:t> 2.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виявлення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суттєвих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факторів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ставляться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задачі</a:t>
            </a:r>
            <a:r>
              <a:rPr lang="ru-RU" sz="2000" dirty="0" smtClean="0"/>
              <a:t> </a:t>
            </a:r>
            <a:r>
              <a:rPr lang="ru-RU" sz="2000" dirty="0" err="1" smtClean="0"/>
              <a:t>моделювання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вибирається</a:t>
            </a:r>
            <a:r>
              <a:rPr lang="ru-RU" sz="2000" dirty="0" smtClean="0"/>
              <a:t> схема </a:t>
            </a:r>
            <a:r>
              <a:rPr lang="ru-RU" sz="2000" dirty="0" err="1" smtClean="0"/>
              <a:t>взаємодії</a:t>
            </a: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машини</a:t>
            </a:r>
            <a:r>
              <a:rPr lang="ru-RU" sz="2000" dirty="0" smtClean="0"/>
              <a:t>, </a:t>
            </a:r>
            <a:r>
              <a:rPr lang="ru-RU" sz="2000" dirty="0" err="1" smtClean="0"/>
              <a:t>тобто</a:t>
            </a:r>
            <a:r>
              <a:rPr lang="ru-RU" sz="2000" dirty="0" smtClean="0"/>
              <a:t> </a:t>
            </a:r>
            <a:r>
              <a:rPr lang="ru-RU" sz="2000" dirty="0" err="1" smtClean="0"/>
              <a:t>будується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динамічна</a:t>
            </a:r>
            <a:r>
              <a:rPr lang="ru-RU" sz="2000" dirty="0" smtClean="0"/>
              <a:t> модель, яка </a:t>
            </a:r>
            <a:r>
              <a:rPr lang="ru-RU" sz="2000" dirty="0" err="1" smtClean="0"/>
              <a:t>відображає</a:t>
            </a:r>
            <a:r>
              <a:rPr lang="ru-RU" sz="2000" dirty="0" smtClean="0"/>
              <a:t> </a:t>
            </a:r>
            <a:r>
              <a:rPr lang="ru-RU" sz="2000" dirty="0" err="1" smtClean="0"/>
              <a:t>суттєві</a:t>
            </a:r>
            <a:r>
              <a:rPr lang="ru-RU" sz="2000" dirty="0" smtClean="0"/>
              <a:t> </a:t>
            </a:r>
            <a:r>
              <a:rPr lang="ru-RU" sz="2000" dirty="0" err="1" smtClean="0"/>
              <a:t>фактори</a:t>
            </a:r>
            <a:r>
              <a:rPr lang="ru-RU" sz="2000" dirty="0" smtClean="0"/>
              <a:t>. </a:t>
            </a:r>
            <a:r>
              <a:rPr lang="ru-RU" sz="2000" dirty="0" err="1" smtClean="0"/>
              <a:t>Більш</a:t>
            </a:r>
            <a:r>
              <a:rPr lang="ru-RU" sz="2000" dirty="0" smtClean="0"/>
              <a:t> детально про </a:t>
            </a:r>
            <a:r>
              <a:rPr lang="ru-RU" sz="2000" dirty="0" err="1" smtClean="0"/>
              <a:t>побудову</a:t>
            </a:r>
            <a:r>
              <a:rPr lang="ru-RU" sz="2000" dirty="0" smtClean="0"/>
              <a:t> </a:t>
            </a:r>
            <a:r>
              <a:rPr lang="ru-RU" sz="2000" dirty="0" err="1" smtClean="0"/>
              <a:t>динамічних</a:t>
            </a:r>
            <a:r>
              <a:rPr lang="ru-RU" sz="2000" dirty="0" smtClean="0"/>
              <a:t> моделей буде сказано у п.п. 1.2.1.</a:t>
            </a:r>
          </a:p>
          <a:p>
            <a:pPr algn="just"/>
            <a:r>
              <a:rPr lang="ru-RU" sz="2000" u="sng" dirty="0" err="1" smtClean="0"/>
              <a:t>Етап</a:t>
            </a:r>
            <a:r>
              <a:rPr lang="ru-RU" sz="2000" u="sng" dirty="0" smtClean="0"/>
              <a:t> 3</a:t>
            </a:r>
            <a:r>
              <a:rPr lang="ru-RU" sz="2000" dirty="0" smtClean="0"/>
              <a:t>. </a:t>
            </a:r>
            <a:r>
              <a:rPr lang="ru-RU" sz="2000" dirty="0" err="1" smtClean="0"/>
              <a:t>Надалі</a:t>
            </a:r>
            <a:r>
              <a:rPr lang="ru-RU" sz="2000" dirty="0" smtClean="0"/>
              <a:t> </a:t>
            </a:r>
            <a:r>
              <a:rPr lang="ru-RU" sz="2000" dirty="0" err="1" smtClean="0"/>
              <a:t>здійснюється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переведення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необхідних</a:t>
            </a:r>
            <a:r>
              <a:rPr lang="ru-RU" sz="2000" dirty="0" smtClean="0"/>
              <a:t> характеристик на </a:t>
            </a:r>
            <a:r>
              <a:rPr lang="ru-RU" sz="2000" dirty="0" err="1" smtClean="0"/>
              <a:t>мову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математичних</a:t>
            </a:r>
            <a:r>
              <a:rPr lang="ru-RU" sz="2000" dirty="0" smtClean="0"/>
              <a:t> понять </a:t>
            </a:r>
            <a:r>
              <a:rPr lang="ru-RU" sz="2000" dirty="0" err="1" smtClean="0"/>
              <a:t>і</a:t>
            </a:r>
            <a:r>
              <a:rPr lang="ru-RU" sz="2000" dirty="0" smtClean="0"/>
              <a:t> величин. </a:t>
            </a:r>
            <a:r>
              <a:rPr lang="ru-RU" sz="2000" dirty="0" err="1" smtClean="0"/>
              <a:t>Складається</a:t>
            </a:r>
            <a:r>
              <a:rPr lang="ru-RU" sz="2000" dirty="0" smtClean="0"/>
              <a:t> система </a:t>
            </a:r>
            <a:r>
              <a:rPr lang="ru-RU" sz="2000" dirty="0" err="1" smtClean="0"/>
              <a:t>параметрів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описують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основні</a:t>
            </a:r>
            <a:r>
              <a:rPr lang="ru-RU" sz="2000" dirty="0" smtClean="0"/>
              <a:t> </a:t>
            </a:r>
            <a:r>
              <a:rPr lang="ru-RU" sz="2000" dirty="0" err="1" smtClean="0"/>
              <a:t>фактори</a:t>
            </a:r>
            <a:r>
              <a:rPr lang="ru-RU" sz="2000" dirty="0" smtClean="0"/>
              <a:t>,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здійснюється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формування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співвідношень</a:t>
            </a:r>
            <a:r>
              <a:rPr lang="ru-RU" sz="2000" dirty="0" smtClean="0"/>
              <a:t> та </a:t>
            </a:r>
            <a:r>
              <a:rPr lang="ru-RU" sz="2000" dirty="0" err="1" smtClean="0"/>
              <a:t>рівнянь</a:t>
            </a: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цими</a:t>
            </a:r>
            <a:r>
              <a:rPr lang="ru-RU" sz="2000" dirty="0" smtClean="0"/>
              <a:t> параметрами </a:t>
            </a:r>
            <a:r>
              <a:rPr lang="ru-RU" sz="2000" dirty="0" err="1" smtClean="0"/>
              <a:t>і</a:t>
            </a:r>
            <a:r>
              <a:rPr lang="ru-RU" sz="2000" dirty="0" smtClean="0"/>
              <a:t> величинами (</a:t>
            </a:r>
            <a:r>
              <a:rPr lang="ru-RU" sz="2000" dirty="0" err="1" smtClean="0"/>
              <a:t>математичне</a:t>
            </a:r>
            <a:r>
              <a:rPr lang="ru-RU" sz="2000" dirty="0" smtClean="0"/>
              <a:t> </a:t>
            </a:r>
            <a:r>
              <a:rPr lang="ru-RU" sz="2000" dirty="0" err="1" smtClean="0"/>
              <a:t>моделювання</a:t>
            </a:r>
            <a:r>
              <a:rPr lang="ru-RU" sz="2000" dirty="0" smtClean="0"/>
              <a:t>). </a:t>
            </a:r>
            <a:r>
              <a:rPr lang="ru-RU" sz="2000" dirty="0" err="1" smtClean="0"/>
              <a:t>Отже</a:t>
            </a:r>
            <a:r>
              <a:rPr lang="ru-RU" sz="2000" dirty="0" smtClean="0"/>
              <a:t>, </a:t>
            </a:r>
            <a:r>
              <a:rPr lang="ru-RU" sz="2000" b="1" dirty="0" err="1" smtClean="0"/>
              <a:t>математична</a:t>
            </a:r>
            <a:r>
              <a:rPr lang="ru-RU" sz="2000" b="1" dirty="0" smtClean="0"/>
              <a:t> модель</a:t>
            </a:r>
            <a:r>
              <a:rPr lang="ru-RU" sz="2000" dirty="0" smtClean="0"/>
              <a:t> – </a:t>
            </a:r>
            <a:r>
              <a:rPr lang="ru-RU" sz="2000" dirty="0" err="1" smtClean="0"/>
              <a:t>це</a:t>
            </a:r>
            <a:r>
              <a:rPr lang="ru-RU" sz="2000" dirty="0" smtClean="0"/>
              <a:t> результат </a:t>
            </a:r>
            <a:r>
              <a:rPr lang="ru-RU" sz="2000" dirty="0" err="1" smtClean="0"/>
              <a:t>формалізації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реальної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машини</a:t>
            </a:r>
            <a:r>
              <a:rPr lang="ru-RU" sz="2000" dirty="0" smtClean="0"/>
              <a:t>.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найбільш</a:t>
            </a:r>
            <a:r>
              <a:rPr lang="ru-RU" sz="2000" dirty="0" smtClean="0"/>
              <a:t> складна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важка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стадія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процесу</a:t>
            </a:r>
            <a:r>
              <a:rPr lang="ru-RU" sz="2000" dirty="0" smtClean="0"/>
              <a:t> </a:t>
            </a:r>
            <a:r>
              <a:rPr lang="ru-RU" sz="2000" dirty="0" err="1" smtClean="0"/>
              <a:t>моделювання</a:t>
            </a:r>
            <a:r>
              <a:rPr lang="ru-RU" sz="2000" dirty="0" smtClean="0"/>
              <a:t>. Тут </a:t>
            </a:r>
            <a:r>
              <a:rPr lang="ru-RU" sz="2000" dirty="0" err="1" smtClean="0"/>
              <a:t>використовують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фундаментальні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фізичні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закони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принципи</a:t>
            </a:r>
            <a:r>
              <a:rPr lang="ru-RU" sz="2000" dirty="0" smtClean="0"/>
              <a:t>. </a:t>
            </a:r>
            <a:r>
              <a:rPr lang="ru-RU" sz="2000" dirty="0" err="1" smtClean="0"/>
              <a:t>Більш</a:t>
            </a:r>
            <a:r>
              <a:rPr lang="ru-RU" sz="2000" dirty="0" smtClean="0"/>
              <a:t> детально про </a:t>
            </a:r>
            <a:r>
              <a:rPr lang="ru-RU" sz="2000" dirty="0" err="1" smtClean="0"/>
              <a:t>методи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математичного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моделювання</a:t>
            </a:r>
            <a:r>
              <a:rPr lang="ru-RU" sz="2000" dirty="0" smtClean="0"/>
              <a:t> машин буде сказано у п.п. 1.2.2</a:t>
            </a:r>
            <a:r>
              <a:rPr lang="ru-RU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91080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8</a:t>
            </a:fld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32656"/>
            <a:ext cx="820891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u="sng" dirty="0" err="1" smtClean="0"/>
              <a:t>Етапи</a:t>
            </a:r>
            <a:r>
              <a:rPr lang="ru-RU" sz="2000" u="sng" dirty="0" smtClean="0"/>
              <a:t> 4.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побудови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моделі</a:t>
            </a:r>
            <a:r>
              <a:rPr lang="ru-RU" sz="2000" dirty="0" smtClean="0"/>
              <a:t> (</a:t>
            </a:r>
            <a:r>
              <a:rPr lang="ru-RU" sz="2000" dirty="0" err="1" smtClean="0"/>
              <a:t>третій</a:t>
            </a:r>
            <a:r>
              <a:rPr lang="ru-RU" sz="2000" dirty="0" smtClean="0"/>
              <a:t> </a:t>
            </a:r>
            <a:r>
              <a:rPr lang="ru-RU" sz="2000" dirty="0" err="1" smtClean="0"/>
              <a:t>етап</a:t>
            </a:r>
            <a:r>
              <a:rPr lang="ru-RU" sz="2000" dirty="0" smtClean="0"/>
              <a:t>) </a:t>
            </a:r>
            <a:r>
              <a:rPr lang="ru-RU" sz="2000" dirty="0" err="1" smtClean="0"/>
              <a:t>необхідно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проводити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перевірку</a:t>
            </a:r>
            <a:r>
              <a:rPr lang="ru-RU" sz="2000" dirty="0" smtClean="0"/>
              <a:t> </a:t>
            </a:r>
            <a:r>
              <a:rPr lang="ru-RU" sz="2000" dirty="0" err="1" smtClean="0"/>
              <a:t>суперечності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моделі</a:t>
            </a:r>
            <a:r>
              <a:rPr lang="ru-RU" sz="2000" dirty="0" smtClean="0"/>
              <a:t> </a:t>
            </a:r>
            <a:r>
              <a:rPr lang="ru-RU" sz="2000" dirty="0" err="1" smtClean="0"/>
              <a:t>реальній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машині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конкретності</a:t>
            </a:r>
            <a:r>
              <a:rPr lang="ru-RU" sz="2000" dirty="0" smtClean="0"/>
              <a:t> постановки </a:t>
            </a:r>
            <a:r>
              <a:rPr lang="ru-RU" sz="2000" dirty="0" err="1" smtClean="0"/>
              <a:t>задачі</a:t>
            </a:r>
            <a:r>
              <a:rPr lang="ru-RU" sz="2000" dirty="0" smtClean="0"/>
              <a:t>. Тут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досить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просте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завжди</a:t>
            </a:r>
            <a:r>
              <a:rPr lang="ru-RU" sz="2000" dirty="0" smtClean="0"/>
              <a:t> </a:t>
            </a:r>
            <a:r>
              <a:rPr lang="ru-RU" sz="2000" dirty="0" err="1" smtClean="0"/>
              <a:t>ефективне</a:t>
            </a:r>
            <a:r>
              <a:rPr lang="ru-RU" sz="2000" dirty="0" smtClean="0"/>
              <a:t> правило </a:t>
            </a:r>
            <a:r>
              <a:rPr lang="ru-RU" sz="2000" dirty="0" err="1" smtClean="0"/>
              <a:t>фізичної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розмірності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всіх</a:t>
            </a:r>
            <a:r>
              <a:rPr lang="ru-RU" sz="2000" dirty="0" smtClean="0"/>
              <a:t> </a:t>
            </a:r>
            <a:r>
              <a:rPr lang="ru-RU" sz="2000" dirty="0" err="1" smtClean="0"/>
              <a:t>членів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рівняння-моделі</a:t>
            </a:r>
            <a:r>
              <a:rPr lang="ru-RU" sz="2000" dirty="0" smtClean="0"/>
              <a:t> </a:t>
            </a:r>
            <a:r>
              <a:rPr lang="ru-RU" sz="2000" dirty="0" err="1" smtClean="0"/>
              <a:t>машини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u="sng" dirty="0" err="1" smtClean="0"/>
              <a:t>Етапи</a:t>
            </a:r>
            <a:r>
              <a:rPr lang="ru-RU" sz="2000" u="sng" dirty="0" smtClean="0"/>
              <a:t> 5, 6.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Перевіряється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справедливість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моделі</a:t>
            </a:r>
            <a:r>
              <a:rPr lang="ru-RU" sz="2000" dirty="0" smtClean="0"/>
              <a:t> за результатами </a:t>
            </a:r>
            <a:r>
              <a:rPr lang="ru-RU" sz="2000" dirty="0" err="1" smtClean="0"/>
              <a:t>розв’язування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теоретичної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задачі</a:t>
            </a:r>
            <a:r>
              <a:rPr lang="ru-RU" sz="2000" dirty="0" smtClean="0"/>
              <a:t> у </a:t>
            </a:r>
            <a:r>
              <a:rPr lang="ru-RU" sz="2000" dirty="0" err="1" smtClean="0"/>
              <a:t>відповідності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математичною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моделлю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зіставляються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реальними</a:t>
            </a:r>
            <a:r>
              <a:rPr lang="ru-RU" sz="2000" dirty="0" smtClean="0"/>
              <a:t> результатами </a:t>
            </a:r>
            <a:r>
              <a:rPr lang="ru-RU" sz="2000" dirty="0" err="1" smtClean="0"/>
              <a:t>роботи</a:t>
            </a:r>
            <a:r>
              <a:rPr lang="ru-RU" sz="2000" dirty="0" smtClean="0"/>
              <a:t> </a:t>
            </a:r>
            <a:r>
              <a:rPr lang="ru-RU" sz="2000" dirty="0" err="1" smtClean="0"/>
              <a:t>машини</a:t>
            </a:r>
            <a:r>
              <a:rPr lang="ru-RU" sz="2000" dirty="0" smtClean="0"/>
              <a:t>. На </a:t>
            </a:r>
            <a:r>
              <a:rPr lang="ru-RU" sz="2000" dirty="0" err="1" smtClean="0"/>
              <a:t>основі</a:t>
            </a:r>
            <a:r>
              <a:rPr lang="ru-RU" sz="2000" dirty="0" smtClean="0"/>
              <a:t> </a:t>
            </a:r>
            <a:r>
              <a:rPr lang="ru-RU" sz="2000" dirty="0" err="1" smtClean="0"/>
              <a:t>цих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результатів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перевіряється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адекватність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математичної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моделі</a:t>
            </a:r>
            <a:r>
              <a:rPr lang="ru-RU" sz="2000" dirty="0" smtClean="0"/>
              <a:t> </a:t>
            </a:r>
            <a:r>
              <a:rPr lang="ru-RU" sz="2000" dirty="0" err="1" smtClean="0"/>
              <a:t>реальній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машині</a:t>
            </a:r>
            <a:r>
              <a:rPr lang="ru-RU" sz="2000" dirty="0" smtClean="0"/>
              <a:t>. </a:t>
            </a:r>
            <a:r>
              <a:rPr lang="ru-RU" sz="2000" dirty="0" err="1" smtClean="0"/>
              <a:t>Глибина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відображення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моделлю</a:t>
            </a:r>
            <a:r>
              <a:rPr lang="ru-RU" sz="2000" dirty="0" smtClean="0"/>
              <a:t> </a:t>
            </a:r>
            <a:r>
              <a:rPr lang="ru-RU" sz="2000" dirty="0" err="1" smtClean="0"/>
              <a:t>реальної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машини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залежить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мети </a:t>
            </a:r>
            <a:r>
              <a:rPr lang="ru-RU" sz="2000" dirty="0" err="1" smtClean="0"/>
              <a:t>дослідження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91080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9</a:t>
            </a:fld>
            <a:endParaRPr lang="uk-UA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467544" y="188640"/>
          <a:ext cx="4392488" cy="6447947"/>
        </p:xfrm>
        <a:graphic>
          <a:graphicData uri="http://schemas.openxmlformats.org/presentationml/2006/ole">
            <p:oleObj spid="_x0000_s29697" name="Visio" r:id="rId3" imgW="5535431" imgH="8175451" progId="Visio.Drawing.11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644008" y="764704"/>
            <a:ext cx="44053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err="1" smtClean="0"/>
              <a:t>Етапи</a:t>
            </a:r>
            <a:r>
              <a:rPr lang="ru-RU" sz="2400" dirty="0" smtClean="0"/>
              <a:t> </a:t>
            </a:r>
            <a:r>
              <a:rPr lang="ru-RU" sz="2400" dirty="0" err="1" smtClean="0"/>
              <a:t>моделювання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машини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91080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505</TotalTime>
  <Words>578</Words>
  <Application>Microsoft Office PowerPoint</Application>
  <PresentationFormat>Экран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Исполнительная</vt:lpstr>
      <vt:lpstr>Документ Microsoft Office Visio</vt:lpstr>
      <vt:lpstr>Лекція №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Дякую за увагу!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 1</dc:title>
  <dc:creator>Petr</dc:creator>
  <cp:lastModifiedBy>WORK</cp:lastModifiedBy>
  <cp:revision>51</cp:revision>
  <dcterms:created xsi:type="dcterms:W3CDTF">2014-05-12T08:14:55Z</dcterms:created>
  <dcterms:modified xsi:type="dcterms:W3CDTF">2016-01-24T22:14:29Z</dcterms:modified>
</cp:coreProperties>
</file>