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3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81" d="100"/>
          <a:sy n="81" d="100"/>
        </p:scale>
        <p:origin x="-528" y="-2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nicheck.com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cs typeface="FrankRuehl" panose="020E0503060101010101" pitchFamily="34" charset="-79"/>
              </a:rPr>
              <a:t>ВАЖЛИВО!</a:t>
            </a:r>
            <a:endParaRPr lang="ru-RU" sz="4400" dirty="0">
              <a:cs typeface="FrankRuehl" panose="020E0503060101010101" pitchFamily="34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35015"/>
            <a:ext cx="10658881" cy="430634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latin typeface="Times New Roman"/>
                <a:ea typeface="MS Mincho"/>
              </a:rPr>
              <a:t>        </a:t>
            </a:r>
            <a:r>
              <a:rPr lang="uk-UA" sz="2800" b="1" dirty="0" smtClean="0">
                <a:latin typeface="Times New Roman"/>
                <a:ea typeface="Times New Roman"/>
              </a:rPr>
              <a:t>ХУДОЖНІЙ </a:t>
            </a:r>
            <a:r>
              <a:rPr lang="uk-UA" sz="2800" b="1" dirty="0">
                <a:latin typeface="Times New Roman"/>
                <a:ea typeface="Times New Roman"/>
              </a:rPr>
              <a:t>ПЕРЕКЛАД ТА ІНТЕРПРЕТАЦІЯ</a:t>
            </a:r>
            <a:endParaRPr lang="ru-RU" sz="2800" dirty="0">
              <a:latin typeface="Times New Roman"/>
              <a:ea typeface="MS Mincho"/>
            </a:endParaRPr>
          </a:p>
          <a:p>
            <a:pPr marL="0" indent="0">
              <a:buNone/>
            </a:pPr>
            <a:endParaRPr lang="uk-UA" sz="2800" b="1" dirty="0" smtClean="0">
              <a:latin typeface="Times New Roman"/>
              <a:ea typeface="MS Mincho"/>
            </a:endParaRPr>
          </a:p>
          <a:p>
            <a:pPr marL="0" indent="0" algn="ctr">
              <a:buNone/>
            </a:pPr>
            <a:r>
              <a:rPr lang="uk-UA" b="1" dirty="0" smtClean="0">
                <a:latin typeface="Times New Roman"/>
                <a:ea typeface="MS Mincho"/>
              </a:rPr>
              <a:t>Викладач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доктор філологічних наук,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smtClean="0">
                <a:latin typeface="Times New Roman"/>
                <a:ea typeface="MS Mincho"/>
              </a:rPr>
              <a:t>професор, </a:t>
            </a:r>
            <a:r>
              <a:rPr lang="uk-UA" i="1" dirty="0" smtClean="0">
                <a:latin typeface="Times New Roman"/>
                <a:ea typeface="MS Mincho"/>
              </a:rPr>
              <a:t>професор кафедри  </a:t>
            </a:r>
            <a:r>
              <a:rPr lang="uk-UA" b="1" i="1" dirty="0" smtClean="0">
                <a:latin typeface="Times New Roman"/>
                <a:ea typeface="MS Mincho"/>
              </a:rPr>
              <a:t>Ніколова </a:t>
            </a:r>
            <a:r>
              <a:rPr lang="uk-UA" b="1" i="1" dirty="0">
                <a:latin typeface="Times New Roman"/>
                <a:ea typeface="MS Mincho"/>
              </a:rPr>
              <a:t>Олександра Олександрівна</a:t>
            </a:r>
            <a:endParaRPr lang="ru-RU" b="1" dirty="0">
              <a:latin typeface="Times New Roman"/>
              <a:ea typeface="MS Mincho"/>
            </a:endParaRPr>
          </a:p>
          <a:p>
            <a:r>
              <a:rPr lang="uk-UA" b="1" i="1" dirty="0">
                <a:latin typeface="Times New Roman"/>
                <a:ea typeface="MS Mincho"/>
              </a:rPr>
              <a:t>Кафедра: </a:t>
            </a:r>
            <a:r>
              <a:rPr lang="uk-UA" i="1" dirty="0">
                <a:latin typeface="Times New Roman"/>
                <a:ea typeface="MS Mincho"/>
              </a:rPr>
              <a:t>німецької філології </a:t>
            </a:r>
            <a:r>
              <a:rPr lang="uk-UA" i="1" dirty="0" smtClean="0">
                <a:latin typeface="Times New Roman"/>
                <a:ea typeface="MS Mincho"/>
              </a:rPr>
              <a:t>, перекладу та світової літератури, </a:t>
            </a:r>
            <a:r>
              <a:rPr lang="uk-UA" i="1" dirty="0">
                <a:latin typeface="Times New Roman"/>
                <a:ea typeface="MS Mincho"/>
              </a:rPr>
              <a:t>ІІ корпус, </a:t>
            </a:r>
            <a:r>
              <a:rPr lang="uk-UA" i="1" dirty="0" err="1">
                <a:latin typeface="Times New Roman"/>
                <a:ea typeface="MS Mincho"/>
              </a:rPr>
              <a:t>ауд</a:t>
            </a:r>
            <a:r>
              <a:rPr lang="uk-UA" i="1" dirty="0">
                <a:latin typeface="Times New Roman"/>
                <a:ea typeface="MS Mincho"/>
              </a:rPr>
              <a:t>. 307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Телефон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i="1" dirty="0">
                <a:latin typeface="Times New Roman"/>
                <a:ea typeface="MS Mincho"/>
              </a:rPr>
              <a:t> (061) 289-12-71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>
                <a:latin typeface="Times New Roman"/>
                <a:ea typeface="MS Mincho"/>
              </a:rPr>
              <a:t>Інші засоби зв’язку: </a:t>
            </a:r>
            <a:r>
              <a:rPr lang="en-US" i="1" dirty="0">
                <a:latin typeface="Times New Roman"/>
                <a:ea typeface="MS Mincho"/>
              </a:rPr>
              <a:t>Moodle</a:t>
            </a:r>
            <a:r>
              <a:rPr lang="uk-UA" i="1" dirty="0">
                <a:latin typeface="Times New Roman"/>
                <a:ea typeface="MS Mincho"/>
              </a:rPr>
              <a:t> (форум курсу, приватні повідомлення</a:t>
            </a:r>
            <a:r>
              <a:rPr lang="uk-UA" i="1" dirty="0" smtClean="0">
                <a:latin typeface="Times New Roman"/>
                <a:ea typeface="MS Mincho"/>
              </a:rPr>
              <a:t>);</a:t>
            </a:r>
            <a:r>
              <a:rPr lang="en-US" i="1" dirty="0" smtClean="0">
                <a:latin typeface="Times New Roman"/>
                <a:ea typeface="MS Mincho"/>
              </a:rPr>
              <a:t> anikolova@ukr.net</a:t>
            </a:r>
            <a:endParaRPr lang="ru-RU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80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538" y="609600"/>
            <a:ext cx="7984464" cy="703385"/>
          </a:xfrm>
        </p:spPr>
        <p:txBody>
          <a:bodyPr/>
          <a:lstStyle/>
          <a:p>
            <a:pPr algn="ctr"/>
            <a:r>
              <a:rPr lang="uk-UA" b="1" i="1" dirty="0" smtClean="0"/>
              <a:t>МЕТА КУРСУ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631" y="1293081"/>
            <a:ext cx="10644554" cy="5564919"/>
          </a:xfrm>
        </p:spPr>
        <p:txBody>
          <a:bodyPr>
            <a:normAutofit/>
          </a:bodyPr>
          <a:lstStyle/>
          <a:p>
            <a:pPr indent="457200" algn="just"/>
            <a:r>
              <a:rPr lang="uk-UA" sz="2000" dirty="0">
                <a:latin typeface="Times New Roman"/>
                <a:ea typeface="MS Mincho"/>
              </a:rPr>
              <a:t>Курс має </a:t>
            </a:r>
            <a:r>
              <a:rPr lang="uk-UA" sz="2000" b="1" dirty="0">
                <a:latin typeface="Times New Roman"/>
                <a:ea typeface="MS Mincho"/>
              </a:rPr>
              <a:t>на меті</a:t>
            </a:r>
            <a:r>
              <a:rPr lang="uk-UA" sz="2000" dirty="0">
                <a:latin typeface="Times New Roman"/>
                <a:ea typeface="MS Mincho"/>
              </a:rPr>
              <a:t> формування професійної компетентності майбутнього філолога/перекладача – створення цілісного уявлення про специфіку художнього перекладу та інтерпретації, вмінь та навичок застосування відповідних знань на практиці: допомагає зрозуміти </a:t>
            </a:r>
            <a:r>
              <a:rPr lang="uk-UA" sz="2000" dirty="0" err="1">
                <a:latin typeface="Times New Roman"/>
                <a:ea typeface="MS Mincho"/>
              </a:rPr>
              <a:t>мовні</a:t>
            </a:r>
            <a:r>
              <a:rPr lang="uk-UA" sz="2000" dirty="0">
                <a:latin typeface="Times New Roman"/>
                <a:ea typeface="MS Mincho"/>
              </a:rPr>
              <a:t> «механізми» створення образів, їхнє функціональне призначення (вплив на свідомість – настрої, ідеї, які вони викликають) для інтерпретації (тлумачення) та адекватного перекладу (з урахуванням можливих </a:t>
            </a:r>
            <a:r>
              <a:rPr lang="uk-UA" sz="2000" dirty="0" err="1">
                <a:latin typeface="Times New Roman"/>
                <a:ea typeface="MS Mincho"/>
              </a:rPr>
              <a:t>складностей</a:t>
            </a:r>
            <a:r>
              <a:rPr lang="uk-UA" sz="2000" dirty="0">
                <a:latin typeface="Times New Roman"/>
                <a:ea typeface="MS Mincho"/>
              </a:rPr>
              <a:t> – переносного змісту, підтексту тощо), виконання таких складних завдань як переклад-адаптація, переклад-стилістична обробка, переклад-резюме. Курс спрямований також на розвиток затребуваних роботодавцями «м’яких» навичок (системно-аналітичного мислення, </a:t>
            </a:r>
            <a:r>
              <a:rPr lang="uk-UA" sz="2000" dirty="0" err="1">
                <a:latin typeface="Times New Roman"/>
                <a:ea typeface="MS Mincho"/>
              </a:rPr>
              <a:t>мовної</a:t>
            </a:r>
            <a:r>
              <a:rPr lang="uk-UA" sz="2000" dirty="0">
                <a:latin typeface="Times New Roman"/>
                <a:ea typeface="MS Mincho"/>
              </a:rPr>
              <a:t> реактивності, вміння працювати у команді).</a:t>
            </a:r>
            <a:endParaRPr lang="ru-RU" sz="2000" dirty="0">
              <a:latin typeface="Times New Roman"/>
              <a:ea typeface="MS Mincho"/>
            </a:endParaRPr>
          </a:p>
          <a:p>
            <a:pPr marL="0" indent="0" 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1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168" y="93785"/>
            <a:ext cx="11172093" cy="773723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/>
              <a:t>Завдання</a:t>
            </a:r>
            <a:endParaRPr lang="ru-RU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002945"/>
              </p:ext>
            </p:extLst>
          </p:nvPr>
        </p:nvGraphicFramePr>
        <p:xfrm>
          <a:off x="269630" y="1133887"/>
          <a:ext cx="11922371" cy="417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4242"/>
                <a:gridCol w="3424821"/>
                <a:gridCol w="5053308"/>
              </a:tblGrid>
              <a:tr h="274518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завдання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необхідні ресурси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9512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 (5)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матеріали 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Інтернет-ресурси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теоретичних знань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55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Робота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uk-UA" sz="1600" spc="-2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групі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над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розв’язанням</a:t>
                      </a: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практичного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завдання – запропонованої викладачем на слайді проблемної ситуації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, пов’язаної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із матеріалами лекції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–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системно-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аналітичного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художнього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перекладу,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інтерпретації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8146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проєкт-презентація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– методичні рекомендації на платформі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працювати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виконуючи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критично та нестандартно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мислити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художнього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перекладу та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інтерпретації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трансформації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їкультурних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3721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12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030" y="609600"/>
            <a:ext cx="8089971" cy="855785"/>
          </a:xfrm>
        </p:spPr>
        <p:txBody>
          <a:bodyPr/>
          <a:lstStyle/>
          <a:p>
            <a:pPr algn="ctr"/>
            <a:r>
              <a:rPr lang="uk-UA" b="1" i="1" dirty="0" smtClean="0"/>
              <a:t>Контрольні заходи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262" y="1277815"/>
            <a:ext cx="4322107" cy="4763546"/>
          </a:xfrm>
        </p:spPr>
        <p:txBody>
          <a:bodyPr>
            <a:noAutofit/>
          </a:bodyPr>
          <a:lstStyle/>
          <a:p>
            <a:pPr algn="just"/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контрольна робота (</a:t>
            </a:r>
            <a:r>
              <a:rPr lang="uk-UA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навчання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–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двічі на семестр (</a:t>
            </a:r>
            <a:r>
              <a:rPr lang="uk-UA" sz="2400" i="1" dirty="0" err="1">
                <a:solidFill>
                  <a:srgbClr val="000000"/>
                </a:solidFill>
                <a:latin typeface="Times New Roman"/>
                <a:ea typeface="MS Mincho"/>
              </a:rPr>
              <a:t>max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5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балів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). Контрольна робота/тестування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 спрямовані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на перевірку знань, отриманих на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лекціях. </a:t>
            </a:r>
            <a:endParaRPr lang="ru-RU" sz="2400" dirty="0">
              <a:latin typeface="Times New Roman"/>
              <a:ea typeface="MS Mincho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7477" y="1395046"/>
            <a:ext cx="6412523" cy="54629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u="sng" dirty="0" err="1">
                <a:latin typeface="Times New Roman"/>
                <a:ea typeface="MS Mincho"/>
              </a:rPr>
              <a:t>Підсумкові</a:t>
            </a:r>
            <a:r>
              <a:rPr lang="ru-RU" b="1" i="1" u="sng" dirty="0">
                <a:latin typeface="Times New Roman"/>
                <a:ea typeface="MS Mincho"/>
              </a:rPr>
              <a:t> </a:t>
            </a:r>
            <a:r>
              <a:rPr lang="ru-RU" b="1" i="1" u="sng" dirty="0" err="1">
                <a:latin typeface="Times New Roman"/>
                <a:ea typeface="MS Mincho"/>
              </a:rPr>
              <a:t>контрольні</a:t>
            </a:r>
            <a:r>
              <a:rPr lang="ru-RU" b="1" i="1" u="sng" dirty="0">
                <a:latin typeface="Times New Roman"/>
                <a:ea typeface="MS Mincho"/>
              </a:rPr>
              <a:t> заходи:</a:t>
            </a:r>
            <a:endParaRPr lang="ru-RU" dirty="0">
              <a:latin typeface="Times New Roman"/>
              <a:ea typeface="MS Mincho"/>
            </a:endParaRPr>
          </a:p>
          <a:p>
            <a:pPr algn="just"/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відповідь на екзамені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навчання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Перелік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питань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див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на сторінці курсу у 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  <a:p>
            <a:pPr algn="just"/>
            <a:r>
              <a:rPr lang="uk-UA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Індивідуальне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дослідницьке завдання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 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442609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199292"/>
            <a:ext cx="110900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Політика академічної </a:t>
            </a:r>
            <a:r>
              <a:rPr lang="uk-UA" b="1" dirty="0" smtClean="0">
                <a:solidFill>
                  <a:srgbClr val="000000"/>
                </a:solidFill>
                <a:latin typeface="Times New Roman"/>
                <a:ea typeface="MS Mincho"/>
              </a:rPr>
              <a:t>доброчесності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</a:rPr>
              <a:t>АКАДЕМІЧНА ДОБРОЧЕСНІСТЬ. </a:t>
            </a:r>
            <a:r>
              <a:rPr lang="ru-RU" dirty="0" err="1">
                <a:latin typeface="Times New Roman"/>
                <a:ea typeface="MS Mincho"/>
              </a:rPr>
              <a:t>Студенти</a:t>
            </a:r>
            <a:r>
              <a:rPr lang="ru-RU" dirty="0">
                <a:latin typeface="Times New Roman"/>
                <a:ea typeface="MS Mincho"/>
              </a:rPr>
              <a:t> і </a:t>
            </a:r>
            <a:r>
              <a:rPr lang="ru-RU" dirty="0" err="1">
                <a:latin typeface="Times New Roman"/>
                <a:ea typeface="MS Mincho"/>
              </a:rPr>
              <a:t>викладачі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Запорізького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національного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університету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несуть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персональну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відповідальність</a:t>
            </a:r>
            <a:r>
              <a:rPr lang="ru-RU" dirty="0">
                <a:latin typeface="Times New Roman"/>
                <a:ea typeface="MS Mincho"/>
              </a:rPr>
              <a:t> за </a:t>
            </a:r>
            <a:r>
              <a:rPr lang="ru-RU" dirty="0" err="1">
                <a:latin typeface="Times New Roman"/>
                <a:ea typeface="MS Mincho"/>
              </a:rPr>
              <a:t>дотримання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принципів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, </a:t>
            </a:r>
            <a:r>
              <a:rPr lang="ru-RU" dirty="0" err="1">
                <a:latin typeface="Times New Roman"/>
                <a:ea typeface="MS Mincho"/>
              </a:rPr>
              <a:t>затверджених</a:t>
            </a:r>
            <a:r>
              <a:rPr lang="ru-RU" dirty="0">
                <a:latin typeface="Times New Roman"/>
                <a:ea typeface="MS Mincho"/>
              </a:rPr>
              <a:t> Кодексом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ЗНУ</a:t>
            </a:r>
            <a:r>
              <a:rPr lang="ru-RU" dirty="0">
                <a:latin typeface="Times New Roman"/>
                <a:ea typeface="MS Mincho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Усі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письмові роботи, що виконуються слухачами під час проходження курсу, перевіряються на наявність плагіату.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MS Mincho"/>
              </a:rPr>
              <a:t>Запорізьким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університетом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укладено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Договір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про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співпрацю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компанією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Антиплагіат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». Документ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передбачає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вільний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сервісу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 (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https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://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.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com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/)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перевірки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матеріалів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може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бути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використане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також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програмне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забезпечення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онлайн-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яких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надає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бібліотека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Запорізького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Відповідно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рерайт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Роботи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, у яких виявлено ознаки плагіату, до розгляду не приймаються і відхиляються без права перескладання. Якщо ви не впевнені, чи підпадають зроблені вами запозичення під визначення плагіату, будь ласка, проконсультуйтеся з викладачем. 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285" y="4790894"/>
            <a:ext cx="262096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713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5" y="197346"/>
            <a:ext cx="1071489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Базовою платформою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для комунікації викладача зі студентами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Важливі повідомлення загального характеру – зокрема, оголошення про терміни подання контрольних робіт, коди доступу до сесій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та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ін. – регулярно розміщуються викладачем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форумі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курсу. Будь ласка,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перевіряйте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повідомлення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вчасно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персональних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запитів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використовується сервіс приватних повідомлень. Відповіді на запити студентів подаються викладачем впродовж трьох робочих днів. Для оперативного отримання повідомлень про оцінки та нову інформацію, розміщену на сторінці курсу у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будь ласка, переконайтеся, що адреса електронної пошти, зазначена у вашому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профайлі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актуальною, та регулярно перевіряйте папку «Спам». 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Якщо за технічних причин доступ до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є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неможливим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ваше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питання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потребує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термінового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розгляду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направте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листа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позначкою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Важливо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 на адресу 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anikolova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@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ukr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net</a:t>
            </a:r>
            <a:r>
              <a:rPr lang="uk-UA" sz="2400" b="1" i="1" dirty="0">
                <a:latin typeface="Times New Roman"/>
                <a:ea typeface="MS Mincho"/>
              </a:rPr>
              <a:t>. </a:t>
            </a:r>
            <a:r>
              <a:rPr lang="uk-UA" i="1" dirty="0">
                <a:latin typeface="Times New Roman"/>
                <a:ea typeface="MS Mincho"/>
              </a:rPr>
              <a:t>У листі обов’язково вкажіть ваше прізвище та ім’я, курс та шифр академічної групи.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err="1">
                <a:latin typeface="Times New Roman"/>
                <a:ea typeface="MS Mincho"/>
              </a:rPr>
              <a:t>Ел</a:t>
            </a:r>
            <a:r>
              <a:rPr lang="uk-UA" i="1" dirty="0">
                <a:latin typeface="Times New Roman"/>
                <a:ea typeface="MS Mincho"/>
              </a:rPr>
              <a:t>. пошта має бути підписана справжнім ім’ям і прізвищем! Адреси типу user123@</a:t>
            </a:r>
            <a:r>
              <a:rPr lang="uk-UA" i="1" dirty="0" err="1">
                <a:latin typeface="Times New Roman"/>
                <a:ea typeface="MS Mincho"/>
              </a:rPr>
              <a:t>gmail.com</a:t>
            </a:r>
            <a:r>
              <a:rPr lang="uk-UA" i="1" dirty="0">
                <a:latin typeface="Times New Roman"/>
                <a:ea typeface="MS Mincho"/>
              </a:rPr>
              <a:t> не приймаються!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32" y="3908548"/>
            <a:ext cx="27336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286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597</Words>
  <Application>Microsoft Office PowerPoint</Application>
  <PresentationFormat>Произвольный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Facet</vt:lpstr>
      <vt:lpstr>ВАЖЛИВО!</vt:lpstr>
      <vt:lpstr>МЕТА КУРСУ</vt:lpstr>
      <vt:lpstr>Завдання</vt:lpstr>
      <vt:lpstr>Контрольні заходи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Александра Николова</cp:lastModifiedBy>
  <cp:revision>22</cp:revision>
  <dcterms:created xsi:type="dcterms:W3CDTF">2020-07-12T10:11:17Z</dcterms:created>
  <dcterms:modified xsi:type="dcterms:W3CDTF">2024-08-05T08:52:28Z</dcterms:modified>
</cp:coreProperties>
</file>