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7" r:id="rId2"/>
    <p:sldId id="259" r:id="rId3"/>
    <p:sldId id="260" r:id="rId4"/>
    <p:sldId id="261" r:id="rId5"/>
    <p:sldId id="262" r:id="rId6"/>
    <p:sldId id="271" r:id="rId7"/>
    <p:sldId id="274" r:id="rId8"/>
    <p:sldId id="263" r:id="rId9"/>
    <p:sldId id="275" r:id="rId10"/>
    <p:sldId id="279"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CD118B0-16DB-45A8-B481-004A53ED73D6}">
          <p14:sldIdLst>
            <p14:sldId id="257"/>
            <p14:sldId id="259"/>
            <p14:sldId id="260"/>
            <p14:sldId id="261"/>
            <p14:sldId id="262"/>
            <p14:sldId id="271"/>
            <p14:sldId id="274"/>
            <p14:sldId id="263"/>
            <p14:sldId id="275"/>
            <p14:sldId id="279"/>
            <p14:sldId id="264"/>
            <p14:sldId id="265"/>
          </p14:sldIdLst>
        </p14:section>
        <p14:section name="Раздел без заголовка" id="{37BA6E40-501D-4997-9039-31DED3122C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94660"/>
  </p:normalViewPr>
  <p:slideViewPr>
    <p:cSldViewPr snapToGrid="0">
      <p:cViewPr varScale="1">
        <p:scale>
          <a:sx n="80" d="100"/>
          <a:sy n="80" d="100"/>
        </p:scale>
        <p:origin x="81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t>20.09.2020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t>‹#›</a:t>
            </a:fld>
            <a:endParaRPr lang="ru-RU"/>
          </a:p>
        </p:txBody>
      </p:sp>
    </p:spTree>
    <p:extLst>
      <p:ext uri="{BB962C8B-B14F-4D97-AF65-F5344CB8AC3E}">
        <p14:creationId xmlns:p14="http://schemas.microsoft.com/office/powerpoint/2010/main"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07313D5-069C-4FAE-9B25-351E5161AF61}" type="slidenum">
              <a:rPr lang="ru-RU" smtClean="0"/>
              <a:t>2</a:t>
            </a:fld>
            <a:endParaRPr lang="ru-RU"/>
          </a:p>
        </p:txBody>
      </p:sp>
    </p:spTree>
    <p:extLst>
      <p:ext uri="{BB962C8B-B14F-4D97-AF65-F5344CB8AC3E}">
        <p14:creationId xmlns:p14="http://schemas.microsoft.com/office/powerpoint/2010/main" val="1452949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20.09.2020</a:t>
            </a:fld>
            <a:endParaRPr lang="ru-RU"/>
          </a:p>
        </p:txBody>
      </p:sp>
      <p:sp>
        <p:nvSpPr>
          <p:cNvPr id="5" name="Footer Placeholder 4"/>
          <p:cNvSpPr>
            <a:spLocks noGrp="1"/>
          </p:cNvSpPr>
          <p:nvPr>
            <p:ph type="ftr" sz="quarter" idx="11"/>
          </p:nvPr>
        </p:nvSpPr>
        <p:spPr>
          <a:xfrm>
            <a:off x="1127124" y="329307"/>
            <a:ext cx="5943668" cy="309201"/>
          </a:xfrm>
        </p:spPr>
        <p:txBody>
          <a:bodyPr/>
          <a:lstStyle/>
          <a:p>
            <a:endParaRPr lang="ru-RU"/>
          </a:p>
        </p:txBody>
      </p:sp>
      <p:sp>
        <p:nvSpPr>
          <p:cNvPr id="6" name="Slide Number Placeholder 5"/>
          <p:cNvSpPr>
            <a:spLocks noGrp="1"/>
          </p:cNvSpPr>
          <p:nvPr>
            <p:ph type="sldNum" sz="quarter" idx="12"/>
          </p:nvPr>
        </p:nvSpPr>
        <p:spPr>
          <a:xfrm>
            <a:off x="9924392" y="134930"/>
            <a:ext cx="811019" cy="503578"/>
          </a:xfrm>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92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20.09.2020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703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20.09.2020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5157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002B8BD-2B3B-44F9-8BA4-97D2EDCA0B41}" type="datetimeFigureOut">
              <a:rPr lang="ru-RU" smtClean="0"/>
              <a:t>20.09.2020</a:t>
            </a:fld>
            <a:endParaRPr lang="ru-RU"/>
          </a:p>
        </p:txBody>
      </p:sp>
      <p:sp>
        <p:nvSpPr>
          <p:cNvPr id="5" name="Footer Placeholder 4"/>
          <p:cNvSpPr>
            <a:spLocks noGrp="1"/>
          </p:cNvSpPr>
          <p:nvPr>
            <p:ph type="ftr" sz="quarter" idx="11"/>
          </p:nvPr>
        </p:nvSpPr>
        <p:spPr/>
        <p:txBody>
          <a:bodyPr/>
          <a:lstStyle>
            <a:lvl1pPr>
              <a:defRPr sz="1200"/>
            </a:lvl1p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7316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02B8BD-2B3B-44F9-8BA4-97D2EDCA0B41}" type="datetimeFigureOut">
              <a:rPr lang="ru-RU" smtClean="0"/>
              <a:t>20.09.2020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60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t>20.09.2020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672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t>20.09.2020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E73523-02A4-4411-9157-805C7BA735E6}" type="slidenum">
              <a:rPr lang="ru-RU" smtClean="0"/>
              <a:t>‹#›</a:t>
            </a:fld>
            <a:endParaRPr lang="ru-R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881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t>20.09.2020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4E73523-02A4-4411-9157-805C7BA735E6}" type="slidenum">
              <a:rPr lang="ru-RU" smtClean="0"/>
              <a:t>‹#›</a:t>
            </a:fld>
            <a:endParaRPr lang="ru-R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4674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t>20.09.2020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4E73523-02A4-4411-9157-805C7BA735E6}" type="slidenum">
              <a:rPr lang="ru-RU" smtClean="0"/>
              <a:t>‹#›</a:t>
            </a:fld>
            <a:endParaRPr lang="ru-RU"/>
          </a:p>
        </p:txBody>
      </p:sp>
    </p:spTree>
    <p:extLst>
      <p:ext uri="{BB962C8B-B14F-4D97-AF65-F5344CB8AC3E}">
        <p14:creationId xmlns:p14="http://schemas.microsoft.com/office/powerpoint/2010/main" val="2081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t>20.09.2020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925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002B8BD-2B3B-44F9-8BA4-97D2EDCA0B41}" type="datetimeFigureOut">
              <a:rPr lang="ru-RU" smtClean="0"/>
              <a:t>20.09.2020</a:t>
            </a:fld>
            <a:endParaRPr lang="ru-RU"/>
          </a:p>
        </p:txBody>
      </p:sp>
      <p:sp>
        <p:nvSpPr>
          <p:cNvPr id="6" name="Footer Placeholder 5"/>
          <p:cNvSpPr>
            <a:spLocks noGrp="1"/>
          </p:cNvSpPr>
          <p:nvPr>
            <p:ph type="ftr" sz="quarter" idx="11"/>
          </p:nvPr>
        </p:nvSpPr>
        <p:spPr>
          <a:xfrm>
            <a:off x="1125300" y="318640"/>
            <a:ext cx="4877818" cy="320931"/>
          </a:xfrm>
        </p:spPr>
        <p:txBody>
          <a:bodyPr/>
          <a:lstStyle/>
          <a:p>
            <a:endParaRPr lang="ru-RU"/>
          </a:p>
        </p:txBody>
      </p:sp>
      <p:sp>
        <p:nvSpPr>
          <p:cNvPr id="7" name="Slide Number Placeholder 6"/>
          <p:cNvSpPr>
            <a:spLocks noGrp="1"/>
          </p:cNvSpPr>
          <p:nvPr>
            <p:ph type="sldNum" sz="quarter" idx="12"/>
          </p:nvPr>
        </p:nvSpPr>
        <p:spPr>
          <a:xfrm>
            <a:off x="6176794" y="137408"/>
            <a:ext cx="811019" cy="503578"/>
          </a:xfrm>
        </p:spPr>
        <p:txBody>
          <a:bodyPr/>
          <a:lstStyle/>
          <a:p>
            <a:fld id="{F4E73523-02A4-4411-9157-805C7BA735E6}" type="slidenum">
              <a:rPr lang="ru-RU" smtClean="0"/>
              <a:t>‹#›</a:t>
            </a:fld>
            <a:endParaRPr lang="ru-R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68700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t>20.09.2020</a:t>
            </a:fld>
            <a:endParaRPr lang="ru-R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t>‹#›</a:t>
            </a:fld>
            <a:endParaRPr lang="ru-RU"/>
          </a:p>
        </p:txBody>
      </p:sp>
    </p:spTree>
    <p:extLst>
      <p:ext uri="{BB962C8B-B14F-4D97-AF65-F5344CB8AC3E}">
        <p14:creationId xmlns:p14="http://schemas.microsoft.com/office/powerpoint/2010/main" val="14049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162F5-F9A0-465F-B5AD-606ECBFE0A50}"/>
              </a:ext>
            </a:extLst>
          </p:cNvPr>
          <p:cNvSpPr>
            <a:spLocks noGrp="1"/>
          </p:cNvSpPr>
          <p:nvPr>
            <p:ph type="title"/>
          </p:nvPr>
        </p:nvSpPr>
        <p:spPr>
          <a:xfrm>
            <a:off x="783771" y="804519"/>
            <a:ext cx="10271083" cy="5148606"/>
          </a:xfrm>
        </p:spPr>
        <p:txBody>
          <a:bodyPr>
            <a:normAutofit fontScale="90000"/>
          </a:bodyPr>
          <a:lstStyle/>
          <a:p>
            <a:pPr algn="ctr"/>
            <a:r>
              <a:rPr lang="uk-UA" b="1" dirty="0" smtClean="0">
                <a:latin typeface="Times New Roman" panose="02020603050405020304" pitchFamily="18" charset="0"/>
                <a:cs typeface="Times New Roman" panose="02020603050405020304" pitchFamily="18" charset="0"/>
              </a:rPr>
              <a:t>                                      </a:t>
            </a:r>
            <a:br>
              <a:rPr lang="uk-UA" b="1" dirty="0" smtClean="0">
                <a:latin typeface="Times New Roman" panose="02020603050405020304" pitchFamily="18" charset="0"/>
                <a:cs typeface="Times New Roman" panose="02020603050405020304" pitchFamily="18" charset="0"/>
              </a:rPr>
            </a:br>
            <a:r>
              <a:rPr lang="uk-UA" sz="4400" b="1" dirty="0" smtClean="0">
                <a:latin typeface="Times New Roman" panose="02020603050405020304" pitchFamily="18" charset="0"/>
                <a:cs typeface="Times New Roman" panose="02020603050405020304" pitchFamily="18" charset="0"/>
              </a:rPr>
              <a:t>ТЕМА</a:t>
            </a:r>
            <a:br>
              <a:rPr lang="uk-UA" sz="4400" b="1" dirty="0" smtClean="0">
                <a:latin typeface="Times New Roman" panose="02020603050405020304" pitchFamily="18" charset="0"/>
                <a:cs typeface="Times New Roman" panose="02020603050405020304" pitchFamily="18" charset="0"/>
              </a:rPr>
            </a:br>
            <a:r>
              <a:rPr lang="uk-UA" sz="4400" b="1" dirty="0">
                <a:latin typeface="Times New Roman" panose="02020603050405020304" pitchFamily="18" charset="0"/>
                <a:cs typeface="Times New Roman" panose="02020603050405020304" pitchFamily="18" charset="0"/>
              </a:rPr>
              <a:t/>
            </a:r>
            <a:br>
              <a:rPr lang="uk-UA" sz="4400" b="1" dirty="0">
                <a:latin typeface="Times New Roman" panose="02020603050405020304" pitchFamily="18" charset="0"/>
                <a:cs typeface="Times New Roman" panose="02020603050405020304" pitchFamily="18" charset="0"/>
              </a:rPr>
            </a:br>
            <a:r>
              <a:rPr lang="uk-UA" sz="4400" b="1" dirty="0" smtClean="0">
                <a:latin typeface="Times New Roman" panose="02020603050405020304" pitchFamily="18" charset="0"/>
                <a:cs typeface="Times New Roman" panose="02020603050405020304" pitchFamily="18" charset="0"/>
              </a:rPr>
              <a:t/>
            </a:r>
            <a:br>
              <a:rPr lang="uk-UA" sz="4400" b="1" dirty="0" smtClean="0">
                <a:latin typeface="Times New Roman" panose="02020603050405020304" pitchFamily="18" charset="0"/>
                <a:cs typeface="Times New Roman" panose="02020603050405020304" pitchFamily="18" charset="0"/>
              </a:rPr>
            </a:br>
            <a:r>
              <a:rPr lang="uk-UA" sz="4400" b="1" dirty="0" smtClean="0">
                <a:latin typeface="Times New Roman" panose="02020603050405020304" pitchFamily="18" charset="0"/>
                <a:cs typeface="Times New Roman" panose="02020603050405020304" pitchFamily="18" charset="0"/>
              </a:rPr>
              <a:t>СТАНДАРТИ ЯКОСТІ ПРОФЕСІЙНОЇ ДІЯЛЬНОСТІ  </a:t>
            </a:r>
            <a:r>
              <a:rPr lang="uk-UA" sz="4400" b="1" dirty="0" smtClean="0">
                <a:latin typeface="Times New Roman" panose="02020603050405020304" pitchFamily="18" charset="0"/>
                <a:cs typeface="Times New Roman" panose="02020603050405020304" pitchFamily="18" charset="0"/>
              </a:rPr>
              <a:t/>
            </a:r>
            <a:br>
              <a:rPr lang="uk-UA" sz="4400" b="1" dirty="0" smtClean="0">
                <a:latin typeface="Times New Roman" panose="02020603050405020304" pitchFamily="18" charset="0"/>
                <a:cs typeface="Times New Roman" panose="02020603050405020304" pitchFamily="18" charset="0"/>
              </a:rPr>
            </a:br>
            <a:r>
              <a:rPr lang="uk-UA" sz="4400" b="1" dirty="0">
                <a:latin typeface="Times New Roman" panose="02020603050405020304" pitchFamily="18" charset="0"/>
                <a:cs typeface="Times New Roman" panose="02020603050405020304" pitchFamily="18" charset="0"/>
              </a:rPr>
              <a:t> </a:t>
            </a:r>
            <a:r>
              <a:rPr lang="uk-UA" sz="4400" b="1" dirty="0" smtClean="0">
                <a:latin typeface="Times New Roman" panose="02020603050405020304" pitchFamily="18" charset="0"/>
                <a:cs typeface="Times New Roman" panose="02020603050405020304" pitchFamily="18" charset="0"/>
              </a:rPr>
              <a:t>                                          </a:t>
            </a:r>
            <a:br>
              <a:rPr lang="uk-UA" sz="4400" b="1" dirty="0" smtClean="0">
                <a:latin typeface="Times New Roman" panose="02020603050405020304" pitchFamily="18" charset="0"/>
                <a:cs typeface="Times New Roman" panose="02020603050405020304" pitchFamily="18" charset="0"/>
              </a:rPr>
            </a:br>
            <a:r>
              <a:rPr lang="uk-UA" sz="4400" b="1" dirty="0">
                <a:latin typeface="Times New Roman" panose="02020603050405020304" pitchFamily="18" charset="0"/>
                <a:cs typeface="Times New Roman" panose="02020603050405020304" pitchFamily="18" charset="0"/>
              </a:rPr>
              <a:t> </a:t>
            </a:r>
            <a:r>
              <a:rPr lang="uk-UA" sz="4400" b="1" dirty="0" smtClean="0">
                <a:latin typeface="Times New Roman" panose="02020603050405020304" pitchFamily="18" charset="0"/>
                <a:cs typeface="Times New Roman" panose="02020603050405020304" pitchFamily="18" charset="0"/>
              </a:rPr>
              <a:t>                             </a:t>
            </a:r>
            <a:r>
              <a:rPr lang="ru-RU" dirty="0"/>
              <a:t/>
            </a:r>
            <a:br>
              <a:rPr lang="ru-RU" dirty="0"/>
            </a:b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111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566A30-560E-4A82-B4F6-D0B0F5488497}"/>
              </a:ext>
            </a:extLst>
          </p:cNvPr>
          <p:cNvSpPr>
            <a:spLocks noGrp="1"/>
          </p:cNvSpPr>
          <p:nvPr>
            <p:ph type="title"/>
          </p:nvPr>
        </p:nvSpPr>
        <p:spPr>
          <a:xfrm>
            <a:off x="849086" y="953324"/>
            <a:ext cx="10972800" cy="5133151"/>
          </a:xfrm>
        </p:spPr>
        <p:txBody>
          <a:bodyPr>
            <a:normAutofit fontScale="90000"/>
          </a:bodyPr>
          <a:lstStyle/>
          <a:p>
            <a:r>
              <a:rPr lang="ru-RU" sz="2700" b="1" dirty="0" err="1" smtClean="0">
                <a:latin typeface="Times New Roman" panose="02020603050405020304" pitchFamily="18" charset="0"/>
                <a:cs typeface="Times New Roman" panose="02020603050405020304" pitchFamily="18" charset="0"/>
              </a:rPr>
              <a:t>Питання</a:t>
            </a:r>
            <a:r>
              <a:rPr lang="ru-RU" sz="2700" b="1" dirty="0" smtClean="0">
                <a:latin typeface="Times New Roman" panose="02020603050405020304" pitchFamily="18" charset="0"/>
                <a:cs typeface="Times New Roman" panose="02020603050405020304" pitchFamily="18" charset="0"/>
              </a:rPr>
              <a:t> 2</a:t>
            </a:r>
            <a:br>
              <a:rPr lang="ru-RU" sz="2700" b="1" dirty="0" smtClean="0">
                <a:latin typeface="Times New Roman" panose="02020603050405020304" pitchFamily="18" charset="0"/>
                <a:cs typeface="Times New Roman" panose="02020603050405020304" pitchFamily="18" charset="0"/>
              </a:rPr>
            </a:br>
            <a:r>
              <a:rPr lang="uk-UA" sz="2700" b="1" dirty="0" err="1" smtClean="0">
                <a:latin typeface="Times New Roman" panose="02020603050405020304" pitchFamily="18" charset="0"/>
                <a:cs typeface="Times New Roman" panose="02020603050405020304" pitchFamily="18" charset="0"/>
              </a:rPr>
              <a:t>Затверждений</a:t>
            </a:r>
            <a:r>
              <a:rPr lang="uk-UA" sz="2700" b="1" dirty="0" smtClean="0">
                <a:latin typeface="Times New Roman" panose="02020603050405020304" pitchFamily="18" charset="0"/>
                <a:cs typeface="Times New Roman" panose="02020603050405020304" pitchFamily="18" charset="0"/>
              </a:rPr>
              <a:t>, 2004</a:t>
            </a:r>
            <a:r>
              <a:rPr lang="uk-UA" sz="2700" dirty="0" smtClean="0">
                <a:latin typeface="Times New Roman" panose="02020603050405020304" pitchFamily="18" charset="0"/>
                <a:cs typeface="Times New Roman" panose="02020603050405020304" pitchFamily="18" charset="0"/>
              </a:rPr>
              <a:t/>
            </a:r>
            <a:br>
              <a:rPr lang="uk-UA"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Кодекс </a:t>
            </a:r>
            <a:r>
              <a:rPr lang="ru-RU" sz="2700" dirty="0" err="1">
                <a:latin typeface="Times New Roman" panose="02020603050405020304" pitchFamily="18" charset="0"/>
                <a:cs typeface="Times New Roman" panose="02020603050405020304" pitchFamily="18" charset="0"/>
              </a:rPr>
              <a:t>професійної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етики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соціолога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встановлює</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загальну</a:t>
            </a:r>
            <a:r>
              <a:rPr lang="ru-RU" sz="2700" dirty="0">
                <a:latin typeface="Times New Roman" panose="02020603050405020304" pitchFamily="18" charset="0"/>
                <a:cs typeface="Times New Roman" panose="02020603050405020304" pitchFamily="18" charset="0"/>
              </a:rPr>
              <a:t> систему </a:t>
            </a:r>
            <a:r>
              <a:rPr lang="ru-RU" sz="2700" dirty="0" err="1">
                <a:latin typeface="Times New Roman" panose="02020603050405020304" pitchFamily="18" charset="0"/>
                <a:cs typeface="Times New Roman" panose="02020603050405020304" pitchFamily="18" charset="0"/>
              </a:rPr>
              <a:t>цінностей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відповідно</a:t>
            </a:r>
            <a:r>
              <a:rPr lang="ru-RU" sz="2700" dirty="0">
                <a:latin typeface="Times New Roman" panose="02020603050405020304" pitchFamily="18" charset="0"/>
                <a:cs typeface="Times New Roman" panose="02020603050405020304" pitchFamily="18" charset="0"/>
              </a:rPr>
              <a:t> до </a:t>
            </a:r>
            <a:r>
              <a:rPr lang="ru-RU" sz="2700" dirty="0" err="1">
                <a:latin typeface="Times New Roman" panose="02020603050405020304" pitchFamily="18" charset="0"/>
                <a:cs typeface="Times New Roman" panose="02020603050405020304" pitchFamily="18" charset="0"/>
              </a:rPr>
              <a:t>якої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соціологи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будують</a:t>
            </a:r>
            <a:r>
              <a:rPr lang="ru-RU" sz="2700" dirty="0">
                <a:latin typeface="Times New Roman" panose="02020603050405020304" pitchFamily="18" charset="0"/>
                <a:cs typeface="Times New Roman" panose="02020603050405020304" pitchFamily="18" charset="0"/>
              </a:rPr>
              <a:t> свою </a:t>
            </a:r>
            <a:r>
              <a:rPr lang="ru-RU" sz="2700" dirty="0" err="1">
                <a:latin typeface="Times New Roman" panose="02020603050405020304" pitchFamily="18" charset="0"/>
                <a:cs typeface="Times New Roman" panose="02020603050405020304" pitchFamily="18" charset="0"/>
              </a:rPr>
              <a:t>професійну</a:t>
            </a:r>
            <a:r>
              <a:rPr lang="ru-RU" sz="2700" dirty="0">
                <a:latin typeface="Times New Roman" panose="02020603050405020304" pitchFamily="18" charset="0"/>
                <a:cs typeface="Times New Roman" panose="02020603050405020304" pitchFamily="18" charset="0"/>
              </a:rPr>
              <a:t> роботу. Кодекс </a:t>
            </a:r>
            <a:r>
              <a:rPr lang="ru-RU" sz="2700" dirty="0" err="1">
                <a:latin typeface="Times New Roman" panose="02020603050405020304" pitchFamily="18" charset="0"/>
                <a:cs typeface="Times New Roman" panose="02020603050405020304" pitchFamily="18" charset="0"/>
              </a:rPr>
              <a:t>складено</a:t>
            </a:r>
            <a:r>
              <a:rPr lang="ru-RU" sz="2700" dirty="0">
                <a:latin typeface="Times New Roman" panose="02020603050405020304" pitchFamily="18" charset="0"/>
                <a:cs typeface="Times New Roman" panose="02020603050405020304" pitchFamily="18" charset="0"/>
              </a:rPr>
              <a:t> так, </a:t>
            </a:r>
            <a:r>
              <a:rPr lang="ru-RU" sz="2700" dirty="0" err="1">
                <a:latin typeface="Times New Roman" panose="02020603050405020304" pitchFamily="18" charset="0"/>
                <a:cs typeface="Times New Roman" panose="02020603050405020304" pitchFamily="18" charset="0"/>
              </a:rPr>
              <a:t>щоб</a:t>
            </a:r>
            <a:r>
              <a:rPr lang="ru-RU" sz="2700" dirty="0">
                <a:latin typeface="Times New Roman" panose="02020603050405020304" pitchFamily="18" charset="0"/>
                <a:cs typeface="Times New Roman" panose="02020603050405020304" pitchFamily="18" charset="0"/>
              </a:rPr>
              <a:t> подати </a:t>
            </a:r>
            <a:r>
              <a:rPr lang="ru-RU" sz="2700" dirty="0" err="1">
                <a:latin typeface="Times New Roman" panose="02020603050405020304" pitchFamily="18" charset="0"/>
                <a:cs typeface="Times New Roman" panose="02020603050405020304" pitchFamily="18" charset="0"/>
              </a:rPr>
              <a:t>основні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принципи</a:t>
            </a:r>
            <a:r>
              <a:rPr lang="ru-RU" sz="2700" dirty="0">
                <a:latin typeface="Times New Roman" panose="02020603050405020304" pitchFamily="18" charset="0"/>
                <a:cs typeface="Times New Roman" panose="02020603050405020304" pitchFamily="18" charset="0"/>
              </a:rPr>
              <a:t> і правила, </a:t>
            </a:r>
            <a:r>
              <a:rPr lang="ru-RU" sz="2700" dirty="0" err="1">
                <a:latin typeface="Times New Roman" panose="02020603050405020304" pitchFamily="18" charset="0"/>
                <a:cs typeface="Times New Roman" panose="02020603050405020304" pitchFamily="18" charset="0"/>
              </a:rPr>
              <a:t>що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стосуються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професійних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ситуацій</a:t>
            </a:r>
            <a:r>
              <a:rPr lang="ru-RU" sz="2700" dirty="0">
                <a:latin typeface="Times New Roman" panose="02020603050405020304" pitchFamily="18" charset="0"/>
                <a:cs typeface="Times New Roman" panose="02020603050405020304" pitchFamily="18" charset="0"/>
              </a:rPr>
              <a:t>, з </a:t>
            </a:r>
            <a:r>
              <a:rPr lang="ru-RU" sz="2700" dirty="0" err="1">
                <a:latin typeface="Times New Roman" panose="02020603050405020304" pitchFamily="18" charset="0"/>
                <a:cs typeface="Times New Roman" panose="02020603050405020304" pitchFamily="18" charset="0"/>
              </a:rPr>
              <a:t>якими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можуть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зустрітися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соціологи</a:t>
            </a:r>
            <a:r>
              <a:rPr lang="ru-RU" sz="2700" dirty="0">
                <a:latin typeface="Times New Roman" panose="02020603050405020304" pitchFamily="18" charset="0"/>
                <a:cs typeface="Times New Roman" panose="02020603050405020304" pitchFamily="18" charset="0"/>
              </a:rPr>
              <a:t>. Головною метою є </a:t>
            </a:r>
            <a:r>
              <a:rPr lang="ru-RU" sz="2700" dirty="0" err="1">
                <a:latin typeface="Times New Roman" panose="02020603050405020304" pitchFamily="18" charset="0"/>
                <a:cs typeface="Times New Roman" panose="02020603050405020304" pitchFamily="18" charset="0"/>
              </a:rPr>
              <a:t>благополуччя</a:t>
            </a:r>
            <a:r>
              <a:rPr lang="ru-RU" sz="2700" dirty="0">
                <a:latin typeface="Times New Roman" panose="02020603050405020304" pitchFamily="18" charset="0"/>
                <a:cs typeface="Times New Roman" panose="02020603050405020304" pitchFamily="18" charset="0"/>
              </a:rPr>
              <a:t> і </a:t>
            </a:r>
            <a:r>
              <a:rPr lang="ru-RU" sz="2700" dirty="0" err="1">
                <a:latin typeface="Times New Roman" panose="02020603050405020304" pitchFamily="18" charset="0"/>
                <a:cs typeface="Times New Roman" panose="02020603050405020304" pitchFamily="18" charset="0"/>
              </a:rPr>
              <a:t>захист</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індивідів</a:t>
            </a:r>
            <a:r>
              <a:rPr lang="ru-RU" sz="2700" dirty="0">
                <a:latin typeface="Times New Roman" panose="02020603050405020304" pitchFamily="18" charset="0"/>
                <a:cs typeface="Times New Roman" panose="02020603050405020304" pitchFamily="18" charset="0"/>
              </a:rPr>
              <a:t> і </a:t>
            </a:r>
            <a:r>
              <a:rPr lang="ru-RU" sz="2700" dirty="0" err="1">
                <a:latin typeface="Times New Roman" panose="02020603050405020304" pitchFamily="18" charset="0"/>
                <a:cs typeface="Times New Roman" panose="02020603050405020304" pitchFamily="18" charset="0"/>
              </a:rPr>
              <a:t>груп</a:t>
            </a:r>
            <a:r>
              <a:rPr lang="ru-RU" sz="2700" dirty="0">
                <a:latin typeface="Times New Roman" panose="02020603050405020304" pitchFamily="18" charset="0"/>
                <a:cs typeface="Times New Roman" panose="02020603050405020304" pitchFamily="18" charset="0"/>
              </a:rPr>
              <a:t>, з </a:t>
            </a:r>
            <a:r>
              <a:rPr lang="ru-RU" sz="2700" dirty="0" err="1">
                <a:latin typeface="Times New Roman" panose="02020603050405020304" pitchFamily="18" charset="0"/>
                <a:cs typeface="Times New Roman" panose="02020603050405020304" pitchFamily="18" charset="0"/>
              </a:rPr>
              <a:t>якими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працюють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соціологи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Дотримання</a:t>
            </a:r>
            <a:r>
              <a:rPr lang="ru-RU" sz="2700" dirty="0">
                <a:latin typeface="Times New Roman" panose="02020603050405020304" pitchFamily="18" charset="0"/>
                <a:cs typeface="Times New Roman" panose="02020603050405020304" pitchFamily="18" charset="0"/>
              </a:rPr>
              <a:t> норм </a:t>
            </a:r>
            <a:r>
              <a:rPr lang="ru-RU" sz="2700" dirty="0" err="1">
                <a:latin typeface="Times New Roman" panose="02020603050405020304" pitchFamily="18" charset="0"/>
                <a:cs typeface="Times New Roman" panose="02020603050405020304" pitchFamily="18" charset="0"/>
              </a:rPr>
              <a:t>професійної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етики</a:t>
            </a:r>
            <a:r>
              <a:rPr lang="ru-RU" sz="2700" dirty="0">
                <a:latin typeface="Times New Roman" panose="02020603050405020304" pitchFamily="18" charset="0"/>
                <a:cs typeface="Times New Roman" panose="02020603050405020304" pitchFamily="18" charset="0"/>
              </a:rPr>
              <a:t> при </a:t>
            </a:r>
            <a:r>
              <a:rPr lang="ru-RU" sz="2700" dirty="0" err="1">
                <a:latin typeface="Times New Roman" panose="02020603050405020304" pitchFamily="18" charset="0"/>
                <a:cs typeface="Times New Roman" panose="02020603050405020304" pitchFamily="18" charset="0"/>
              </a:rPr>
              <a:t>проведенні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наукової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роботи</a:t>
            </a:r>
            <a:r>
              <a:rPr lang="ru-RU" sz="2700" dirty="0">
                <a:latin typeface="Times New Roman" panose="02020603050405020304" pitchFamily="18" charset="0"/>
                <a:cs typeface="Times New Roman" panose="02020603050405020304" pitchFamily="18" charset="0"/>
              </a:rPr>
              <a:t>, у </a:t>
            </a:r>
            <a:r>
              <a:rPr lang="ru-RU" sz="2700" dirty="0" err="1">
                <a:latin typeface="Times New Roman" panose="02020603050405020304" pitchFamily="18" charset="0"/>
                <a:cs typeface="Times New Roman" panose="02020603050405020304" pitchFamily="18" charset="0"/>
              </a:rPr>
              <a:t>викладанні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практичній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діяльності</a:t>
            </a:r>
            <a:r>
              <a:rPr lang="ru-RU" sz="2700" dirty="0">
                <a:latin typeface="Times New Roman" panose="02020603050405020304" pitchFamily="18" charset="0"/>
                <a:cs typeface="Times New Roman" panose="02020603050405020304" pitchFamily="18" charset="0"/>
              </a:rPr>
              <a:t> та при </a:t>
            </a:r>
            <a:r>
              <a:rPr lang="ru-RU" sz="2700" dirty="0" err="1">
                <a:latin typeface="Times New Roman" panose="02020603050405020304" pitchFamily="18" charset="0"/>
                <a:cs typeface="Times New Roman" panose="02020603050405020304" pitchFamily="18" charset="0"/>
              </a:rPr>
              <a:t>наданні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послуг</a:t>
            </a:r>
            <a:r>
              <a:rPr lang="ru-RU" sz="2700" dirty="0">
                <a:latin typeface="Times New Roman" panose="02020603050405020304" pitchFamily="18" charset="0"/>
                <a:cs typeface="Times New Roman" panose="02020603050405020304" pitchFamily="18" charset="0"/>
              </a:rPr>
              <a:t> входить до </a:t>
            </a:r>
            <a:r>
              <a:rPr lang="ru-RU" sz="2700" dirty="0" err="1">
                <a:latin typeface="Times New Roman" panose="02020603050405020304" pitchFamily="18" charset="0"/>
                <a:cs typeface="Times New Roman" panose="02020603050405020304" pitchFamily="18" charset="0"/>
              </a:rPr>
              <a:t>сфери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індивідуальної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відповідальності</a:t>
            </a:r>
            <a:r>
              <a:rPr lang="ru-RU" sz="2700" dirty="0">
                <a:latin typeface="Times New Roman" panose="02020603050405020304" pitchFamily="18" charset="0"/>
                <a:cs typeface="Times New Roman" panose="02020603050405020304" pitchFamily="18" charset="0"/>
              </a:rPr>
              <a:t> кожного </a:t>
            </a:r>
            <a:r>
              <a:rPr lang="ru-RU" sz="2700" dirty="0" err="1">
                <a:latin typeface="Times New Roman" panose="02020603050405020304" pitchFamily="18" charset="0"/>
                <a:cs typeface="Times New Roman" panose="02020603050405020304" pitchFamily="18" charset="0"/>
              </a:rPr>
              <a:t>соціолога</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err="1" smtClean="0">
                <a:latin typeface="Times New Roman" panose="02020603050405020304" pitchFamily="18" charset="0"/>
                <a:cs typeface="Times New Roman" panose="02020603050405020304" pitchFamily="18" charset="0"/>
              </a:rPr>
              <a:t>Кожен</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соціолог</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може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доповнювати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свої</a:t>
            </a:r>
            <a:r>
              <a:rPr lang="ru-RU" sz="2700" dirty="0">
                <a:latin typeface="Times New Roman" panose="02020603050405020304" pitchFamily="18" charset="0"/>
                <a:cs typeface="Times New Roman" panose="02020603050405020304" pitchFamily="18" charset="0"/>
              </a:rPr>
              <a:t> правила </a:t>
            </a:r>
            <a:r>
              <a:rPr lang="ru-RU" sz="2700" dirty="0" err="1">
                <a:latin typeface="Times New Roman" panose="02020603050405020304" pitchFamily="18" charset="0"/>
                <a:cs typeface="Times New Roman" panose="02020603050405020304" pitchFamily="18" charset="0"/>
              </a:rPr>
              <a:t>поведінки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виходячи</a:t>
            </a:r>
            <a:r>
              <a:rPr lang="ru-RU" sz="2700" dirty="0">
                <a:latin typeface="Times New Roman" panose="02020603050405020304" pitchFamily="18" charset="0"/>
                <a:cs typeface="Times New Roman" panose="02020603050405020304" pitchFamily="18" charset="0"/>
              </a:rPr>
              <a:t> з </a:t>
            </a:r>
            <a:r>
              <a:rPr lang="ru-RU" sz="2700" dirty="0" err="1">
                <a:latin typeface="Times New Roman" panose="02020603050405020304" pitchFamily="18" charset="0"/>
                <a:cs typeface="Times New Roman" panose="02020603050405020304" pitchFamily="18" charset="0"/>
              </a:rPr>
              <a:t>власних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особистих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цінностей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культури</a:t>
            </a:r>
            <a:r>
              <a:rPr lang="ru-RU" sz="2700" dirty="0">
                <a:latin typeface="Times New Roman" panose="02020603050405020304" pitchFamily="18" charset="0"/>
                <a:cs typeface="Times New Roman" panose="02020603050405020304" pitchFamily="18" charset="0"/>
              </a:rPr>
              <a:t> і </a:t>
            </a:r>
            <a:r>
              <a:rPr lang="ru-RU" sz="2700" dirty="0" err="1">
                <a:latin typeface="Times New Roman" panose="02020603050405020304" pitchFamily="18" charset="0"/>
                <a:cs typeface="Times New Roman" panose="02020603050405020304" pitchFamily="18" charset="0"/>
              </a:rPr>
              <a:t>досвіду</a:t>
            </a:r>
            <a:r>
              <a:rPr lang="ru-RU" sz="2700" dirty="0">
                <a:latin typeface="Times New Roman" panose="02020603050405020304" pitchFamily="18" charset="0"/>
                <a:cs typeface="Times New Roman" panose="02020603050405020304" pitchFamily="18" charset="0"/>
              </a:rPr>
              <a:t>, але не </a:t>
            </a:r>
            <a:r>
              <a:rPr lang="ru-RU" sz="2700" dirty="0" err="1">
                <a:latin typeface="Times New Roman" panose="02020603050405020304" pitchFamily="18" charset="0"/>
                <a:cs typeface="Times New Roman" panose="02020603050405020304" pitchFamily="18" charset="0"/>
              </a:rPr>
              <a:t>порушуючи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зафіксовані</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цьому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кодексі</a:t>
            </a:r>
            <a:r>
              <a:rPr lang="ru-RU" sz="2700" dirty="0">
                <a:latin typeface="Times New Roman" panose="02020603050405020304" pitchFamily="18" charset="0"/>
                <a:cs typeface="Times New Roman" panose="02020603050405020304" pitchFamily="18" charset="0"/>
              </a:rPr>
              <a:t>.</a:t>
            </a:r>
            <a:r>
              <a:rPr lang="ru-RU" dirty="0"/>
              <a:t/>
            </a:r>
            <a:br>
              <a:rPr lang="ru-RU" dirty="0"/>
            </a:br>
            <a:r>
              <a:rPr lang="ru-RU" dirty="0"/>
              <a:t> </a:t>
            </a: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306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02981D-12C5-4FC8-A6EB-D3FBD0C24552}"/>
              </a:ext>
            </a:extLst>
          </p:cNvPr>
          <p:cNvSpPr>
            <a:spLocks noGrp="1"/>
          </p:cNvSpPr>
          <p:nvPr>
            <p:ph type="title"/>
          </p:nvPr>
        </p:nvSpPr>
        <p:spPr>
          <a:xfrm>
            <a:off x="765111" y="804518"/>
            <a:ext cx="11140750" cy="5167073"/>
          </a:xfrm>
        </p:spPr>
        <p:txBody>
          <a:bodyPr>
            <a:normAutofit fontScale="90000"/>
          </a:bodyPr>
          <a:lstStyle/>
          <a:p>
            <a:r>
              <a:rPr lang="ru-RU" b="1" dirty="0" err="1">
                <a:latin typeface="Times New Roman" panose="02020603050405020304" pitchFamily="18" charset="0"/>
                <a:cs typeface="Times New Roman" panose="02020603050405020304" pitchFamily="18" charset="0"/>
              </a:rPr>
              <a:t>Основні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принципи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I. </a:t>
            </a:r>
            <a:r>
              <a:rPr lang="ru-RU" dirty="0" err="1">
                <a:latin typeface="Times New Roman" panose="02020603050405020304" pitchFamily="18" charset="0"/>
                <a:cs typeface="Times New Roman" panose="02020603050405020304" pitchFamily="18" charset="0"/>
              </a:rPr>
              <a:t>Повага</a:t>
            </a:r>
            <a:r>
              <a:rPr lang="ru-RU" dirty="0">
                <a:latin typeface="Times New Roman" panose="02020603050405020304" pitchFamily="18" charset="0"/>
                <a:cs typeface="Times New Roman" panose="02020603050405020304" pitchFamily="18" charset="0"/>
              </a:rPr>
              <a:t> до прав </a:t>
            </a:r>
            <a:r>
              <a:rPr lang="ru-RU" dirty="0" err="1">
                <a:latin typeface="Times New Roman" panose="02020603050405020304" pitchFamily="18" charset="0"/>
                <a:cs typeface="Times New Roman" panose="02020603050405020304" pitchFamily="18" charset="0"/>
              </a:rPr>
              <a:t>людини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її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гідності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індивідуальності</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II</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Професійна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компетентність</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III</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Чесність</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IV</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Професійна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V</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Соціальна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відповідальність</a:t>
            </a: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t/>
            </a:r>
            <a:br>
              <a:rPr lang="ru-RU" dirty="0"/>
            </a:br>
            <a:r>
              <a:rPr lang="uk-UA" dirty="0"/>
              <a:t> </a:t>
            </a:r>
            <a:r>
              <a:rPr lang="ru-RU" dirty="0"/>
              <a:t/>
            </a:r>
            <a:br>
              <a:rPr lang="ru-RU" dirty="0"/>
            </a:br>
            <a:endParaRPr lang="ru-RU" dirty="0"/>
          </a:p>
        </p:txBody>
      </p:sp>
    </p:spTree>
    <p:extLst>
      <p:ext uri="{BB962C8B-B14F-4D97-AF65-F5344CB8AC3E}">
        <p14:creationId xmlns:p14="http://schemas.microsoft.com/office/powerpoint/2010/main" val="140025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1DD745-301B-40DD-BC8F-791A36136830}"/>
              </a:ext>
            </a:extLst>
          </p:cNvPr>
          <p:cNvSpPr>
            <a:spLocks noGrp="1"/>
          </p:cNvSpPr>
          <p:nvPr>
            <p:ph type="title"/>
          </p:nvPr>
        </p:nvSpPr>
        <p:spPr>
          <a:xfrm>
            <a:off x="214604" y="804519"/>
            <a:ext cx="11644603" cy="6053481"/>
          </a:xfrm>
        </p:spPr>
        <p:txBody>
          <a:bodyPr>
            <a:normAutofit fontScale="90000"/>
          </a:bodyPr>
          <a:lstStyle/>
          <a:p>
            <a:r>
              <a:rPr lang="ru-RU"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Основні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розділи</a:t>
            </a: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1. </a:t>
            </a:r>
            <a:r>
              <a:rPr lang="ru-RU" dirty="0" err="1">
                <a:latin typeface="Times New Roman" panose="02020603050405020304" pitchFamily="18" charset="0"/>
                <a:cs typeface="Times New Roman" panose="02020603050405020304" pitchFamily="18" charset="0"/>
              </a:rPr>
              <a:t>Організація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професійної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діяльності</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трудові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відносини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2. </a:t>
            </a:r>
            <a:r>
              <a:rPr lang="ru-RU" dirty="0" err="1">
                <a:latin typeface="Times New Roman" panose="02020603050405020304" pitchFamily="18" charset="0"/>
                <a:cs typeface="Times New Roman" panose="02020603050405020304" pitchFamily="18" charset="0"/>
              </a:rPr>
              <a:t>Науково-дослідницька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Наукове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спілкування</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4. </a:t>
            </a:r>
            <a:r>
              <a:rPr lang="ru-RU" dirty="0" err="1">
                <a:latin typeface="Times New Roman" panose="02020603050405020304" pitchFamily="18" charset="0"/>
                <a:cs typeface="Times New Roman" panose="02020603050405020304" pitchFamily="18" charset="0"/>
              </a:rPr>
              <a:t>Презентація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результатів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дослідження</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наукові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публікації</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5. </a:t>
            </a:r>
            <a:r>
              <a:rPr lang="ru-RU" dirty="0" err="1">
                <a:latin typeface="Times New Roman" panose="02020603050405020304" pitchFamily="18" charset="0"/>
                <a:cs typeface="Times New Roman" panose="02020603050405020304" pitchFamily="18" charset="0"/>
              </a:rPr>
              <a:t>Публічні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виступи</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6. </a:t>
            </a:r>
            <a:r>
              <a:rPr lang="ru-RU" dirty="0" err="1">
                <a:latin typeface="Times New Roman" panose="02020603050405020304" pitchFamily="18" charset="0"/>
                <a:cs typeface="Times New Roman" panose="02020603050405020304" pitchFamily="18" charset="0"/>
              </a:rPr>
              <a:t>Редакційно-видавнича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7. </a:t>
            </a:r>
            <a:r>
              <a:rPr lang="ru-RU" dirty="0" err="1">
                <a:latin typeface="Times New Roman" panose="02020603050405020304" pitchFamily="18" charset="0"/>
                <a:cs typeface="Times New Roman" panose="02020603050405020304" pitchFamily="18" charset="0"/>
              </a:rPr>
              <a:t>Освіта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викладання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професійна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підготовка</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8. </a:t>
            </a:r>
            <a:r>
              <a:rPr lang="ru-RU" dirty="0" err="1">
                <a:latin typeface="Times New Roman" panose="02020603050405020304" pitchFamily="18" charset="0"/>
                <a:cs typeface="Times New Roman" panose="02020603050405020304" pitchFamily="18" charset="0"/>
              </a:rPr>
              <a:t>Консультування</a:t>
            </a:r>
            <a:r>
              <a:rPr lang="ru-RU" dirty="0">
                <a:latin typeface="Times New Roman" panose="02020603050405020304" pitchFamily="18" charset="0"/>
                <a:cs typeface="Times New Roman" panose="02020603050405020304" pitchFamily="18" charset="0"/>
              </a:rPr>
              <a:t> й </a:t>
            </a:r>
            <a:r>
              <a:rPr lang="ru-RU" dirty="0" err="1">
                <a:latin typeface="Times New Roman" panose="02020603050405020304" pitchFamily="18" charset="0"/>
                <a:cs typeface="Times New Roman" panose="02020603050405020304" pitchFamily="18" charset="0"/>
              </a:rPr>
              <a:t>експертиза</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9. Робота за контрактами і </a:t>
            </a:r>
            <a:r>
              <a:rPr lang="ru-RU" dirty="0" err="1">
                <a:latin typeface="Times New Roman" panose="02020603050405020304" pitchFamily="18" charset="0"/>
                <a:cs typeface="Times New Roman" panose="02020603050405020304" pitchFamily="18" charset="0"/>
              </a:rPr>
              <a:t>надання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послуг</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10. </a:t>
            </a:r>
            <a:r>
              <a:rPr lang="ru-RU" dirty="0" err="1" smtClean="0">
                <a:latin typeface="Times New Roman" panose="02020603050405020304" pitchFamily="18" charset="0"/>
                <a:cs typeface="Times New Roman" panose="02020603050405020304" pitchFamily="18" charset="0"/>
              </a:rPr>
              <a:t>Відповідальність</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за </a:t>
            </a:r>
            <a:r>
              <a:rPr lang="ru-RU" dirty="0" err="1">
                <a:latin typeface="Times New Roman" panose="02020603050405020304" pitchFamily="18" charset="0"/>
                <a:cs typeface="Times New Roman" panose="02020603050405020304" pitchFamily="18" charset="0"/>
              </a:rPr>
              <a:t>порушення</a:t>
            </a:r>
            <a:r>
              <a:rPr lang="ru-RU" dirty="0">
                <a:latin typeface="Times New Roman" panose="02020603050405020304" pitchFamily="18" charset="0"/>
                <a:cs typeface="Times New Roman" panose="02020603050405020304" pitchFamily="18" charset="0"/>
              </a:rPr>
              <a:t> Кодексу </a:t>
            </a:r>
            <a:r>
              <a:rPr lang="ru-RU" dirty="0" err="1">
                <a:latin typeface="Times New Roman" panose="02020603050405020304" pitchFamily="18" charset="0"/>
                <a:cs typeface="Times New Roman" panose="02020603050405020304" pitchFamily="18" charset="0"/>
              </a:rPr>
              <a:t>професійної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етики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соціолога</a:t>
            </a:r>
            <a:r>
              <a:rPr lang="ru-RU" dirty="0"/>
              <a:t/>
            </a:r>
            <a:br>
              <a:rPr lang="ru-RU" dirty="0"/>
            </a:br>
            <a:r>
              <a:rPr lang="ru-RU" dirty="0" smtClean="0"/>
              <a:t/>
            </a:r>
            <a:br>
              <a:rPr lang="ru-RU" dirty="0" smtClean="0"/>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uk-UA" dirty="0" smtClean="0">
                <a:latin typeface="Times New Roman" panose="02020603050405020304" pitchFamily="18" charset="0"/>
                <a:cs typeface="Times New Roman" panose="02020603050405020304" pitchFamily="18" charset="0"/>
              </a:rPr>
              <a:t/>
            </a:r>
            <a:br>
              <a:rPr lang="uk-UA" dirty="0" smtClean="0">
                <a:latin typeface="Times New Roman" panose="02020603050405020304" pitchFamily="18" charset="0"/>
                <a:cs typeface="Times New Roman" panose="02020603050405020304" pitchFamily="18" charset="0"/>
              </a:rPr>
            </a:br>
            <a:r>
              <a:rPr lang="uk-UA" b="1" dirty="0" smtClean="0">
                <a:latin typeface="Times New Roman" panose="02020603050405020304" pitchFamily="18" charset="0"/>
                <a:cs typeface="Times New Roman" panose="02020603050405020304" pitchFamily="18" charset="0"/>
              </a:rPr>
              <a:t/>
            </a:r>
            <a:br>
              <a:rPr lang="uk-UA" b="1"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1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C9E743-2D76-4EB4-A77C-8B13815E9AC1}"/>
              </a:ext>
            </a:extLst>
          </p:cNvPr>
          <p:cNvSpPr>
            <a:spLocks noGrp="1"/>
          </p:cNvSpPr>
          <p:nvPr>
            <p:ph type="title"/>
          </p:nvPr>
        </p:nvSpPr>
        <p:spPr>
          <a:xfrm>
            <a:off x="690465" y="851173"/>
            <a:ext cx="11150082" cy="4778102"/>
          </a:xfrm>
        </p:spPr>
        <p:txBody>
          <a:bodyPr>
            <a:normAutofit/>
          </a:bodyPr>
          <a:lstStyle/>
          <a:p>
            <a:r>
              <a:rPr lang="uk-UA" dirty="0">
                <a:latin typeface="Times New Roman" panose="02020603050405020304" pitchFamily="18" charset="0"/>
                <a:ea typeface="Times New Roman" panose="02020603050405020304" pitchFamily="18" charset="0"/>
                <a:cs typeface="Times New Roman" panose="02020603050405020304" pitchFamily="18" charset="0"/>
              </a:rPr>
              <a:t/>
            </a:r>
            <a:br>
              <a:rPr lang="uk-UA" dirty="0">
                <a:latin typeface="Times New Roman" panose="02020603050405020304" pitchFamily="18" charset="0"/>
                <a:ea typeface="Times New Roman" panose="02020603050405020304" pitchFamily="18" charset="0"/>
                <a:cs typeface="Times New Roman" panose="02020603050405020304" pitchFamily="18" charset="0"/>
              </a:rPr>
            </a:br>
            <a:r>
              <a:rPr lang="uk-UA" b="1" dirty="0">
                <a:latin typeface="Times New Roman" panose="02020603050405020304" pitchFamily="18" charset="0"/>
                <a:ea typeface="Times New Roman" panose="02020603050405020304" pitchFamily="18" charset="0"/>
                <a:cs typeface="Times New Roman" panose="02020603050405020304" pitchFamily="18" charset="0"/>
              </a:rPr>
              <a:t>План</a:t>
            </a:r>
            <a:r>
              <a:rPr lang="uk-UA" b="1" dirty="0" smtClean="0">
                <a:latin typeface="Times New Roman" panose="02020603050405020304" pitchFamily="18" charset="0"/>
                <a:ea typeface="Times New Roman" panose="02020603050405020304" pitchFamily="18" charset="0"/>
                <a:cs typeface="Times New Roman" panose="02020603050405020304" pitchFamily="18" charset="0"/>
              </a:rPr>
              <a:t>.</a:t>
            </a:r>
            <a:br>
              <a:rPr lang="uk-UA" b="1" dirty="0" smtClean="0">
                <a:latin typeface="Times New Roman" panose="02020603050405020304" pitchFamily="18" charset="0"/>
                <a:ea typeface="Times New Roman" panose="02020603050405020304" pitchFamily="18" charset="0"/>
                <a:cs typeface="Times New Roman" panose="02020603050405020304" pitchFamily="18" charset="0"/>
              </a:rPr>
            </a:br>
            <a:r>
              <a:rPr lang="uk-UA" dirty="0">
                <a:latin typeface="Times New Roman" panose="02020603050405020304" pitchFamily="18" charset="0"/>
                <a:ea typeface="Times New Roman" panose="02020603050405020304" pitchFamily="18" charset="0"/>
                <a:cs typeface="Times New Roman" panose="02020603050405020304" pitchFamily="18" charset="0"/>
              </a:rPr>
              <a:t/>
            </a:r>
            <a:br>
              <a:rPr lang="uk-UA" dirty="0">
                <a:latin typeface="Times New Roman" panose="02020603050405020304" pitchFamily="18" charset="0"/>
                <a:ea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a:t>
            </a:r>
            <a:r>
              <a:rPr lang="uk-UA" dirty="0" smtClean="0">
                <a:latin typeface="Times New Roman" panose="02020603050405020304" pitchFamily="18" charset="0"/>
                <a:cs typeface="Times New Roman" panose="02020603050405020304" pitchFamily="18" charset="0"/>
              </a:rPr>
              <a:t>Кодекс професійної етики Міжнародної соціологічної асоціації.</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a:t>
            </a:r>
            <a:r>
              <a:rPr lang="uk-UA" dirty="0" smtClean="0">
                <a:latin typeface="Times New Roman" panose="02020603050405020304" pitchFamily="18" charset="0"/>
                <a:cs typeface="Times New Roman" panose="02020603050405020304" pitchFamily="18" charset="0"/>
              </a:rPr>
              <a:t>Кодекс професійної етики соціолога в Україні.</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t/>
            </a:r>
            <a:br>
              <a:rPr lang="ru-RU" dirty="0"/>
            </a:b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r>
              <a:rPr lang="ru-RU" sz="2800" dirty="0">
                <a:latin typeface="Times New Roman" panose="02020603050405020304" pitchFamily="18" charset="0"/>
                <a:ea typeface="Times New Roman" panose="02020603050405020304" pitchFamily="18" charset="0"/>
              </a:rPr>
              <a:t/>
            </a:r>
            <a:br>
              <a:rPr lang="ru-RU" sz="2800" dirty="0">
                <a:latin typeface="Times New Roman" panose="02020603050405020304" pitchFamily="18" charset="0"/>
                <a:ea typeface="Times New Roman" panose="02020603050405020304" pitchFamily="18" charset="0"/>
              </a:rPr>
            </a:br>
            <a:endParaRPr lang="ru-RU" dirty="0"/>
          </a:p>
        </p:txBody>
      </p:sp>
    </p:spTree>
    <p:extLst>
      <p:ext uri="{BB962C8B-B14F-4D97-AF65-F5344CB8AC3E}">
        <p14:creationId xmlns:p14="http://schemas.microsoft.com/office/powerpoint/2010/main" val="30030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EC93F2-D592-401F-B2CD-4F3A15E6468E}"/>
              </a:ext>
            </a:extLst>
          </p:cNvPr>
          <p:cNvSpPr>
            <a:spLocks noGrp="1"/>
          </p:cNvSpPr>
          <p:nvPr>
            <p:ph type="title"/>
          </p:nvPr>
        </p:nvSpPr>
        <p:spPr>
          <a:xfrm>
            <a:off x="171451" y="356649"/>
            <a:ext cx="11849100" cy="5567902"/>
          </a:xfrm>
        </p:spPr>
        <p:txBody>
          <a:bodyPr>
            <a:normAutofit fontScale="90000"/>
          </a:bodyPr>
          <a:lstStyle/>
          <a:p>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Питання 1.</a:t>
            </a:r>
            <a:br>
              <a:rPr lang="uk-UA" b="1" dirty="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Затверджений, 2001 рік</a:t>
            </a: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Основними цілями Етичного кодексу, символом ідентичності МСА, </a:t>
            </a:r>
            <a:r>
              <a:rPr lang="uk-UA" sz="2800" dirty="0" smtClean="0">
                <a:latin typeface="Times New Roman" panose="02020603050405020304" pitchFamily="18" charset="0"/>
                <a:cs typeface="Times New Roman" panose="02020603050405020304" pitchFamily="18" charset="0"/>
              </a:rPr>
              <a:t>є:</a:t>
            </a:r>
            <a:br>
              <a:rPr lang="uk-UA"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1) </a:t>
            </a:r>
            <a:r>
              <a:rPr lang="uk-UA" sz="2800" dirty="0">
                <a:latin typeface="Times New Roman" panose="02020603050405020304" pitchFamily="18" charset="0"/>
                <a:cs typeface="Times New Roman" panose="02020603050405020304" pitchFamily="18" charset="0"/>
              </a:rPr>
              <a:t>захист добробуту груп та осіб, з якими та над якими працюють соціологи або які беруть участь у наукових дослідженнях </a:t>
            </a:r>
            <a:r>
              <a:rPr lang="uk-UA" sz="2800" dirty="0" smtClean="0">
                <a:latin typeface="Times New Roman" panose="02020603050405020304" pitchFamily="18" charset="0"/>
                <a:cs typeface="Times New Roman" panose="02020603050405020304" pitchFamily="18" charset="0"/>
              </a:rPr>
              <a:t>соціологів;</a:t>
            </a:r>
            <a:br>
              <a:rPr lang="uk-UA"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2) керування </a:t>
            </a:r>
            <a:r>
              <a:rPr lang="uk-UA" sz="2800" dirty="0">
                <a:latin typeface="Times New Roman" panose="02020603050405020304" pitchFamily="18" charset="0"/>
                <a:cs typeface="Times New Roman" panose="02020603050405020304" pitchFamily="18" charset="0"/>
              </a:rPr>
              <a:t>поведінкою </a:t>
            </a:r>
            <a:r>
              <a:rPr lang="uk-UA" sz="2800" dirty="0" smtClean="0">
                <a:latin typeface="Times New Roman" panose="02020603050405020304" pitchFamily="18" charset="0"/>
                <a:cs typeface="Times New Roman" panose="02020603050405020304" pitchFamily="18" charset="0"/>
              </a:rPr>
              <a:t>та очікуваннями </a:t>
            </a:r>
            <a:r>
              <a:rPr lang="uk-UA" sz="2800" dirty="0">
                <a:latin typeface="Times New Roman" panose="02020603050405020304" pitchFamily="18" charset="0"/>
                <a:cs typeface="Times New Roman" panose="02020603050405020304" pitchFamily="18" charset="0"/>
              </a:rPr>
              <a:t>членів </a:t>
            </a:r>
            <a:r>
              <a:rPr lang="en-US" sz="2800" dirty="0">
                <a:latin typeface="Times New Roman" panose="02020603050405020304" pitchFamily="18" charset="0"/>
                <a:cs typeface="Times New Roman" panose="02020603050405020304" pitchFamily="18" charset="0"/>
              </a:rPr>
              <a:t>ISA </a:t>
            </a:r>
            <a:r>
              <a:rPr lang="uk-UA" sz="2800" dirty="0">
                <a:latin typeface="Times New Roman" panose="02020603050405020304" pitchFamily="18" charset="0"/>
                <a:cs typeface="Times New Roman" panose="02020603050405020304" pitchFamily="18" charset="0"/>
              </a:rPr>
              <a:t>як між собою, так і щодо суспільства в цілому. Від тих, хто приймає її принципи, чекають добросовісної інтерпретації, поваги, забезпечення поваги та широкого розголосу.</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Кожен соціолог доповнює Кодекс етики таким чином, що базується на його особистих цінностях, культурі та досвіді. Кожен соціолог доповнює, але не порушує норми, викладені в цьому Етичному кодексі. Кожен соціолог прагне дотримуватися найвищих стандартів поведінки.</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Ефективність Етичного кодексу в основному залежить від самодисципліни та самоконтролю тих, кого він стосується.</a:t>
            </a: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ru-RU" dirty="0"/>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6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33B29-A48D-4C85-84AB-692CB44572D4}"/>
              </a:ext>
            </a:extLst>
          </p:cNvPr>
          <p:cNvSpPr>
            <a:spLocks noGrp="1"/>
          </p:cNvSpPr>
          <p:nvPr>
            <p:ph type="title"/>
          </p:nvPr>
        </p:nvSpPr>
        <p:spPr>
          <a:xfrm>
            <a:off x="550506" y="438539"/>
            <a:ext cx="11402007" cy="6419462"/>
          </a:xfrm>
        </p:spPr>
        <p:txBody>
          <a:bodyPr>
            <a:normAutofit fontScale="90000"/>
          </a:bodyPr>
          <a:lstStyle/>
          <a:p>
            <a:r>
              <a:rPr lang="ru-RU" sz="2700" dirty="0"/>
              <a:t/>
            </a:r>
            <a:br>
              <a:rPr lang="ru-RU" sz="2700" dirty="0"/>
            </a:br>
            <a:r>
              <a:rPr lang="ru-RU" sz="2200" b="1" dirty="0" smtClean="0">
                <a:latin typeface="Times New Roman" panose="02020603050405020304" pitchFamily="18" charset="0"/>
                <a:cs typeface="Times New Roman" panose="02020603050405020304" pitchFamily="18" charset="0"/>
              </a:rPr>
              <a:t>Блок 1</a:t>
            </a:r>
            <a:r>
              <a:rPr lang="ru-RU" sz="2200" b="1" dirty="0" smtClean="0">
                <a:latin typeface="Times New Roman" panose="02020603050405020304" pitchFamily="18" charset="0"/>
                <a:cs typeface="Times New Roman" panose="02020603050405020304" pitchFamily="18" charset="0"/>
              </a:rPr>
              <a:t>. </a:t>
            </a:r>
            <a:r>
              <a:rPr lang="uk-UA" sz="2200" b="1" dirty="0" smtClean="0">
                <a:latin typeface="Times New Roman" panose="02020603050405020304" pitchFamily="18" charset="0"/>
                <a:cs typeface="Times New Roman" panose="02020603050405020304" pitchFamily="18" charset="0"/>
              </a:rPr>
              <a:t>Соціологія </a:t>
            </a:r>
            <a:r>
              <a:rPr lang="uk-UA" sz="2200" b="1" dirty="0">
                <a:latin typeface="Times New Roman" panose="02020603050405020304" pitchFamily="18" charset="0"/>
                <a:cs typeface="Times New Roman" panose="02020603050405020304" pitchFamily="18" charset="0"/>
              </a:rPr>
              <a:t>як галузь наукового вивчення та практики</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Як </a:t>
            </a:r>
            <a:r>
              <a:rPr lang="ru-RU" sz="2200" dirty="0" err="1">
                <a:latin typeface="Times New Roman" panose="02020603050405020304" pitchFamily="18" charset="0"/>
                <a:cs typeface="Times New Roman" panose="02020603050405020304" pitchFamily="18" charset="0"/>
              </a:rPr>
              <a:t>вчені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соціологи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повинні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співпрацювати</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місцевому</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транснаціональному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рівнях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лише</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основі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наукової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коректності</a:t>
            </a:r>
            <a:r>
              <a:rPr lang="ru-RU" sz="2200" dirty="0">
                <a:latin typeface="Times New Roman" panose="02020603050405020304" pitchFamily="18" charset="0"/>
                <a:cs typeface="Times New Roman" panose="02020603050405020304" pitchFamily="18" charset="0"/>
              </a:rPr>
              <a:t>, без </a:t>
            </a:r>
            <a:r>
              <a:rPr lang="ru-RU" sz="2200" dirty="0" err="1">
                <a:latin typeface="Times New Roman" panose="02020603050405020304" pitchFamily="18" charset="0"/>
                <a:cs typeface="Times New Roman" panose="02020603050405020304" pitchFamily="18" charset="0"/>
              </a:rPr>
              <a:t>дискримінації</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основі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науково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нерелевантних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факторів</a:t>
            </a:r>
            <a:r>
              <a:rPr lang="ru-RU" sz="2200" dirty="0">
                <a:latin typeface="Times New Roman" panose="02020603050405020304" pitchFamily="18" charset="0"/>
                <a:cs typeface="Times New Roman" panose="02020603050405020304" pitchFamily="18" charset="0"/>
              </a:rPr>
              <a:t>, таких як </a:t>
            </a:r>
            <a:r>
              <a:rPr lang="ru-RU" sz="2200" dirty="0" err="1">
                <a:latin typeface="Times New Roman" panose="02020603050405020304" pitchFamily="18" charset="0"/>
                <a:cs typeface="Times New Roman" panose="02020603050405020304" pitchFamily="18" charset="0"/>
              </a:rPr>
              <a:t>вік</a:t>
            </a:r>
            <a:r>
              <a:rPr lang="ru-RU" sz="2200" dirty="0">
                <a:latin typeface="Times New Roman" panose="02020603050405020304" pitchFamily="18" charset="0"/>
                <a:cs typeface="Times New Roman" panose="02020603050405020304" pitchFamily="18" charset="0"/>
              </a:rPr>
              <a:t>, стать, </a:t>
            </a:r>
            <a:r>
              <a:rPr lang="ru-RU" sz="2200" dirty="0" err="1">
                <a:latin typeface="Times New Roman" panose="02020603050405020304" pitchFamily="18" charset="0"/>
                <a:cs typeface="Times New Roman" panose="02020603050405020304" pitchFamily="18" charset="0"/>
              </a:rPr>
              <a:t>статеві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уподобання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етнічна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приналежність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мова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релігія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чи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політична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приналежність</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ru-RU" sz="2200" dirty="0">
                <a:latin typeface="Times New Roman" panose="02020603050405020304" pitchFamily="18" charset="0"/>
                <a:cs typeface="Times New Roman" panose="02020603050405020304" pitchFamily="18" charset="0"/>
              </a:rPr>
              <a:t>Для </a:t>
            </a:r>
            <a:r>
              <a:rPr lang="ru-RU" sz="2200" dirty="0" err="1">
                <a:latin typeface="Times New Roman" panose="02020603050405020304" pitchFamily="18" charset="0"/>
                <a:cs typeface="Times New Roman" panose="02020603050405020304" pitchFamily="18" charset="0"/>
              </a:rPr>
              <a:t>досягнення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цілей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соціології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необхідна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групова</a:t>
            </a:r>
            <a:r>
              <a:rPr lang="ru-RU" sz="2200" dirty="0">
                <a:latin typeface="Times New Roman" panose="02020603050405020304" pitchFamily="18" charset="0"/>
                <a:cs typeface="Times New Roman" panose="02020603050405020304" pitchFamily="18" charset="0"/>
              </a:rPr>
              <a:t> робота, </a:t>
            </a:r>
            <a:r>
              <a:rPr lang="ru-RU" sz="2200" dirty="0" err="1">
                <a:latin typeface="Times New Roman" panose="02020603050405020304" pitchFamily="18" charset="0"/>
                <a:cs typeface="Times New Roman" panose="02020603050405020304" pitchFamily="18" charset="0"/>
              </a:rPr>
              <a:t>співпраця</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взаємообмін</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між</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соціологами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Очікується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соціологи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візьмуть</a:t>
            </a:r>
            <a:r>
              <a:rPr lang="ru-RU" sz="2200" dirty="0">
                <a:latin typeface="Times New Roman" panose="02020603050405020304" pitchFamily="18" charset="0"/>
                <a:cs typeface="Times New Roman" panose="02020603050405020304" pitchFamily="18" charset="0"/>
              </a:rPr>
              <a:t> участь у </a:t>
            </a:r>
            <a:r>
              <a:rPr lang="ru-RU" sz="2200" dirty="0" err="1">
                <a:latin typeface="Times New Roman" panose="02020603050405020304" pitchFamily="18" charset="0"/>
                <a:cs typeface="Times New Roman" panose="02020603050405020304" pitchFamily="18" charset="0"/>
              </a:rPr>
              <a:t>дискусіях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щодо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власної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роботи</a:t>
            </a:r>
            <a:r>
              <a:rPr lang="ru-RU" sz="2200" dirty="0">
                <a:latin typeface="Times New Roman" panose="02020603050405020304" pitchFamily="18" charset="0"/>
                <a:cs typeface="Times New Roman" panose="02020603050405020304" pitchFamily="18" charset="0"/>
              </a:rPr>
              <a:t>, а </a:t>
            </a:r>
            <a:r>
              <a:rPr lang="ru-RU" sz="2200" dirty="0" err="1">
                <a:latin typeface="Times New Roman" panose="02020603050405020304" pitchFamily="18" charset="0"/>
                <a:cs typeface="Times New Roman" panose="02020603050405020304" pitchFamily="18" charset="0"/>
              </a:rPr>
              <a:t>також</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роботи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інших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соціологів</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ru-RU" sz="2200" dirty="0" err="1">
                <a:latin typeface="Times New Roman" panose="02020603050405020304" pitchFamily="18" charset="0"/>
                <a:cs typeface="Times New Roman" panose="02020603050405020304" pitchFamily="18" charset="0"/>
              </a:rPr>
              <a:t>Соціологи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повинні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усвідомлювати</a:t>
            </a:r>
            <a:r>
              <a:rPr lang="ru-RU" sz="2200" dirty="0">
                <a:latin typeface="Times New Roman" panose="02020603050405020304" pitchFamily="18" charset="0"/>
                <a:cs typeface="Times New Roman" panose="02020603050405020304" pitchFamily="18" charset="0"/>
              </a:rPr>
              <a:t> той факт,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їх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припущення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можуть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вплив</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суспільство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Отже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їх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обов'язок</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полягає</a:t>
            </a:r>
            <a:r>
              <a:rPr lang="ru-RU" sz="2200" dirty="0">
                <a:latin typeface="Times New Roman" panose="02020603050405020304" pitchFamily="18" charset="0"/>
                <a:cs typeface="Times New Roman" panose="02020603050405020304" pitchFamily="18" charset="0"/>
              </a:rPr>
              <a:t>, з одного боку, </a:t>
            </a:r>
            <a:r>
              <a:rPr lang="ru-RU" sz="2200" dirty="0" err="1">
                <a:latin typeface="Times New Roman" panose="02020603050405020304" pitchFamily="18" charset="0"/>
                <a:cs typeface="Times New Roman" panose="02020603050405020304" pitchFamily="18" charset="0"/>
              </a:rPr>
              <a:t>дотримуватися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неупередженого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ставлення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наскільки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можливо</a:t>
            </a:r>
            <a:r>
              <a:rPr lang="ru-RU" sz="2200" dirty="0">
                <a:latin typeface="Times New Roman" panose="02020603050405020304" pitchFamily="18" charset="0"/>
                <a:cs typeface="Times New Roman" panose="02020603050405020304" pitchFamily="18" charset="0"/>
              </a:rPr>
              <a:t>, в той час як, з </a:t>
            </a:r>
            <a:r>
              <a:rPr lang="ru-RU" sz="2200" dirty="0" err="1">
                <a:latin typeface="Times New Roman" panose="02020603050405020304" pitchFamily="18" charset="0"/>
                <a:cs typeface="Times New Roman" panose="02020603050405020304" pitchFamily="18" charset="0"/>
              </a:rPr>
              <a:t>іншого</a:t>
            </a:r>
            <a:r>
              <a:rPr lang="ru-RU" sz="2200" dirty="0">
                <a:latin typeface="Times New Roman" panose="02020603050405020304" pitchFamily="18" charset="0"/>
                <a:cs typeface="Times New Roman" panose="02020603050405020304" pitchFamily="18" charset="0"/>
              </a:rPr>
              <a:t> боку, </a:t>
            </a:r>
            <a:r>
              <a:rPr lang="ru-RU" sz="2200" dirty="0" err="1">
                <a:latin typeface="Times New Roman" panose="02020603050405020304" pitchFamily="18" charset="0"/>
                <a:cs typeface="Times New Roman" panose="02020603050405020304" pitchFamily="18" charset="0"/>
              </a:rPr>
              <a:t>визнавати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орієнтовний</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відносний</a:t>
            </a:r>
            <a:r>
              <a:rPr lang="ru-RU" sz="2200" dirty="0">
                <a:latin typeface="Times New Roman" panose="02020603050405020304" pitchFamily="18" charset="0"/>
                <a:cs typeface="Times New Roman" panose="02020603050405020304" pitchFamily="18" charset="0"/>
              </a:rPr>
              <a:t> характер </a:t>
            </a:r>
            <a:r>
              <a:rPr lang="ru-RU" sz="2200" dirty="0" err="1">
                <a:latin typeface="Times New Roman" panose="02020603050405020304" pitchFamily="18" charset="0"/>
                <a:cs typeface="Times New Roman" panose="02020603050405020304" pitchFamily="18" charset="0"/>
              </a:rPr>
              <a:t>результатів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своїх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досліджень</a:t>
            </a:r>
            <a:r>
              <a:rPr lang="ru-RU" sz="2200" dirty="0">
                <a:latin typeface="Times New Roman" panose="02020603050405020304" pitchFamily="18" charset="0"/>
                <a:cs typeface="Times New Roman" panose="02020603050405020304" pitchFamily="18" charset="0"/>
              </a:rPr>
              <a:t>, а не </a:t>
            </a:r>
            <a:r>
              <a:rPr lang="ru-RU" sz="2200" dirty="0" err="1">
                <a:latin typeface="Times New Roman" panose="02020603050405020304" pitchFamily="18" charset="0"/>
                <a:cs typeface="Times New Roman" panose="02020603050405020304" pitchFamily="18" charset="0"/>
              </a:rPr>
              <a:t>приховувати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власну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ідеологічну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позицію</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Жодне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соціологічне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припущення</a:t>
            </a:r>
            <a:r>
              <a:rPr lang="ru-RU" sz="2200" dirty="0">
                <a:latin typeface="Times New Roman" panose="02020603050405020304" pitchFamily="18" charset="0"/>
                <a:cs typeface="Times New Roman" panose="02020603050405020304" pitchFamily="18" charset="0"/>
              </a:rPr>
              <a:t> не повинно </a:t>
            </a:r>
            <a:r>
              <a:rPr lang="ru-RU" sz="2200" dirty="0" err="1">
                <a:latin typeface="Times New Roman" panose="02020603050405020304" pitchFamily="18" charset="0"/>
                <a:cs typeface="Times New Roman" panose="02020603050405020304" pitchFamily="18" charset="0"/>
              </a:rPr>
              <a:t>подаватися</a:t>
            </a:r>
            <a:r>
              <a:rPr lang="ru-RU" sz="2200" dirty="0">
                <a:latin typeface="Times New Roman" panose="02020603050405020304" pitchFamily="18" charset="0"/>
                <a:cs typeface="Times New Roman" panose="02020603050405020304" pitchFamily="18" charset="0"/>
              </a:rPr>
              <a:t> як </a:t>
            </a:r>
            <a:r>
              <a:rPr lang="ru-RU" sz="2200" dirty="0" err="1">
                <a:latin typeface="Times New Roman" panose="02020603050405020304" pitchFamily="18" charset="0"/>
                <a:cs typeface="Times New Roman" panose="02020603050405020304" pitchFamily="18" charset="0"/>
              </a:rPr>
              <a:t>незаперечна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істина</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ru-RU" sz="2200" dirty="0" err="1">
                <a:latin typeface="Times New Roman" panose="02020603050405020304" pitchFamily="18" charset="0"/>
                <a:cs typeface="Times New Roman" panose="02020603050405020304" pitchFamily="18" charset="0"/>
              </a:rPr>
              <a:t>Соціологи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повинні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діяти</a:t>
            </a:r>
            <a:r>
              <a:rPr lang="ru-RU" sz="2200" dirty="0">
                <a:latin typeface="Times New Roman" panose="02020603050405020304" pitchFamily="18" charset="0"/>
                <a:cs typeface="Times New Roman" panose="02020603050405020304" pitchFamily="18" charset="0"/>
              </a:rPr>
              <a:t> з метою </a:t>
            </a:r>
            <a:r>
              <a:rPr lang="ru-RU" sz="2200" dirty="0" err="1">
                <a:latin typeface="Times New Roman" panose="02020603050405020304" pitchFamily="18" charset="0"/>
                <a:cs typeface="Times New Roman" panose="02020603050405020304" pitchFamily="18" charset="0"/>
              </a:rPr>
              <a:t>збереження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іміджу</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цілісності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власної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дисципліни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це</a:t>
            </a:r>
            <a:r>
              <a:rPr lang="ru-RU" sz="2200" dirty="0">
                <a:latin typeface="Times New Roman" panose="02020603050405020304" pitchFamily="18" charset="0"/>
                <a:cs typeface="Times New Roman" panose="02020603050405020304" pitchFamily="18" charset="0"/>
              </a:rPr>
              <a:t> не </a:t>
            </a:r>
            <a:r>
              <a:rPr lang="ru-RU" sz="2200" dirty="0" err="1">
                <a:latin typeface="Times New Roman" panose="02020603050405020304" pitchFamily="18" charset="0"/>
                <a:cs typeface="Times New Roman" panose="02020603050405020304" pitchFamily="18" charset="0"/>
              </a:rPr>
              <a:t>означає</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вони </a:t>
            </a:r>
            <a:r>
              <a:rPr lang="ru-RU" sz="2200" dirty="0" err="1">
                <a:latin typeface="Times New Roman" panose="02020603050405020304" pitchFamily="18" charset="0"/>
                <a:cs typeface="Times New Roman" panose="02020603050405020304" pitchFamily="18" charset="0"/>
              </a:rPr>
              <a:t>повинні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відмовитись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критичного </a:t>
            </a:r>
            <a:r>
              <a:rPr lang="ru-RU" sz="2200" dirty="0" err="1">
                <a:latin typeface="Times New Roman" panose="02020603050405020304" pitchFamily="18" charset="0"/>
                <a:cs typeface="Times New Roman" panose="02020603050405020304" pitchFamily="18" charset="0"/>
              </a:rPr>
              <a:t>підходу</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його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основних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припущень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методів</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досягнень</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ru-RU" sz="2200" dirty="0" err="1">
                <a:latin typeface="Times New Roman" panose="02020603050405020304" pitchFamily="18" charset="0"/>
                <a:cs typeface="Times New Roman" panose="02020603050405020304" pitchFamily="18" charset="0"/>
              </a:rPr>
              <a:t>Принципи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відкритості</a:t>
            </a:r>
            <a:r>
              <a:rPr lang="ru-RU" sz="2200" dirty="0">
                <a:latin typeface="Times New Roman" panose="02020603050405020304" pitchFamily="18" charset="0"/>
                <a:cs typeface="Times New Roman" panose="02020603050405020304" pitchFamily="18" charset="0"/>
              </a:rPr>
              <a:t>, критики та </a:t>
            </a:r>
            <a:r>
              <a:rPr lang="ru-RU" sz="2200" dirty="0" err="1">
                <a:latin typeface="Times New Roman" panose="02020603050405020304" pitchFamily="18" charset="0"/>
                <a:cs typeface="Times New Roman" panose="02020603050405020304" pitchFamily="18" charset="0"/>
              </a:rPr>
              <a:t>поваги</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всіх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наукових</a:t>
            </a:r>
            <a:r>
              <a:rPr lang="ru-RU" sz="2200" dirty="0">
                <a:latin typeface="Times New Roman" panose="02020603050405020304" pitchFamily="18" charset="0"/>
                <a:cs typeface="Times New Roman" panose="02020603050405020304" pitchFamily="18" charset="0"/>
              </a:rPr>
              <a:t> перспектив </a:t>
            </a:r>
            <a:r>
              <a:rPr lang="ru-RU" sz="2200" dirty="0" err="1">
                <a:latin typeface="Times New Roman" panose="02020603050405020304" pitchFamily="18" charset="0"/>
                <a:cs typeface="Times New Roman" panose="02020603050405020304" pitchFamily="18" charset="0"/>
              </a:rPr>
              <a:t>повинні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дотримуватися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соціологи</a:t>
            </a:r>
            <a:r>
              <a:rPr lang="ru-RU" sz="2200" dirty="0">
                <a:latin typeface="Times New Roman" panose="02020603050405020304" pitchFamily="18" charset="0"/>
                <a:cs typeface="Times New Roman" panose="02020603050405020304" pitchFamily="18" charset="0"/>
              </a:rPr>
              <a:t> у </a:t>
            </a:r>
            <a:r>
              <a:rPr lang="ru-RU" sz="2200" dirty="0" err="1">
                <a:latin typeface="Times New Roman" panose="02020603050405020304" pitchFamily="18" charset="0"/>
                <a:cs typeface="Times New Roman" panose="02020603050405020304" pitchFamily="18" charset="0"/>
              </a:rPr>
              <a:t>своїй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навчальній</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професійній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практиці</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ru-RU" sz="2200" dirty="0" err="1">
                <a:latin typeface="Times New Roman" panose="02020603050405020304" pitchFamily="18" charset="0"/>
                <a:cs typeface="Times New Roman" panose="02020603050405020304" pitchFamily="18" charset="0"/>
              </a:rPr>
              <a:t>Очікується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соціологи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захищатимуть</a:t>
            </a:r>
            <a:r>
              <a:rPr lang="ru-RU" sz="2200" dirty="0">
                <a:latin typeface="Times New Roman" panose="02020603050405020304" pitchFamily="18" charset="0"/>
                <a:cs typeface="Times New Roman" panose="02020603050405020304" pitchFamily="18" charset="0"/>
              </a:rPr>
              <a:t> права </a:t>
            </a:r>
            <a:r>
              <a:rPr lang="ru-RU" sz="2200" dirty="0" err="1">
                <a:latin typeface="Times New Roman" panose="02020603050405020304" pitchFamily="18" charset="0"/>
                <a:cs typeface="Times New Roman" panose="02020603050405020304" pitchFamily="18" charset="0"/>
              </a:rPr>
              <a:t>своїх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студентів</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клієнтів</a:t>
            </a:r>
            <a:r>
              <a:rPr lang="ru-RU" sz="2200" dirty="0">
                <a:latin typeface="Times New Roman" panose="02020603050405020304" pitchFamily="18" charset="0"/>
                <a:cs typeface="Times New Roman" panose="02020603050405020304" pitchFamily="18" charset="0"/>
              </a:rPr>
              <a:t>.</a:t>
            </a:r>
            <a:r>
              <a:rPr lang="ru-RU" dirty="0"/>
              <a:t/>
            </a:r>
            <a:br>
              <a:rPr lang="ru-RU" dirty="0"/>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2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9A481A-03CF-4664-BA9D-0D88FE4ACFB5}"/>
              </a:ext>
            </a:extLst>
          </p:cNvPr>
          <p:cNvSpPr>
            <a:spLocks noGrp="1"/>
          </p:cNvSpPr>
          <p:nvPr>
            <p:ph type="title"/>
          </p:nvPr>
        </p:nvSpPr>
        <p:spPr>
          <a:xfrm>
            <a:off x="830424" y="895739"/>
            <a:ext cx="10702213" cy="4917232"/>
          </a:xfrm>
        </p:spPr>
        <p:txBody>
          <a:bodyPr>
            <a:normAutofit fontScale="90000"/>
          </a:bodyPr>
          <a:lstStyle/>
          <a:p>
            <a:r>
              <a:rPr lang="ru-RU" sz="3100" b="1" dirty="0" smtClean="0">
                <a:latin typeface="Times New Roman" panose="02020603050405020304" pitchFamily="18" charset="0"/>
                <a:cs typeface="Times New Roman" panose="02020603050405020304" pitchFamily="18" charset="0"/>
              </a:rPr>
              <a:t>Блок 2. </a:t>
            </a:r>
            <a:r>
              <a:rPr lang="ru-RU" sz="3100" b="1" dirty="0" err="1" smtClean="0">
                <a:latin typeface="Times New Roman" panose="02020603050405020304" pitchFamily="18" charset="0"/>
                <a:cs typeface="Times New Roman" panose="02020603050405020304" pitchFamily="18" charset="0"/>
              </a:rPr>
              <a:t>Процедури</a:t>
            </a:r>
            <a:r>
              <a:rPr lang="ru-RU" sz="3100" b="1" dirty="0" smtClean="0">
                <a:latin typeface="Times New Roman" panose="02020603050405020304" pitchFamily="18" charset="0"/>
                <a:cs typeface="Times New Roman" panose="02020603050405020304" pitchFamily="18" charset="0"/>
              </a:rPr>
              <a:t> та </a:t>
            </a:r>
            <a:r>
              <a:rPr lang="ru-RU" sz="3100" b="1" dirty="0" err="1" smtClean="0">
                <a:latin typeface="Times New Roman" panose="02020603050405020304" pitchFamily="18" charset="0"/>
                <a:cs typeface="Times New Roman" panose="02020603050405020304" pitchFamily="18" charset="0"/>
              </a:rPr>
              <a:t>дослідження</a:t>
            </a:r>
            <a:r>
              <a:rPr lang="ru-RU" sz="3100" b="1" dirty="0" smtClean="0">
                <a:latin typeface="Times New Roman" panose="02020603050405020304" pitchFamily="18" charset="0"/>
                <a:cs typeface="Times New Roman" panose="02020603050405020304" pitchFamily="18" charset="0"/>
              </a:rPr>
              <a:t/>
            </a:r>
            <a:br>
              <a:rPr lang="ru-RU" sz="3100" b="1" dirty="0" smtClean="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Спонсори</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dirty="0">
                <a:latin typeface="Times New Roman" panose="02020603050405020304" pitchFamily="18" charset="0"/>
                <a:cs typeface="Times New Roman" panose="02020603050405020304" pitchFamily="18" charset="0"/>
              </a:rPr>
              <a:t>Дослідницька діяльність у галузі соціології часто повинна обов'язково покладатися на приватне або державне фінансування і, отже, певною мірою залежати від спонсорської допомоги. Спонсори, приватні чи державні, можуть бути зацікавлені в конкретному результаті дослідження. Тим не менше, соціологи не повинні приймати гранти на дослідження або контракти, які визначають умови, що не відповідають їх науковому судження про те, які відповідні засоби проведення відповідного дослідження, або які дозволяють спонсорам накласти вето чи відкласти академічну публікацію, оскільки їм не подобаються результати.</a:t>
            </a:r>
            <a:r>
              <a:rPr lang="ru-RU" dirty="0"/>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r>
            <a:br>
              <a:rPr lang="uk-UA" dirty="0">
                <a:latin typeface="Times New Roman" panose="02020603050405020304" pitchFamily="18" charset="0"/>
                <a:cs typeface="Times New Roman" panose="02020603050405020304" pitchFamily="18" charset="0"/>
              </a:rPr>
            </a:br>
            <a:r>
              <a:rPr lang="ru-RU" sz="3000" dirty="0">
                <a:latin typeface="Times New Roman" panose="02020603050405020304" pitchFamily="18" charset="0"/>
                <a:cs typeface="Times New Roman" panose="02020603050405020304" pitchFamily="18" charset="0"/>
              </a:rPr>
              <a:t/>
            </a:r>
            <a:br>
              <a:rPr lang="ru-RU" sz="3000" dirty="0">
                <a:latin typeface="Times New Roman" panose="02020603050405020304" pitchFamily="18" charset="0"/>
                <a:cs typeface="Times New Roman" panose="02020603050405020304" pitchFamily="18" charset="0"/>
              </a:rPr>
            </a:b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93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F5541C-2446-4BA8-B823-468B873075A3}"/>
              </a:ext>
            </a:extLst>
          </p:cNvPr>
          <p:cNvSpPr>
            <a:spLocks noGrp="1"/>
          </p:cNvSpPr>
          <p:nvPr>
            <p:ph type="title"/>
          </p:nvPr>
        </p:nvSpPr>
        <p:spPr>
          <a:xfrm>
            <a:off x="597159" y="953324"/>
            <a:ext cx="10944807" cy="4952954"/>
          </a:xfrm>
        </p:spPr>
        <p:txBody>
          <a:bodyPr>
            <a:normAutofit fontScale="90000"/>
          </a:bodyPr>
          <a:lstStyle/>
          <a:p>
            <a:r>
              <a:rPr lang="uk-UA" sz="3600" b="1" dirty="0">
                <a:latin typeface="Times New Roman" panose="02020603050405020304" pitchFamily="18" charset="0"/>
                <a:cs typeface="Times New Roman" panose="02020603050405020304" pitchFamily="18" charset="0"/>
              </a:rPr>
              <a:t>Витрати та винагороди</a:t>
            </a: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r>
              <a:rPr lang="uk-UA" sz="3600" dirty="0">
                <a:latin typeface="Times New Roman" panose="02020603050405020304" pitchFamily="18" charset="0"/>
                <a:cs typeface="Times New Roman" panose="02020603050405020304" pitchFamily="18" charset="0"/>
              </a:rPr>
              <a:t>Кошти, передбачені для соціологічних досліджень, слід використовувати з узгодженою метою.</a:t>
            </a: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r>
              <a:rPr lang="uk-UA" sz="3600" dirty="0">
                <a:latin typeface="Times New Roman" panose="02020603050405020304" pitchFamily="18" charset="0"/>
                <a:cs typeface="Times New Roman" panose="02020603050405020304" pitchFamily="18" charset="0"/>
              </a:rPr>
              <a:t>У ситуації, коли соціологи конкурують на проектах, вони не повинні погоджуватися на проведення дослідницьких проектів, які не фінансуються в достатній мірі або конкурують з іншими учасниками шляхом використання подальших несправедливих тактик, що не </a:t>
            </a:r>
            <a:r>
              <a:rPr lang="uk-UA" sz="3600" dirty="0" smtClean="0">
                <a:latin typeface="Times New Roman" panose="02020603050405020304" pitchFamily="18" charset="0"/>
                <a:cs typeface="Times New Roman" panose="02020603050405020304" pitchFamily="18" charset="0"/>
              </a:rPr>
              <a:t>відповідають стандартам наукової роботи.</a:t>
            </a:r>
            <a:r>
              <a:rPr lang="ru-RU" dirty="0"/>
              <a:t/>
            </a:r>
            <a:br>
              <a:rPr lang="ru-RU" dirty="0"/>
            </a:br>
            <a:r>
              <a:rPr lang="ru-RU" sz="2900" dirty="0">
                <a:latin typeface="Times New Roman" panose="02020603050405020304" pitchFamily="18" charset="0"/>
                <a:cs typeface="Times New Roman" panose="02020603050405020304" pitchFamily="18" charset="0"/>
              </a:rPr>
              <a:t/>
            </a:r>
            <a:br>
              <a:rPr lang="ru-RU" sz="2900" dirty="0">
                <a:latin typeface="Times New Roman" panose="02020603050405020304" pitchFamily="18" charset="0"/>
                <a:cs typeface="Times New Roman" panose="02020603050405020304" pitchFamily="18" charset="0"/>
              </a:rPr>
            </a:br>
            <a:r>
              <a:rPr lang="ru-RU" sz="1600" dirty="0"/>
              <a:t/>
            </a:r>
            <a:br>
              <a:rPr lang="ru-RU" sz="1600" dirty="0"/>
            </a:br>
            <a:r>
              <a:rPr lang="uk-UA" sz="1600" dirty="0">
                <a:latin typeface="Times New Roman" panose="02020603050405020304" pitchFamily="18" charset="0"/>
                <a:cs typeface="Times New Roman" panose="02020603050405020304" pitchFamily="18" charset="0"/>
              </a:rPr>
              <a:t/>
            </a:r>
            <a:br>
              <a:rPr lang="uk-UA" sz="1600" dirty="0">
                <a:latin typeface="Times New Roman" panose="02020603050405020304" pitchFamily="18" charset="0"/>
                <a:cs typeface="Times New Roman" panose="02020603050405020304" pitchFamily="18" charset="0"/>
              </a:rPr>
            </a:br>
            <a:endParaRPr lang="ru-RU" sz="1600" dirty="0"/>
          </a:p>
        </p:txBody>
      </p:sp>
    </p:spTree>
    <p:extLst>
      <p:ext uri="{BB962C8B-B14F-4D97-AF65-F5344CB8AC3E}">
        <p14:creationId xmlns:p14="http://schemas.microsoft.com/office/powerpoint/2010/main" val="46533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69D214-6B12-4DD8-914A-CF4C80FB859B}"/>
              </a:ext>
            </a:extLst>
          </p:cNvPr>
          <p:cNvSpPr>
            <a:spLocks noGrp="1"/>
          </p:cNvSpPr>
          <p:nvPr>
            <p:ph type="title"/>
          </p:nvPr>
        </p:nvSpPr>
        <p:spPr>
          <a:xfrm>
            <a:off x="609600" y="953324"/>
            <a:ext cx="10991850" cy="5133151"/>
          </a:xfrm>
        </p:spPr>
        <p:txBody>
          <a:bodyPr>
            <a:normAutofit fontScale="90000"/>
          </a:bodyPr>
          <a:lstStyle/>
          <a:p>
            <a:r>
              <a:rPr lang="uk-UA" sz="2400" b="1" dirty="0">
                <a:latin typeface="Times New Roman" panose="02020603050405020304" pitchFamily="18" charset="0"/>
                <a:cs typeface="Times New Roman" panose="02020603050405020304" pitchFamily="18" charset="0"/>
              </a:rPr>
              <a:t>Збір даних</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Як вчені, соціологи повинні розкривати методи, за якими вони працюють, а також загальні джерела своїх даних.</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Безпека, анонімність та конфіденційність досліджуваних та інформаторів повинні ретельно дотримуватися як кількісних, так і якісних досліджень. Джерела особистої інформації, отримані дослідниками, повинні залишатися конфіденційними, якщо тільки інформатори не попросили або не погодились на цитування. Якщо інформаторів легко ідентифікувати, дослідники повинні чітко нагадати їм про наслідки, які можуть випливати з публікації даних та результатів дослідження. Виплата інформаторів, хоча і прийнятна в принципі, повинна заважати, наскільки це можливо, та за умови чітких умов, з особливою увагою щодо надійності наданої інформації.</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Згода досліджуваних та інформаторів повинна бути отримана заздалегідь. Принципово слід уникати прихованих досліджень, окрім випадків, коли це єдиний метод, за допомогою якого можна збирати інформацію та / або коли доступ до звичайних джерел інформації перешкоджає влада.</a:t>
            </a:r>
            <a:r>
              <a:rPr lang="ru-RU" dirty="0"/>
              <a:t/>
            </a:r>
            <a:br>
              <a:rPr lang="ru-RU" dirty="0"/>
            </a:br>
            <a:r>
              <a:rPr lang="ru-RU" dirty="0"/>
              <a:t/>
            </a:r>
            <a:br>
              <a:rPr lang="ru-RU" dirty="0"/>
            </a:br>
            <a:r>
              <a:rPr lang="uk-UA" dirty="0"/>
              <a:t> </a:t>
            </a:r>
            <a:r>
              <a:rPr lang="ru-RU" dirty="0"/>
              <a:t/>
            </a:r>
            <a:br>
              <a:rPr lang="ru-RU" dirty="0"/>
            </a:b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888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381000" y="904875"/>
            <a:ext cx="11449050" cy="5086350"/>
          </a:xfrm>
        </p:spPr>
        <p:txBody>
          <a:bodyPr>
            <a:normAutofit fontScale="90000"/>
          </a:bodyPr>
          <a:lstStyle/>
          <a:p>
            <a:r>
              <a:rPr lang="ru-RU" sz="2200" b="1" dirty="0" smtClean="0">
                <a:latin typeface="Times New Roman" panose="02020603050405020304" pitchFamily="18" charset="0"/>
                <a:cs typeface="Times New Roman" panose="02020603050405020304" pitchFamily="18" charset="0"/>
              </a:rPr>
              <a:t>Блок 3. </a:t>
            </a:r>
            <a:r>
              <a:rPr lang="uk-UA" sz="2200" b="1" dirty="0" smtClean="0">
                <a:latin typeface="Times New Roman" panose="02020603050405020304" pitchFamily="18" charset="0"/>
                <a:cs typeface="Times New Roman" panose="02020603050405020304" pitchFamily="18" charset="0"/>
              </a:rPr>
              <a:t>Публікація </a:t>
            </a:r>
            <a:r>
              <a:rPr lang="uk-UA" sz="2200" b="1" dirty="0">
                <a:latin typeface="Times New Roman" panose="02020603050405020304" pitchFamily="18" charset="0"/>
                <a:cs typeface="Times New Roman" panose="02020603050405020304" pitchFamily="18" charset="0"/>
              </a:rPr>
              <a:t>та передача даних</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Дані, зібрані в рамках соціологічних досліджень та дослідницьких робіт, становлять інтелектуальну власність дослідників, які в принципі також мають право на авторське право. Якщо авторське право наділяється спонсором або роботодавцем, дослідники повинні мати право на справедливу компенсацію.</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В принципі, дослідники мають право подати свою роботу для публікації або опублікувати її за свій рахунок.</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Дослідники мають право забезпечити, щоб спонсори не маніпулювали ними або не виймали їх з контексту.</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Внесок науковців, спонсорів, техніків або інших співробітників, які зробили значний внесок у виконання дослідницького проекту, повинен бути чітко визначений у будь-якій наступній публікації.</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Бази даних не слід розглядати як загальнодоступні, поки дослідники, які їх зібрали, не вказали джерела своїх даних та методи, за допомогою яких вони були побудовані. Інформація про джерела та методи повинна бути доступною протягом розумного часу. Проміжні набори даних повинні бути доступними для перевірки їх точності іншими науковцями.</a:t>
            </a:r>
            <a:r>
              <a:rPr lang="ru-RU" sz="2200" dirty="0">
                <a:latin typeface="Times New Roman" panose="02020603050405020304" pitchFamily="18" charset="0"/>
                <a:cs typeface="Times New Roman" panose="02020603050405020304" pitchFamily="18" charset="0"/>
              </a:rPr>
              <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Опублікувавши інформацію про дослідницький проект, слід вважати його частиною загальновідомих відомостей та передумов наукового співтовариства. Тому він відкритий для коментарів та критики, на які слід дозволити реагувати дослідникам.</a:t>
            </a:r>
            <a:r>
              <a:rPr lang="ru-RU" dirty="0"/>
              <a:t/>
            </a:r>
            <a:br>
              <a:rPr lang="ru-RU" dirty="0"/>
            </a:br>
            <a:r>
              <a:rPr lang="ru-RU" dirty="0"/>
              <a:t/>
            </a:r>
            <a:br>
              <a:rPr lang="ru-RU" dirty="0"/>
            </a:br>
            <a:r>
              <a:rPr lang="ru-RU" sz="2600" dirty="0">
                <a:latin typeface="Times New Roman" panose="02020603050405020304" pitchFamily="18" charset="0"/>
                <a:cs typeface="Times New Roman" panose="02020603050405020304" pitchFamily="18" charset="0"/>
              </a:rPr>
              <a:t/>
            </a:r>
            <a:br>
              <a:rPr lang="ru-RU" sz="2600" dirty="0">
                <a:latin typeface="Times New Roman" panose="02020603050405020304" pitchFamily="18" charset="0"/>
                <a:cs typeface="Times New Roman" panose="02020603050405020304" pitchFamily="18" charset="0"/>
              </a:rPr>
            </a:b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037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566A30-560E-4A82-B4F6-D0B0F5488497}"/>
              </a:ext>
            </a:extLst>
          </p:cNvPr>
          <p:cNvSpPr>
            <a:spLocks noGrp="1"/>
          </p:cNvSpPr>
          <p:nvPr>
            <p:ph type="title"/>
          </p:nvPr>
        </p:nvSpPr>
        <p:spPr>
          <a:xfrm>
            <a:off x="849086" y="953324"/>
            <a:ext cx="10972800" cy="5133151"/>
          </a:xfrm>
        </p:spPr>
        <p:txBody>
          <a:bodyPr>
            <a:normAutofit fontScale="90000"/>
          </a:bodyPr>
          <a:lstStyle/>
          <a:p>
            <a:r>
              <a:rPr lang="ru-RU" sz="2400" b="1" dirty="0">
                <a:latin typeface="Times New Roman" panose="02020603050405020304" pitchFamily="18" charset="0"/>
                <a:cs typeface="Times New Roman" panose="02020603050405020304" pitchFamily="18" charset="0"/>
              </a:rPr>
              <a:t>Блок 4. </a:t>
            </a:r>
            <a:r>
              <a:rPr lang="ru-RU" sz="2400" b="1" dirty="0" err="1">
                <a:latin typeface="Times New Roman" panose="02020603050405020304" pitchFamily="18" charset="0"/>
                <a:cs typeface="Times New Roman" panose="02020603050405020304" pitchFamily="18" charset="0"/>
              </a:rPr>
              <a:t>Позанаукове</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використання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результатів</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досліджень</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Результати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соціологічних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запитів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можуть</a:t>
            </a:r>
            <a:r>
              <a:rPr lang="ru-RU" sz="2400" dirty="0">
                <a:latin typeface="Times New Roman" panose="02020603050405020304" pitchFamily="18" charset="0"/>
                <a:cs typeface="Times New Roman" panose="02020603050405020304" pitchFamily="18" charset="0"/>
              </a:rPr>
              <a:t> бути предметом </a:t>
            </a:r>
            <a:r>
              <a:rPr lang="ru-RU" sz="2400" dirty="0" err="1">
                <a:latin typeface="Times New Roman" panose="02020603050405020304" pitchFamily="18" charset="0"/>
                <a:cs typeface="Times New Roman" panose="02020603050405020304" pitchFamily="18" charset="0"/>
              </a:rPr>
              <a:t>суспільного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інтересу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Їх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розповсюдженню</a:t>
            </a:r>
            <a:r>
              <a:rPr lang="ru-RU" sz="2400" dirty="0">
                <a:latin typeface="Times New Roman" panose="02020603050405020304" pitchFamily="18" charset="0"/>
                <a:cs typeface="Times New Roman" panose="02020603050405020304" pitchFamily="18" charset="0"/>
              </a:rPr>
              <a:t>, яке є </a:t>
            </a:r>
            <a:r>
              <a:rPr lang="ru-RU" sz="2400" dirty="0" err="1">
                <a:latin typeface="Times New Roman" panose="02020603050405020304" pitchFamily="18" charset="0"/>
                <a:cs typeface="Times New Roman" panose="02020603050405020304" pitchFamily="18" charset="0"/>
              </a:rPr>
              <a:t>наслідком</a:t>
            </a:r>
            <a:r>
              <a:rPr lang="ru-RU" sz="2400" dirty="0">
                <a:latin typeface="Times New Roman" panose="02020603050405020304" pitchFamily="18" charset="0"/>
                <a:cs typeface="Times New Roman" panose="02020603050405020304" pitchFamily="18" charset="0"/>
              </a:rPr>
              <a:t> основного права людей бути </a:t>
            </a:r>
            <a:r>
              <a:rPr lang="ru-RU" sz="2400" dirty="0" err="1">
                <a:latin typeface="Times New Roman" panose="02020603050405020304" pitchFamily="18" charset="0"/>
                <a:cs typeface="Times New Roman" panose="02020603050405020304" pitchFamily="18" charset="0"/>
              </a:rPr>
              <a:t>поінформованими</a:t>
            </a:r>
            <a:r>
              <a:rPr lang="ru-RU" sz="2400" dirty="0">
                <a:latin typeface="Times New Roman" panose="02020603050405020304" pitchFamily="18" charset="0"/>
                <a:cs typeface="Times New Roman" panose="02020603050405020304" pitchFamily="18" charset="0"/>
              </a:rPr>
              <a:t>, не </a:t>
            </a:r>
            <a:r>
              <a:rPr lang="ru-RU" sz="2400" dirty="0" err="1">
                <a:latin typeface="Times New Roman" panose="02020603050405020304" pitchFamily="18" charset="0"/>
                <a:cs typeface="Times New Roman" panose="02020603050405020304" pitchFamily="18" charset="0"/>
              </a:rPr>
              <a:t>слід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перешкоджати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Однак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дослідникам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слід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пам’ятати</a:t>
            </a:r>
            <a:r>
              <a:rPr lang="ru-RU" sz="2400" dirty="0">
                <a:latin typeface="Times New Roman" panose="02020603050405020304" pitchFamily="18" charset="0"/>
                <a:cs typeface="Times New Roman" panose="02020603050405020304" pitchFamily="18" charset="0"/>
              </a:rPr>
              <a:t> про </a:t>
            </a:r>
            <a:r>
              <a:rPr lang="ru-RU" sz="2400" dirty="0" err="1">
                <a:latin typeface="Times New Roman" panose="02020603050405020304" pitchFamily="18" charset="0"/>
                <a:cs typeface="Times New Roman" panose="02020603050405020304" pitchFamily="18" charset="0"/>
              </a:rPr>
              <a:t>небезпеку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пов’язану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спотвореннями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спрощеннями</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маніпуляціями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власними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дослідницькими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матеріалами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які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можуть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виникати</a:t>
            </a:r>
            <a:r>
              <a:rPr lang="ru-RU" sz="2400" dirty="0">
                <a:latin typeface="Times New Roman" panose="02020603050405020304" pitchFamily="18" charset="0"/>
                <a:cs typeface="Times New Roman" panose="02020603050405020304" pitchFamily="18" charset="0"/>
              </a:rPr>
              <a:t> в </a:t>
            </a:r>
            <a:r>
              <a:rPr lang="ru-RU" sz="2400" dirty="0" err="1">
                <a:latin typeface="Times New Roman" panose="02020603050405020304" pitchFamily="18" charset="0"/>
                <a:cs typeface="Times New Roman" panose="02020603050405020304" pitchFamily="18" charset="0"/>
              </a:rPr>
              <a:t>процесі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комунікації</a:t>
            </a:r>
            <a:r>
              <a:rPr lang="ru-RU" sz="2400" dirty="0">
                <a:latin typeface="Times New Roman" panose="02020603050405020304" pitchFamily="18" charset="0"/>
                <a:cs typeface="Times New Roman" panose="02020603050405020304" pitchFamily="18" charset="0"/>
              </a:rPr>
              <a:t> через </a:t>
            </a:r>
            <a:r>
              <a:rPr lang="ru-RU" sz="2400" dirty="0" err="1">
                <a:latin typeface="Times New Roman" panose="02020603050405020304" pitchFamily="18" charset="0"/>
                <a:cs typeface="Times New Roman" panose="02020603050405020304" pitchFamily="18" charset="0"/>
              </a:rPr>
              <a:t>окремі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засоби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масової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інформації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Дослідники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повинні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можливість</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мають</a:t>
            </a:r>
            <a:r>
              <a:rPr lang="ru-RU" sz="2400" dirty="0">
                <a:latin typeface="Times New Roman" panose="02020603050405020304" pitchFamily="18" charset="0"/>
                <a:cs typeface="Times New Roman" panose="02020603050405020304" pitchFamily="18" charset="0"/>
              </a:rPr>
              <a:t> право </a:t>
            </a:r>
            <a:r>
              <a:rPr lang="ru-RU" sz="2400" dirty="0" err="1">
                <a:latin typeface="Times New Roman" panose="02020603050405020304" pitchFamily="18" charset="0"/>
                <a:cs typeface="Times New Roman" panose="02020603050405020304" pitchFamily="18" charset="0"/>
              </a:rPr>
              <a:t>втручатися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щоб</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виправити</a:t>
            </a:r>
            <a:r>
              <a:rPr lang="ru-RU" sz="2400" dirty="0">
                <a:latin typeface="Times New Roman" panose="02020603050405020304" pitchFamily="18" charset="0"/>
                <a:cs typeface="Times New Roman" panose="02020603050405020304" pitchFamily="18" charset="0"/>
              </a:rPr>
              <a:t> будь-яке </a:t>
            </a:r>
            <a:r>
              <a:rPr lang="ru-RU" sz="2400" dirty="0" err="1">
                <a:latin typeface="Times New Roman" panose="02020603050405020304" pitchFamily="18" charset="0"/>
                <a:cs typeface="Times New Roman" panose="02020603050405020304" pitchFamily="18" charset="0"/>
              </a:rPr>
              <a:t>неправильне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тлумачення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неправильне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використання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їхньої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роботи</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Дослідникам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слід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утримуватися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витребування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досвіду</a:t>
            </a:r>
            <a:r>
              <a:rPr lang="ru-RU" sz="2400" dirty="0">
                <a:latin typeface="Times New Roman" panose="02020603050405020304" pitchFamily="18" charset="0"/>
                <a:cs typeface="Times New Roman" panose="02020603050405020304" pitchFamily="18" charset="0"/>
              </a:rPr>
              <a:t> в тих </a:t>
            </a:r>
            <a:r>
              <a:rPr lang="ru-RU" sz="2400" dirty="0" err="1">
                <a:latin typeface="Times New Roman" panose="02020603050405020304" pitchFamily="18" charset="0"/>
                <a:cs typeface="Times New Roman" panose="02020603050405020304" pitchFamily="18" charset="0"/>
              </a:rPr>
              <a:t>галузях</a:t>
            </a:r>
            <a:r>
              <a:rPr lang="ru-RU" sz="2400" dirty="0">
                <a:latin typeface="Times New Roman" panose="02020603050405020304" pitchFamily="18" charset="0"/>
                <a:cs typeface="Times New Roman" panose="02020603050405020304" pitchFamily="18" charset="0"/>
              </a:rPr>
              <a:t>, де вони не </a:t>
            </a:r>
            <a:r>
              <a:rPr lang="ru-RU" sz="2400" dirty="0" err="1">
                <a:latin typeface="Times New Roman" panose="02020603050405020304" pitchFamily="18" charset="0"/>
                <a:cs typeface="Times New Roman" panose="02020603050405020304" pitchFamily="18" charset="0"/>
              </a:rPr>
              <a:t>мають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необхідної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глибини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дослідницьких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знань</a:t>
            </a:r>
            <a:r>
              <a:rPr lang="ru-RU" sz="2400" dirty="0">
                <a:latin typeface="Times New Roman" panose="02020603050405020304" pitchFamily="18" charset="0"/>
                <a:cs typeface="Times New Roman" panose="02020603050405020304" pitchFamily="18" charset="0"/>
              </a:rPr>
              <a:t>, особливо коли вони </a:t>
            </a:r>
            <a:r>
              <a:rPr lang="ru-RU" sz="2400" dirty="0" err="1">
                <a:latin typeface="Times New Roman" panose="02020603050405020304" pitchFamily="18" charset="0"/>
                <a:cs typeface="Times New Roman" panose="02020603050405020304" pitchFamily="18" charset="0"/>
              </a:rPr>
              <a:t>беруть</a:t>
            </a:r>
            <a:r>
              <a:rPr lang="ru-RU" sz="2400" dirty="0">
                <a:latin typeface="Times New Roman" panose="02020603050405020304" pitchFamily="18" charset="0"/>
                <a:cs typeface="Times New Roman" panose="02020603050405020304" pitchFamily="18" charset="0"/>
              </a:rPr>
              <a:t> участь у </a:t>
            </a:r>
            <a:r>
              <a:rPr lang="ru-RU" sz="2400" dirty="0" err="1">
                <a:latin typeface="Times New Roman" panose="02020603050405020304" pitchFamily="18" charset="0"/>
                <a:cs typeface="Times New Roman" panose="02020603050405020304" pitchFamily="18" charset="0"/>
              </a:rPr>
              <a:t>громадських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обговореннях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або</a:t>
            </a:r>
            <a:r>
              <a:rPr lang="ru-RU" sz="2400" dirty="0">
                <a:latin typeface="Times New Roman" panose="02020603050405020304" pitchFamily="18" charset="0"/>
                <a:cs typeface="Times New Roman" panose="02020603050405020304" pitchFamily="18" charset="0"/>
              </a:rPr>
              <a:t> дебатах </a:t>
            </a:r>
            <a:r>
              <a:rPr lang="ru-RU" sz="2400" dirty="0" err="1">
                <a:latin typeface="Times New Roman" panose="02020603050405020304" pitchFamily="18" charset="0"/>
                <a:cs typeface="Times New Roman" panose="02020603050405020304" pitchFamily="18" charset="0"/>
              </a:rPr>
              <a:t>щодо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політики</a:t>
            </a:r>
            <a:r>
              <a:rPr lang="ru-RU" sz="2400" dirty="0">
                <a:latin typeface="Times New Roman" panose="02020603050405020304" pitchFamily="18" charset="0"/>
                <a:cs typeface="Times New Roman" panose="02020603050405020304" pitchFamily="18" charset="0"/>
              </a:rPr>
              <a:t>.</a:t>
            </a:r>
            <a:r>
              <a:rPr lang="ru-RU" dirty="0"/>
              <a:t/>
            </a:r>
            <a:br>
              <a:rPr lang="ru-RU" dirty="0"/>
            </a:br>
            <a:r>
              <a:rPr lang="ru-RU" dirty="0"/>
              <a:t/>
            </a:r>
            <a:br>
              <a:rPr lang="ru-RU" dirty="0"/>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710895"/>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286</TotalTime>
  <Words>34</Words>
  <Application>Microsoft Office PowerPoint</Application>
  <PresentationFormat>Широкоэкранный</PresentationFormat>
  <Paragraphs>13</Paragraphs>
  <Slides>12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Century Gothic</vt:lpstr>
      <vt:lpstr>Times New Roman</vt:lpstr>
      <vt:lpstr>Галерея</vt:lpstr>
      <vt:lpstr>                                       ТЕМА   СТАНДАРТИ ЯКОСТІ ПРОФЕСІЙНОЇ ДІЯЛЬНОСТІ                                                                              </vt:lpstr>
      <vt:lpstr> План.  1. Кодекс професійної етики Міжнародної соціологічної асоціації. 2. Кодекс професійної етики соціолога в Україні.    </vt:lpstr>
      <vt:lpstr> Питання 1. Затверджений, 2001 рік Основними цілями Етичного кодексу, символом ідентичності МСА, є: 1) захист добробуту груп та осіб, з якими та над якими працюють соціологи або які беруть участь у наукових дослідженнях соціологів; 2) керування поведінкою та очікуваннями членів ISA як між собою, так і щодо суспільства в цілому. Від тих, хто приймає її принципи, чекають добросовісної інтерпретації, поваги, забезпечення поваги та широкого розголосу. Кожен соціолог доповнює Кодекс етики таким чином, що базується на його особистих цінностях, культурі та досвіді. Кожен соціолог доповнює, але не порушує норми, викладені в цьому Етичному кодексі. Кожен соціолог прагне дотримуватися найвищих стандартів поведінки. Ефективність Етичного кодексу в основному залежить від самодисципліни та самоконтролю тих, кого він стосується.    </vt:lpstr>
      <vt:lpstr> Блок 1. Соціологія як галузь наукового вивчення та практики Як вчені, соціологи повинні співпрацювати на місцевому та транснаціональному рівнях лише на основі наукової коректності, без дискримінації на основі науково нерелевантних факторів, таких як вік, стать, статеві уподобання, етнічна приналежність, мова, релігія чи політична приналежність. Для досягнення цілей соціології необхідна групова робота, співпраця та взаємообмін між соціологами. Очікується, що соціологи візьмуть участь у дискусіях щодо власної роботи, а також роботи інших соціологів. Соціологи повинні усвідомлювати той факт, що їх припущення можуть мати вплив на суспільство. Отже, їх обов'язок полягає, з одного боку, дотримуватися неупередженого ставлення, наскільки це можливо, в той час як, з іншого боку, визнавати орієнтовний та відносний характер результатів своїх досліджень, а не приховувати власну ідеологічну позицію). Жодне соціологічне припущення не повинно подаватися як незаперечна істина. Соціологи повинні діяти з метою збереження іміджу та цілісності власної дисципліни; це не означає, що вони повинні відмовитись від критичного підходу до його основних припущень, методів та досягнень. Принципи відкритості, критики та поваги до всіх наукових перспектив повинні дотримуватися соціологи у своїй навчальній та професійній практиці. Очікується, що соціологи захищатимуть права своїх студентів та клієнтів.  </vt:lpstr>
      <vt:lpstr>Блок 2. Процедури та дослідження Спонсори Дослідницька діяльність у галузі соціології часто повинна обов'язково покладатися на приватне або державне фінансування і, отже, певною мірою залежати від спонсорської допомоги. Спонсори, приватні чи державні, можуть бути зацікавлені в конкретному результаті дослідження. Тим не менше, соціологи не повинні приймати гранти на дослідження або контракти, які визначають умови, що не відповідають їх науковому судження про те, які відповідні засоби проведення відповідного дослідження, або які дозволяють спонсорам накласти вето чи відкласти академічну публікацію, оскільки їм не подобаються результати.         </vt:lpstr>
      <vt:lpstr>Витрати та винагороди Кошти, передбачені для соціологічних досліджень, слід використовувати з узгодженою метою. У ситуації, коли соціологи конкурують на проектах, вони не повинні погоджуватися на проведення дослідницьких проектів, які не фінансуються в достатній мірі або конкурують з іншими учасниками шляхом використання подальших несправедливих тактик, що не відповідають стандартам наукової роботи.    </vt:lpstr>
      <vt:lpstr>Збір даних Як вчені, соціологи повинні розкривати методи, за якими вони працюють, а також загальні джерела своїх даних. Безпека, анонімність та конфіденційність досліджуваних та інформаторів повинні ретельно дотримуватися як кількісних, так і якісних досліджень. Джерела особистої інформації, отримані дослідниками, повинні залишатися конфіденційними, якщо тільки інформатори не попросили або не погодились на цитування. Якщо інформаторів легко ідентифікувати, дослідники повинні чітко нагадати їм про наслідки, які можуть випливати з публікації даних та результатів дослідження. Виплата інформаторів, хоча і прийнятна в принципі, повинна заважати, наскільки це можливо, та за умови чітких умов, з особливою увагою щодо надійності наданої інформації. Згода досліджуваних та інформаторів повинна бути отримана заздалегідь. Принципово слід уникати прихованих досліджень, окрім випадків, коли це єдиний метод, за допомогою якого можна збирати інформацію та / або коли доступ до звичайних джерел інформації перешкоджає влада.     </vt:lpstr>
      <vt:lpstr>Блок 3. Публікація та передача даних Дані, зібрані в рамках соціологічних досліджень та дослідницьких робіт, становлять інтелектуальну власність дослідників, які в принципі також мають право на авторське право. Якщо авторське право наділяється спонсором або роботодавцем, дослідники повинні мати право на справедливу компенсацію. В принципі, дослідники мають право подати свою роботу для публікації або опублікувати її за свій рахунок. Дослідники мають право забезпечити, щоб спонсори не маніпулювали ними або не виймали їх з контексту. Внесок науковців, спонсорів, техніків або інших співробітників, які зробили значний внесок у виконання дослідницького проекту, повинен бути чітко визначений у будь-якій наступній публікації. Бази даних не слід розглядати як загальнодоступні, поки дослідники, які їх зібрали, не вказали джерела своїх даних та методи, за допомогою яких вони були побудовані. Інформація про джерела та методи повинна бути доступною протягом розумного часу. Проміжні набори даних повинні бути доступними для перевірки їх точності іншими науковцями. Опублікувавши інформацію про дослідницький проект, слід вважати його частиною загальновідомих відомостей та передумов наукового співтовариства. Тому він відкритий для коментарів та критики, на які слід дозволити реагувати дослідникам.   </vt:lpstr>
      <vt:lpstr>Блок 4. Позанаукове використання результатів досліджень Результати соціологічних запитів можуть бути предметом суспільного інтересу. Їх розповсюдженню, яке є наслідком основного права людей бути поінформованими, не слід перешкоджати. Однак дослідникам слід пам’ятати про небезпеку, пов’язану зі спотвореннями, спрощеннями та маніпуляціями власними дослідницькими матеріалами, які можуть виникати в процесі комунікації через окремі чи засоби масової інформації. Дослідники повинні мати можливість і мають право втручатися, щоб виправити будь-яке неправильне тлумачення чи неправильне використання їхньої роботи. Дослідникам слід утримуватися від витребування досвіду в тих галузях, де вони не мають необхідної глибини дослідницьких знань, особливо коли вони беруть участь у громадських обговореннях або дебатах щодо політики.   </vt:lpstr>
      <vt:lpstr>Питання 2 Затверждений, 2004 Кодекс професійної етики соціолога встановлює загальну систему цінностей, відповідно до якої соціологи будують свою професійну роботу. Кодекс складено так, щоб подати основні принципи і правила, що стосуються професійних ситуацій, з якими можуть зустрітися соціологи. Головною метою є благополуччя і захист індивідів і груп, з якими працюють соціологи. Дотримання норм професійної етики при проведенні наукової роботи, у викладанні, практичній діяльності та при наданні послуг входить до сфери індивідуальної відповідальності кожного соціолога.   Кожен соціолог може доповнювати свої правила поведінки, виходячи з власних особистих цінностей, культури і досвіду, але не порушуючи зафіксовані в цьому кодексі.    </vt:lpstr>
      <vt:lpstr>Основні принципи       I. Повага до прав людини, її гідності та індивідуальності   II. Професійна компетентність   III. Чесність   IV. Професійна відповідальність   V. Соціальна відповідальність       </vt:lpstr>
      <vt:lpstr>                                       Основні розділи       1. Організація професійної діяльності і трудові відносини      2. Науково-дослідницька діяльність       3. Наукове спілкування      4. Презентація результатів дослідження і наукові публікації      5. Публічні виступи      6. Редакційно-видавнича діяльність      7. Освіта, викладання, професійна підготовка      8. Консультування й експертиза      9. Робота за контрактами і надання послуг      10. Відповідальність за порушення Кодексу професійної етики соціолога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user</cp:lastModifiedBy>
  <cp:revision>24</cp:revision>
  <dcterms:created xsi:type="dcterms:W3CDTF">2019-01-24T09:36:20Z</dcterms:created>
  <dcterms:modified xsi:type="dcterms:W3CDTF">2020-09-20T19:41:45Z</dcterms:modified>
</cp:coreProperties>
</file>