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2" r:id="rId7"/>
    <p:sldId id="263" r:id="rId8"/>
    <p:sldId id="258" r:id="rId9"/>
    <p:sldId id="257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4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0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41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6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1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3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3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5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9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5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0DF0-D8C6-4640-910D-199DBC553EC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59C7-2A87-4EE5-BC81-2B1867418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Прфесіограма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івент</a:t>
            </a:r>
            <a:r>
              <a:rPr lang="ru-RU" b="1" dirty="0" smtClean="0">
                <a:solidFill>
                  <a:schemeClr val="bg1"/>
                </a:solidFill>
              </a:rPr>
              <a:t>-менеджера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uk-UA" dirty="0" smtClean="0"/>
          </a:p>
          <a:p>
            <a:r>
              <a:rPr lang="uk-UA" sz="3200" b="1" i="1" dirty="0" smtClean="0">
                <a:solidFill>
                  <a:schemeClr val="accent5">
                    <a:lumMod val="75000"/>
                  </a:schemeClr>
                </a:solidFill>
              </a:rPr>
              <a:t>Характеристика професії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5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/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Event-</a:t>
            </a:r>
            <a:r>
              <a:rPr lang="ru-RU" b="1" dirty="0">
                <a:solidFill>
                  <a:schemeClr val="bg1"/>
                </a:solidFill>
              </a:rPr>
              <a:t>менеджер: </a:t>
            </a:r>
            <a:r>
              <a:rPr lang="ru-RU" b="1" dirty="0" err="1">
                <a:solidFill>
                  <a:schemeClr val="bg1"/>
                </a:solidFill>
              </a:rPr>
              <a:t>тонкощі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професії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Взагалі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назва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«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event-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менеджер» походить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англійських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слів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«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event» –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подія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та «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manager» –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тобто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управлінець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Якщо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дослівно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перекласти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найменування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цієї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спеціальності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отримаємо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посаду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займається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організацією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управлінням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подій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урочистостей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9236" name="Picture 20" descr="Професіограма менеджера: приклад. Професіограма менеджера з управління  персоналом. Професіограма менеджера з продажу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1" y="2456873"/>
            <a:ext cx="4433453" cy="333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81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Хто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такий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event</a:t>
            </a:r>
            <a:r>
              <a:rPr lang="ru-RU" b="1" dirty="0" smtClean="0">
                <a:solidFill>
                  <a:schemeClr val="bg1"/>
                </a:solidFill>
              </a:rPr>
              <a:t>-менеджер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і </a:t>
            </a:r>
            <a:r>
              <a:rPr lang="ru-RU" b="1" dirty="0" err="1">
                <a:solidFill>
                  <a:schemeClr val="bg1"/>
                </a:solidFill>
              </a:rPr>
              <a:t>чим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займається</a:t>
            </a:r>
            <a:r>
              <a:rPr lang="ru-RU" b="1" dirty="0">
                <a:solidFill>
                  <a:schemeClr val="bg1"/>
                </a:solidFill>
              </a:rPr>
              <a:t>?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Організатор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свят –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ця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професія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яка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потребує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певних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якостей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навичок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знань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хто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думає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весела робота –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організував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свято і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тусуєшся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ньому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і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гроші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заробляєш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Як би не так!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event-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менеджер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організовує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розважальний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захід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нього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навряд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знайдеться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вільна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хвилинка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відпочити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повеселитися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усіма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завдання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простежити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гості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чудово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проводять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час. І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чим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краще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проводять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час,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тим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більше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клопотів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організатора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дійства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Тут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зауважимо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event-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менеджер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знаходиться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списку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найбільш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стресових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професій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Воно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й не дивно: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організовувати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різноманітні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івенти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вечірки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суцільний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адреналін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1270" name="Picture 6" descr="Що вивчають івент-менеджери?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64" y="2216728"/>
            <a:ext cx="4461163" cy="346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688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З </a:t>
            </a:r>
            <a:r>
              <a:rPr lang="ru-RU" b="1" dirty="0" err="1">
                <a:solidFill>
                  <a:schemeClr val="bg1"/>
                </a:solidFill>
              </a:rPr>
              <a:t>якими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професіями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найчастіше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плутають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event</a:t>
            </a:r>
            <a:r>
              <a:rPr lang="ru-RU" b="1" dirty="0">
                <a:solidFill>
                  <a:schemeClr val="bg1"/>
                </a:solidFill>
              </a:rPr>
              <a:t>-менеджера?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>
                <a:solidFill>
                  <a:srgbClr val="7030A0"/>
                </a:solidFill>
              </a:rPr>
              <a:t>Менеджер </a:t>
            </a:r>
            <a:r>
              <a:rPr lang="ru-RU" b="1" dirty="0" err="1">
                <a:solidFill>
                  <a:srgbClr val="7030A0"/>
                </a:solidFill>
              </a:rPr>
              <a:t>місця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проведення</a:t>
            </a:r>
            <a:r>
              <a:rPr lang="ru-RU" b="1" dirty="0">
                <a:solidFill>
                  <a:srgbClr val="7030A0"/>
                </a:solidFill>
              </a:rPr>
              <a:t> заходу.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en-US" dirty="0"/>
              <a:t>Event-</a:t>
            </a:r>
            <a:r>
              <a:rPr lang="ru-RU" dirty="0" err="1"/>
              <a:t>менеджерів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часто </a:t>
            </a:r>
            <a:r>
              <a:rPr lang="ru-RU" dirty="0" err="1"/>
              <a:t>плутають</a:t>
            </a:r>
            <a:r>
              <a:rPr lang="ru-RU" dirty="0"/>
              <a:t> з ними. Правда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менеджерами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тісне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–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святкових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Але </a:t>
            </a:r>
            <a:r>
              <a:rPr lang="ru-RU" dirty="0" err="1"/>
              <a:t>їхня</a:t>
            </a:r>
            <a:r>
              <a:rPr lang="ru-RU" dirty="0"/>
              <a:t> робота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en-US" dirty="0"/>
              <a:t>event-</a:t>
            </a:r>
            <a:r>
              <a:rPr lang="ru-RU" dirty="0"/>
              <a:t>менеджер.</a:t>
            </a:r>
          </a:p>
          <a:p>
            <a:pPr fontAlgn="base"/>
            <a:r>
              <a:rPr lang="ru-RU" b="1" dirty="0">
                <a:solidFill>
                  <a:srgbClr val="7030A0"/>
                </a:solidFill>
              </a:rPr>
              <a:t>Менеджер </a:t>
            </a:r>
            <a:r>
              <a:rPr lang="ru-RU" b="1" dirty="0" err="1">
                <a:solidFill>
                  <a:srgbClr val="7030A0"/>
                </a:solidFill>
              </a:rPr>
              <a:t>кейтерингового</a:t>
            </a:r>
            <a:r>
              <a:rPr lang="ru-RU" b="1" dirty="0">
                <a:solidFill>
                  <a:srgbClr val="7030A0"/>
                </a:solidFill>
              </a:rPr>
              <a:t> агентства. </a:t>
            </a:r>
            <a:r>
              <a:rPr lang="en-US" dirty="0"/>
              <a:t>Event-</a:t>
            </a:r>
            <a:r>
              <a:rPr lang="ru-RU" dirty="0"/>
              <a:t>менеджер </a:t>
            </a:r>
            <a:r>
              <a:rPr lang="ru-RU" dirty="0" err="1"/>
              <a:t>працює</a:t>
            </a:r>
            <a:r>
              <a:rPr lang="ru-RU" dirty="0"/>
              <a:t> з </a:t>
            </a:r>
            <a:r>
              <a:rPr lang="ru-RU" dirty="0" err="1"/>
              <a:t>кейтеринговими</a:t>
            </a:r>
            <a:r>
              <a:rPr lang="ru-RU" dirty="0"/>
              <a:t> агентствами, але не </a:t>
            </a:r>
            <a:r>
              <a:rPr lang="ru-RU" dirty="0" err="1"/>
              <a:t>обіймає</a:t>
            </a:r>
            <a:r>
              <a:rPr lang="ru-RU" dirty="0"/>
              <a:t> посаду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</a:p>
          <a:p>
            <a:pPr fontAlgn="base"/>
            <a:r>
              <a:rPr lang="ru-RU" b="1" dirty="0" err="1">
                <a:solidFill>
                  <a:srgbClr val="7030A0"/>
                </a:solidFill>
              </a:rPr>
              <a:t>Асистент</a:t>
            </a:r>
            <a:r>
              <a:rPr lang="ru-RU" b="1" dirty="0">
                <a:solidFill>
                  <a:srgbClr val="7030A0"/>
                </a:solidFill>
              </a:rPr>
              <a:t>.</a:t>
            </a:r>
            <a:r>
              <a:rPr lang="ru-RU" dirty="0"/>
              <a:t> 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 начальника </a:t>
            </a:r>
            <a:r>
              <a:rPr lang="ru-RU" dirty="0" err="1"/>
              <a:t>чи</a:t>
            </a:r>
            <a:r>
              <a:rPr lang="ru-RU" dirty="0"/>
              <a:t> свят для </a:t>
            </a:r>
            <a:r>
              <a:rPr lang="ru-RU" dirty="0" err="1"/>
              <a:t>команди</a:t>
            </a:r>
            <a:r>
              <a:rPr lang="ru-RU" dirty="0"/>
              <a:t> не </a:t>
            </a:r>
            <a:r>
              <a:rPr lang="ru-RU" dirty="0" err="1"/>
              <a:t>робить</a:t>
            </a:r>
            <a:r>
              <a:rPr lang="ru-RU" dirty="0"/>
              <a:t> вас </a:t>
            </a:r>
            <a:r>
              <a:rPr lang="en-US" dirty="0"/>
              <a:t>event-</a:t>
            </a:r>
            <a:r>
              <a:rPr lang="ru-RU" dirty="0"/>
              <a:t>менеджером.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вечірок</a:t>
            </a:r>
            <a:r>
              <a:rPr lang="ru-RU" dirty="0"/>
              <a:t> для </a:t>
            </a:r>
            <a:r>
              <a:rPr lang="ru-RU" dirty="0" err="1"/>
              <a:t>друзів</a:t>
            </a:r>
            <a:r>
              <a:rPr lang="ru-RU" dirty="0"/>
              <a:t> – та сама </a:t>
            </a:r>
            <a:r>
              <a:rPr lang="ru-RU" dirty="0" err="1"/>
              <a:t>історія</a:t>
            </a:r>
            <a:r>
              <a:rPr lang="ru-RU" dirty="0"/>
              <a:t>.</a:t>
            </a:r>
          </a:p>
          <a:p>
            <a:pPr fontAlgn="base"/>
            <a:r>
              <a:rPr lang="ru-RU" b="1" dirty="0" err="1">
                <a:solidFill>
                  <a:srgbClr val="7030A0"/>
                </a:solidFill>
              </a:rPr>
              <a:t>Організатор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весільних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церемоній</a:t>
            </a:r>
            <a:r>
              <a:rPr lang="ru-RU" b="1" dirty="0">
                <a:solidFill>
                  <a:srgbClr val="7030A0"/>
                </a:solidFill>
              </a:rPr>
              <a:t>.</a:t>
            </a:r>
            <a:r>
              <a:rPr lang="ru-RU" dirty="0"/>
              <a:t> </a:t>
            </a:r>
            <a:r>
              <a:rPr lang="ru-RU" dirty="0" err="1"/>
              <a:t>Весілля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вид </a:t>
            </a:r>
            <a:r>
              <a:rPr lang="ru-RU" dirty="0" err="1"/>
              <a:t>святкового</a:t>
            </a:r>
            <a:r>
              <a:rPr lang="ru-RU" dirty="0"/>
              <a:t> </a:t>
            </a:r>
            <a:r>
              <a:rPr lang="ru-RU" dirty="0" err="1"/>
              <a:t>дійства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і </a:t>
            </a:r>
            <a:r>
              <a:rPr lang="ru-RU" dirty="0" err="1"/>
              <a:t>вмінь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організаторських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і креативного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святкування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професіоналам</a:t>
            </a:r>
            <a:r>
              <a:rPr lang="ru-RU" dirty="0"/>
              <a:t> </a:t>
            </a:r>
            <a:r>
              <a:rPr lang="ru-RU" dirty="0" err="1"/>
              <a:t>індустрії</a:t>
            </a:r>
            <a:r>
              <a:rPr lang="ru-RU" dirty="0"/>
              <a:t> </a:t>
            </a:r>
            <a:r>
              <a:rPr lang="en-US" dirty="0"/>
              <a:t>event-</a:t>
            </a:r>
            <a:r>
              <a:rPr lang="ru-RU" dirty="0"/>
              <a:t>менеджменту.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крутих</a:t>
            </a:r>
            <a:r>
              <a:rPr lang="ru-RU" dirty="0"/>
              <a:t> </a:t>
            </a:r>
            <a:r>
              <a:rPr lang="en-US" dirty="0"/>
              <a:t>event-</a:t>
            </a:r>
            <a:r>
              <a:rPr lang="ru-RU" dirty="0" err="1"/>
              <a:t>менеджерів</a:t>
            </a:r>
            <a:r>
              <a:rPr lang="ru-RU" dirty="0"/>
              <a:t> не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похвалитися</a:t>
            </a:r>
            <a:r>
              <a:rPr lang="ru-RU" dirty="0"/>
              <a:t> </a:t>
            </a:r>
            <a:r>
              <a:rPr lang="ru-RU" dirty="0" err="1"/>
              <a:t>організатори</a:t>
            </a:r>
            <a:r>
              <a:rPr lang="ru-RU" dirty="0"/>
              <a:t> </a:t>
            </a:r>
            <a:r>
              <a:rPr lang="ru-RU" dirty="0" err="1"/>
              <a:t>весіль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спритність</a:t>
            </a:r>
            <a:r>
              <a:rPr lang="ru-RU" dirty="0"/>
              <a:t>, </a:t>
            </a:r>
            <a:r>
              <a:rPr lang="ru-RU" dirty="0" err="1"/>
              <a:t>винахідливість</a:t>
            </a:r>
            <a:r>
              <a:rPr lang="ru-RU" dirty="0"/>
              <a:t>, </a:t>
            </a:r>
            <a:r>
              <a:rPr lang="ru-RU" dirty="0" err="1"/>
              <a:t>естетичний</a:t>
            </a:r>
            <a:r>
              <a:rPr lang="ru-RU" dirty="0"/>
              <a:t> смак і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руками. З </a:t>
            </a:r>
            <a:r>
              <a:rPr lang="ru-RU" dirty="0" err="1"/>
              <a:t>іншого</a:t>
            </a:r>
            <a:r>
              <a:rPr lang="ru-RU" dirty="0"/>
              <a:t> боку, </a:t>
            </a:r>
            <a:r>
              <a:rPr lang="ru-RU" dirty="0" err="1"/>
              <a:t>організаторам</a:t>
            </a:r>
            <a:r>
              <a:rPr lang="ru-RU" dirty="0"/>
              <a:t> </a:t>
            </a:r>
            <a:r>
              <a:rPr lang="ru-RU" dirty="0" err="1"/>
              <a:t>весіллів</a:t>
            </a:r>
            <a:r>
              <a:rPr lang="ru-RU" dirty="0"/>
              <a:t> </a:t>
            </a:r>
            <a:r>
              <a:rPr lang="ru-RU" dirty="0" err="1"/>
              <a:t>необов'язково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en-US" dirty="0"/>
              <a:t>PR </a:t>
            </a:r>
            <a:r>
              <a:rPr lang="ru-RU" dirty="0"/>
              <a:t>і маркетингу, а для </a:t>
            </a:r>
            <a:r>
              <a:rPr lang="ru-RU" dirty="0" err="1"/>
              <a:t>івент-менеджерів</a:t>
            </a:r>
            <a:r>
              <a:rPr lang="ru-RU" dirty="0"/>
              <a:t> вони є критично </a:t>
            </a:r>
            <a:r>
              <a:rPr lang="ru-RU" dirty="0" err="1"/>
              <a:t>важливими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939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необхідно</a:t>
            </a:r>
            <a:r>
              <a:rPr lang="ru-RU" b="1" dirty="0">
                <a:solidFill>
                  <a:schemeClr val="bg1"/>
                </a:solidFill>
              </a:rPr>
              <a:t> знати </a:t>
            </a:r>
            <a:r>
              <a:rPr lang="en-US" b="1" dirty="0">
                <a:solidFill>
                  <a:schemeClr val="bg1"/>
                </a:solidFill>
              </a:rPr>
              <a:t>event-</a:t>
            </a:r>
            <a:r>
              <a:rPr lang="ru-RU" b="1" dirty="0">
                <a:solidFill>
                  <a:schemeClr val="bg1"/>
                </a:solidFill>
              </a:rPr>
              <a:t>менеджеру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FF00FF"/>
                </a:solidFill>
              </a:rPr>
              <a:t>Крім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цілого</a:t>
            </a:r>
            <a:r>
              <a:rPr lang="ru-RU" dirty="0">
                <a:solidFill>
                  <a:srgbClr val="FF00FF"/>
                </a:solidFill>
              </a:rPr>
              <a:t> списку </a:t>
            </a:r>
            <a:r>
              <a:rPr lang="ru-RU" dirty="0" err="1">
                <a:solidFill>
                  <a:srgbClr val="FF00FF"/>
                </a:solidFill>
              </a:rPr>
              <a:t>найрізноманітніших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навичок</a:t>
            </a:r>
            <a:r>
              <a:rPr lang="ru-RU" dirty="0">
                <a:solidFill>
                  <a:srgbClr val="FF00FF"/>
                </a:solidFill>
              </a:rPr>
              <a:t> і </a:t>
            </a:r>
            <a:r>
              <a:rPr lang="ru-RU" dirty="0" err="1">
                <a:solidFill>
                  <a:srgbClr val="FF00FF"/>
                </a:solidFill>
              </a:rPr>
              <a:t>якостей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event-</a:t>
            </a:r>
            <a:r>
              <a:rPr lang="ru-RU" dirty="0">
                <a:solidFill>
                  <a:srgbClr val="FF00FF"/>
                </a:solidFill>
              </a:rPr>
              <a:t>менеджеру </a:t>
            </a:r>
            <a:r>
              <a:rPr lang="ru-RU" dirty="0" err="1">
                <a:solidFill>
                  <a:srgbClr val="FF00FF"/>
                </a:solidFill>
              </a:rPr>
              <a:t>вкрай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необхідний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чималий</a:t>
            </a:r>
            <a:r>
              <a:rPr lang="ru-RU" dirty="0">
                <a:solidFill>
                  <a:srgbClr val="FF00FF"/>
                </a:solidFill>
              </a:rPr>
              <a:t> запас багажу </a:t>
            </a:r>
            <a:r>
              <a:rPr lang="ru-RU" dirty="0" err="1">
                <a:solidFill>
                  <a:srgbClr val="FF00FF"/>
                </a:solidFill>
              </a:rPr>
              <a:t>знань</a:t>
            </a:r>
            <a:r>
              <a:rPr lang="ru-RU" dirty="0">
                <a:solidFill>
                  <a:srgbClr val="FF00FF"/>
                </a:solidFill>
              </a:rPr>
              <a:t> і </a:t>
            </a:r>
            <a:r>
              <a:rPr lang="ru-RU" dirty="0" err="1">
                <a:solidFill>
                  <a:srgbClr val="FF00FF"/>
                </a:solidFill>
              </a:rPr>
              <a:t>досвіду</a:t>
            </a:r>
            <a:r>
              <a:rPr lang="ru-RU" dirty="0">
                <a:solidFill>
                  <a:srgbClr val="FF00FF"/>
                </a:solidFill>
              </a:rPr>
              <a:t>. </a:t>
            </a:r>
            <a:r>
              <a:rPr lang="ru-RU" dirty="0" err="1">
                <a:solidFill>
                  <a:srgbClr val="FF00FF"/>
                </a:solidFill>
              </a:rPr>
              <a:t>Якщо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ви</a:t>
            </a:r>
            <a:r>
              <a:rPr lang="ru-RU" dirty="0">
                <a:solidFill>
                  <a:srgbClr val="FF00FF"/>
                </a:solidFill>
              </a:rPr>
              <a:t> не </a:t>
            </a:r>
            <a:r>
              <a:rPr lang="ru-RU" dirty="0" err="1">
                <a:solidFill>
                  <a:srgbClr val="FF00FF"/>
                </a:solidFill>
              </a:rPr>
              <a:t>маєте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власної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команди</a:t>
            </a:r>
            <a:r>
              <a:rPr lang="ru-RU" dirty="0">
                <a:solidFill>
                  <a:srgbClr val="FF00FF"/>
                </a:solidFill>
              </a:rPr>
              <a:t> – а </a:t>
            </a:r>
            <a:r>
              <a:rPr lang="ru-RU" dirty="0" err="1">
                <a:solidFill>
                  <a:srgbClr val="FF00FF"/>
                </a:solidFill>
              </a:rPr>
              <a:t>це</a:t>
            </a:r>
            <a:r>
              <a:rPr lang="ru-RU" dirty="0">
                <a:solidFill>
                  <a:srgbClr val="FF00FF"/>
                </a:solidFill>
              </a:rPr>
              <a:t> часто </a:t>
            </a:r>
            <a:r>
              <a:rPr lang="ru-RU" dirty="0" err="1">
                <a:solidFill>
                  <a:srgbClr val="FF00FF"/>
                </a:solidFill>
              </a:rPr>
              <a:t>трапляється</a:t>
            </a:r>
            <a:r>
              <a:rPr lang="ru-RU" dirty="0">
                <a:solidFill>
                  <a:srgbClr val="FF00FF"/>
                </a:solidFill>
              </a:rPr>
              <a:t> – вам </a:t>
            </a:r>
            <a:r>
              <a:rPr lang="ru-RU" dirty="0" err="1">
                <a:solidFill>
                  <a:srgbClr val="FF00FF"/>
                </a:solidFill>
              </a:rPr>
              <a:t>доведеться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оволодіти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кількома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професіями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одночасно</a:t>
            </a:r>
            <a:r>
              <a:rPr lang="ru-RU" dirty="0">
                <a:solidFill>
                  <a:srgbClr val="FF00FF"/>
                </a:solidFill>
              </a:rPr>
              <a:t> і </a:t>
            </a:r>
            <a:r>
              <a:rPr lang="ru-RU" dirty="0" err="1">
                <a:solidFill>
                  <a:srgbClr val="FF00FF"/>
                </a:solidFill>
              </a:rPr>
              <a:t>постійно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вдосконалюватися</a:t>
            </a:r>
            <a:r>
              <a:rPr lang="ru-RU" dirty="0">
                <a:solidFill>
                  <a:srgbClr val="FF00FF"/>
                </a:solidFill>
              </a:rPr>
              <a:t> в </a:t>
            </a:r>
            <a:r>
              <a:rPr lang="ru-RU" dirty="0" err="1">
                <a:solidFill>
                  <a:srgbClr val="FF00FF"/>
                </a:solidFill>
              </a:rPr>
              <a:t>цих</a:t>
            </a:r>
            <a:r>
              <a:rPr lang="ru-RU" dirty="0">
                <a:solidFill>
                  <a:srgbClr val="FF00FF"/>
                </a:solidFill>
              </a:rPr>
              <a:t> сферах </a:t>
            </a:r>
            <a:r>
              <a:rPr lang="ru-RU" dirty="0" err="1">
                <a:solidFill>
                  <a:srgbClr val="FF00FF"/>
                </a:solidFill>
              </a:rPr>
              <a:t>діяльності</a:t>
            </a:r>
            <a:r>
              <a:rPr lang="ru-RU" dirty="0">
                <a:solidFill>
                  <a:srgbClr val="FF00FF"/>
                </a:solidFill>
              </a:rPr>
              <a:t>. </a:t>
            </a:r>
            <a:r>
              <a:rPr lang="ru-RU" dirty="0" err="1" smtClean="0">
                <a:solidFill>
                  <a:srgbClr val="FF00FF"/>
                </a:solidFill>
              </a:rPr>
              <a:t>Існує</a:t>
            </a:r>
            <a:r>
              <a:rPr lang="ru-RU" dirty="0" smtClean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декілька</a:t>
            </a:r>
            <a:r>
              <a:rPr lang="ru-RU" dirty="0">
                <a:solidFill>
                  <a:srgbClr val="FF00FF"/>
                </a:solidFill>
              </a:rPr>
              <a:t> «ролей», </a:t>
            </a:r>
            <a:r>
              <a:rPr lang="ru-RU" dirty="0" err="1">
                <a:solidFill>
                  <a:srgbClr val="FF00FF"/>
                </a:solidFill>
              </a:rPr>
              <a:t>які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доведеться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 err="1">
                <a:solidFill>
                  <a:srgbClr val="FF00FF"/>
                </a:solidFill>
              </a:rPr>
              <a:t>приміряти</a:t>
            </a:r>
            <a:r>
              <a:rPr lang="ru-RU" dirty="0">
                <a:solidFill>
                  <a:srgbClr val="FF00FF"/>
                </a:solidFill>
              </a:rPr>
              <a:t> на себе </a:t>
            </a:r>
            <a:r>
              <a:rPr lang="ru-RU" dirty="0" err="1" smtClean="0">
                <a:solidFill>
                  <a:srgbClr val="FF00FF"/>
                </a:solidFill>
              </a:rPr>
              <a:t>івент</a:t>
            </a:r>
            <a:r>
              <a:rPr lang="ru-RU" dirty="0" smtClean="0">
                <a:solidFill>
                  <a:srgbClr val="FF00FF"/>
                </a:solidFill>
              </a:rPr>
              <a:t>-менеджеру</a:t>
            </a:r>
            <a:endParaRPr lang="ru-RU" dirty="0">
              <a:solidFill>
                <a:srgbClr val="FF00FF"/>
              </a:solidFill>
            </a:endParaRPr>
          </a:p>
        </p:txBody>
      </p:sp>
      <p:pic>
        <p:nvPicPr>
          <p:cNvPr id="10242" name="Picture 2" descr="Професіограма менеджера: приклад. Професіограма менеджера з управління  персоналом. Професіограма менеджера з продаж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3" y="2059710"/>
            <a:ext cx="4119418" cy="404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60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необхідно</a:t>
            </a:r>
            <a:r>
              <a:rPr lang="ru-RU" b="1" dirty="0" smtClean="0">
                <a:solidFill>
                  <a:schemeClr val="bg1"/>
                </a:solidFill>
              </a:rPr>
              <a:t> знати </a:t>
            </a:r>
            <a:r>
              <a:rPr lang="en-US" b="1" dirty="0" smtClean="0">
                <a:solidFill>
                  <a:schemeClr val="bg1"/>
                </a:solidFill>
              </a:rPr>
              <a:t>event-</a:t>
            </a:r>
            <a:r>
              <a:rPr lang="ru-RU" b="1" dirty="0" smtClean="0">
                <a:solidFill>
                  <a:schemeClr val="bg1"/>
                </a:solidFill>
              </a:rPr>
              <a:t>менеджеру: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професійні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ролі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fontAlgn="base"/>
            <a:r>
              <a:rPr lang="en-US" b="1" dirty="0">
                <a:solidFill>
                  <a:srgbClr val="FF00FF"/>
                </a:solidFill>
              </a:rPr>
              <a:t>PR-</a:t>
            </a:r>
            <a:r>
              <a:rPr lang="ru-RU" b="1" dirty="0">
                <a:solidFill>
                  <a:srgbClr val="FF00FF"/>
                </a:solidFill>
              </a:rPr>
              <a:t>менеджер.</a:t>
            </a:r>
            <a:r>
              <a:rPr lang="ru-RU" dirty="0">
                <a:solidFill>
                  <a:srgbClr val="FF00FF"/>
                </a:solidFill>
              </a:rPr>
              <a:t> </a:t>
            </a:r>
            <a:r>
              <a:rPr lang="ru-RU" dirty="0" err="1"/>
              <a:t>Зайве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будь-яке свято, яке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влаштовуєте</a:t>
            </a:r>
            <a:r>
              <a:rPr lang="ru-RU" dirty="0"/>
              <a:t>, повинно «</a:t>
            </a:r>
            <a:r>
              <a:rPr lang="ru-RU" dirty="0" err="1"/>
              <a:t>світитися</a:t>
            </a:r>
            <a:r>
              <a:rPr lang="ru-RU" dirty="0"/>
              <a:t>» в новинах і </a:t>
            </a:r>
            <a:r>
              <a:rPr lang="ru-RU" dirty="0" err="1"/>
              <a:t>приваблювати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запорука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без </a:t>
            </a:r>
            <a:r>
              <a:rPr lang="ru-RU" dirty="0" err="1"/>
              <a:t>навиків</a:t>
            </a:r>
            <a:r>
              <a:rPr lang="ru-RU" dirty="0"/>
              <a:t> </a:t>
            </a:r>
            <a:r>
              <a:rPr lang="ru-RU" dirty="0" err="1"/>
              <a:t>піару</a:t>
            </a:r>
            <a:r>
              <a:rPr lang="ru-RU" dirty="0"/>
              <a:t> ваше свято </a:t>
            </a:r>
            <a:r>
              <a:rPr lang="ru-RU" dirty="0" err="1"/>
              <a:t>може</a:t>
            </a:r>
            <a:r>
              <a:rPr lang="ru-RU" dirty="0"/>
              <a:t> пройти </a:t>
            </a:r>
            <a:r>
              <a:rPr lang="ru-RU" dirty="0" err="1"/>
              <a:t>непоміченим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dirty="0" err="1"/>
              <a:t>смертельний</a:t>
            </a:r>
            <a:r>
              <a:rPr lang="ru-RU" dirty="0"/>
              <a:t> </a:t>
            </a:r>
            <a:r>
              <a:rPr lang="ru-RU" dirty="0" err="1"/>
              <a:t>вирок</a:t>
            </a:r>
            <a:r>
              <a:rPr lang="ru-RU" dirty="0"/>
              <a:t>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en-US" dirty="0"/>
              <a:t>event-</a:t>
            </a:r>
            <a:r>
              <a:rPr lang="ru-RU" dirty="0"/>
              <a:t>менеджера.</a:t>
            </a:r>
          </a:p>
          <a:p>
            <a:pPr fontAlgn="base"/>
            <a:r>
              <a:rPr lang="ru-RU" dirty="0"/>
              <a:t>Тому так </a:t>
            </a:r>
            <a:r>
              <a:rPr lang="ru-RU" dirty="0" err="1"/>
              <a:t>важливо</a:t>
            </a:r>
            <a:r>
              <a:rPr lang="ru-RU" dirty="0"/>
              <a:t> бути </a:t>
            </a:r>
            <a:r>
              <a:rPr lang="ru-RU" dirty="0" err="1"/>
              <a:t>експертом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піару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влаштовуєте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вам </a:t>
            </a:r>
            <a:r>
              <a:rPr lang="ru-RU" dirty="0" err="1"/>
              <a:t>доведеться</a:t>
            </a:r>
            <a:r>
              <a:rPr lang="ru-RU" dirty="0"/>
              <a:t> 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прес-релізи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, </a:t>
            </a:r>
            <a:r>
              <a:rPr lang="ru-RU" dirty="0" err="1"/>
              <a:t>зав’язувати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з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,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креативні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, </a:t>
            </a:r>
            <a:r>
              <a:rPr lang="ru-RU" dirty="0" err="1"/>
              <a:t>приваблювати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.</a:t>
            </a:r>
          </a:p>
          <a:p>
            <a:pPr fontAlgn="base"/>
            <a:r>
              <a:rPr lang="ru-RU" b="1" dirty="0">
                <a:solidFill>
                  <a:srgbClr val="FF00FF"/>
                </a:solidFill>
              </a:rPr>
              <a:t>Маркетолог.</a:t>
            </a:r>
            <a:r>
              <a:rPr lang="ru-RU" dirty="0"/>
              <a:t> Для </a:t>
            </a:r>
            <a:r>
              <a:rPr lang="ru-RU" dirty="0" err="1"/>
              <a:t>когось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стане </a:t>
            </a:r>
            <a:r>
              <a:rPr lang="ru-RU" dirty="0" err="1"/>
              <a:t>відкриттям</a:t>
            </a:r>
            <a:r>
              <a:rPr lang="ru-RU" dirty="0"/>
              <a:t>, але 70%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en-US" dirty="0"/>
              <a:t>event-</a:t>
            </a:r>
            <a:r>
              <a:rPr lang="ru-RU" dirty="0"/>
              <a:t>менеджера – маркетинг. </a:t>
            </a:r>
            <a:r>
              <a:rPr lang="ru-RU" dirty="0" err="1"/>
              <a:t>Інакше</a:t>
            </a:r>
            <a:r>
              <a:rPr lang="ru-RU" dirty="0"/>
              <a:t> бути не </a:t>
            </a:r>
            <a:r>
              <a:rPr lang="ru-RU" dirty="0" err="1"/>
              <a:t>може</a:t>
            </a:r>
            <a:r>
              <a:rPr lang="ru-RU" dirty="0"/>
              <a:t>: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провал </a:t>
            </a:r>
            <a:r>
              <a:rPr lang="ru-RU" dirty="0" err="1"/>
              <a:t>святкового</a:t>
            </a:r>
            <a:r>
              <a:rPr lang="ru-RU" dirty="0"/>
              <a:t> заходу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організатора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просувати</a:t>
            </a:r>
            <a:r>
              <a:rPr lang="ru-RU" dirty="0"/>
              <a:t>.</a:t>
            </a:r>
          </a:p>
          <a:p>
            <a:pPr fontAlgn="base"/>
            <a:r>
              <a:rPr lang="ru-RU" b="1" dirty="0" err="1">
                <a:solidFill>
                  <a:srgbClr val="FF00FF"/>
                </a:solidFill>
              </a:rPr>
              <a:t>Копірайтер</a:t>
            </a:r>
            <a:r>
              <a:rPr lang="ru-RU" b="1" dirty="0">
                <a:solidFill>
                  <a:srgbClr val="FF00FF"/>
                </a:solidFill>
              </a:rPr>
              <a:t>.</a:t>
            </a:r>
            <a:r>
              <a:rPr lang="ru-RU" dirty="0">
                <a:solidFill>
                  <a:srgbClr val="FF00FF"/>
                </a:solidFill>
              </a:rPr>
              <a:t> 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текстів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 і </a:t>
            </a:r>
            <a:r>
              <a:rPr lang="ru-RU" dirty="0" err="1"/>
              <a:t>завершуючи</a:t>
            </a:r>
            <a:r>
              <a:rPr lang="ru-RU" dirty="0"/>
              <a:t> </a:t>
            </a:r>
            <a:r>
              <a:rPr lang="ru-RU" dirty="0" err="1"/>
              <a:t>щотижневою</a:t>
            </a:r>
            <a:r>
              <a:rPr lang="ru-RU" dirty="0"/>
              <a:t> </a:t>
            </a:r>
            <a:r>
              <a:rPr lang="ru-RU" dirty="0" err="1"/>
              <a:t>розсилкою</a:t>
            </a:r>
            <a:r>
              <a:rPr lang="ru-RU" dirty="0"/>
              <a:t> –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en-US" dirty="0"/>
              <a:t>event-</a:t>
            </a:r>
            <a:r>
              <a:rPr lang="ru-RU" dirty="0"/>
              <a:t>менеджеру </a:t>
            </a:r>
            <a:r>
              <a:rPr lang="ru-RU" dirty="0" err="1"/>
              <a:t>знадобляться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копірайтера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b="1" dirty="0" err="1" smtClean="0">
                <a:solidFill>
                  <a:srgbClr val="FF00FF"/>
                </a:solidFill>
              </a:rPr>
              <a:t>Експерт</a:t>
            </a:r>
            <a:r>
              <a:rPr lang="ru-RU" b="1" dirty="0" smtClean="0">
                <a:solidFill>
                  <a:srgbClr val="FF00FF"/>
                </a:solidFill>
              </a:rPr>
              <a:t> по </a:t>
            </a:r>
            <a:r>
              <a:rPr lang="en-US" b="1" dirty="0" smtClean="0">
                <a:solidFill>
                  <a:srgbClr val="FF00FF"/>
                </a:solidFill>
              </a:rPr>
              <a:t>SMM.</a:t>
            </a:r>
            <a:r>
              <a:rPr lang="en-US" dirty="0" smtClean="0"/>
              <a:t> </a:t>
            </a:r>
            <a:r>
              <a:rPr lang="ru-RU" dirty="0" smtClean="0"/>
              <a:t>Сильна </a:t>
            </a:r>
            <a:r>
              <a:rPr lang="en-US" dirty="0" smtClean="0"/>
              <a:t>SMM-</a:t>
            </a:r>
            <a:r>
              <a:rPr lang="ru-RU" dirty="0" err="1" smtClean="0"/>
              <a:t>стратегія</a:t>
            </a:r>
            <a:r>
              <a:rPr lang="ru-RU" dirty="0" smtClean="0"/>
              <a:t> – </a:t>
            </a:r>
            <a:r>
              <a:rPr lang="ru-RU" dirty="0" err="1" smtClean="0"/>
              <a:t>невід’ємна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маркетингової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. Тому </a:t>
            </a:r>
            <a:r>
              <a:rPr lang="ru-RU" dirty="0" err="1" smtClean="0"/>
              <a:t>знання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знадобляться</a:t>
            </a:r>
            <a:r>
              <a:rPr lang="ru-RU" dirty="0" smtClean="0"/>
              <a:t> </a:t>
            </a:r>
            <a:r>
              <a:rPr lang="en-US" dirty="0" smtClean="0"/>
              <a:t>event-</a:t>
            </a:r>
            <a:r>
              <a:rPr lang="ru-RU" dirty="0" smtClean="0"/>
              <a:t>менеджеру, як </a:t>
            </a:r>
            <a:r>
              <a:rPr lang="ru-RU" dirty="0" err="1" smtClean="0"/>
              <a:t>повітря</a:t>
            </a:r>
            <a:r>
              <a:rPr lang="ru-RU" dirty="0" smtClean="0"/>
              <a:t>.</a:t>
            </a:r>
          </a:p>
          <a:p>
            <a:pPr fontAlgn="base"/>
            <a:r>
              <a:rPr lang="ru-RU" b="1" dirty="0" smtClean="0">
                <a:solidFill>
                  <a:srgbClr val="FF00FF"/>
                </a:solidFill>
              </a:rPr>
              <a:t>Менеджер з </a:t>
            </a:r>
            <a:r>
              <a:rPr lang="ru-RU" b="1" dirty="0" err="1" smtClean="0">
                <a:solidFill>
                  <a:srgbClr val="FF00FF"/>
                </a:solidFill>
              </a:rPr>
              <a:t>продажів</a:t>
            </a:r>
            <a:r>
              <a:rPr lang="ru-RU" b="1" dirty="0" smtClean="0"/>
              <a:t>. </a:t>
            </a:r>
            <a:r>
              <a:rPr lang="ru-RU" dirty="0" err="1" smtClean="0"/>
              <a:t>Івент</a:t>
            </a:r>
            <a:r>
              <a:rPr lang="ru-RU" dirty="0" smtClean="0"/>
              <a:t>-менеджер повинен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продавати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цільовій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спонсорам і партнерам. Менеджер з </a:t>
            </a:r>
            <a:r>
              <a:rPr lang="ru-RU" dirty="0" err="1" smtClean="0"/>
              <a:t>продажів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«</a:t>
            </a:r>
            <a:r>
              <a:rPr lang="ru-RU" dirty="0" err="1" smtClean="0"/>
              <a:t>двигун</a:t>
            </a:r>
            <a:r>
              <a:rPr lang="ru-RU" dirty="0" smtClean="0"/>
              <a:t>» будь-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. Тому </a:t>
            </a:r>
            <a:r>
              <a:rPr lang="ru-RU" dirty="0" err="1" smtClean="0"/>
              <a:t>знання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</a:t>
            </a:r>
          </a:p>
          <a:p>
            <a:pPr fontAlgn="base"/>
            <a:r>
              <a:rPr lang="ru-RU" b="1" dirty="0" err="1" smtClean="0">
                <a:solidFill>
                  <a:srgbClr val="FF00FF"/>
                </a:solidFill>
              </a:rPr>
              <a:t>Проєкт</a:t>
            </a:r>
            <a:r>
              <a:rPr lang="ru-RU" b="1" dirty="0" smtClean="0">
                <a:solidFill>
                  <a:srgbClr val="FF00FF"/>
                </a:solidFill>
              </a:rPr>
              <a:t>-менеджер/Координатор</a:t>
            </a:r>
            <a:r>
              <a:rPr lang="ru-RU" b="1" dirty="0" smtClean="0">
                <a:solidFill>
                  <a:srgbClr val="FF00FF"/>
                </a:solidFill>
              </a:rPr>
              <a:t>.</a:t>
            </a:r>
            <a:r>
              <a:rPr lang="ru-RU" dirty="0" smtClean="0"/>
              <a:t> Будь-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по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суті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проект з </a:t>
            </a:r>
            <a:r>
              <a:rPr lang="ru-RU" dirty="0" err="1" smtClean="0"/>
              <a:t>типовими</a:t>
            </a:r>
            <a:r>
              <a:rPr lang="ru-RU" dirty="0" smtClean="0"/>
              <a:t> </a:t>
            </a:r>
            <a:r>
              <a:rPr lang="ru-RU" dirty="0" err="1" smtClean="0"/>
              <a:t>стадіями</a:t>
            </a:r>
            <a:r>
              <a:rPr lang="ru-RU" dirty="0" smtClean="0"/>
              <a:t> (</a:t>
            </a:r>
            <a:r>
              <a:rPr lang="ru-RU" dirty="0" err="1" smtClean="0"/>
              <a:t>прийняття</a:t>
            </a:r>
            <a:r>
              <a:rPr lang="ru-RU" dirty="0" smtClean="0"/>
              <a:t> в роботу, </a:t>
            </a:r>
            <a:r>
              <a:rPr lang="ru-RU" dirty="0" err="1" smtClean="0"/>
              <a:t>планування</a:t>
            </a:r>
            <a:r>
              <a:rPr lang="ru-RU" dirty="0" smtClean="0"/>
              <a:t>, </a:t>
            </a:r>
            <a:r>
              <a:rPr lang="ru-RU" dirty="0" err="1" smtClean="0"/>
              <a:t>виконання</a:t>
            </a:r>
            <a:r>
              <a:rPr lang="ru-RU" dirty="0" smtClean="0"/>
              <a:t> і </a:t>
            </a:r>
            <a:r>
              <a:rPr lang="ru-RU" dirty="0" err="1" smtClean="0"/>
              <a:t>закриття</a:t>
            </a:r>
            <a:r>
              <a:rPr lang="ru-RU" dirty="0" smtClean="0"/>
              <a:t>).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дійства</a:t>
            </a:r>
            <a:r>
              <a:rPr lang="ru-RU" dirty="0" smtClean="0"/>
              <a:t>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стадіях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контролю та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, </a:t>
            </a:r>
            <a:r>
              <a:rPr lang="ru-RU" dirty="0" err="1" smtClean="0"/>
              <a:t>власне</a:t>
            </a:r>
            <a:r>
              <a:rPr lang="ru-RU" dirty="0" smtClean="0"/>
              <a:t>, і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en-US" dirty="0" smtClean="0"/>
              <a:t>event-</a:t>
            </a:r>
            <a:r>
              <a:rPr lang="ru-RU" dirty="0" smtClean="0"/>
              <a:t>менеджер.</a:t>
            </a:r>
          </a:p>
          <a:p>
            <a:pPr fontAlgn="base"/>
            <a:r>
              <a:rPr lang="ru-RU" b="1" dirty="0" smtClean="0">
                <a:solidFill>
                  <a:srgbClr val="FF00FF"/>
                </a:solidFill>
              </a:rPr>
              <a:t>Дипломат.</a:t>
            </a:r>
            <a:r>
              <a:rPr lang="ru-RU" b="1" dirty="0" smtClean="0"/>
              <a:t> 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перелічених</a:t>
            </a:r>
            <a:r>
              <a:rPr lang="ru-RU" dirty="0" smtClean="0"/>
              <a:t> </a:t>
            </a:r>
            <a:r>
              <a:rPr lang="ru-RU" dirty="0" err="1" smtClean="0"/>
              <a:t>професій</a:t>
            </a:r>
            <a:r>
              <a:rPr lang="ru-RU" dirty="0" smtClean="0"/>
              <a:t>, </a:t>
            </a:r>
            <a:r>
              <a:rPr lang="en-US" dirty="0" smtClean="0"/>
              <a:t>event-</a:t>
            </a:r>
            <a:r>
              <a:rPr lang="ru-RU" dirty="0" smtClean="0"/>
              <a:t>менеджеру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володіти</a:t>
            </a:r>
            <a:r>
              <a:rPr lang="ru-RU" dirty="0" smtClean="0"/>
              <a:t> </a:t>
            </a:r>
            <a:r>
              <a:rPr lang="ru-RU" dirty="0" err="1" smtClean="0"/>
              <a:t>вмінням</a:t>
            </a:r>
            <a:r>
              <a:rPr lang="ru-RU" dirty="0" smtClean="0"/>
              <a:t> вести переговори,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домовитися</a:t>
            </a:r>
            <a:r>
              <a:rPr lang="ru-RU" dirty="0" smtClean="0"/>
              <a:t> з 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підрядчиків</a:t>
            </a:r>
            <a:r>
              <a:rPr lang="ru-RU" dirty="0" smtClean="0"/>
              <a:t> (фотографами, спонсорами, </a:t>
            </a:r>
            <a:r>
              <a:rPr lang="ru-RU" dirty="0" err="1" smtClean="0"/>
              <a:t>власникам</a:t>
            </a:r>
            <a:r>
              <a:rPr lang="ru-RU" dirty="0" smtClean="0"/>
              <a:t> </a:t>
            </a:r>
            <a:r>
              <a:rPr lang="ru-RU" dirty="0" err="1" smtClean="0"/>
              <a:t>майданчиків</a:t>
            </a:r>
            <a:r>
              <a:rPr lang="ru-RU" dirty="0" smtClean="0"/>
              <a:t> і т.д.) і, </a:t>
            </a:r>
            <a:r>
              <a:rPr lang="ru-RU" dirty="0" err="1" smtClean="0"/>
              <a:t>звичайно</a:t>
            </a:r>
            <a:r>
              <a:rPr lang="ru-RU" dirty="0" smtClean="0"/>
              <a:t>, з </a:t>
            </a:r>
            <a:r>
              <a:rPr lang="ru-RU" dirty="0" err="1" smtClean="0"/>
              <a:t>клієнтами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50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Вступ до фаху - презентація з різ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484" y="292822"/>
            <a:ext cx="9144000" cy="644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5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ступ до фаху - презентація з різ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2" y="817562"/>
            <a:ext cx="8312727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71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ступ до фаху - презентація з різ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48" y="138545"/>
            <a:ext cx="9144000" cy="620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30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Вступ до фаху - презентація з різ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39" y="108093"/>
            <a:ext cx="9144000" cy="658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77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Вступ до фаху - презентація з різ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030" y="329766"/>
            <a:ext cx="9144000" cy="631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20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Вступ до фаху - презентація з різ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193" y="503526"/>
            <a:ext cx="733425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86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Евент-менеджмент - презентация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11" y="226291"/>
            <a:ext cx="97536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17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Евент-менеджмент - презентация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27" y="180109"/>
            <a:ext cx="10370993" cy="639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704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233</Words>
  <Application>Microsoft Office PowerPoint</Application>
  <PresentationFormat>Широкоэкранный</PresentationFormat>
  <Paragraphs>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Прфесіограма івент-менеджера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Event-менеджер: тонкощі професії </vt:lpstr>
      <vt:lpstr> Хто такий event-менеджер  і чим він займається? </vt:lpstr>
      <vt:lpstr> З якими професіями найчастіше плутають event-менеджера? </vt:lpstr>
      <vt:lpstr> Що необхідно знати event-менеджеру </vt:lpstr>
      <vt:lpstr> Що необхідно знати event-менеджеру: професійні ролі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Прфесіограма івент-менеджера</dc:title>
  <dc:creator>user</dc:creator>
  <cp:lastModifiedBy>user</cp:lastModifiedBy>
  <cp:revision>6</cp:revision>
  <dcterms:created xsi:type="dcterms:W3CDTF">2023-02-13T16:12:54Z</dcterms:created>
  <dcterms:modified xsi:type="dcterms:W3CDTF">2023-02-14T09:37:07Z</dcterms:modified>
</cp:coreProperties>
</file>