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</p:sldIdLst>
  <p:sldSz cy="6858000" cx="9144000"/>
  <p:notesSz cx="7010400" cy="9296400"/>
  <p:embeddedFontLst>
    <p:embeddedFont>
      <p:font typeface="Quattrocento Sans"/>
      <p:regular r:id="rId94"/>
      <p:bold r:id="rId95"/>
      <p:italic r:id="rId96"/>
      <p:boldItalic r:id="rId9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font" Target="fonts/QuattrocentoSans-bold.fntdata"/><Relationship Id="rId94" Type="http://schemas.openxmlformats.org/officeDocument/2006/relationships/font" Target="fonts/QuattrocentoSans-regular.fntdata"/><Relationship Id="rId97" Type="http://schemas.openxmlformats.org/officeDocument/2006/relationships/font" Target="fonts/QuattrocentoSans-boldItalic.fntdata"/><Relationship Id="rId96" Type="http://schemas.openxmlformats.org/officeDocument/2006/relationships/font" Target="fonts/Quattrocento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seo-new.in.ua/khoroshi-okruglosti-skladovi-figuri-v-css" TargetMode="Externa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53" name="Google Shape;153;p10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63" name="Google Shape;163;p11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73" name="Google Shape;173;p12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Як бачите, ці коди більш-менш ідентичні в HTML і CSS. </a:t>
            </a:r>
            <a:endParaRPr/>
          </a:p>
        </p:txBody>
      </p:sp>
      <p:sp>
        <p:nvSpPr>
          <p:cNvPr id="183" name="Google Shape;183;p13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84" name="Google Shape;184;p13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В листах стилів значення властивості записується через «:» і без кавичок. Але якщо значення складається з декількох слів з пробілами – то кавички обовязкові.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97" name="Google Shape;197;p14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0" name="Google Shape;210;p15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211" name="Google Shape;211;p15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224" name="Google Shape;224;p16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6" name="Google Shape;236;p17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237" name="Google Shape;237;p17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0" name="Google Shape;250;p18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251" name="Google Shape;251;p18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4" name="Google Shape;264;p19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265" name="Google Shape;265;p19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74" name="Google Shape;74;p2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7" name="Google Shape;277;p20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278" name="Google Shape;278;p20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2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2" name="Google Shape;292;p21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293" name="Google Shape;293;p21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2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 посилання вказує браузеру, що він повинен використовувати правила відображення HTML-файлу з CSS-файлу. Найважливіше тут те, що кілька HTML-документів можуть посилатися на одну таблицю стилів. Інакше кажучи, один CSS-файл можна використовувати для керування відображенням безлічі HTML-документів. </a:t>
            </a:r>
            <a:br>
              <a:rPr lang="en-US"/>
            </a:br>
            <a:endParaRPr/>
          </a:p>
        </p:txBody>
      </p:sp>
      <p:sp>
        <p:nvSpPr>
          <p:cNvPr id="306" name="Google Shape;306;p22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307" name="Google Shape;307;p22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2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 допоможе вам заощадити багато часу і сил. Якщо ви, наприклад, хочете змінити колір фону web-сайту з 100 сторінок, таблиця стилів позбавить вас від необхідності вручну змінювати всі сто HTML-документів. Використовуючи CSS, ці зміни можна зробити за кілька секунд, просто змінивши один код в центральній таблиці стилів. </a:t>
            </a:r>
            <a:endParaRPr/>
          </a:p>
        </p:txBody>
      </p:sp>
      <p:sp>
        <p:nvSpPr>
          <p:cNvPr id="320" name="Google Shape;320;p23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321" name="Google Shape;321;p23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2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Розмістіть ці файли в одній папці. Не забудьте зберегти файли з правильними розширеннями (".css" і ".htm")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Відкрийте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default.htm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у вашому браузері і ви побачите, що сторінка має червоний фон. Вітаємо! Ви створили вашу першу таблицю стилів! </a:t>
            </a:r>
            <a:endParaRPr/>
          </a:p>
        </p:txBody>
      </p:sp>
      <p:sp>
        <p:nvSpPr>
          <p:cNvPr id="334" name="Google Shape;334;p24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335" name="Google Shape;335;p24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2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0" name="Google Shape;350;p25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351" name="Google Shape;351;p25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2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цьому уроці ви навчитеся, як використовувати кольори і фон на ваших web-сайтах. Ми розглянемо також просунуті методи позиціонування і управління фоновим зображенням. Будуть роз'яснені наступні CSS-властивості:</a:t>
            </a:r>
            <a:endParaRPr/>
          </a:p>
        </p:txBody>
      </p:sp>
      <p:sp>
        <p:nvSpPr>
          <p:cNvPr id="362" name="Google Shape;362;p26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363" name="Google Shape;363;p26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2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4" name="Google Shape;374;p27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375" name="Google Shape;375;p27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2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7" name="Google Shape;387;p28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388" name="Google Shape;388;p28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2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Властивість 'background-color'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background-color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описує колір фону елемента.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елементі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&lt;body&gt;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розміщується весь вміст HTML-документа. Таким чином, для зміни кольору фону всієї сторінки 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background-color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потрібно застосувати до елемента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&lt;body&gt;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 можете також застосовувати цю властивість до інших елементів, у тому числі - до заголовків і тексту. У наступному прикладі різні кольори фону застосовуються до елементів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&lt;body&gt;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і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&lt;h1&gt;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Зауважте, що встановлює дві властивості для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&lt;h1&gt;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розділяючи їх крапкою з комою.</a:t>
            </a: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399" name="Google Shape;399;p29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400" name="Google Shape;400;p29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Назва "Каскадні таблиці стилів" походить від англійського Cascading Style Sheets, абревіатурою якого є CSS.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Вперше стилі з'являються в HTML 4.0 для визначення уявлення елементів HTML і рішення проблем подання документів.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Стилі зазвичай зберігаються в таблицях стилів: можуть бути визначені як всередині HTML-документа, так і в спеціальному файлі з розширенням css. Використовуючи окремі файли для зберігання таблиць стилів, можна істотно скоротити обсяг роботи. Також можна визначити кілька стилів, які, підкоряючись існуючим правилам, будуть каскадно задавати один певний стиль.</a:t>
            </a:r>
            <a:endParaRPr/>
          </a:p>
        </p:txBody>
      </p:sp>
      <p:sp>
        <p:nvSpPr>
          <p:cNvPr id="83" name="Google Shape;83;p3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84" name="Google Shape;84;p3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3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Властивість 'background-color'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background-color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описує колір фону елемента.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елементі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&lt;body&gt;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розміщується весь вміст HTML-документа. Таким чином, для зміни кольору фону всієї сторінки 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background-color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потрібно застосувати до елемента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&lt;body&gt;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 можете також застосовувати цю властивість до інших елементів, у тому числі - до заголовків і тексту. У наступному прикладі різні кольори фону застосовуються до елементів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&lt;body&gt;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і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&lt;h1&gt;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Зауважте, що встановлює дві властивості для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&lt;h1&gt;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розділяючи їх крапкою з комою.</a:t>
            </a: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412" name="Google Shape;412;p30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413" name="Google Shape;413;p30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3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Фонові зображення [background-image]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Зверніть увагу, що ми специфікуючи місце, де знаходиться файл як url ("butterfly.gif"). Це означає, що він знаходиться в тій же папці, що і таблиця стилів. Ви, зрозуміло, можете посилатися і на файли зображень в інших папках, використовуючи, наприклад, url ("../images/butterfly.gif "), або навіть на файли в інтернеті, вказуючи повну адресу файлу: url ("http://htmlbook.at.ua/butterfly.gif").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1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425" name="Google Shape;425;p31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3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Фонові зображення [background-image]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Зверніть увагу, що ми специфікуючи місце, де знаходиться файл як url ("butterfly.gif"). Це означає, що він знаходиться в тій же папці, що і таблиця стилів. Ви, зрозуміло, можете посилатися і на файли зображень в інших папках, використовуючи, наприклад, url ("../images/butterfly.gif "), або навіть на файли в інтернеті, вказуючи повну адресу файлу: url ("http://htmlbook.at.ua/butterfly.gif").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2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438" name="Google Shape;438;p32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3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Повторення / мультиплікація фонового зображення [background-repeat]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 помітили в попередньому прикладі, що зображення метелика повторюється за замовчуванням по горизонталі й вертикалі, заповнюючи весь екран? 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background-repeat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управляє цим.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таблиці вказані чотири значення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background-repeat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br>
              <a:rPr lang="en-US"/>
            </a:b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3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450" name="Google Shape;450;p33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3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4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463" name="Google Shape;463;p34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p3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5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476" name="Google Shape;476;p35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3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Блокування фонового зображення [background-attachment]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background-attachment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визначає, фіксується фоновий малюнок, чи прокручується разом з вмістом сторінки.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таблиці вказано два значення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background-attachment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Клацніть на прикладі, щоб побачити різницю між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scroll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та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6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488" name="Google Shape;488;p36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3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7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501" name="Google Shape;501;p37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p3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Locked – зімкнений в один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8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514" name="Google Shape;514;p38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3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замовчуванням фоновий малюнок позиціонується в лівому верхньому кутку екрану. 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background-position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дозволяє змінювати це значення за умовчанням, і фоновий малюнок може розташовуватися в будь-якому місці екрана.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 багато способів встановити значення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background-position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Тим не менше, всі вони представляють собою набір координат. Наприклад, значення '100px 200px' розташовує фоновий малюнок на 100px зліва і на 200px зверху у вікні браузера.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Координати можна вказувати у відсотках ширини екрана, у фіксованих одиницях (пікселі, сантиметри, і т. п.), або ви можете використовувати слова top, bottom, center, left і right. Модель нижче ілюструє сказане: </a:t>
            </a:r>
            <a:br>
              <a:rPr lang="en-US"/>
            </a:b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9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526" name="Google Shape;526;p39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Назва "Каскадні таблиці стилів" походить від англійського Cascading Style Sheets, абревіатурою якого є CSS.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Вперше стилі з'являються в HTML 4.0 для визначення уявлення елементів HTML і рішення проблем подання документів.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Стилі зазвичай зберігаються в таблицях стилів: можуть бути визначені як всередині HTML-документа, так і в спеціальному файлі з розширенням css. Використовуючи окремі файли для зберігання таблиць стилів, можна істотно скоротити обсяг роботи. Також можна визначити кілька стилів, які, підкоряючись існуючим правилам, будуть каскадно задавати один певний стиль.</a:t>
            </a:r>
            <a:endParaRPr/>
          </a:p>
        </p:txBody>
      </p:sp>
      <p:sp>
        <p:nvSpPr>
          <p:cNvPr id="92" name="Google Shape;92;p4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93" name="Google Shape;93;p4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4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замовчуванням фоновий малюнок позиціонується в лівому верхньому кутку екрану. 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background-position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дозволяє змінювати це значення за умовчанням, і фоновий малюнок може розташовуватися в будь-якому місці екрана.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 багато способів встановити значення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background-position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Тим не менше, всі вони представляють собою набір координат. Наприклад, значення '100px 200px' розташовує фоновий малюнок на 100px зліва і на 200px зверху у вікні браузера.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Координати можна вказувати у відсотках ширини екрана, у фіксованих одиницях (пікселі, сантиметри, і т. п.), або ви можете використовувати слова top, bottom, center, left і right. Модель нижче ілюструє сказане: </a:t>
            </a:r>
            <a:br>
              <a:rPr lang="en-US"/>
            </a:b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Якщо монітор квадратний, то це, швидше за все, 1280 х 1024, тоді як широкоформатний використовує дозвіл 1366 х 768. 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40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539" name="Google Shape;539;p40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4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замовчуванням фоновий малюнок позиціонується в лівому верхньому кутку екрану. 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background-position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дозволяє змінювати це значення за умовчанням, і фоновий малюнок може розташовуватися в будь-якому місці екрана.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 багато способів встановити значення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background-position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Тим не менше, всі вони представляють собою набір координат. Наприклад, значення '100px 200px' розташовує фоновий малюнок на 100px зліва і на 200px зверху у вікні браузера.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Координати можна вказувати у відсотках ширини екрана, у фіксованих одиницях (пікселі, сантиметри, і т. п.), або ви можете використовувати слова top, bottom, center, left і right. Модель нижче ілюструє сказане: </a:t>
            </a:r>
            <a:br>
              <a:rPr lang="en-US"/>
            </a:b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41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551" name="Google Shape;551;p41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4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замовчуванням фоновий малюнок позиціонується в лівому верхньому кутку екрану. 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background-position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дозволяє змінювати це значення за умовчанням, і фоновий малюнок може розташовуватися в будь-якому місці екрана.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 багато способів встановити значення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background-position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Тим не менше, всі вони представляють собою набір координат. Наприклад, значення '100px 200px' розташовує фоновий малюнок на 100px зліва і на 200px зверху у вікні браузера.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Координати можна вказувати у відсотках ширини екрана, у фіксованих одиницях (пікселі, сантиметри, і т. п.), або ви можете використовувати слова top, bottom, center, left і right. Модель нижче ілюструє сказане: </a:t>
            </a:r>
            <a:br>
              <a:rPr lang="en-US"/>
            </a:b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42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564" name="Google Shape;564;p42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p4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43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577" name="Google Shape;577;p43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p4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44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589" name="Google Shape;589;p44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p4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45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601" name="Google Shape;601;p45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4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 цим двом неспецифікованим властивостям будуть привласнені значення за замовчуванням -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scroll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та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left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цьому уроці ви вже познайомилися з технікою, яка відсутня в HTML. Ще цікавіше буде в наступному уроці, де ми розглянемо широкі можливості CSS при описі шрифтів.</a:t>
            </a:r>
            <a:br>
              <a:rPr lang="en-US"/>
            </a:b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46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615" name="Google Shape;615;p46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6" name="Google Shape;626;p4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цьому уроці ви вивчите роботу зі шрифтами за допомогою CSS. Ми розглянемо також питання про те, що конкретний шрифт, вибраний для web-сайту, може відображатися тільки в тому випадку, якщо цей шрифт встановлений на PC, з якого виконується доступ до цього web-сайту. Дано опис наступних CSS-властивостей: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47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628" name="Google Shape;628;p47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8" name="Google Shape;638;p4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font-family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вказує пріоритетний список шрифтів, що використовуються для відображення даного елемента або web-сторінки. Якщо перший шрифт списку не встановлений на комп'ютері, з якого виконується доступ до сайту, шукається наступний шрифт списку, поки не буде знайдений відповідний.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категоризації шрифтів використовуються два типи імен: ім'я сімейства / family-name і загальне / родове сімейство / generic family. Ці два терміни пояснюються далі. </a:t>
            </a:r>
            <a:br>
              <a:rPr lang="en-US"/>
            </a:br>
            <a:br>
              <a:rPr lang="en-US"/>
            </a:b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Family-name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 family-name (часто зване просто "шрифт") це, наприклад, "Arial", "Times New Roman" або "Tahoma".</a:t>
            </a:r>
            <a:br>
              <a:rPr lang="en-US"/>
            </a:b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Generic family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Його можна простіше описати як групу family-names, що мають характерні спільні риси. Приклад - sans-serif, набір шрифтів без "зарубок / feet".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Різницю можна також проілюструвати так: </a:t>
            </a:r>
            <a:br>
              <a:rPr lang="en-US"/>
            </a:b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48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640" name="Google Shape;640;p48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1" name="Google Shape;651;p4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br>
              <a:rPr lang="en-US"/>
            </a:b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Family-name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 family-name (часто зване просто "шрифт") це, наприклад, "Arial", "Times New Roman" або "Tahoma".</a:t>
            </a:r>
            <a:br>
              <a:rPr lang="en-US"/>
            </a:b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Generic family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Його можна простіше описати як групу family-names, що мають характерні спільні риси. Приклад - sans-serif, набір шрифтів без "зарубок / feet".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Різницю можна також проілюструвати так: </a:t>
            </a:r>
            <a:br>
              <a:rPr lang="en-US"/>
            </a:b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49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653" name="Google Shape;653;p49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03" name="Google Shape;103;p5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4" name="Google Shape;664;p5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br>
              <a:rPr lang="en-US"/>
            </a:b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Family-name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 family-name (часто зване просто "шрифт") це, наприклад, "Arial", "Times New Roman" або "Tahoma".</a:t>
            </a:r>
            <a:br>
              <a:rPr lang="en-US"/>
            </a:b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Generic family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Його можна простіше описати як групу family-names, що мають характерні спільні риси. Приклад - sans-serif, набір шрифтів без "зарубок / feet".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Різницю можна також проілюструвати так: </a:t>
            </a:r>
            <a:br>
              <a:rPr lang="en-US"/>
            </a:b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50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666" name="Google Shape;666;p50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5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вказівці шрифтів для вашого web-сайту ви, природно, починаєте з пріоритетного шрифту, а потім перераховуєте альтернативні. Рекомендуємо в кінці списку вказувати родове ім'я. Тоді сторінка, як мінімум, буде відображена шрифтом того ж сімейства, якщо відсутні всі специфіковані конкретні шрифти.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Заголовки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&lt;h1&gt;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буде відображено шрифтом "Arial". Якщо він не встановлений на користувальницькій машині, буде використовуватися "Verdana". Якщо недоступні обидва шрифти, для показу заголовків буде використаний шрифт сімейства </a:t>
            </a:r>
            <a:r>
              <a:rPr b="1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sans-serif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Зверніть увагу, що ім'я шрифту "Times New Roman" містить прогалини, тому вказано в подвійних лапках.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H1 – 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замовчуванням, заголов.ок першого рівня відображається найбільшим шрифтом жирного накреслення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51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678" name="Google Shape;678;p51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5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1" name="Google Shape;691;p5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font-style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визначає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italic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або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oblique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У прикладі всі заголовки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&lt;h2&gt;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будуть показані курсивом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italic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br>
              <a:rPr lang="en-US"/>
            </a:b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52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693" name="Google Shape;693;p52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5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6" name="Google Shape;706;p5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font-style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визначає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italic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або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oblique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У прикладі всі заголовки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&lt;h2&gt;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будуть показані курсивом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italic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br>
              <a:rPr lang="en-US"/>
            </a:b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53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708" name="Google Shape;708;p53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9" name="Google Shape;719;p5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Якщо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font-variant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має значення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small-caps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шрифт small-caps недоступний, браузер, швидше за все, відобразить текст літерами верхнього регістру.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54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721" name="Google Shape;721;p54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5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p5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Вага шрифту [font-weight]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font-weight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описує, наскільки товстим, або "важким", має відображатися шрифт. Шрифт може бути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або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bold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Деякі браузери підтримують навіть числові значення 100-900 (у сотнях) для опису ваги шрифту. 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55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736" name="Google Shape;736;p55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5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7" name="Google Shape;747;p5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Вага шрифту [font-weight]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font-weight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описує, наскільки товстим, або "важким", має відображатися шрифт. Шрифт може бути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або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bold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Деякі браузери підтримують навіть числові значення 100-900 (у сотнях) для опису ваги шрифту. 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56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749" name="Google Shape;749;p56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5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2" name="Google Shape;762;p5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Розмір шрифту встановлюється властивістю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font-size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Його називають кегель.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HTML даний параметр варіюється від 1 до 7 умовних одиниць, що не далеко не завжди є зручним, то в CSS властивості font </a:t>
            </a:r>
            <a:r>
              <a:rPr b="0" i="0" lang="en-US" sz="1200" u="sng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size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розмір шрифту можна вказати з точністю до пікселя.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Використовуються різні одиниці вимірювання (наприклад, пікселі і відсотки) для опису розміру шрифту. Ось приклади: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 одна відмінність у вказаних одиницях виміру: '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px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 і '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 дають абсолютне значення розміру шрифту, а '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 і '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 – відносні базового розміру. Багато користувачів не можуть читати дрібний текст, з різних причин.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Щоб зробити ваш web-сайт доступним для всіх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ви повинні використовувати відносні значення, такі як '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 або '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'.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Піксель px - це сама базова, абсолютна і остаточна одиниця виміру.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Кількість пікселів задається в настройках дозволу екрану, один px - це якраз один такий піксель на екрані. Всі значення браузер в результаті перерахує в пікселі.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Пікселі можуть бути дробовими, наприклад розмір можна задати в 16.5px. Це абсолютно нормально, браузер сам використовує дробові пікселі для внутрішніх обчислень.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1em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зазвичай дорівню довжині букви </a:t>
            </a:r>
            <a:r>
              <a:rPr lang="en-US"/>
              <a:t>M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 даному шрифті.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Давно на звалищі: mm, cm, pt, pc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Існують також «похідні» від пікселя одиниці виміру: mm, cm, pt і pc, але вони давно вирушили на звалище історії.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Ось, якщо цікаво, їх значення: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1mm (мм) = 3.8px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1cm (см) = 38px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1pt (друкарський пункт) = 4/3 px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1pc (друкарський піку) = 16px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57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764" name="Google Shape;764;p57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5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7" name="Google Shape;777;p5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 як значення в em розраховується щодо поточного шрифту, то вкладена рядок в 1.5 рази більше, ніж перша.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Виходить, розміри, задані в em, будуть зменшуватися або збільшуватися разом зі шрифтом. З урахуванням того, що розмір шрифту зазвичай визначається в батьку, і може бути змінений рівно в одному місці, це буває дуже зручно.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 таке «розмір шрифту»? Це зовсім не «розмір самої великої літери в ньому», як можна було б подумати.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Розмір шрифту - це деяка «умовна одиниця», яка вбудована в шрифт.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Вона зазвичай трохи більше, ніж відстань від верху самої великої літери до низу найменшою. Тобто, передбачається, що в цю висоту поміщається будь-яка буква або їх поєднання. Але при цьому «хвости» букв, таких як р, g можуть заходити за це значення, тобто вилазити знизу. Тому зазвичай висоту рядка роблять трохи більше, ніж розмір шрифту.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58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779" name="Google Shape;779;p58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2" name="Google Shape;792;p5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Скорочений запис [font]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Використовуючи скорочений запис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можна вказувати всі властивості шрифту в одному стильовому правилі.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Наприклад, ось чотири рядки опису властивостей шрифту для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&lt;p&gt;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 </a:t>
            </a:r>
            <a:br>
              <a:rPr lang="en-US"/>
            </a:b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59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794" name="Google Shape;794;p59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13" name="Google Shape;113;p6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6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8" name="Google Shape;808;p6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60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810" name="Google Shape;810;p60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6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0" name="Google Shape;820;p6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61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822" name="Google Shape;822;p61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6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4" name="Google Shape;834;p6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CSS-властивість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text-align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відповідає атрибуту, використовуваному в старих версіях HTML. Текст може бути вирівняний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або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justify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прикладі текст заголовних комірок таблиці &lt;th&gt; вирівнюється вправо, а в осередках даних &lt;td&gt; - по центру. Крім того, нормальні параграфи - justi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62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836" name="Google Shape;836;p62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8" name="Google Shape;848;p6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CSS-властивість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text-align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відповідає атрибуту, використовуваному в старих версіях HTML. Текст може бути вирівняний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або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justify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прикладі текст заголовних комірок таблиці &lt;th&gt; вирівнюється вправо, а в осередках даних &lt;td&gt; - по центру. Крім того, нормальні параграфи - justi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63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850" name="Google Shape;850;p63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1" name="Google Shape;861;p6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Декоративний варіант [text-decoration]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64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863" name="Google Shape;863;p64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6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4" name="Google Shape;874;p6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Декоративний варіант [text-decoration]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|θruː| 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65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876" name="Google Shape;876;p65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6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8" name="Google Shape;888;p6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Інтервал між буквами тексту можна специфікувати властивістю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letter-spacing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Значення - потрібна величина. Наприклад, якщо вам необхідно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3px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між літерами в параграфах &lt;p&gt; і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6px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у заголовках &lt;h1&gt; , то використовується такий код: </a:t>
            </a:r>
            <a:br>
              <a:rPr lang="en-US"/>
            </a:b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66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890" name="Google Shape;890;p66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6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2" name="Google Shape;902;p6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text-transform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управляє регістром символів. Можна вибрати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capitalize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uppercase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або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lowercase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в залежності від того, як виглядає текст в оригінальному HTML-коді.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Наприклад, слово "headline" можна показати "HEADLINE" або "Headline". Є чотири можливих значення text-transform: </a:t>
            </a:r>
            <a:br>
              <a:rPr lang="en-US"/>
            </a:br>
            <a:br>
              <a:rPr lang="en-US"/>
            </a:b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capitalize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Капіталізує кожне слово. Наприклад: "john doe" стане "John Doe". </a:t>
            </a:r>
            <a:br>
              <a:rPr lang="en-US"/>
            </a:b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uppercase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Конвертує всі символи у верхній регістр. Наприклад: "john doe" стане "JOHN DOE". </a:t>
            </a:r>
            <a:br>
              <a:rPr lang="en-US"/>
            </a:b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lowercase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Конвертує всі символи в нижній регістр. Наприклад: "JOHN DOE" стане "john doe". </a:t>
            </a:r>
            <a:br>
              <a:rPr lang="en-US"/>
            </a:b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none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Трансформації немає - текст відображається так само, як в HTML-коді.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прикладу ми використовуємо список імен. Всі імена виділені за допомогою &lt;li&gt; (list-item). Давайте капіталізуємо всі імена та відобразимо всі заголовки верхнім регістром.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Бачите, HTML-код в цьому прикладі в дійсності записаний в нижньому регістрі. 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67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904" name="Google Shape;904;p67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6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5" name="Google Shape;915;p6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Властивість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text-transform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управляє регістром символів. Можна вибрати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capitalize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uppercase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або 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lowercase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в залежності від того, як виглядає текст в оригінальному HTML-коді.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Наприклад, слово "headline" можна показати "HEADLINE" або "Headline". Є чотири можливих значення text-transform: </a:t>
            </a:r>
            <a:br>
              <a:rPr lang="en-US"/>
            </a:br>
            <a:br>
              <a:rPr lang="en-US"/>
            </a:b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capitalize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Капіталізує кожне слово. Наприклад: "john doe" стане "John Doe". </a:t>
            </a:r>
            <a:br>
              <a:rPr lang="en-US"/>
            </a:b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uppercase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Конвертує всі символи у верхній регістр. Наприклад: "john doe" стане "JOHN DOE". </a:t>
            </a:r>
            <a:br>
              <a:rPr lang="en-US"/>
            </a:b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lowercase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Конвертує всі символи в нижній регістр. Наприклад: "JOHN DOE" стане "john doe". </a:t>
            </a:r>
            <a:br>
              <a:rPr lang="en-US"/>
            </a:b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none</a:t>
            </a: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Трансформації немає - текст відображається так само, як в HTML-коді.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прикладу ми використовуємо список імен. Всі імена виділені за допомогою &lt;li&gt; (list-item). Давайте капіталізуємо всі імена та відобразимо всі заголовки верхнім регістром. </a:t>
            </a:r>
            <a:br>
              <a:rPr lang="en-US"/>
            </a:br>
            <a:br>
              <a:rPr lang="en-US"/>
            </a:b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Бачите, HTML-код в цьому прикладі в дійсності записаний в нижньому регістрі. 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68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917" name="Google Shape;917;p68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6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9" name="Google Shape;929;p6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вивчене в попередніх уроках ви можете застосовувати і для посилань / links (наприклад змінювати шрифт, колір, підкреслення і т. д). Новим буде те, що в CSS ці властивості можна визначати по-різному, в залежності від того, відвідали вже посилання, чи воно активне, чи знаходиться покажчик миші над посиланням. Це дозволяє додати цікаві ефекти на ваш web-сайт. Для цього використовуються так звані псевдокласи.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Посилання може мати різні стани. Наприклад, її вже відвідали / visited чи ще ні. Можна використовувати псевдокласи для установки різних стилів відвіданих і невідвіданих посилань. 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69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931" name="Google Shape;931;p69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23" name="Google Shape;123;p7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7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1" name="Google Shape;941;p7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вивчене в попередніх уроках ви можете застосовувати і для посилань / links (наприклад змінювати шрифт, колір, підкреслення і т. д). Новим буде те, що в CSS ці властивості можна визначати по-різному, в залежності від того, відвідали вже посилання, чи воно активне, чи знаходиться покажчик миші над посиланням. Це дозволяє додати цікаві ефекти на ваш web-сайт. Для цього використовуються так звані псевдокласи.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Посилання може мати різні стани. Наприклад, її вже відвідали / visited чи ще ні. Можна використовувати псевдокласи для установки різних стилів відвіданих і невідвіданих посилань. 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70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943" name="Google Shape;943;p70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7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7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71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955" name="Google Shape;955;p71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7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7" name="Google Shape;967;p7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72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969" name="Google Shape;969;p72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7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1" name="Google Shape;981;p7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73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983" name="Google Shape;983;p73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7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5" name="Google Shape;995;p7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74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997" name="Google Shape;997;p74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7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7" name="Google Shape;1007;p7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75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009" name="Google Shape;1009;p75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7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1" name="Google Shape;1021;p7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76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023" name="Google Shape;1023;p76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7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3" name="Google Shape;1033;p7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77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035" name="Google Shape;1035;p77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7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5" name="Google Shape;1045;p7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78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047" name="Google Shape;1047;p78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7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8" name="Google Shape;1058;p7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79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060" name="Google Shape;1060;p79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33" name="Google Shape;133;p8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8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0" name="Google Shape;1070;p8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80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072" name="Google Shape;1072;p80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8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2" name="Google Shape;1082;p8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Альтернативно можна також встановити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text-decoration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поряд з іншими властивостями, для всіх чотирьох псевдокласів. </a:t>
            </a:r>
            <a:br>
              <a:rPr lang="en-US"/>
            </a:br>
            <a:br>
              <a:rPr lang="en-US"/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a:link {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color: blue;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text-decoration:none;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a:visited {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color: purple;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text-decoration:none;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a:active {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background-color: yellow;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text-decoration:none;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a:hover {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color:red;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text-decoration:none;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br>
              <a:rPr lang="en-US"/>
            </a:b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81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084" name="Google Shape;1084;p81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8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5" name="Google Shape;1095;p8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82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097" name="Google Shape;1097;p82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8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7" name="Google Shape;1107;p8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83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109" name="Google Shape;1109;p83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8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0" name="Google Shape;1120;p8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84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122" name="Google Shape;1122;p84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8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4" name="Google Shape;1134;p8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85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136" name="Google Shape;1136;p85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8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7" name="Google Shape;1147;p8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86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149" name="Google Shape;1149;p86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8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0" name="Google Shape;1160;p8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87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162" name="Google Shape;1162;p87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8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3" name="Google Shape;1173;p8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88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175" name="Google Shape;1175;p88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jksdksd jh jhfkjhfsd</a:t>
            </a:r>
            <a:endParaRPr/>
          </a:p>
        </p:txBody>
      </p:sp>
      <p:sp>
        <p:nvSpPr>
          <p:cNvPr id="143" name="Google Shape;143;p9:notes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304800" y="1828800"/>
            <a:ext cx="44958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EB8"/>
              </a:buClr>
              <a:buSzPts val="4400"/>
              <a:buFont typeface="Quattrocento Sans"/>
              <a:buNone/>
              <a:defRPr sz="4400" cap="none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419100" y="4953000"/>
            <a:ext cx="3877408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75BEE9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2"/>
          <p:cNvSpPr/>
          <p:nvPr>
            <p:ph idx="2" type="pic"/>
          </p:nvPr>
        </p:nvSpPr>
        <p:spPr>
          <a:xfrm>
            <a:off x="5029200" y="0"/>
            <a:ext cx="37338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762000" y="2590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EB8"/>
              </a:buClr>
              <a:buSzPts val="4400"/>
              <a:buFont typeface="Quattrocento Sans"/>
              <a:buNone/>
              <a:defRPr sz="4400" cap="none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s Layout with Picture">
  <p:cSld name="One Columns Layout with Pictur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4802400" y="0"/>
            <a:ext cx="4345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2520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Noto Sans Symbols"/>
              <a:buChar char="▪"/>
              <a:defRPr sz="20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One Columns Layout with Picture">
  <p:cSld name="2_One Columns Layout with Pictur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800600" y="0"/>
            <a:ext cx="4343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2520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Noto Sans Symbols"/>
              <a:buChar char="▪"/>
              <a:defRPr sz="20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One Columns Layout with Picture">
  <p:cSld name="3_One Columns Layout with Pictur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4800600" y="0"/>
            <a:ext cx="4343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2520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Noto Sans Symbols"/>
              <a:buChar char="▪"/>
              <a:defRPr sz="20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Layout with Picture">
  <p:cSld name="Section Layout with Pictur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ctrTitle"/>
          </p:nvPr>
        </p:nvSpPr>
        <p:spPr>
          <a:xfrm>
            <a:off x="0" y="5181600"/>
            <a:ext cx="9136380" cy="914400"/>
          </a:xfrm>
          <a:prstGeom prst="rect">
            <a:avLst/>
          </a:prstGeom>
          <a:solidFill>
            <a:srgbClr val="017EB8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attrocento Sans"/>
              <a:buNone/>
              <a:defRPr sz="44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with 3 columns">
  <p:cSld name="Slide with 3 column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type="ctrTitle"/>
          </p:nvPr>
        </p:nvSpPr>
        <p:spPr>
          <a:xfrm>
            <a:off x="457200" y="2362200"/>
            <a:ext cx="8382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attrocento Sans"/>
              <a:buNone/>
              <a:defRPr sz="48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/>
        </p:nvSpPr>
        <p:spPr>
          <a:xfrm>
            <a:off x="2743200" y="4953000"/>
            <a:ext cx="1600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6934200" y="5334000"/>
            <a:ext cx="180570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EB8"/>
              </a:buClr>
              <a:buSzPts val="1200"/>
              <a:buFont typeface="Arial"/>
              <a:buNone/>
              <a:defRPr sz="1200">
                <a:solidFill>
                  <a:srgbClr val="75BEE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4775200" y="5334000"/>
            <a:ext cx="180570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EB8"/>
              </a:buClr>
              <a:buSzPts val="1200"/>
              <a:buFont typeface="Arial"/>
              <a:buNone/>
              <a:defRPr sz="1200">
                <a:solidFill>
                  <a:srgbClr val="75BEE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3" type="body"/>
          </p:nvPr>
        </p:nvSpPr>
        <p:spPr>
          <a:xfrm>
            <a:off x="2616200" y="5334000"/>
            <a:ext cx="180570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EB8"/>
              </a:buClr>
              <a:buSzPts val="1200"/>
              <a:buFont typeface="Arial"/>
              <a:buNone/>
              <a:defRPr sz="1200">
                <a:solidFill>
                  <a:srgbClr val="75BEE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4" type="body"/>
          </p:nvPr>
        </p:nvSpPr>
        <p:spPr>
          <a:xfrm>
            <a:off x="457200" y="5334000"/>
            <a:ext cx="180570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EB8"/>
              </a:buClr>
              <a:buSzPts val="1200"/>
              <a:buFont typeface="Arial"/>
              <a:buNone/>
              <a:defRPr sz="1200">
                <a:solidFill>
                  <a:srgbClr val="75BEE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Layout (w/ bullets)">
  <p:cSld name="One Column Layout (w/ bullets)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" type="body"/>
          </p:nvPr>
        </p:nvSpPr>
        <p:spPr>
          <a:xfrm>
            <a:off x="230400" y="1447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▪"/>
              <a:defRPr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17EB8"/>
              </a:buClr>
              <a:buSzPts val="2000"/>
              <a:buChar char="▪"/>
              <a:defRPr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▪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2304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EB8"/>
              </a:buClr>
              <a:buSzPts val="4000"/>
              <a:buFont typeface="Quattrocento Sans"/>
              <a:buNone/>
              <a:defRPr>
                <a:solidFill>
                  <a:srgbClr val="017EB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ctrTitle"/>
          </p:nvPr>
        </p:nvSpPr>
        <p:spPr>
          <a:xfrm>
            <a:off x="2438400" y="2590800"/>
            <a:ext cx="6477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EB8"/>
              </a:buClr>
              <a:buSzPts val="4800"/>
              <a:buFont typeface="Quattrocento Sans"/>
              <a:buNone/>
              <a:defRPr sz="4800" cap="none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2438400" y="5410200"/>
            <a:ext cx="6400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75BEE9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ctrTitle"/>
          </p:nvPr>
        </p:nvSpPr>
        <p:spPr>
          <a:xfrm>
            <a:off x="2438400" y="2590800"/>
            <a:ext cx="6477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EB8"/>
              </a:buClr>
              <a:buSzPts val="4800"/>
              <a:buFont typeface="Quattrocento Sans"/>
              <a:buNone/>
              <a:defRPr sz="4800" cap="none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2438400" y="5410200"/>
            <a:ext cx="6400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75BEE9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>
            <p:ph idx="2" type="pic"/>
          </p:nvPr>
        </p:nvSpPr>
        <p:spPr>
          <a:xfrm>
            <a:off x="304800" y="2514600"/>
            <a:ext cx="1981200" cy="19812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6"/>
          <p:cNvSpPr txBox="1"/>
          <p:nvPr>
            <p:ph type="ctrTitle"/>
          </p:nvPr>
        </p:nvSpPr>
        <p:spPr>
          <a:xfrm>
            <a:off x="2438400" y="2590800"/>
            <a:ext cx="6477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EB8"/>
              </a:buClr>
              <a:buSzPts val="4800"/>
              <a:buFont typeface="Quattrocento Sans"/>
              <a:buNone/>
              <a:defRPr sz="4800" cap="none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subTitle"/>
          </p:nvPr>
        </p:nvSpPr>
        <p:spPr>
          <a:xfrm>
            <a:off x="2438400" y="5410200"/>
            <a:ext cx="6400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75BEE9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(w/o logo)">
  <p:cSld name="1_Title Slide (w/o logo)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ctrTitle"/>
          </p:nvPr>
        </p:nvSpPr>
        <p:spPr>
          <a:xfrm>
            <a:off x="2438400" y="2590800"/>
            <a:ext cx="6477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EB8"/>
              </a:buClr>
              <a:buSzPts val="4800"/>
              <a:buFont typeface="Quattrocento Sans"/>
              <a:buNone/>
              <a:defRPr sz="4800" cap="none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subTitle"/>
          </p:nvPr>
        </p:nvSpPr>
        <p:spPr>
          <a:xfrm>
            <a:off x="2438400" y="5410200"/>
            <a:ext cx="6400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75BEE9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Layout (w/o bullets)">
  <p:cSld name="One Column Layout (w/o bullets)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" type="body"/>
          </p:nvPr>
        </p:nvSpPr>
        <p:spPr>
          <a:xfrm>
            <a:off x="228600" y="1447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 sz="32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type="title"/>
          </p:nvPr>
        </p:nvSpPr>
        <p:spPr>
          <a:xfrm>
            <a:off x="2286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EB8"/>
              </a:buClr>
              <a:buSzPts val="4000"/>
              <a:buFont typeface="Quattrocento Sans"/>
              <a:buNone/>
              <a:defRPr>
                <a:solidFill>
                  <a:srgbClr val="017EB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Layout">
  <p:cSld name="Two Columns Layou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idx="1" type="body"/>
          </p:nvPr>
        </p:nvSpPr>
        <p:spPr>
          <a:xfrm>
            <a:off x="230400" y="1450102"/>
            <a:ext cx="3886200" cy="4493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Noto Sans Symbols"/>
              <a:buChar char="▪"/>
              <a:defRPr sz="20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2304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EB8"/>
              </a:buClr>
              <a:buSzPts val="4000"/>
              <a:buFont typeface="Quattrocento Sans"/>
              <a:buNone/>
              <a:defRPr>
                <a:solidFill>
                  <a:srgbClr val="017EB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800600" y="1450102"/>
            <a:ext cx="3886200" cy="4493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Noto Sans Symbols"/>
              <a:buChar char="▪"/>
              <a:defRPr sz="20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Layout">
  <p:cSld name="1_One Column Layou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2304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EB8"/>
              </a:buClr>
              <a:buSzPts val="4000"/>
              <a:buFont typeface="Quattrocento Sans"/>
              <a:buNone/>
              <a:defRPr>
                <a:solidFill>
                  <a:srgbClr val="017EB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304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EB8"/>
              </a:buClr>
              <a:buSzPts val="4000"/>
              <a:buFont typeface="Quattrocento Sans"/>
              <a:buNone/>
              <a:defRPr b="0" i="0" sz="4000" u="none" cap="none" strike="noStrike">
                <a:solidFill>
                  <a:srgbClr val="017EB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30400" y="1447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17EB8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17EB8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17EB8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17EB8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17EB8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858000" y="6446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1905000" y="6324600"/>
            <a:ext cx="304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EB8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17EB8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Relationship Id="rId4" Type="http://schemas.openxmlformats.org/officeDocument/2006/relationships/image" Target="../media/image25.png"/><Relationship Id="rId5" Type="http://schemas.openxmlformats.org/officeDocument/2006/relationships/image" Target="../media/image1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5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png"/><Relationship Id="rId4" Type="http://schemas.openxmlformats.org/officeDocument/2006/relationships/image" Target="../media/image38.png"/><Relationship Id="rId5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.png"/><Relationship Id="rId4" Type="http://schemas.openxmlformats.org/officeDocument/2006/relationships/image" Target="../media/image33.png"/><Relationship Id="rId5" Type="http://schemas.openxmlformats.org/officeDocument/2006/relationships/image" Target="../media/image1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1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.png"/><Relationship Id="rId4" Type="http://schemas.openxmlformats.org/officeDocument/2006/relationships/image" Target="../media/image34.png"/><Relationship Id="rId5" Type="http://schemas.openxmlformats.org/officeDocument/2006/relationships/image" Target="../media/image11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.png"/><Relationship Id="rId4" Type="http://schemas.openxmlformats.org/officeDocument/2006/relationships/image" Target="../media/image32.png"/><Relationship Id="rId5" Type="http://schemas.openxmlformats.org/officeDocument/2006/relationships/image" Target="../media/image11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5.png"/><Relationship Id="rId4" Type="http://schemas.openxmlformats.org/officeDocument/2006/relationships/image" Target="../media/image31.png"/><Relationship Id="rId5" Type="http://schemas.openxmlformats.org/officeDocument/2006/relationships/image" Target="../media/image11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5.png"/><Relationship Id="rId4" Type="http://schemas.openxmlformats.org/officeDocument/2006/relationships/image" Target="../media/image36.png"/><Relationship Id="rId5" Type="http://schemas.openxmlformats.org/officeDocument/2006/relationships/image" Target="../media/image11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5.png"/><Relationship Id="rId4" Type="http://schemas.openxmlformats.org/officeDocument/2006/relationships/image" Target="../media/image35.png"/><Relationship Id="rId5" Type="http://schemas.openxmlformats.org/officeDocument/2006/relationships/image" Target="../media/image11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30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37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3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 – Стили для блоков" id="68" name="Google Shape;6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2286000"/>
            <a:ext cx="6215062" cy="409462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 txBox="1"/>
          <p:nvPr/>
        </p:nvSpPr>
        <p:spPr>
          <a:xfrm>
            <a:off x="364331" y="477370"/>
            <a:ext cx="8229600" cy="1351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Тема 3. Каскадні таблиці стилів CSS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26"/>
          <p:cNvSpPr txBox="1"/>
          <p:nvPr>
            <p:ph type="title"/>
          </p:nvPr>
        </p:nvSpPr>
        <p:spPr>
          <a:xfrm>
            <a:off x="98400" y="228600"/>
            <a:ext cx="3559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Що таке CSS?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98400" y="1752600"/>
            <a:ext cx="8839200" cy="5293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чому різниця між CSS і HTML?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міру розвитку Web дизайнери почали шукати можливості форматування онлайнових документів. Щоб задовольнити збільшеним вимогам споживачів, виробники браузерів (тоді - Netscape і Microsoft) винайшли нові HTML-теги, такі, наприклад, як &lt;font&gt;, які відрізнялися від оригінальних HTML-тегів тим, що вони визначали зовнішній вигляд, а не структуру. 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Це також призвело до того, що оригінальні теги структурування, такі як &lt;table&gt;, стали все більше застосовуватися для дизайну сторінок замість структурування тексту. Багато нових тегів дизайну, такі як &lt;blink&gt;, підтримувалися тільки одним браузером. "Вам необхідний браузер X для перегляду цієї сторінки" - така відмова стала звичайним явищем на web сайтах. 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27"/>
          <p:cNvSpPr txBox="1"/>
          <p:nvPr>
            <p:ph type="title"/>
          </p:nvPr>
        </p:nvSpPr>
        <p:spPr>
          <a:xfrm>
            <a:off x="98400" y="228600"/>
            <a:ext cx="3559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Що таке CSS?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98400" y="1752600"/>
            <a:ext cx="883920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чому різниця між CSS і HTML?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CSS був створений для виправлення цієї ситуації шляхом надання web-дизайнерам можливостей точного дизайну, підтримуваних всіма браузерами. Одночасно відбувся поділ подання та вмісту документа, що значно спростило роботу.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8"/>
          <p:cNvSpPr txBox="1"/>
          <p:nvPr>
            <p:ph type="title"/>
          </p:nvPr>
        </p:nvSpPr>
        <p:spPr>
          <a:xfrm>
            <a:off x="98400" y="228600"/>
            <a:ext cx="3559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Що таке CSS?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7" name="Google Shape;177;p28"/>
          <p:cNvSpPr/>
          <p:nvPr/>
        </p:nvSpPr>
        <p:spPr>
          <a:xfrm>
            <a:off x="98400" y="1752600"/>
            <a:ext cx="88392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Які переваги дасть мені CSS?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Поява CSS стало революцією в світі web-дизайну. Конкретні переваги CSS: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управління відображенням безлічі документів за допомогою однієї таблиці стилів;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більш точний контроль над зовнішнім виглядом сторінок;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поданням для різних носіїв інформації (екран, друк, і т. д.);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складна і пророблена техніка дизайну.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179" name="Google Shape;17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29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Синтаксис CSS?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8" name="Google Shape;18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438150" y="2057400"/>
            <a:ext cx="8499450" cy="443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Базовий синтаксис CSS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Скажімо, нам потрібен червоний колір фону web-сторінки: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HTML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це можна зробити так: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&lt;body bgcolor="#FF0000"&gt;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допомогою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того ж самого результату можна досягти так: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{background-color: # FF0000;}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192" name="Google Shape;19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30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Як працює CSS?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0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0"/>
          <p:cNvSpPr/>
          <p:nvPr/>
        </p:nvSpPr>
        <p:spPr>
          <a:xfrm>
            <a:off x="438150" y="1752600"/>
            <a:ext cx="8499450" cy="5447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Базовий синтаксис CSS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Але де розміщувати CSS-код? Саме цим питанням ми і займемося зараз.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205" name="Google Shape;20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Базовый синтаксис CSS | Уроки | WebReference" id="206" name="Google Shape;20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2600" y="2852738"/>
            <a:ext cx="6191199" cy="179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31"/>
          <p:cNvSpPr txBox="1"/>
          <p:nvPr>
            <p:ph type="title"/>
          </p:nvPr>
        </p:nvSpPr>
        <p:spPr>
          <a:xfrm>
            <a:off x="98400" y="228600"/>
            <a:ext cx="5007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Основні визначення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15" name="Google Shape;21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1"/>
          <p:cNvSpPr/>
          <p:nvPr/>
        </p:nvSpPr>
        <p:spPr>
          <a:xfrm>
            <a:off x="438150" y="1752600"/>
            <a:ext cx="8499450" cy="4678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Селектор –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елемент, до якого відноситься певний стиль.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CSS – правило –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це блок, який складається з хоча б одного селектору і визначення стиля (стильової властивості).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Листи стилів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це фактично набори CSS-правил, які задають властивості форматування елементів документу.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219" name="Google Shape;21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32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Як працює CSS?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28" name="Google Shape;22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2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438150" y="2057400"/>
            <a:ext cx="8499450" cy="5816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Застосування CSS до HTML-документу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 три способи застосувати CSS-правила до HTML-документу: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атрибут style (вбудований стиль).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тег style (стиль заголовку).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посилання на листи стилів (.css).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Ми рекомендуємо зосередитися на третьому - тобто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зовнішній / external таблиці стилів.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232" name="Google Shape;23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33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Як працює CSS?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41" name="Google Shape;24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3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438150" y="1752600"/>
            <a:ext cx="8499450" cy="298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 1: Інлайн / In-line (атрибут style)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Можна застосовувати CSS до HTML за допомогою HTML-атрибуту 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style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Червоний колір фону можна встановити так: 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685800" y="3551238"/>
            <a:ext cx="8077200" cy="3046988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&lt;html&gt;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&lt;head&gt;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&lt;title&gt;Приклад&lt;/title&gt;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&lt;/head&gt;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&lt;body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style="background-color: #FF0000;"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&lt;p&gt;Це червона сторінка&lt;/p&gt;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&lt;/body&gt;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&lt;/html&gt;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246" name="Google Shape;24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34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Як працює CSS?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55" name="Google Shape;25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4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4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4"/>
          <p:cNvSpPr/>
          <p:nvPr/>
        </p:nvSpPr>
        <p:spPr>
          <a:xfrm>
            <a:off x="438150" y="1600200"/>
            <a:ext cx="849945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 2: Внутрішній (тег style)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Другий спосіб вставки CSS-кодів - HTML-тег &lt;style&gt;. Наприклад: 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4"/>
          <p:cNvSpPr/>
          <p:nvPr/>
        </p:nvSpPr>
        <p:spPr>
          <a:xfrm>
            <a:off x="685800" y="2438400"/>
            <a:ext cx="8077200" cy="415498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&lt;html&gt;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    &lt;head&gt;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        &lt;title&gt;Приклад&lt;/title&gt;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      </a:t>
            </a:r>
            <a:r>
              <a:rPr b="0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 &lt;style type="text/css"&gt;</a:t>
            </a:r>
            <a:br>
              <a:rPr b="0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             body {background-color: #FF0000;}</a:t>
            </a:r>
            <a:br>
              <a:rPr b="0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           &lt;/style&gt;</a:t>
            </a:r>
            <a:br>
              <a:rPr b="0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    &lt;/head&gt;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    &lt;body&gt;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        &lt;p&gt;Це червона сторінка&lt;/p&gt;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    &lt;/body&gt;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&lt;/html&gt;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260" name="Google Shape;26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8" name="Google Shape;268;p35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Як працює CSS?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69" name="Google Shape;26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5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5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5"/>
          <p:cNvSpPr/>
          <p:nvPr/>
        </p:nvSpPr>
        <p:spPr>
          <a:xfrm>
            <a:off x="438150" y="2187476"/>
            <a:ext cx="849945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 3: Зовнішній (посилання на листи стилів) -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рекомендований метод.  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Зовнішня таблиця стилів це просто текстовий файл з розширенням 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.css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Ви можете помістити таблицю стилів на ваш web-сервер або на жорсткий диск, як і інші файли. 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273" name="Google Shape;27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8"/>
          <p:cNvSpPr txBox="1"/>
          <p:nvPr>
            <p:ph type="title"/>
          </p:nvPr>
        </p:nvSpPr>
        <p:spPr>
          <a:xfrm>
            <a:off x="2304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</a:pPr>
            <a:r>
              <a:rPr lang="en-US">
                <a:solidFill>
                  <a:schemeClr val="dk1"/>
                </a:solidFill>
              </a:rPr>
              <a:t>Зміст (Agenda)</a:t>
            </a:r>
            <a:endParaRPr/>
          </a:p>
        </p:txBody>
      </p:sp>
      <p:pic>
        <p:nvPicPr>
          <p:cNvPr id="78" name="Google Shape;7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2608487"/>
            <a:ext cx="2978009" cy="383584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8"/>
          <p:cNvSpPr/>
          <p:nvPr/>
        </p:nvSpPr>
        <p:spPr>
          <a:xfrm>
            <a:off x="230400" y="1143000"/>
            <a:ext cx="8312009" cy="5109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Визначення CSS. Що потрібно для вивчення CSS.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 таке CSS: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чому різниця між HTML і CSS.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Чому і хто створив CSS.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1" marL="971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Які переваги дасть CSS.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працює CSS.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Робота з кольором та фоном.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Робота з шрифтами.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Робота з текстом.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Посилання (псевдокласи).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Види селекторів.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" name="Google Shape;281;p36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Як працює CSS?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82" name="Google Shape;28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6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6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6"/>
          <p:cNvSpPr/>
          <p:nvPr/>
        </p:nvSpPr>
        <p:spPr>
          <a:xfrm>
            <a:off x="438150" y="1600200"/>
            <a:ext cx="84994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 3: Зовнішній (посилання на таблицю стилів)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6"/>
          <p:cNvSpPr/>
          <p:nvPr/>
        </p:nvSpPr>
        <p:spPr>
          <a:xfrm>
            <a:off x="537882" y="2523547"/>
            <a:ext cx="8077200" cy="4893647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Наприклад, скажімо, ваша таблиця стилів називається 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style.css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і знаходиться в папці 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style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Це можна проілюструвати так: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5137" y="3924300"/>
            <a:ext cx="3090863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288" name="Google Shape;28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37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Як працює CSS?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97" name="Google Shape;29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7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7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7"/>
          <p:cNvSpPr/>
          <p:nvPr/>
        </p:nvSpPr>
        <p:spPr>
          <a:xfrm>
            <a:off x="438150" y="1600200"/>
            <a:ext cx="84994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 3: Зовнішній (посилання на таблицю стилів)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7"/>
          <p:cNvSpPr/>
          <p:nvPr/>
        </p:nvSpPr>
        <p:spPr>
          <a:xfrm>
            <a:off x="537882" y="2523547"/>
            <a:ext cx="8077200" cy="3785652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Весь фокус полягає в тому, щоб створити посилання з HTML-документа (default.htm) на таблицю стилів (style.css). Це можна зробити одним рядком HTML-коду: 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&lt;link rel="stylesheet" type="text/css" href="style/style.css"/&gt;</a:t>
            </a:r>
            <a:endParaRPr b="0" i="0" sz="2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302" name="Google Shape;30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38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Як працює CSS?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11" name="Google Shape;31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8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8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8"/>
          <p:cNvSpPr/>
          <p:nvPr/>
        </p:nvSpPr>
        <p:spPr>
          <a:xfrm>
            <a:off x="438150" y="1600200"/>
            <a:ext cx="84994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 3: Зовнішній (посилання на таблицю стилів)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8"/>
          <p:cNvSpPr/>
          <p:nvPr/>
        </p:nvSpPr>
        <p:spPr>
          <a:xfrm>
            <a:off x="537882" y="2523547"/>
            <a:ext cx="8077200" cy="3785652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Цей рядок коду потрібно вставляти в розділі header HTML, тобто між тегами &lt;head&gt; і &lt;/head&gt;. Наприклад, так: 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&lt;html&gt;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    &lt;head&gt;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        &lt;title&gt;Мій документ&lt;/title&gt;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r>
              <a:rPr b="0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&lt;link rel="stylesheet" type="text/css" href="style/style.css" /&gt;</a:t>
            </a:r>
            <a:br>
              <a:rPr b="0" i="0" lang="en-US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    &lt;/head&gt;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    &lt;body&gt;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      ...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316" name="Google Shape;31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4" name="Google Shape;324;p39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Як працює CSS?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25" name="Google Shape;32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9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9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9"/>
          <p:cNvSpPr/>
          <p:nvPr/>
        </p:nvSpPr>
        <p:spPr>
          <a:xfrm>
            <a:off x="438150" y="1600200"/>
            <a:ext cx="84994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 3: Зовнішній (посилання на таблицю стилів)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532" y="2121815"/>
            <a:ext cx="7485068" cy="4322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330" name="Google Shape;330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8" name="Google Shape;338;p40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Як працює CSS?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39" name="Google Shape;33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0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0"/>
          <p:cNvSpPr/>
          <p:nvPr/>
        </p:nvSpPr>
        <p:spPr>
          <a:xfrm>
            <a:off x="438150" y="1600200"/>
            <a:ext cx="849945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Завдання №1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Відкрийте Блокнот (або інший ваш текстовий редактор) і створіть два файли - HTML-файл і CSS-файл - такого змісту: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0"/>
          <p:cNvSpPr/>
          <p:nvPr/>
        </p:nvSpPr>
        <p:spPr>
          <a:xfrm>
            <a:off x="304800" y="3352800"/>
            <a:ext cx="4572000" cy="3477875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&lt;html&gt;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&lt;head&gt;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&lt;title&gt;Мій документ&lt;/title&gt;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b="0" i="0" lang="en-US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&lt;link rel="stylesheet" type="text/css" href="style.css" /&gt;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&lt;/head&gt;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&lt;body&gt;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&lt;p&gt;Моя перша таблиця стилів&lt;/p&gt;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&lt;/body&gt;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&lt;/html&gt;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0"/>
          <p:cNvSpPr/>
          <p:nvPr/>
        </p:nvSpPr>
        <p:spPr>
          <a:xfrm>
            <a:off x="1580304" y="2981822"/>
            <a:ext cx="17780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default.html</a:t>
            </a:r>
            <a:endParaRPr b="1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4" name="Google Shape;344;p40"/>
          <p:cNvSpPr/>
          <p:nvPr/>
        </p:nvSpPr>
        <p:spPr>
          <a:xfrm>
            <a:off x="6325394" y="3000613"/>
            <a:ext cx="1600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style.css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0"/>
          <p:cNvSpPr/>
          <p:nvPr/>
        </p:nvSpPr>
        <p:spPr>
          <a:xfrm>
            <a:off x="5257800" y="3877270"/>
            <a:ext cx="3679800" cy="92333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body {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background-color: #FF0000;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346" name="Google Shape;34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1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4" name="Google Shape;354;p41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Як працює CSS?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55" name="Google Shape;35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1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1"/>
          <p:cNvSpPr/>
          <p:nvPr/>
        </p:nvSpPr>
        <p:spPr>
          <a:xfrm>
            <a:off x="438150" y="2150745"/>
            <a:ext cx="8499450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Отже, деякі зауваження: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зовнішню таблицю стилів можна створити в будь-якому текстовому редакторі;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файл із зовнішньою таблицею стилів не повинен містити ніяких тегів html;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файл із зовнішньою таблицею стилів необхідно зберегти з розширенням .css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358" name="Google Shape;35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2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42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67" name="Google Shape;36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2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2"/>
          <p:cNvSpPr/>
          <p:nvPr/>
        </p:nvSpPr>
        <p:spPr>
          <a:xfrm>
            <a:off x="438150" y="1600200"/>
            <a:ext cx="8499450" cy="47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Розглянемо наступні CSS-властивості: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background-color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background-image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background-repeat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background-attachment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background-position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370" name="Google Shape;37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3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8" name="Google Shape;378;p43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79" name="Google Shape;37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3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3"/>
          <p:cNvSpPr/>
          <p:nvPr/>
        </p:nvSpPr>
        <p:spPr>
          <a:xfrm>
            <a:off x="438150" y="1756464"/>
            <a:ext cx="8499450" cy="2923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Колір переднього плану: властивість 'color'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Наприклад, ми хочемо зробити всі заголовки документа темно-червоними. Заголовки позначаються HTML-елементом &lt;h1&gt;: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3"/>
          <p:cNvSpPr/>
          <p:nvPr/>
        </p:nvSpPr>
        <p:spPr>
          <a:xfrm>
            <a:off x="2286000" y="4944070"/>
            <a:ext cx="4572000" cy="1384995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h1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color: # ff0000;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383" name="Google Shape;38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4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1" name="Google Shape;391;p44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92" name="Google Shape;39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4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787902"/>
            <a:ext cx="8858250" cy="2622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395" name="Google Shape;395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5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3" name="Google Shape;403;p45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04" name="Google Shape;40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5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5"/>
          <p:cNvSpPr/>
          <p:nvPr/>
        </p:nvSpPr>
        <p:spPr>
          <a:xfrm>
            <a:off x="438150" y="1756464"/>
            <a:ext cx="849945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Властивість </a:t>
            </a: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background-color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описує колір фону елемента.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5"/>
          <p:cNvSpPr/>
          <p:nvPr/>
        </p:nvSpPr>
        <p:spPr>
          <a:xfrm>
            <a:off x="2286000" y="2971800"/>
            <a:ext cx="4572000" cy="353943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body {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background-color: #FFCC66;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h1 {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color: #990000;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background-color: #FC9804;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408" name="Google Shape;40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9"/>
          <p:cNvSpPr txBox="1"/>
          <p:nvPr>
            <p:ph type="title"/>
          </p:nvPr>
        </p:nvSpPr>
        <p:spPr>
          <a:xfrm>
            <a:off x="98400" y="228600"/>
            <a:ext cx="33306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en-US">
                <a:solidFill>
                  <a:schemeClr val="lt1"/>
                </a:solidFill>
              </a:rPr>
              <a:t>Що таке CSS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8" name="Google Shape;88;p19"/>
          <p:cNvSpPr/>
          <p:nvPr/>
        </p:nvSpPr>
        <p:spPr>
          <a:xfrm>
            <a:off x="230400" y="1897082"/>
            <a:ext cx="8312009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CSS  (Cascading 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Style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Sheets) - «каскадні листи стилів».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CSS відповідає за зовнішній вигляд HTML-сторінки.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Синтаксис мови досить простий: він складається з селектору і властивостей.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допомогою селекторів можна сказати браузеру які саме елементи ми хочемо оформити.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Властивості описують як саме ми хочемо оформити ці елементи.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6" name="Google Shape;416;p46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17" name="Google Shape;41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6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7800" y="2800350"/>
            <a:ext cx="6677758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420" name="Google Shape;420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7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8" name="Google Shape;428;p47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29" name="Google Shape;42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7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7"/>
          <p:cNvSpPr/>
          <p:nvPr/>
        </p:nvSpPr>
        <p:spPr>
          <a:xfrm>
            <a:off x="438150" y="1756464"/>
            <a:ext cx="849945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Фонові зображення [background-image]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вставки малюнка в якості фонового зображення web-сторінки просто застосуйте властивість 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background-image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 тезі 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&lt;body&gt;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і вкажіть місце розташування малюнка. 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7"/>
          <p:cNvSpPr/>
          <p:nvPr/>
        </p:nvSpPr>
        <p:spPr>
          <a:xfrm>
            <a:off x="1766938" y="3505200"/>
            <a:ext cx="5929262" cy="3046988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body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background-color: #FFCC66;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background-image: url("butterfly.gif");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h1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color: #990000;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background-color: #FC9804;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" id="433" name="Google Shape;43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8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1" name="Google Shape;441;p48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42" name="Google Shape;44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8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300" y="2047875"/>
            <a:ext cx="6629400" cy="435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445" name="Google Shape;44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9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3" name="Google Shape;453;p49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54" name="Google Shape;45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9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49"/>
          <p:cNvSpPr/>
          <p:nvPr/>
        </p:nvSpPr>
        <p:spPr>
          <a:xfrm>
            <a:off x="438150" y="1756464"/>
            <a:ext cx="849945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Повторення / мультиплікація фонового зображення [background-repeat]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3276600"/>
            <a:ext cx="87122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458" name="Google Shape;458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0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6" name="Google Shape;466;p50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67" name="Google Shape;46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0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0"/>
          <p:cNvSpPr/>
          <p:nvPr/>
        </p:nvSpPr>
        <p:spPr>
          <a:xfrm>
            <a:off x="438150" y="1756464"/>
            <a:ext cx="849945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Наприклад, для скасування повторення / мультиплікації фонового малюнка ми повинні записати такий код: 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50"/>
          <p:cNvSpPr/>
          <p:nvPr/>
        </p:nvSpPr>
        <p:spPr>
          <a:xfrm>
            <a:off x="1766938" y="3352800"/>
            <a:ext cx="5929262" cy="341632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body {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background-color: #FFCC66;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background-image: url("butterfly.gif");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background-repeat: no-repeat;</a:t>
            </a:r>
            <a:br>
              <a:rPr b="0" i="0" lang="en-US" sz="2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h1 {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color: #990000;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background-color: #FC9804;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" id="471" name="Google Shape;47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1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9" name="Google Shape;479;p51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80" name="Google Shape;48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1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2524125"/>
            <a:ext cx="6096000" cy="3343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483" name="Google Shape;48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2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1" name="Google Shape;491;p52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92" name="Google Shape;49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2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2"/>
          <p:cNvSpPr/>
          <p:nvPr/>
        </p:nvSpPr>
        <p:spPr>
          <a:xfrm>
            <a:off x="438150" y="2078956"/>
            <a:ext cx="832485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Блокування фонового зображення [background-attachment] -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визначає, фіксується фоновий малюнок, чи прокручується разом з вмістом сторінки. 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" y="4544646"/>
            <a:ext cx="9115425" cy="12465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496" name="Google Shape;496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3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4" name="Google Shape;504;p53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05" name="Google Shape;50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53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53"/>
          <p:cNvSpPr/>
          <p:nvPr/>
        </p:nvSpPr>
        <p:spPr>
          <a:xfrm>
            <a:off x="438150" y="2078956"/>
            <a:ext cx="832485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Блокування фонового зображення [background-attachment]. Приклад: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53"/>
          <p:cNvSpPr/>
          <p:nvPr/>
        </p:nvSpPr>
        <p:spPr>
          <a:xfrm>
            <a:off x="2286000" y="3136880"/>
            <a:ext cx="4572000" cy="341632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body {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background-color: #FFCC66;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background-image: url("butterfly.gif");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background-repeat: no-repeat;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background-attachment: fixed;</a:t>
            </a:r>
            <a:br>
              <a:rPr b="0" i="0" lang="en-US" sz="1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h1 {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color: #990000;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background-color: #FC9804;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509" name="Google Shape;50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4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7" name="Google Shape;517;p54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18" name="Google Shape;51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54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0" name="Google Shape;52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137" y="2238375"/>
            <a:ext cx="7705725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521" name="Google Shape;521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5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9" name="Google Shape;529;p55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30" name="Google Shape;53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5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55"/>
          <p:cNvSpPr/>
          <p:nvPr/>
        </p:nvSpPr>
        <p:spPr>
          <a:xfrm>
            <a:off x="438150" y="2078956"/>
            <a:ext cx="832485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Розташування фонового малюнка [background-position] – це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набір координат.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55"/>
          <p:cNvSpPr/>
          <p:nvPr/>
        </p:nvSpPr>
        <p:spPr>
          <a:xfrm>
            <a:off x="228600" y="3352800"/>
            <a:ext cx="8534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Наприклад, значення '100px 200px' розташовує фоновий малюнок на 100px зліва і на 200px зверху у вікні браузера. 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534" name="Google Shape;53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20"/>
          <p:cNvSpPr txBox="1"/>
          <p:nvPr>
            <p:ph type="title"/>
          </p:nvPr>
        </p:nvSpPr>
        <p:spPr>
          <a:xfrm>
            <a:off x="98400" y="228600"/>
            <a:ext cx="33306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en-US">
                <a:solidFill>
                  <a:schemeClr val="lt1"/>
                </a:solidFill>
              </a:rPr>
              <a:t>Що таке CSS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-76200" y="1524000"/>
            <a:ext cx="9274200" cy="526297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49987" algn="ctr" dir="8460000" dist="250190">
              <a:srgbClr val="000000">
                <a:alpha val="274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Термін каскадні означає, що потрібно враховувати пріоритети стилів: локальний стиль відміняє глобальний.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Містить правила для подання HTML.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 від HTML-розмітки (контенту). &lt;/ Li&gt; &lt;/ UL&gt;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CSS був введений, щоб зберегти інформацію, подану окремо від HTML-розмітки (контенту).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975" y="3114675"/>
            <a:ext cx="881062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6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2" name="Google Shape;542;p56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43" name="Google Shape;54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56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828800"/>
            <a:ext cx="5510213" cy="4646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546" name="Google Shape;546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7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4" name="Google Shape;554;p57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55" name="Google Shape;55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57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7" name="Google Shape;557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048" y="3161275"/>
            <a:ext cx="8841552" cy="1715525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57"/>
          <p:cNvSpPr/>
          <p:nvPr/>
        </p:nvSpPr>
        <p:spPr>
          <a:xfrm>
            <a:off x="438150" y="2078956"/>
            <a:ext cx="832485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Розташування фонового малюнка [background-position]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Приклад: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" id="559" name="Google Shape;559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8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7" name="Google Shape;567;p58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68" name="Google Shape;56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58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58"/>
          <p:cNvSpPr/>
          <p:nvPr/>
        </p:nvSpPr>
        <p:spPr>
          <a:xfrm>
            <a:off x="438150" y="2078956"/>
            <a:ext cx="832485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прикладі коду фонове зображення розташовується в правому нижньому кутку екрану: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58"/>
          <p:cNvSpPr/>
          <p:nvPr/>
        </p:nvSpPr>
        <p:spPr>
          <a:xfrm>
            <a:off x="2286000" y="3213080"/>
            <a:ext cx="4572000" cy="341632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body {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background-color: #FFCC66;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background-image: url("butterfly.gif");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background-repeat: no-repeat;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background-attachment: fixed;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background-position: right bottom;</a:t>
            </a:r>
            <a:br>
              <a:rPr b="0" i="0" lang="en-US" sz="1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h1 {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color: #990000;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background-color: #FC9804;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572" name="Google Shape;57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9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0" name="Google Shape;580;p59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81" name="Google Shape;58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59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3" name="Google Shape;583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8737" y="2438400"/>
            <a:ext cx="6486525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584" name="Google Shape;584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0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2" name="Google Shape;592;p60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93" name="Google Shape;59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60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60"/>
          <p:cNvSpPr/>
          <p:nvPr/>
        </p:nvSpPr>
        <p:spPr>
          <a:xfrm>
            <a:off x="219074" y="1756464"/>
            <a:ext cx="8718525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Скорочений запис [background]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Властивість </a:t>
            </a:r>
            <a:r>
              <a:rPr b="0" i="1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background</a:t>
            </a:r>
            <a:r>
              <a:rPr b="0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входить до складу всіх властивостей, які перераховані.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За допомогою </a:t>
            </a:r>
            <a:r>
              <a:rPr b="0" i="1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background</a:t>
            </a:r>
            <a:r>
              <a:rPr b="0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ви можете стискати кілька властивостей і записувати ваші стилі в скороченому вигляді, що полегшує читання таблиць.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596" name="Google Shape;596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1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4" name="Google Shape;604;p61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05" name="Google Shape;60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61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61"/>
          <p:cNvSpPr/>
          <p:nvPr/>
        </p:nvSpPr>
        <p:spPr>
          <a:xfrm>
            <a:off x="304800" y="2249031"/>
            <a:ext cx="8839200" cy="2246769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background-color: #FFCC66;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background-image: url("butterfly.gif");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background-repeat: no-repeat;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background-attachment: fixed;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background-position: right bottom;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61"/>
          <p:cNvSpPr/>
          <p:nvPr/>
        </p:nvSpPr>
        <p:spPr>
          <a:xfrm>
            <a:off x="609600" y="4572000"/>
            <a:ext cx="8001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Використовуючи </a:t>
            </a:r>
            <a:r>
              <a:rPr b="0" i="1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background</a:t>
            </a: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того ж результату можна досягти одним рядком коду: 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61"/>
          <p:cNvSpPr/>
          <p:nvPr/>
        </p:nvSpPr>
        <p:spPr>
          <a:xfrm>
            <a:off x="228600" y="5791200"/>
            <a:ext cx="8763000" cy="369332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background: #FFCC66 url("butterfly.gif") no-repeat fixed right bottom;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610" name="Google Shape;610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2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8" name="Google Shape;618;p62"/>
          <p:cNvSpPr txBox="1"/>
          <p:nvPr>
            <p:ph type="title"/>
          </p:nvPr>
        </p:nvSpPr>
        <p:spPr>
          <a:xfrm>
            <a:off x="98400" y="228600"/>
            <a:ext cx="3940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 Колір і фон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19" name="Google Shape;61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62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62"/>
          <p:cNvSpPr/>
          <p:nvPr/>
        </p:nvSpPr>
        <p:spPr>
          <a:xfrm>
            <a:off x="438150" y="1834277"/>
            <a:ext cx="849945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Порядок властивостей цього елемента такий: 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[</a:t>
            </a:r>
            <a:r>
              <a:rPr b="0" i="1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Background-color</a:t>
            </a: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] | [</a:t>
            </a:r>
            <a:r>
              <a:rPr b="0" i="1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background-image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] | [</a:t>
            </a:r>
            <a:r>
              <a:rPr b="0" i="1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background-repeat</a:t>
            </a: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] | [</a:t>
            </a:r>
            <a:r>
              <a:rPr b="0" i="1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background-attachment</a:t>
            </a: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] | [</a:t>
            </a:r>
            <a:r>
              <a:rPr b="0" i="1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background-position</a:t>
            </a: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] 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Якщо властивість відсутня, воно автоматично отримує значення за замовчуванням. Наприклад, якщо </a:t>
            </a:r>
            <a:r>
              <a:rPr b="0" i="1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background-attachment</a:t>
            </a: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і </a:t>
            </a:r>
            <a:r>
              <a:rPr b="0" i="1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background-position</a:t>
            </a: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немає в даному прикладі: 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62"/>
          <p:cNvSpPr/>
          <p:nvPr/>
        </p:nvSpPr>
        <p:spPr>
          <a:xfrm>
            <a:off x="514350" y="5801380"/>
            <a:ext cx="7791450" cy="52322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background: #FFCC66 url("butterfly.gif") no-repeat;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" id="623" name="Google Shape;62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3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1" name="Google Shape;631;p63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Шрифт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32" name="Google Shape;63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63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63"/>
          <p:cNvSpPr/>
          <p:nvPr/>
        </p:nvSpPr>
        <p:spPr>
          <a:xfrm>
            <a:off x="438150" y="1834277"/>
            <a:ext cx="8499450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CSS-властивості: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font-family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font-style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font-variant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font-weight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font-size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" id="635" name="Google Shape;635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4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3" name="Google Shape;643;p64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Шрифт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44" name="Google Shape;64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64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64"/>
          <p:cNvSpPr/>
          <p:nvPr/>
        </p:nvSpPr>
        <p:spPr>
          <a:xfrm>
            <a:off x="438150" y="1834277"/>
            <a:ext cx="8499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Сімейство шрифту [font-family].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64"/>
          <p:cNvSpPr/>
          <p:nvPr/>
        </p:nvSpPr>
        <p:spPr>
          <a:xfrm>
            <a:off x="438150" y="2551837"/>
            <a:ext cx="849945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Властивість 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font-family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вказує пріоритетний список шрифтів, що використовуються для відображення даного елемента або web-сторінки.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категоризації шрифтів використовуються два типи імен: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ім'я сімейства / family-name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загальне / родове сімейство / generic family.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648" name="Google Shape;648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5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6" name="Google Shape;656;p65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Шрифт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57" name="Google Shape;65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65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65"/>
          <p:cNvSpPr/>
          <p:nvPr/>
        </p:nvSpPr>
        <p:spPr>
          <a:xfrm>
            <a:off x="438150" y="1834277"/>
            <a:ext cx="8499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Сімейство шрифту [font-family].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65"/>
          <p:cNvSpPr/>
          <p:nvPr/>
        </p:nvSpPr>
        <p:spPr>
          <a:xfrm>
            <a:off x="438150" y="2551837"/>
            <a:ext cx="849945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Family-name</a:t>
            </a:r>
            <a:b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 family-name (часто зване просто "шрифт") це, наприклад, "Arial", "Times New Roman" або "Tahoma".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Generic family</a:t>
            </a:r>
            <a:b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Його можна простіше описати як групу family-names, що мають характерні спільні риси. Приклад - sans-serif, набір шрифтів без "зарубок / feet".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661" name="Google Shape;661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860400" y="685800"/>
            <a:ext cx="15018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en-US">
                <a:solidFill>
                  <a:schemeClr val="lt1"/>
                </a:solidFill>
              </a:rPr>
              <a:t>Вступ</a:t>
            </a:r>
            <a:endParaRPr/>
          </a:p>
        </p:txBody>
      </p:sp>
      <p:sp>
        <p:nvSpPr>
          <p:cNvPr id="107" name="Google Shape;107;p21"/>
          <p:cNvSpPr/>
          <p:nvPr/>
        </p:nvSpPr>
        <p:spPr>
          <a:xfrm>
            <a:off x="609600" y="2431971"/>
            <a:ext cx="8328000" cy="381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Каскадні таблиці стилів /Cascading Style Sheets (CSS) це вражаючий винахід для поліпшення вигляду ваших web-сайтів. Він допоможе заощадити багато часу і надасть Вам абсолютно нові можливості в дизайні web-сайтів. CSS необхідний абсолютно кожному, хто працює з web-дизайном.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381000"/>
            <a:ext cx="297180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6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9" name="Google Shape;669;p66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Шрифт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70" name="Google Shape;67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66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2" name="Google Shape;67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229281"/>
            <a:ext cx="6818038" cy="5574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673" name="Google Shape;673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7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1" name="Google Shape;681;p67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Шрифт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82" name="Google Shape;68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67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67"/>
          <p:cNvSpPr/>
          <p:nvPr/>
        </p:nvSpPr>
        <p:spPr>
          <a:xfrm>
            <a:off x="438150" y="1834277"/>
            <a:ext cx="8499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Сімейство шрифту [font-family].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67"/>
          <p:cNvSpPr/>
          <p:nvPr/>
        </p:nvSpPr>
        <p:spPr>
          <a:xfrm>
            <a:off x="438150" y="2551837"/>
            <a:ext cx="84994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Список шрифтів може виглядати так: 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67"/>
          <p:cNvSpPr/>
          <p:nvPr/>
        </p:nvSpPr>
        <p:spPr>
          <a:xfrm>
            <a:off x="742950" y="3352800"/>
            <a:ext cx="7486650" cy="830997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h1 {font-family: arial, verdana, sans-serif;}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h2 {font-family: "Times New Roman", serif;}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7" name="Google Shape;687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4800599"/>
            <a:ext cx="7311780" cy="1291671"/>
          </a:xfrm>
          <a:prstGeom prst="rect">
            <a:avLst/>
          </a:prstGeom>
          <a:noFill/>
          <a:ln cap="flat" cmpd="sng" w="9525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2" id="688" name="Google Shape;688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68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6" name="Google Shape;696;p68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Шрифт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97" name="Google Shape;69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68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68"/>
          <p:cNvSpPr/>
          <p:nvPr/>
        </p:nvSpPr>
        <p:spPr>
          <a:xfrm>
            <a:off x="438150" y="1834277"/>
            <a:ext cx="8499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Стиль шрифту [font-style]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68"/>
          <p:cNvSpPr/>
          <p:nvPr/>
        </p:nvSpPr>
        <p:spPr>
          <a:xfrm>
            <a:off x="438150" y="2551837"/>
            <a:ext cx="849945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 приймати такі значення: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(звичайний); italic (курсив); oblique (похилий).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прикладі всі заголовки 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&lt;h2&gt;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будуть показані курсивом 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italic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68"/>
          <p:cNvSpPr/>
          <p:nvPr/>
        </p:nvSpPr>
        <p:spPr>
          <a:xfrm>
            <a:off x="742950" y="4419600"/>
            <a:ext cx="7486650" cy="1200329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h1 {font-family: arial, verdana, sans-serif;}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h2 {font-family: "Times New Roman", serif; font-style: italic;}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2" name="Google Shape;702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9725" y="5819775"/>
            <a:ext cx="5924550" cy="962025"/>
          </a:xfrm>
          <a:prstGeom prst="rect">
            <a:avLst/>
          </a:prstGeom>
          <a:noFill/>
          <a:ln cap="flat" cmpd="sng" w="9525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2" id="703" name="Google Shape;703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9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1" name="Google Shape;711;p69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Шрифт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12" name="Google Shape;71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69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69"/>
          <p:cNvSpPr/>
          <p:nvPr/>
        </p:nvSpPr>
        <p:spPr>
          <a:xfrm>
            <a:off x="438150" y="1834277"/>
            <a:ext cx="8499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Стиль шрифту [font-style]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5" name="Google Shape;715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0603" y="2743200"/>
            <a:ext cx="5512197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716" name="Google Shape;716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70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4" name="Google Shape;724;p70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Шрифт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25" name="Google Shape;72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70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70"/>
          <p:cNvSpPr/>
          <p:nvPr/>
        </p:nvSpPr>
        <p:spPr>
          <a:xfrm>
            <a:off x="438150" y="1834277"/>
            <a:ext cx="8499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Варіант шрифту [font-variant]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70"/>
          <p:cNvSpPr/>
          <p:nvPr/>
        </p:nvSpPr>
        <p:spPr>
          <a:xfrm>
            <a:off x="438150" y="2551837"/>
            <a:ext cx="849945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Властивість 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 variant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може мати одне з двох можливих значень: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(звичайний шрифт);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small-caps (шрифт з малими прописними літерами).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9" name="Google Shape;72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3436" y="5414625"/>
            <a:ext cx="3984339" cy="13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70"/>
          <p:cNvSpPr/>
          <p:nvPr/>
        </p:nvSpPr>
        <p:spPr>
          <a:xfrm>
            <a:off x="3048000" y="4535269"/>
            <a:ext cx="4572000" cy="954107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h1 {font-variant: small-caps;}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h2 {font-variant: normal;}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" id="731" name="Google Shape;731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71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9" name="Google Shape;739;p71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Шрифт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40" name="Google Shape;74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71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71"/>
          <p:cNvSpPr/>
          <p:nvPr/>
        </p:nvSpPr>
        <p:spPr>
          <a:xfrm>
            <a:off x="438150" y="1295400"/>
            <a:ext cx="8499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Вага шрифту [font-weight]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71"/>
          <p:cNvSpPr/>
          <p:nvPr/>
        </p:nvSpPr>
        <p:spPr>
          <a:xfrm>
            <a:off x="438150" y="1828800"/>
            <a:ext cx="849945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Кожен шрифт може приймати наступні значення: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(звичайний);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lighter (тонкий);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bold (жирний);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bolder (ще більш жирний);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100-900 числовий опис ваги, в якому значення 100 відповідає самому тонкому зображенню, а 900 — товстому зображенню).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" id="744" name="Google Shape;744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72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2" name="Google Shape;752;p72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Шрифт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53" name="Google Shape;75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72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72"/>
          <p:cNvSpPr/>
          <p:nvPr/>
        </p:nvSpPr>
        <p:spPr>
          <a:xfrm>
            <a:off x="438150" y="1295400"/>
            <a:ext cx="8499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Вага шрифту [font-weight]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72"/>
          <p:cNvSpPr/>
          <p:nvPr/>
        </p:nvSpPr>
        <p:spPr>
          <a:xfrm>
            <a:off x="438150" y="1828800"/>
            <a:ext cx="84994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72"/>
          <p:cNvSpPr/>
          <p:nvPr/>
        </p:nvSpPr>
        <p:spPr>
          <a:xfrm>
            <a:off x="742950" y="2514600"/>
            <a:ext cx="7486650" cy="1200329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 {font-family: arial, verdana, sans-serif;}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td {font-family: arial, verdana, sans-serif;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font-weight: bold;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8" name="Google Shape;758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7172" y="4333875"/>
            <a:ext cx="5798028" cy="1922086"/>
          </a:xfrm>
          <a:prstGeom prst="rect">
            <a:avLst/>
          </a:prstGeom>
          <a:noFill/>
          <a:ln cap="flat" cmpd="sng" w="9525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2" id="759" name="Google Shape;759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73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7" name="Google Shape;767;p73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Шрифт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68" name="Google Shape;76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73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73"/>
          <p:cNvSpPr/>
          <p:nvPr/>
        </p:nvSpPr>
        <p:spPr>
          <a:xfrm>
            <a:off x="438150" y="1295400"/>
            <a:ext cx="849945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Розмір шрифту [font-size]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73"/>
          <p:cNvSpPr/>
          <p:nvPr/>
        </p:nvSpPr>
        <p:spPr>
          <a:xfrm>
            <a:off x="438150" y="1828800"/>
            <a:ext cx="84994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73"/>
          <p:cNvSpPr/>
          <p:nvPr/>
        </p:nvSpPr>
        <p:spPr>
          <a:xfrm>
            <a:off x="742950" y="2362200"/>
            <a:ext cx="7486650" cy="156966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h1 {font-size: 30px;}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h2 {font-size: 12pt;}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h3 {font-size: 120%;}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 {font-size: 1em;}</a:t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73" name="Google Shape;77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1625" y="4114800"/>
            <a:ext cx="6124575" cy="2744623"/>
          </a:xfrm>
          <a:prstGeom prst="rect">
            <a:avLst/>
          </a:prstGeom>
          <a:noFill/>
          <a:ln cap="flat" cmpd="sng" w="9525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2" id="774" name="Google Shape;77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74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2" name="Google Shape;782;p74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Шрифт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83" name="Google Shape;78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74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74"/>
          <p:cNvSpPr/>
          <p:nvPr/>
        </p:nvSpPr>
        <p:spPr>
          <a:xfrm>
            <a:off x="438150" y="1295400"/>
            <a:ext cx="849945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Розмір шрифту [font-size]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74"/>
          <p:cNvSpPr/>
          <p:nvPr/>
        </p:nvSpPr>
        <p:spPr>
          <a:xfrm>
            <a:off x="438150" y="1828800"/>
            <a:ext cx="84994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 з em: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74"/>
          <p:cNvSpPr/>
          <p:nvPr/>
        </p:nvSpPr>
        <p:spPr>
          <a:xfrm>
            <a:off x="742950" y="2362200"/>
            <a:ext cx="7867650" cy="156966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&lt;div style="font-size:1.5em"&gt;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Страуси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&lt;div style="font-size:1.5em"&gt;Живуть також в  Африке 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&lt;/div&gt;</a:t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88" name="Google Shape;788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1225" y="4914900"/>
            <a:ext cx="7008375" cy="1529100"/>
          </a:xfrm>
          <a:prstGeom prst="rect">
            <a:avLst/>
          </a:prstGeom>
          <a:solidFill>
            <a:srgbClr val="953734"/>
          </a:solidFill>
          <a:ln cap="flat" cmpd="sng" w="9525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2" id="789" name="Google Shape;78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75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7" name="Google Shape;797;p75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Шрифт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98" name="Google Shape;79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75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75"/>
          <p:cNvSpPr/>
          <p:nvPr/>
        </p:nvSpPr>
        <p:spPr>
          <a:xfrm>
            <a:off x="438150" y="1295400"/>
            <a:ext cx="8499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Скорочений запис [font]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75"/>
          <p:cNvSpPr/>
          <p:nvPr/>
        </p:nvSpPr>
        <p:spPr>
          <a:xfrm>
            <a:off x="438150" y="1828800"/>
            <a:ext cx="849945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Приклад: використовуючи скорочений запис, код можна спростити: 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75"/>
          <p:cNvSpPr/>
          <p:nvPr/>
        </p:nvSpPr>
        <p:spPr>
          <a:xfrm>
            <a:off x="457200" y="3048000"/>
            <a:ext cx="3752850" cy="23083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font-style: italic;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font-weight: bold;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font-size: 30px;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font-family: arial, sans-serif;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75"/>
          <p:cNvSpPr/>
          <p:nvPr/>
        </p:nvSpPr>
        <p:spPr>
          <a:xfrm>
            <a:off x="4419600" y="3039070"/>
            <a:ext cx="4572000" cy="92333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 {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font: italic bold 30px arial, sans-serif;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75"/>
          <p:cNvSpPr/>
          <p:nvPr/>
        </p:nvSpPr>
        <p:spPr>
          <a:xfrm>
            <a:off x="457200" y="5429071"/>
            <a:ext cx="8534400" cy="1015663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Порядок властивостей font такий: </a:t>
            </a:r>
            <a:b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font-style</a:t>
            </a: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 | </a:t>
            </a:r>
            <a:r>
              <a:rPr b="0" i="1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font-variant</a:t>
            </a: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 | </a:t>
            </a:r>
            <a:r>
              <a:rPr b="0" i="1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font-weight</a:t>
            </a: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 | </a:t>
            </a:r>
            <a:r>
              <a:rPr b="0" i="1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font-size</a:t>
            </a: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 | </a:t>
            </a:r>
            <a:r>
              <a:rPr b="0" i="1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font-family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805" name="Google Shape;805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22"/>
          <p:cNvSpPr txBox="1"/>
          <p:nvPr>
            <p:ph type="title"/>
          </p:nvPr>
        </p:nvSpPr>
        <p:spPr>
          <a:xfrm>
            <a:off x="860400" y="685800"/>
            <a:ext cx="15018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en-US">
                <a:solidFill>
                  <a:schemeClr val="lt1"/>
                </a:solidFill>
              </a:rPr>
              <a:t>Вступ</a:t>
            </a:r>
            <a:endParaRPr/>
          </a:p>
        </p:txBody>
      </p:sp>
      <p:sp>
        <p:nvSpPr>
          <p:cNvPr id="117" name="Google Shape;117;p22"/>
          <p:cNvSpPr/>
          <p:nvPr/>
        </p:nvSpPr>
        <p:spPr>
          <a:xfrm>
            <a:off x="609600" y="1676400"/>
            <a:ext cx="8328000" cy="5047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Вам знадобиться безкоштовний і простий текстовий редактор.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Наприклад, Microsoft Windows поставляється з програмою Блокнот (Notepad). Вона зазвичай знаходиться в Accessories меню Пуск, в Programs. Ви можете також використовувати простий текстовий редактор, наприклад Pico для Linux або Simple Text для Macintosh.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Простий текстовий редактор ідеально підходить для вивчення HTML і CSS, оскільки він не змінює введений вами код. Так ви швидко просунетеся, а помилки будуть тільки вашими, а не програмними.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76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3" name="Google Shape;813;p76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Текст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14" name="Google Shape;814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76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76"/>
          <p:cNvSpPr/>
          <p:nvPr/>
        </p:nvSpPr>
        <p:spPr>
          <a:xfrm>
            <a:off x="438150" y="1536442"/>
            <a:ext cx="849945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Форматування та встановлення стилю тексту - ключова проблема для будь-якого web-дизайнера. Розглянемо наступні властивості: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text-indent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text-align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text-decoration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letter-spacing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text-transform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" id="817" name="Google Shape;81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77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5" name="Google Shape;825;p77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Текст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26" name="Google Shape;82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77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77"/>
          <p:cNvSpPr/>
          <p:nvPr/>
        </p:nvSpPr>
        <p:spPr>
          <a:xfrm>
            <a:off x="438150" y="1295400"/>
            <a:ext cx="8499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Відступи [text-indent]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77"/>
          <p:cNvSpPr/>
          <p:nvPr/>
        </p:nvSpPr>
        <p:spPr>
          <a:xfrm>
            <a:off x="438150" y="1828800"/>
            <a:ext cx="849945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Властивість 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text-indent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дозволяє виділити параграф за допомогою установки відступу для його першого рядка. У прикладі 30px застосовується до всіх &lt;p&gt;: 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77"/>
          <p:cNvSpPr/>
          <p:nvPr/>
        </p:nvSpPr>
        <p:spPr>
          <a:xfrm>
            <a:off x="438150" y="3810000"/>
            <a:ext cx="8534400" cy="1015663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text-indent: 30px;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831" name="Google Shape;83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78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9" name="Google Shape;839;p78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Текст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40" name="Google Shape;84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78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78"/>
          <p:cNvSpPr/>
          <p:nvPr/>
        </p:nvSpPr>
        <p:spPr>
          <a:xfrm>
            <a:off x="438150" y="1295400"/>
            <a:ext cx="8499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Вирівнювання тексту [text-align]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78"/>
          <p:cNvSpPr/>
          <p:nvPr/>
        </p:nvSpPr>
        <p:spPr>
          <a:xfrm>
            <a:off x="438150" y="1828800"/>
            <a:ext cx="849945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Текст може бути вирівняний 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або 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justify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78"/>
          <p:cNvSpPr/>
          <p:nvPr/>
        </p:nvSpPr>
        <p:spPr>
          <a:xfrm>
            <a:off x="438150" y="3352800"/>
            <a:ext cx="8534400" cy="2862322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text-align: right;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td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text-align: center;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text-align: justify;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845" name="Google Shape;845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79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3" name="Google Shape;853;p79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Текст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54" name="Google Shape;85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79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79"/>
          <p:cNvSpPr/>
          <p:nvPr/>
        </p:nvSpPr>
        <p:spPr>
          <a:xfrm>
            <a:off x="438150" y="1295400"/>
            <a:ext cx="8499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Вирівнювання тексту [text-align]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7" name="Google Shape;857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391" y="2700337"/>
            <a:ext cx="8334809" cy="3471863"/>
          </a:xfrm>
          <a:prstGeom prst="rect">
            <a:avLst/>
          </a:prstGeom>
          <a:noFill/>
          <a:ln cap="flat" cmpd="sng" w="9525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2" id="858" name="Google Shape;858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80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6" name="Google Shape;866;p80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Текст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67" name="Google Shape;867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80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80"/>
          <p:cNvSpPr/>
          <p:nvPr/>
        </p:nvSpPr>
        <p:spPr>
          <a:xfrm>
            <a:off x="438150" y="1295400"/>
            <a:ext cx="8499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Декоративний варіант [text-decoration]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80"/>
          <p:cNvSpPr/>
          <p:nvPr/>
        </p:nvSpPr>
        <p:spPr>
          <a:xfrm>
            <a:off x="529114" y="2642790"/>
            <a:ext cx="838041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Властивість </a:t>
            </a:r>
            <a:r>
              <a:rPr b="0" i="1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text-decoration</a:t>
            </a: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дозволяє додавати різні "декоративні ефекти". Наприклад, можна підкреслити текст, провести лінію по або над текстом і т. д. </a:t>
            </a:r>
            <a:endParaRPr b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У прикладі &lt;h1&gt; підкреслені, &lt;h2&gt; - мають риску над текстом, а &lt;h3&gt; - перекреслені. 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871" name="Google Shape;871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81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9" name="Google Shape;879;p81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Текст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80" name="Google Shape;880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81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81"/>
          <p:cNvSpPr/>
          <p:nvPr/>
        </p:nvSpPr>
        <p:spPr>
          <a:xfrm>
            <a:off x="438150" y="1295400"/>
            <a:ext cx="8499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Декоративний варіант [text-decoration]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81"/>
          <p:cNvSpPr/>
          <p:nvPr/>
        </p:nvSpPr>
        <p:spPr>
          <a:xfrm>
            <a:off x="381000" y="2514600"/>
            <a:ext cx="3276600" cy="3693319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h1 {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text-decoration: underline;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h2 {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text-decoration: overline;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h3 {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text-decoration: line-through;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4" name="Google Shape;88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9386" y="2590800"/>
            <a:ext cx="4893614" cy="2058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885" name="Google Shape;885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82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3" name="Google Shape;893;p82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Текст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94" name="Google Shape;894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82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82"/>
          <p:cNvSpPr/>
          <p:nvPr/>
        </p:nvSpPr>
        <p:spPr>
          <a:xfrm>
            <a:off x="438150" y="1295400"/>
            <a:ext cx="8499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Інтервал між буквами [letter-spacing]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82"/>
          <p:cNvSpPr/>
          <p:nvPr/>
        </p:nvSpPr>
        <p:spPr>
          <a:xfrm>
            <a:off x="381000" y="2514600"/>
            <a:ext cx="3276600" cy="2954655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h1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letter-spacing: 6px;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letter-spacing: 3px;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8" name="Google Shape;89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1426" y="2405062"/>
            <a:ext cx="4942476" cy="1785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899" name="Google Shape;899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83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7" name="Google Shape;907;p83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Текст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08" name="Google Shape;90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83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83"/>
          <p:cNvSpPr/>
          <p:nvPr/>
        </p:nvSpPr>
        <p:spPr>
          <a:xfrm>
            <a:off x="438150" y="1295400"/>
            <a:ext cx="8499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Трансформація тексту [text-transform]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83"/>
          <p:cNvSpPr/>
          <p:nvPr/>
        </p:nvSpPr>
        <p:spPr>
          <a:xfrm>
            <a:off x="438150" y="1828800"/>
            <a:ext cx="870585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 чотири можливих значення text-transform: 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capitalize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Капіталізує кожне слово. Наприклад: "john doe" стане "John Doe". 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uppercase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Конвертує всі символи у верхній регістр. Наприклад: "john doe" стане "JOHN DOE". 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lowercase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Конвертує всі символи в нижній регістр. Наприклад: "JOHN DOE" стане "john doe". 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none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Трансформації немає - текст відображається так само, як в HTML-коді.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" id="912" name="Google Shape;912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84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0" name="Google Shape;920;p84"/>
          <p:cNvSpPr txBox="1"/>
          <p:nvPr>
            <p:ph type="title"/>
          </p:nvPr>
        </p:nvSpPr>
        <p:spPr>
          <a:xfrm>
            <a:off x="98400" y="228600"/>
            <a:ext cx="2035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Текст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21" name="Google Shape;92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84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84"/>
          <p:cNvSpPr/>
          <p:nvPr/>
        </p:nvSpPr>
        <p:spPr>
          <a:xfrm>
            <a:off x="438150" y="1295400"/>
            <a:ext cx="8499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Трансформація тексту [text-transform]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84"/>
          <p:cNvSpPr/>
          <p:nvPr/>
        </p:nvSpPr>
        <p:spPr>
          <a:xfrm>
            <a:off x="438150" y="2111276"/>
            <a:ext cx="3676650" cy="23083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h1 {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text-transform: uppercase;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 {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text-transform: capitalize;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5" name="Google Shape;925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9275" y="4572000"/>
            <a:ext cx="6943725" cy="2152650"/>
          </a:xfrm>
          <a:prstGeom prst="rect">
            <a:avLst/>
          </a:prstGeom>
          <a:noFill/>
          <a:ln cap="flat" cmpd="sng" w="9525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2" id="926" name="Google Shape;926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85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4" name="Google Shape;934;p85"/>
          <p:cNvSpPr txBox="1"/>
          <p:nvPr>
            <p:ph type="title"/>
          </p:nvPr>
        </p:nvSpPr>
        <p:spPr>
          <a:xfrm>
            <a:off x="98400" y="228600"/>
            <a:ext cx="2797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Посилання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35" name="Google Shape;93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85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85"/>
          <p:cNvSpPr/>
          <p:nvPr/>
        </p:nvSpPr>
        <p:spPr>
          <a:xfrm>
            <a:off x="438150" y="1143000"/>
            <a:ext cx="8499450" cy="5386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 таке псевдоклас?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Псевдоклас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— 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 властивість, яка дозволяє змінювати стиль елемента у залежності від дій користувача, а також розташування елемента (тега) у загальному потоці документа, що додає у дизайн сторінки деяку динаміку і логіку.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Класичним прикладом застосування псевдокласу є посилання, що змінює свій колір при наведенні на нього вказівника. Посилання в коді html задають контейнером a. У CSS можна використати цей тег як селектор: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a{color: blue;}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938" name="Google Shape;938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3"/>
          <p:cNvSpPr txBox="1"/>
          <p:nvPr>
            <p:ph type="title"/>
          </p:nvPr>
        </p:nvSpPr>
        <p:spPr>
          <a:xfrm>
            <a:off x="860400" y="685800"/>
            <a:ext cx="15018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en-US">
                <a:solidFill>
                  <a:schemeClr val="lt1"/>
                </a:solidFill>
              </a:rPr>
              <a:t>Вступ</a:t>
            </a:r>
            <a:endParaRPr/>
          </a:p>
        </p:txBody>
      </p:sp>
      <p:sp>
        <p:nvSpPr>
          <p:cNvPr id="127" name="Google Shape;127;p23"/>
          <p:cNvSpPr/>
          <p:nvPr/>
        </p:nvSpPr>
        <p:spPr>
          <a:xfrm>
            <a:off x="609600" y="2292727"/>
            <a:ext cx="8328000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вивчення CSS можна використовувати будь-який браузер. Ми радимо мати новітню версію браузера.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Браузер і текстовий редактор - ось все, що вам необхідно, а ще…..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ВАШЕ БАЖАННЯ і наполегливість :)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86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6" name="Google Shape;946;p86"/>
          <p:cNvSpPr txBox="1"/>
          <p:nvPr>
            <p:ph type="title"/>
          </p:nvPr>
        </p:nvSpPr>
        <p:spPr>
          <a:xfrm>
            <a:off x="98400" y="228600"/>
            <a:ext cx="2797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Посилання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47" name="Google Shape;947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86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86"/>
          <p:cNvSpPr/>
          <p:nvPr/>
        </p:nvSpPr>
        <p:spPr>
          <a:xfrm>
            <a:off x="438150" y="1143000"/>
            <a:ext cx="8499450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 таке псевдоклас?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Псевдокласи можна використати для встановлення різних стилів для відвіданих і невідвіданих посилань відповідно. Перелічимо ці 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псевдокласи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посилання: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a:visited — відвідані;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a:link — невідвідані;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a:active — активні;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a:hover — під вказівником.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950" name="Google Shape;950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87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8" name="Google Shape;958;p87"/>
          <p:cNvSpPr txBox="1"/>
          <p:nvPr>
            <p:ph type="title"/>
          </p:nvPr>
        </p:nvSpPr>
        <p:spPr>
          <a:xfrm>
            <a:off x="98400" y="228600"/>
            <a:ext cx="2797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Посилання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59" name="Google Shape;959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87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87"/>
          <p:cNvSpPr/>
          <p:nvPr/>
        </p:nvSpPr>
        <p:spPr>
          <a:xfrm>
            <a:off x="666750" y="2832080"/>
            <a:ext cx="3676650" cy="1384995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a:link {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color: #6699CC;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87"/>
          <p:cNvSpPr/>
          <p:nvPr/>
        </p:nvSpPr>
        <p:spPr>
          <a:xfrm>
            <a:off x="438150" y="1447800"/>
            <a:ext cx="849945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Псевдоклас </a:t>
            </a:r>
            <a:r>
              <a:rPr b="0" i="1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link</a:t>
            </a: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використовується для посилань на сторінки, які користувач ще не відвідував. У прикладі коду невідвідані посилання - сині. 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3" name="Google Shape;963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242" y="4953000"/>
            <a:ext cx="7512558" cy="1367175"/>
          </a:xfrm>
          <a:prstGeom prst="rect">
            <a:avLst/>
          </a:prstGeom>
          <a:noFill/>
          <a:ln cap="flat" cmpd="sng" w="9525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2" id="964" name="Google Shape;964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88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2" name="Google Shape;972;p88"/>
          <p:cNvSpPr txBox="1"/>
          <p:nvPr>
            <p:ph type="title"/>
          </p:nvPr>
        </p:nvSpPr>
        <p:spPr>
          <a:xfrm>
            <a:off x="98400" y="228600"/>
            <a:ext cx="2797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Посилання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73" name="Google Shape;97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88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88"/>
          <p:cNvSpPr/>
          <p:nvPr/>
        </p:nvSpPr>
        <p:spPr>
          <a:xfrm>
            <a:off x="438150" y="1143000"/>
            <a:ext cx="849945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Псевдоклас: visited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Псевдоклас 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visited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використовується для посилань на сторінки, які користувач відвідав. У прикладі коду відвідані посилання - фіолетові.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88"/>
          <p:cNvSpPr/>
          <p:nvPr/>
        </p:nvSpPr>
        <p:spPr>
          <a:xfrm>
            <a:off x="533400" y="3657600"/>
            <a:ext cx="3676650" cy="1384995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a:visited {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color: #660099;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7" name="Google Shape;977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5328586"/>
            <a:ext cx="7924800" cy="1224614"/>
          </a:xfrm>
          <a:prstGeom prst="rect">
            <a:avLst/>
          </a:prstGeom>
          <a:noFill/>
          <a:ln cap="flat" cmpd="sng" w="9525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2" id="978" name="Google Shape;978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89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6" name="Google Shape;986;p89"/>
          <p:cNvSpPr txBox="1"/>
          <p:nvPr>
            <p:ph type="title"/>
          </p:nvPr>
        </p:nvSpPr>
        <p:spPr>
          <a:xfrm>
            <a:off x="98400" y="228600"/>
            <a:ext cx="2797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Посилання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87" name="Google Shape;98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89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89"/>
          <p:cNvSpPr/>
          <p:nvPr/>
        </p:nvSpPr>
        <p:spPr>
          <a:xfrm>
            <a:off x="438150" y="1143000"/>
            <a:ext cx="849945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Псевдоклас: active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Псевдоклас 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active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використовується для активних посилань. 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прикладі активні посилання мають жовтий фон. 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89"/>
          <p:cNvSpPr/>
          <p:nvPr/>
        </p:nvSpPr>
        <p:spPr>
          <a:xfrm>
            <a:off x="533400" y="3657600"/>
            <a:ext cx="3676650" cy="1815882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a:active {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background-color: #FFFF00;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1" name="Google Shape;991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5439457"/>
            <a:ext cx="7848600" cy="1342343"/>
          </a:xfrm>
          <a:prstGeom prst="rect">
            <a:avLst/>
          </a:prstGeom>
          <a:noFill/>
          <a:ln cap="flat" cmpd="sng" w="9525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2" id="992" name="Google Shape;992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90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0" name="Google Shape;1000;p90"/>
          <p:cNvSpPr txBox="1"/>
          <p:nvPr>
            <p:ph type="title"/>
          </p:nvPr>
        </p:nvSpPr>
        <p:spPr>
          <a:xfrm>
            <a:off x="98400" y="228600"/>
            <a:ext cx="2797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Посилання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01" name="Google Shape;100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90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90"/>
          <p:cNvSpPr/>
          <p:nvPr/>
        </p:nvSpPr>
        <p:spPr>
          <a:xfrm>
            <a:off x="438150" y="1143000"/>
            <a:ext cx="849945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Псевдоклас: hover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Псевдоклас 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hover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використовується для посилань, над якими знаходиться курсор миші. 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 можна використовувати для створення цікавих ефектів. Наприклад, якщо ми хочемо, щоб посилання ставали помаранчевими і курсивними при проходженні покажчика над ними, то наш CSS повинен виглядати так: 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1004" name="Google Shape;1004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91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2" name="Google Shape;1012;p91"/>
          <p:cNvSpPr txBox="1"/>
          <p:nvPr>
            <p:ph type="title"/>
          </p:nvPr>
        </p:nvSpPr>
        <p:spPr>
          <a:xfrm>
            <a:off x="98400" y="228600"/>
            <a:ext cx="2797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Посилання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13" name="Google Shape;1013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91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91"/>
          <p:cNvSpPr/>
          <p:nvPr/>
        </p:nvSpPr>
        <p:spPr>
          <a:xfrm>
            <a:off x="438150" y="1143000"/>
            <a:ext cx="8499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Псевдоклас: hover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91"/>
          <p:cNvSpPr/>
          <p:nvPr/>
        </p:nvSpPr>
        <p:spPr>
          <a:xfrm>
            <a:off x="533400" y="2057400"/>
            <a:ext cx="4572000" cy="2062103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a:hover {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color: orange;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font-style: italic;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}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7" name="Google Shape;1017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775" y="4495800"/>
            <a:ext cx="7515225" cy="1968273"/>
          </a:xfrm>
          <a:prstGeom prst="rect">
            <a:avLst/>
          </a:prstGeom>
          <a:noFill/>
          <a:ln cap="flat" cmpd="sng" w="9525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2" id="1018" name="Google Shape;1018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92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6" name="Google Shape;1026;p92"/>
          <p:cNvSpPr txBox="1"/>
          <p:nvPr>
            <p:ph type="title"/>
          </p:nvPr>
        </p:nvSpPr>
        <p:spPr>
          <a:xfrm>
            <a:off x="98400" y="228600"/>
            <a:ext cx="2797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Посилання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27" name="Google Shape;1027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92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92"/>
          <p:cNvSpPr/>
          <p:nvPr/>
        </p:nvSpPr>
        <p:spPr>
          <a:xfrm>
            <a:off x="438150" y="1143000"/>
            <a:ext cx="849945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 1: Ефект при знаходженні покажчика над посиланням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 розглянемо декілька додаткових прикладів для псевдокласа 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hover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 1a: Відстань між літерами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ви пам'ятаєте, відстань між символами можна встановити властивістю 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letter-spacing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Це можна застосувати для посилання: 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1030" name="Google Shape;1030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93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8" name="Google Shape;1038;p93"/>
          <p:cNvSpPr txBox="1"/>
          <p:nvPr>
            <p:ph type="title"/>
          </p:nvPr>
        </p:nvSpPr>
        <p:spPr>
          <a:xfrm>
            <a:off x="98400" y="228600"/>
            <a:ext cx="2797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Посилання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39" name="Google Shape;1039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93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93"/>
          <p:cNvSpPr/>
          <p:nvPr/>
        </p:nvSpPr>
        <p:spPr>
          <a:xfrm>
            <a:off x="533400" y="2057400"/>
            <a:ext cx="4572000" cy="2554545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a:hover {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letter-spacing: 10px;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font-weight:bold;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color:red;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1042" name="Google Shape;1042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94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0" name="Google Shape;1050;p94"/>
          <p:cNvSpPr txBox="1"/>
          <p:nvPr>
            <p:ph type="title"/>
          </p:nvPr>
        </p:nvSpPr>
        <p:spPr>
          <a:xfrm>
            <a:off x="98400" y="228600"/>
            <a:ext cx="2797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Посилання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51" name="Google Shape;105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94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94"/>
          <p:cNvSpPr/>
          <p:nvPr/>
        </p:nvSpPr>
        <p:spPr>
          <a:xfrm>
            <a:off x="533400" y="4074855"/>
            <a:ext cx="4572000" cy="2677656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a:hover {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text-transform: uppercase;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font-weight:bold;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color:blue;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background-color:yellow;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94"/>
          <p:cNvSpPr/>
          <p:nvPr/>
        </p:nvSpPr>
        <p:spPr>
          <a:xfrm>
            <a:off x="533400" y="1349276"/>
            <a:ext cx="82296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Приклад 1b: UPPERCASE і lowercase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Ми розглянули властивість </a:t>
            </a:r>
            <a:r>
              <a:rPr b="0" i="1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text-transform</a:t>
            </a:r>
            <a:r>
              <a:rPr b="0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яке може перемикати символи з верхнього на нижній регістр. Це також можна використовувати для створення ефектів на посиланні: 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1055" name="Google Shape;1055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95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3" name="Google Shape;1063;p95"/>
          <p:cNvSpPr txBox="1"/>
          <p:nvPr>
            <p:ph type="title"/>
          </p:nvPr>
        </p:nvSpPr>
        <p:spPr>
          <a:xfrm>
            <a:off x="98400" y="228600"/>
            <a:ext cx="2797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Посилання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64" name="Google Shape;1064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95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95"/>
          <p:cNvSpPr/>
          <p:nvPr/>
        </p:nvSpPr>
        <p:spPr>
          <a:xfrm>
            <a:off x="533400" y="1349276"/>
            <a:ext cx="82296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 2: Видалення підкреслення посилань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Звичайне питання - як видалити підкреслення посилань?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 повинні точно визначити, чи потрібно прибрати підкреслення посилань, так як це може значно знизити використання вашого web-сайту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" id="1067" name="Google Shape;1067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24"/>
          <p:cNvSpPr txBox="1"/>
          <p:nvPr>
            <p:ph type="title"/>
          </p:nvPr>
        </p:nvSpPr>
        <p:spPr>
          <a:xfrm>
            <a:off x="98400" y="228600"/>
            <a:ext cx="3559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Що таке CSS?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381000" y="1295400"/>
            <a:ext cx="8839200" cy="594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Що можна робити за допомогою CSS?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CSS це мова стилів, що визначає відображення HTML-документів.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Наприклад, CSS працює з шрифтами, кольором, полями, рядками, висотою, шириною, фоновими зображеннями, позиціонуванням елементів і багатьма іншими речами. Потерпіть, і побачите! 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HTML може використовуватися для оформлення web-сайтів, але:</a:t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CSS надає більші можливості та більш точний і пропрацьований.</a:t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CSS, на сьогоднішній день, підтримується всіма браузерами. 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Проcлухавши лекції, ви зможете створювати власні таблиці стилів і використовувати CSS для додання вашому web-сайту чудового вигляду.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96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5" name="Google Shape;1075;p96"/>
          <p:cNvSpPr txBox="1"/>
          <p:nvPr>
            <p:ph type="title"/>
          </p:nvPr>
        </p:nvSpPr>
        <p:spPr>
          <a:xfrm>
            <a:off x="98400" y="228600"/>
            <a:ext cx="2797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Посилання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76" name="Google Shape;107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96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96"/>
          <p:cNvSpPr/>
          <p:nvPr/>
        </p:nvSpPr>
        <p:spPr>
          <a:xfrm>
            <a:off x="533400" y="1349276"/>
            <a:ext cx="82296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 2: Видалення підкреслення посилань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Люди звикли бачити на web-сторінках сині підкреслені посилання і знають, що за ним потрібно клацати. Якщо ви приберете підкреслення і зміните колір посилань, досить імовірно, що це збентежить користувачів і вони не отримають доступу до всього вмісту вашого сайту.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1079" name="Google Shape;1079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97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7" name="Google Shape;1087;p97"/>
          <p:cNvSpPr txBox="1"/>
          <p:nvPr>
            <p:ph type="title"/>
          </p:nvPr>
        </p:nvSpPr>
        <p:spPr>
          <a:xfrm>
            <a:off x="98400" y="228600"/>
            <a:ext cx="2797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Посилання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88" name="Google Shape;108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97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97"/>
          <p:cNvSpPr/>
          <p:nvPr/>
        </p:nvSpPr>
        <p:spPr>
          <a:xfrm>
            <a:off x="533400" y="4074855"/>
            <a:ext cx="4572000" cy="1384995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{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text-decoration:none;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97"/>
          <p:cNvSpPr/>
          <p:nvPr/>
        </p:nvSpPr>
        <p:spPr>
          <a:xfrm>
            <a:off x="533400" y="1349276"/>
            <a:ext cx="82296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 2: Видалення підкреслення посилань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Взагалі-то видалити підкреслення посилань дуже просто. Як ви, можливо, пам'ятаєте, властивість 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text-decoration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можна використовувати для визначення підкреслення тексту. Для видалення підкреслення просто встановіть в 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text-decoration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значення 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" id="1092" name="Google Shape;1092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98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0" name="Google Shape;1100;p98"/>
          <p:cNvSpPr txBox="1"/>
          <p:nvPr>
            <p:ph type="title"/>
          </p:nvPr>
        </p:nvSpPr>
        <p:spPr>
          <a:xfrm>
            <a:off x="98400" y="228600"/>
            <a:ext cx="40926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785" algn="ctr" dir="3180000" dist="3302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en-US">
                <a:solidFill>
                  <a:schemeClr val="lt1"/>
                </a:solidFill>
              </a:rPr>
              <a:t>Види селекторів</a:t>
            </a:r>
            <a:endParaRPr/>
          </a:p>
        </p:txBody>
      </p:sp>
      <p:pic>
        <p:nvPicPr>
          <p:cNvPr id="1101" name="Google Shape;110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98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98"/>
          <p:cNvSpPr/>
          <p:nvPr/>
        </p:nvSpPr>
        <p:spPr>
          <a:xfrm>
            <a:off x="708000" y="2858740"/>
            <a:ext cx="82296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Селектори типу.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Селектори класу.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Селектори id (ідентифікатори).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" id="1104" name="Google Shape;1104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99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2" name="Google Shape;1112;p99"/>
          <p:cNvSpPr txBox="1"/>
          <p:nvPr>
            <p:ph type="title"/>
          </p:nvPr>
        </p:nvSpPr>
        <p:spPr>
          <a:xfrm>
            <a:off x="98400" y="228600"/>
            <a:ext cx="40926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785" algn="ctr" dir="3180000" dist="3302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en-US">
                <a:solidFill>
                  <a:schemeClr val="lt1"/>
                </a:solidFill>
              </a:rPr>
              <a:t>Селектор типу</a:t>
            </a:r>
            <a:endParaRPr/>
          </a:p>
        </p:txBody>
      </p:sp>
      <p:pic>
        <p:nvPicPr>
          <p:cNvPr id="1113" name="Google Shape;111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114" name="Google Shape;1114;p99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" id="1115" name="Google Shape;1115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p99"/>
          <p:cNvSpPr/>
          <p:nvPr/>
        </p:nvSpPr>
        <p:spPr>
          <a:xfrm>
            <a:off x="438150" y="1305342"/>
            <a:ext cx="849945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Задавати атрибут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style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для кожного тега незручно і довго. Особливо, якщо той же результат можна отримати за допомогою єдиного CSS-правила, в якому використовується селектор для тега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допомогою селектора типу (по назві тега) можна задати стилі для всіх елементів списку, зображень, абзаців і так далі. Ці селектори містять ім'я тега без символів &lt;і&gt;. наприклад: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99"/>
          <p:cNvSpPr/>
          <p:nvPr/>
        </p:nvSpPr>
        <p:spPr>
          <a:xfrm>
            <a:off x="2590800" y="4648200"/>
            <a:ext cx="4572000" cy="1815882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  / * Стилі для елементів списку * 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00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5" name="Google Shape;1125;p100"/>
          <p:cNvSpPr txBox="1"/>
          <p:nvPr>
            <p:ph type="title"/>
          </p:nvPr>
        </p:nvSpPr>
        <p:spPr>
          <a:xfrm>
            <a:off x="98400" y="228600"/>
            <a:ext cx="40926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785" algn="ctr" dir="3180000" dist="3302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en-US">
                <a:solidFill>
                  <a:schemeClr val="lt1"/>
                </a:solidFill>
              </a:rPr>
              <a:t>Селектор класу</a:t>
            </a:r>
            <a:endParaRPr/>
          </a:p>
        </p:txBody>
      </p:sp>
      <p:pic>
        <p:nvPicPr>
          <p:cNvPr id="1126" name="Google Shape;1126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p100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" id="1128" name="Google Shape;1128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9" name="Google Shape;1129;p100"/>
          <p:cNvSpPr/>
          <p:nvPr/>
        </p:nvSpPr>
        <p:spPr>
          <a:xfrm>
            <a:off x="438150" y="1305342"/>
            <a:ext cx="849945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 - це один з атрибутів тегів. Виглядає він ось так: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Цей атрибут особливий, так як в CSS існує можливість вибирати елементи по класу. Робиться це за допомогою такого селектора: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.ім’я_класа.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наприклад: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Імена класів можуть складатися з латинських символів, цифр і знаків - і _. Ім'я класу має починатися з літери.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00"/>
          <p:cNvSpPr/>
          <p:nvPr/>
        </p:nvSpPr>
        <p:spPr>
          <a:xfrm>
            <a:off x="1676400" y="1901538"/>
            <a:ext cx="4572000" cy="52322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&lt;li class="first"&gt;&lt;/li&gt;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100"/>
          <p:cNvSpPr/>
          <p:nvPr/>
        </p:nvSpPr>
        <p:spPr>
          <a:xfrm>
            <a:off x="1524000" y="3693937"/>
            <a:ext cx="4572000" cy="1384995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.first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/* стилі для класа first */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01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9" name="Google Shape;1139;p101"/>
          <p:cNvSpPr txBox="1"/>
          <p:nvPr>
            <p:ph type="title"/>
          </p:nvPr>
        </p:nvSpPr>
        <p:spPr>
          <a:xfrm>
            <a:off x="98400" y="228600"/>
            <a:ext cx="40926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785" algn="ctr" dir="3180000" dist="3302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en-US">
                <a:solidFill>
                  <a:schemeClr val="lt1"/>
                </a:solidFill>
              </a:rPr>
              <a:t>Селектор id </a:t>
            </a:r>
            <a:endParaRPr/>
          </a:p>
        </p:txBody>
      </p:sp>
      <p:pic>
        <p:nvPicPr>
          <p:cNvPr id="1140" name="Google Shape;1140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141" name="Google Shape;1141;p101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" id="1142" name="Google Shape;1142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101"/>
          <p:cNvSpPr/>
          <p:nvPr/>
        </p:nvSpPr>
        <p:spPr>
          <a:xfrm>
            <a:off x="438150" y="1305342"/>
            <a:ext cx="8499450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Існує ще один HTML-атрибут, для якого існує спеціальний селектор. Цей атрибут ID (ідентифікатор), а селектор записується за допомогою символу #, наприклад,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#some-id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значення ID поширюються ті ж обмеження, що і на ім'я класу.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Ідентифікатор повинен бути унікальним на сторінці.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101"/>
          <p:cNvSpPr/>
          <p:nvPr/>
        </p:nvSpPr>
        <p:spPr>
          <a:xfrm>
            <a:off x="438150" y="4737318"/>
            <a:ext cx="8324850" cy="954107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Використання селектора по ID при оформленні вважається поганою практикою.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02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2" name="Google Shape;1152;p102"/>
          <p:cNvSpPr txBox="1"/>
          <p:nvPr>
            <p:ph type="title"/>
          </p:nvPr>
        </p:nvSpPr>
        <p:spPr>
          <a:xfrm>
            <a:off x="98400" y="228600"/>
            <a:ext cx="2797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en-US">
                <a:solidFill>
                  <a:schemeClr val="lt1"/>
                </a:solidFill>
              </a:rPr>
              <a:t>Завдання 1</a:t>
            </a:r>
            <a:endParaRPr/>
          </a:p>
        </p:txBody>
      </p:sp>
      <p:pic>
        <p:nvPicPr>
          <p:cNvPr id="1153" name="Google Shape;1153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102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" id="1155" name="Google Shape;1155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102"/>
          <p:cNvSpPr/>
          <p:nvPr/>
        </p:nvSpPr>
        <p:spPr>
          <a:xfrm>
            <a:off x="230188" y="1600200"/>
            <a:ext cx="853281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Оформлення тексту за допомогою CSS.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Оформіть текст, як показано на рисунку, при умові, що розмір всього тексту - 5em. Використайте: font-size, font-family, letter-spacing, vertical-aligan.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Використайте стиль заголовку.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7" name="Google Shape;1157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5925" y="4191000"/>
            <a:ext cx="5553075" cy="19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03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5" name="Google Shape;1165;p103"/>
          <p:cNvSpPr txBox="1"/>
          <p:nvPr>
            <p:ph type="title"/>
          </p:nvPr>
        </p:nvSpPr>
        <p:spPr>
          <a:xfrm>
            <a:off x="98400" y="228600"/>
            <a:ext cx="2797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en-US">
                <a:solidFill>
                  <a:schemeClr val="lt1"/>
                </a:solidFill>
              </a:rPr>
              <a:t>Завдання 2</a:t>
            </a:r>
            <a:endParaRPr/>
          </a:p>
        </p:txBody>
      </p:sp>
      <p:pic>
        <p:nvPicPr>
          <p:cNvPr id="1166" name="Google Shape;1166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Google Shape;1167;p103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" id="1168" name="Google Shape;1168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p103"/>
          <p:cNvSpPr/>
          <p:nvPr/>
        </p:nvSpPr>
        <p:spPr>
          <a:xfrm>
            <a:off x="230188" y="1600200"/>
            <a:ext cx="8532812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Нижній та верхній Індекси.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Напишіть CSS-правила, щоб отримати такий результат.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Використати позначення грецького символу λ, як &amp;lambda; або &amp;#955;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0" name="Google Shape;1170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9163" y="3902966"/>
            <a:ext cx="7081837" cy="2193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104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8" name="Google Shape;1178;p104"/>
          <p:cNvSpPr txBox="1"/>
          <p:nvPr>
            <p:ph type="title"/>
          </p:nvPr>
        </p:nvSpPr>
        <p:spPr>
          <a:xfrm>
            <a:off x="98400" y="228600"/>
            <a:ext cx="2797200" cy="78160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lang="en-US">
                <a:solidFill>
                  <a:schemeClr val="lt1"/>
                </a:solidFill>
              </a:rPr>
              <a:t>Завдання 3</a:t>
            </a:r>
            <a:endParaRPr/>
          </a:p>
        </p:txBody>
      </p:sp>
      <p:pic>
        <p:nvPicPr>
          <p:cNvPr id="1179" name="Google Shape;1179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32" y="152400"/>
            <a:ext cx="2024268" cy="13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p104"/>
          <p:cNvSpPr/>
          <p:nvPr/>
        </p:nvSpPr>
        <p:spPr>
          <a:xfrm>
            <a:off x="230188" y="35512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" id="1181" name="Google Shape;1181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38150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2" name="Google Shape;1182;p104"/>
          <p:cNvSpPr/>
          <p:nvPr/>
        </p:nvSpPr>
        <p:spPr>
          <a:xfrm>
            <a:off x="230188" y="1600200"/>
            <a:ext cx="8532812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Квадрати, які чергуються.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Зробіть набір квадратів, у яких змінюється колір заливки (рис. 1). При наведенні на будь-який квадрат його колір змінюється на помаранчевий (рис. 2).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3" name="Google Shape;1183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0200" y="3381375"/>
            <a:ext cx="6172200" cy="30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idx="12" type="sldNum"/>
          </p:nvPr>
        </p:nvSpPr>
        <p:spPr>
          <a:xfrm>
            <a:off x="6804000" y="6444000"/>
            <a:ext cx="2133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25"/>
          <p:cNvSpPr txBox="1"/>
          <p:nvPr>
            <p:ph type="title"/>
          </p:nvPr>
        </p:nvSpPr>
        <p:spPr>
          <a:xfrm>
            <a:off x="98400" y="228600"/>
            <a:ext cx="3559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algn="ctr" dir="5220000" dist="508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</a:pPr>
            <a:r>
              <a:rPr b="1" lang="en-US">
                <a:solidFill>
                  <a:schemeClr val="lt1"/>
                </a:solidFill>
              </a:rPr>
              <a:t>Що таке CSS?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7" name="Google Shape;147;p25"/>
          <p:cNvSpPr/>
          <p:nvPr/>
        </p:nvSpPr>
        <p:spPr>
          <a:xfrm>
            <a:off x="98400" y="1752600"/>
            <a:ext cx="8839200" cy="50783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чому різниця між CSS і HTML?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HTML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використовується для </a:t>
            </a:r>
            <a:r>
              <a:rPr b="1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структурування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вмісту сторінки.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CSS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використовується для </a:t>
            </a:r>
            <a:r>
              <a:rPr b="1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форматування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цього структурованого вмісту.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Давним-давно, коли Мадонна була дівою, а хлопець на ім'я Тім Бернерс-Лі винайшов World Wide Web, мову HTML використовували тільки для виводу структурованого тексту. Автор міг тільки розмічати текст: "це - заголовок" або "це - параграф", використовуючи HTML-теги, такі як &lt;h1&gt; і &lt;p&gt;. 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332" y="381000"/>
            <a:ext cx="2024268" cy="137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5BEE9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