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uk-UA" sz="3100" b="1" cap="all" dirty="0" smtClean="0"/>
              <a:t/>
            </a:r>
            <a:br>
              <a:rPr lang="uk-UA" sz="3100" b="1" cap="all" dirty="0" smtClean="0"/>
            </a:br>
            <a:r>
              <a:rPr lang="uk-UA" sz="3100" b="1" cap="all" dirty="0" smtClean="0"/>
              <a:t>Тема 3. Формування ресурсів комерційних банків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429684" cy="4857784"/>
          </a:xfrm>
        </p:spPr>
        <p:txBody>
          <a:bodyPr>
            <a:normAutofit/>
          </a:bodyPr>
          <a:lstStyle/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1. Складові банківських ресурсів</a:t>
            </a: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2. Формування власного капіталу</a:t>
            </a:r>
            <a:endParaRPr lang="ru-RU" sz="39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3. Залучені ресурси комерційних банків</a:t>
            </a: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4. Запозичені ресурси комерційних банків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Види і умови рефінансування банків з боку НБУ </a:t>
            </a:r>
            <a:endParaRPr lang="ru-RU" sz="3200" i="1" dirty="0"/>
          </a:p>
        </p:txBody>
      </p:sp>
      <p:grpSp>
        <p:nvGrpSpPr>
          <p:cNvPr id="22530" name="Group 2"/>
          <p:cNvGrpSpPr>
            <a:grpSpLocks noChangeAspect="1"/>
          </p:cNvGrpSpPr>
          <p:nvPr/>
        </p:nvGrpSpPr>
        <p:grpSpPr bwMode="auto">
          <a:xfrm>
            <a:off x="285720" y="857232"/>
            <a:ext cx="8501123" cy="5786478"/>
            <a:chOff x="2279" y="2896"/>
            <a:chExt cx="7624" cy="8222"/>
          </a:xfrm>
        </p:grpSpPr>
        <p:sp>
          <p:nvSpPr>
            <p:cNvPr id="22531" name="AutoShape 3"/>
            <p:cNvSpPr>
              <a:spLocks noChangeAspect="1" noChangeArrowheads="1"/>
            </p:cNvSpPr>
            <p:nvPr/>
          </p:nvSpPr>
          <p:spPr bwMode="auto">
            <a:xfrm>
              <a:off x="2279" y="2896"/>
              <a:ext cx="7624" cy="8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985" y="2896"/>
              <a:ext cx="6212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Види і умови рефінансування банків з боку НБУ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279" y="3593"/>
              <a:ext cx="169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4114" y="3593"/>
              <a:ext cx="183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Операції прямого 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репо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6091" y="3593"/>
              <a:ext cx="183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Строком до 14 днів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8068" y="3593"/>
              <a:ext cx="183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Строком до 365 днів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279" y="4708"/>
              <a:ext cx="424" cy="5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Надаються під забезпечення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703" y="4708"/>
              <a:ext cx="564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3267" y="4708"/>
              <a:ext cx="324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державних цінних паперів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інших боргових зобов'язань держави Україна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515" y="4708"/>
              <a:ext cx="338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100% балансової вартості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державних цінних паперів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703" y="5544"/>
              <a:ext cx="564" cy="1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267" y="5544"/>
              <a:ext cx="3248" cy="1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векселів суб'єктів господарської діяльності – резидентів України, що враховані банком за дисконтною ставкою не нижче облікової ставки НБУ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 окремих випадках – векселів нерезидентів, авальованих зарубіжними </a:t>
              </a: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банкками</a:t>
              </a: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з рейтингом не нижче «інвестиційного класу»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515" y="5544"/>
              <a:ext cx="1694" cy="2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80% балансової вартості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703" y="735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3267" y="7356"/>
              <a:ext cx="324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подвійних складських свідоцтв, що містять складські та заставні свідоцтва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8209" y="5544"/>
              <a:ext cx="1692" cy="2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70% балансової вартості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703" y="7913"/>
              <a:ext cx="564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267" y="7913"/>
              <a:ext cx="3248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іпотечних сертифікатів із фіксованою дохідністю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6515" y="7913"/>
              <a:ext cx="1694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30% суми кредиту, наданого банком позичальнику</a:t>
              </a:r>
              <a:endParaRPr kumimoji="0" lang="ru-RU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8209" y="7913"/>
              <a:ext cx="1692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20% суми кредиту, наданого банком позичальнику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2703" y="8888"/>
              <a:ext cx="564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3267" y="8888"/>
              <a:ext cx="3248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облігацій підприємств, що вільно обертаються на ринку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облігацій підприємств з додатковим забезпеченням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2703" y="9864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3267" y="9864"/>
              <a:ext cx="324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облігацій місцевих позик, що вільно обертаються на ринку 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6515" y="8888"/>
              <a:ext cx="1691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70% балансової вартості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6508" y="10421"/>
              <a:ext cx="3395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Обсяг від забезпечення (з урахуванням процентів за користування кредитом, пені та збитків)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 flipH="1">
              <a:off x="3126" y="3314"/>
              <a:ext cx="565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8774" y="3314"/>
              <a:ext cx="423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5103" y="3314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6938" y="331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9056" y="4150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H="1">
              <a:off x="2279" y="4150"/>
              <a:ext cx="6777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7079" y="4150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 flipH="1">
              <a:off x="2420" y="4150"/>
              <a:ext cx="4659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6929454" y="5072074"/>
            <a:ext cx="1857388" cy="107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до 60% балансової вартості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Умови рефінансування шляхом надання кредитів </a:t>
            </a:r>
            <a:r>
              <a:rPr lang="uk-UA" sz="2800" b="1" dirty="0" err="1" smtClean="0"/>
              <a:t>овернайт</a:t>
            </a:r>
            <a:endParaRPr lang="ru-RU" sz="2800" i="1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554" name="Group 2"/>
          <p:cNvGrpSpPr>
            <a:grpSpLocks noChangeAspect="1"/>
          </p:cNvGrpSpPr>
          <p:nvPr/>
        </p:nvGrpSpPr>
        <p:grpSpPr bwMode="auto">
          <a:xfrm>
            <a:off x="214282" y="1285860"/>
            <a:ext cx="8715436" cy="5357850"/>
            <a:chOff x="2279" y="2026"/>
            <a:chExt cx="7482" cy="4041"/>
          </a:xfrm>
        </p:grpSpPr>
        <p:sp>
          <p:nvSpPr>
            <p:cNvPr id="23555" name="AutoShape 3"/>
            <p:cNvSpPr>
              <a:spLocks noChangeAspect="1" noChangeArrowheads="1"/>
            </p:cNvSpPr>
            <p:nvPr/>
          </p:nvSpPr>
          <p:spPr bwMode="auto">
            <a:xfrm>
              <a:off x="2279" y="2026"/>
              <a:ext cx="7482" cy="4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279" y="2165"/>
              <a:ext cx="7482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Обов'язкова умова – укладення генеральної кредитної угоди з НБУ про використання банком лінії рефінансування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3832" y="3001"/>
              <a:ext cx="4094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Надання НБУ банкам кредитів </a:t>
              </a:r>
              <a:r>
                <a:rPr kumimoji="0" lang="uk-UA" sz="16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5949" y="27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832" y="3698"/>
              <a:ext cx="18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забезпечення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091" y="3698"/>
              <a:ext cx="18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бланкових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4679" y="3420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7079" y="3420"/>
              <a:ext cx="1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2279" y="4395"/>
              <a:ext cx="112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ставка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3550" y="4395"/>
              <a:ext cx="225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облікова ставка НБУ + 1%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5949" y="4395"/>
              <a:ext cx="225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облікова ставка НБУ + 2%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679" y="4116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7079" y="4116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7926" y="3141"/>
              <a:ext cx="1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9337" y="3141"/>
              <a:ext cx="1" cy="2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H="1">
              <a:off x="8208" y="5649"/>
              <a:ext cx="112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4820" y="5092"/>
              <a:ext cx="3388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НБУ може встановлювати: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частоту звернень для отримання кредиту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максимальний розмір кредиту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(бланкового) на певний період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Складові банківських ресурсів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uk-UA" sz="3200" b="1" dirty="0" smtClean="0"/>
              <a:t> </a:t>
            </a:r>
            <a:endParaRPr lang="ru-RU" sz="3200" i="1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285720" y="928670"/>
            <a:ext cx="8501122" cy="5572164"/>
            <a:chOff x="2279" y="7446"/>
            <a:chExt cx="7482" cy="6828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279" y="7446"/>
              <a:ext cx="7482" cy="6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79" y="9676"/>
              <a:ext cx="565" cy="26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Банківські ресурси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091" y="7585"/>
              <a:ext cx="366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 банку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091" y="8282"/>
              <a:ext cx="366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Залучені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091" y="8979"/>
              <a:ext cx="366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Запозичені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091" y="9810"/>
              <a:ext cx="3667" cy="1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Мобілізовані самим банком: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тимчасово вільні кошти підприємств;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вклади громадян;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емісія власних цінних паперів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091" y="11208"/>
              <a:ext cx="366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Придбані в інших банках (в т.ч. НБУ)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6091" y="12044"/>
              <a:ext cx="3668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Ресурси прямого прогнозування: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фонди банку;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нерозподілений прибуток.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6091" y="13159"/>
              <a:ext cx="3667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Ресурси непрямого прогнозування: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залишки на поточних рахунках клієнтів; - кошти в розрахунках;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інші джерела ресурсів.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550" y="8003"/>
              <a:ext cx="1976" cy="11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550" y="10372"/>
              <a:ext cx="1974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місця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мобілізації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550" y="12602"/>
              <a:ext cx="1974" cy="11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можливості прогнозування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2844" y="1093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126" y="8561"/>
              <a:ext cx="1" cy="45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126" y="8561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3126" y="13159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3126" y="10930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526" y="8561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5808" y="7725"/>
              <a:ext cx="1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5808" y="772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5808" y="8561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5808" y="9258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808" y="10233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5808" y="11487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5808" y="10233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5526" y="1093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5808" y="12323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5808" y="13856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5808" y="12323"/>
              <a:ext cx="0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526" y="13159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Види власного капіталу банку</a:t>
            </a:r>
            <a:r>
              <a:rPr lang="uk-UA" sz="3200" b="1" dirty="0" smtClean="0"/>
              <a:t> </a:t>
            </a:r>
            <a:endParaRPr lang="ru-RU" sz="3200" i="1" dirty="0"/>
          </a:p>
        </p:txBody>
      </p:sp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374487" y="857232"/>
            <a:ext cx="8340916" cy="5715040"/>
            <a:chOff x="2420" y="736"/>
            <a:chExt cx="7341" cy="10313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267" y="736"/>
              <a:ext cx="536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Класифікаційні ознаки видів власного капіталу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2420" y="1015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420" y="1015"/>
              <a:ext cx="1" cy="9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26" y="1294"/>
              <a:ext cx="423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Акціонерний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526" y="1712"/>
              <a:ext cx="423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Пайовий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526" y="2269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грошовій формі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526" y="2688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матеріально-речовій формі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5526" y="3106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формі фінансових активів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5526" y="3663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Приватний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5526" y="4081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Колективний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5526" y="4499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Державний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5526" y="4917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на основі змішаної форми власності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5526" y="5474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Національний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5526" y="5892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Іноземний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5526" y="6450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капітал, що нагромаджується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5526" y="6868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капітал, що споживається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5526" y="7425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Робочий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5526" y="7843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Неробочий («мертвий»)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526" y="8401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Балансовий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5526" y="8819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Регулятивний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5526" y="9376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5526" y="9794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Резервний капітал та інші спеціальні фонди і резерви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5526" y="10212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Нерозподілений прибуток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5526" y="10630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Субординований</a:t>
              </a: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985" y="1433"/>
              <a:ext cx="2117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Організаційно-правова форма діяльності банку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V="1">
              <a:off x="5102" y="143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5102" y="1712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985" y="2548"/>
              <a:ext cx="2117" cy="7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інвестування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5102" y="2409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5102" y="2827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5102" y="282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985" y="4081"/>
              <a:ext cx="2117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V="1">
              <a:off x="5102" y="3802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5102" y="4220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5102" y="4499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5102" y="4499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2985" y="5614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Резидентність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5102" y="5614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5102" y="5892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985" y="6589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Характер використання власниками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V="1">
              <a:off x="5102" y="6589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5102" y="6868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985" y="7439"/>
              <a:ext cx="2117" cy="6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Характер використання в банківській діяльності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V="1">
              <a:off x="5102" y="7564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5102" y="784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2985" y="8540"/>
              <a:ext cx="2117" cy="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Спосіб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розрахунку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 flipV="1">
              <a:off x="5102" y="8540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5102" y="8819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985" y="9631"/>
              <a:ext cx="2117" cy="9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Порядок 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5102" y="9515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 flipV="1">
              <a:off x="5102" y="993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102" y="10212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5102" y="10212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2420" y="10212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2420" y="8819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2420" y="7843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>
              <a:off x="2420" y="6868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2420" y="5892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2420" y="4499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2420" y="2827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2420" y="1712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Складові елементи та джерела формування власного капіталу банку</a:t>
            </a:r>
            <a:endParaRPr lang="ru-RU" sz="2800" i="1" dirty="0"/>
          </a:p>
        </p:txBody>
      </p:sp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428596" y="1357298"/>
            <a:ext cx="8501122" cy="5214974"/>
            <a:chOff x="2279" y="956"/>
            <a:chExt cx="7482" cy="3763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2279" y="956"/>
              <a:ext cx="7482" cy="3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2279" y="956"/>
              <a:ext cx="2259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Елементи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власного капіталу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20" y="956"/>
              <a:ext cx="2259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7361" y="956"/>
              <a:ext cx="2259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Механізм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поновлення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279" y="1935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(акціонерний)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279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Резервний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279" y="3883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Нерозподілений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 (прибуток)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820" y="1932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Емісія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акцій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4820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Відрахування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прибутку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4820" y="3883"/>
              <a:ext cx="2259" cy="6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власного капіталу внутрішнього походження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361" y="1932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Повторюваний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випуск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акцій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7361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 перевищує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4538" y="1374"/>
              <a:ext cx="2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7079" y="1374"/>
              <a:ext cx="2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408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408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3408" y="360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949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949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5949" y="360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8490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8490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Розрахунок величини регулятивного капіталу</a:t>
            </a:r>
            <a:endParaRPr lang="ru-RU" sz="3200" i="1" dirty="0"/>
          </a:p>
        </p:txBody>
      </p:sp>
      <p:grpSp>
        <p:nvGrpSpPr>
          <p:cNvPr id="4098" name="Group 2"/>
          <p:cNvGrpSpPr>
            <a:grpSpLocks noChangeAspect="1"/>
          </p:cNvGrpSpPr>
          <p:nvPr/>
        </p:nvGrpSpPr>
        <p:grpSpPr bwMode="auto">
          <a:xfrm>
            <a:off x="285720" y="1000338"/>
            <a:ext cx="8643998" cy="5357619"/>
            <a:chOff x="2279" y="8234"/>
            <a:chExt cx="7482" cy="5806"/>
          </a:xfrm>
        </p:grpSpPr>
        <p:sp>
          <p:nvSpPr>
            <p:cNvPr id="4099" name="AutoShape 3"/>
            <p:cNvSpPr>
              <a:spLocks noChangeAspect="1" noChangeArrowheads="1"/>
            </p:cNvSpPr>
            <p:nvPr/>
          </p:nvSpPr>
          <p:spPr bwMode="auto">
            <a:xfrm>
              <a:off x="2279" y="8234"/>
              <a:ext cx="7482" cy="5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2279" y="8466"/>
              <a:ext cx="7482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Основний капітал 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uk-UA" sz="1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 рівня)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фактично сплачений зареєстрований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розкриті резерви, створені або збільшені за рахунок нерозподіленого прибутку (капіталізовані дивіденди; емісійні різниці; резервні фонди; загальні резерви; прибуток минулих років; прибуток минулих років, що очікує затвердження)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244" y="9581"/>
              <a:ext cx="112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279" y="9999"/>
              <a:ext cx="7482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Додатковий капітал 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uk-UA" sz="1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ІІ рівня)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резерви під стандартну заборгованість інших банків;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резерви під стандартну заборгованість клієнтів за кредитними операціями;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3) результат переоцінки статутного капіталу з урахуванням індексу девальвації чи ревальвації гривні;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4) прибуток поточного року;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5)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субодинований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борг, що враховується до капіталу (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субординований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капітал).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5385" y="11392"/>
              <a:ext cx="1127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279" y="11810"/>
              <a:ext cx="7482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Відвернення</a:t>
              </a: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акції та інші цінні папери з нефіксованим прибутком у портфелі банку на продаж та інвестиції, випущені банками;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інвестиції в капітал установ в обсязі 10 і більше відсотків їх статутного капіталу та в дочірні установи;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3) кошти, вкладені в інші банки на умовах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субодинованого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боргу.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385" y="13204"/>
              <a:ext cx="1127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=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85720" y="6000769"/>
            <a:ext cx="8643998" cy="500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Регулятивний капітал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Характеристика </a:t>
            </a:r>
            <a:r>
              <a:rPr lang="ru-RU" sz="2800" b="1" dirty="0" err="1" smtClean="0"/>
              <a:t>залучених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банківських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ресурсів</a:t>
            </a:r>
            <a:endParaRPr lang="ru-RU" sz="28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282" y="928671"/>
          <a:ext cx="8715436" cy="5894017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2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Види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ресурсів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Складова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характеристика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господарювання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(до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запитання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Поточні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довірчими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розрахунках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розподільчі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цільові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кош­ти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для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розрахунків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платіжними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картками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(до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запитання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Поточні рахунки, кошти за довірчи­ми операціями фізичних осіб, кошти в розрахунках, кошти фізичних осіб для розрахунків платіжними картками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4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бюджету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позабюджетних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фондів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України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Кошти бюджетів України до розподілу, кошти державного бюджету України, бюджетні кошти клієнтів, які утриму­ються з державного бюджету України, кошти місцевих бюджетів та бюджетні кошти клієнтів, що утримуються з міс­цевих бюджетів, кошти позабюджетних фондів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Кредиторська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заборгованість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Кредиторська заборгованість за опера­ціями з клієнтами банку, сума транзит­них рахунків за операціями з клієнта</a:t>
                      </a:r>
                      <a:r>
                        <a:rPr lang="uk-UA" sz="1200" i="0">
                          <a:latin typeface="Times New Roman"/>
                          <a:ea typeface="Times New Roman"/>
                        </a:rPr>
                        <a:t>ми</a:t>
                      </a:r>
                      <a:r>
                        <a:rPr lang="ru-RU" sz="1200" i="0">
                          <a:latin typeface="Times New Roman"/>
                          <a:ea typeface="Times New Roman"/>
                        </a:rPr>
                        <a:t> банку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власного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боргу (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крім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субординованого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боргу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Прості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векселі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емітовані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банком, </a:t>
                      </a:r>
                      <a:r>
                        <a:rPr lang="uk-UA" sz="1200" i="0" dirty="0">
                          <a:latin typeface="Times New Roman"/>
                          <a:ea typeface="Times New Roman"/>
                        </a:rPr>
                        <a:t>ощадні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сертифікати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емітова</a:t>
                      </a:r>
                      <a:r>
                        <a:rPr lang="uk-UA" sz="1200" i="0" dirty="0">
                          <a:latin typeface="Times New Roman"/>
                          <a:ea typeface="Times New Roman"/>
                        </a:rPr>
                        <a:t>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Характеристика </a:t>
            </a:r>
            <a:r>
              <a:rPr lang="ru-RU" sz="2800" b="1" dirty="0" err="1" smtClean="0"/>
              <a:t>запозичених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банківських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ресурсів</a:t>
            </a:r>
            <a:endParaRPr lang="ru-RU" sz="2800" i="1" dirty="0"/>
          </a:p>
        </p:txBody>
      </p:sp>
      <p:graphicFrame>
        <p:nvGraphicFramePr>
          <p:cNvPr id="93" name="Таблица 92"/>
          <p:cNvGraphicFramePr>
            <a:graphicFrameLocks noGrp="1"/>
          </p:cNvGraphicFramePr>
          <p:nvPr/>
        </p:nvGraphicFramePr>
        <p:xfrm>
          <a:off x="285720" y="857233"/>
          <a:ext cx="8643997" cy="5679951"/>
        </p:xfrm>
        <a:graphic>
          <a:graphicData uri="http://schemas.openxmlformats.org/drawingml/2006/table">
            <a:tbl>
              <a:tblPr/>
              <a:tblGrid>
                <a:gridCol w="47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0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Види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ресурсів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Складова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характеристика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4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НБУ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Коррахунок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в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комерційному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банку,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корот­кострокові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(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овердрафт 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коррахунком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РЕПО, через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аукціони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ломбардні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стабіліза­ційний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кредит,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(через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аукціон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рахунок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міжнародних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фінансових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організацій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стабілізаційний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кредит,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кореспондентські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овернайт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гарантійні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корот­кострокові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(овердрафт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кор-рахунками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овернайт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фінансовий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лізинг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2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Кредиторська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заборгованість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банками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Кредиторська заборгованість за операціями з го­тівкою, інша кредиторська заборгованість за операціями з банками</a:t>
                      </a:r>
                      <a:endParaRPr lang="ru-RU" sz="1050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субординованого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боргу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Боргові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випущені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що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належать до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категорії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інвестиційних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більше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одного року) —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банківські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облігації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як правило,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безстрокові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або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конверсійні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Класифікація міжбанківських кредитів</a:t>
            </a:r>
            <a:endParaRPr lang="ru-RU" sz="3200" i="1" dirty="0"/>
          </a:p>
        </p:txBody>
      </p:sp>
      <p:grpSp>
        <p:nvGrpSpPr>
          <p:cNvPr id="20482" name="Group 2"/>
          <p:cNvGrpSpPr>
            <a:grpSpLocks noChangeAspect="1"/>
          </p:cNvGrpSpPr>
          <p:nvPr/>
        </p:nvGrpSpPr>
        <p:grpSpPr bwMode="auto">
          <a:xfrm>
            <a:off x="357158" y="1000108"/>
            <a:ext cx="8572560" cy="5500726"/>
            <a:chOff x="2279" y="7826"/>
            <a:chExt cx="7624" cy="3484"/>
          </a:xfrm>
        </p:grpSpPr>
        <p:sp>
          <p:nvSpPr>
            <p:cNvPr id="20483" name="AutoShape 3"/>
            <p:cNvSpPr>
              <a:spLocks noChangeAspect="1" noChangeArrowheads="1"/>
            </p:cNvSpPr>
            <p:nvPr/>
          </p:nvSpPr>
          <p:spPr bwMode="auto">
            <a:xfrm>
              <a:off x="2279" y="7826"/>
              <a:ext cx="7624" cy="3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973" y="7826"/>
              <a:ext cx="395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Міжбанківські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кредити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279" y="8383"/>
              <a:ext cx="1975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інших банків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4679" y="8383"/>
              <a:ext cx="2400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НБУ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7503" y="8383"/>
              <a:ext cx="2400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 міжнародному фінансовому ринку (євроринку)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561" y="9359"/>
              <a:ext cx="169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добові (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561" y="9777"/>
              <a:ext cx="169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строкові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2561" y="10195"/>
              <a:ext cx="169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безстрокові (онкольні)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279" y="10474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279" y="996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2279" y="954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962" y="9359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962" y="9777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рефінансування до 14 днів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962" y="10334"/>
              <a:ext cx="2117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рефінансування до 365 днів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962" y="10892"/>
              <a:ext cx="211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операції 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репо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4679" y="9220"/>
              <a:ext cx="0" cy="18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4679" y="11031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4679" y="10613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4679" y="10056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4679" y="9638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7785" y="9359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 фіксованою ставкою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785" y="9777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 плаваючою ставкою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7785" y="10195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овердрафт в євровалюті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7785" y="10613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синдикати і кредити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503" y="9220"/>
              <a:ext cx="0" cy="15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7503" y="10752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7503" y="1033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7503" y="991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7503" y="9498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2279" y="9213"/>
              <a:ext cx="1" cy="1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 flipH="1">
              <a:off x="3267" y="7965"/>
              <a:ext cx="7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7926" y="7965"/>
              <a:ext cx="7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267" y="796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8774" y="7965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8491" y="7965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5950" y="824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Основні вимоги НБУ до банків для здійснення рефінансування </a:t>
            </a:r>
            <a:endParaRPr lang="ru-RU" sz="2800" i="1" dirty="0"/>
          </a:p>
        </p:txBody>
      </p:sp>
      <p:grpSp>
        <p:nvGrpSpPr>
          <p:cNvPr id="21506" name="Group 2"/>
          <p:cNvGrpSpPr>
            <a:grpSpLocks noChangeAspect="1"/>
          </p:cNvGrpSpPr>
          <p:nvPr/>
        </p:nvGrpSpPr>
        <p:grpSpPr bwMode="auto">
          <a:xfrm>
            <a:off x="357158" y="1142984"/>
            <a:ext cx="8572560" cy="5357850"/>
            <a:chOff x="2279" y="2326"/>
            <a:chExt cx="7482" cy="6132"/>
          </a:xfrm>
        </p:grpSpPr>
        <p:sp>
          <p:nvSpPr>
            <p:cNvPr id="21507" name="AutoShape 3"/>
            <p:cNvSpPr>
              <a:spLocks noChangeAspect="1" noChangeArrowheads="1"/>
            </p:cNvSpPr>
            <p:nvPr/>
          </p:nvSpPr>
          <p:spPr bwMode="auto">
            <a:xfrm>
              <a:off x="2279" y="2326"/>
              <a:ext cx="7482" cy="6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985" y="2326"/>
              <a:ext cx="677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Основні вимоги НБУ до банків для здійснення їх рефінансування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778" y="3023"/>
              <a:ext cx="6983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Наявність ліцензії НБУ на здійснення відповідних банківських операцій і письмовий дозвіл, у тому числі за операціями х валютними цінностями та з цінними паперами за дорученням клієнтів або від свого імені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778" y="3998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Термін діяльності – щонайменше рік після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обтримання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ліцензії НБУ на здійснення банківських операцій і відповідного письмового дозволу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778" y="4695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Наявність активів, які можуть бути прийняті НБУ у заставу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(крім кредиту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(бланкового)) 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778" y="5392"/>
              <a:ext cx="6983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Виконання нормативів:</a:t>
              </a:r>
            </a:p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мінімального розміру регулятивного капіталу (Н1)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максимального розміру кредитного ризику на одного контрагента (Н7)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778" y="6507"/>
              <a:ext cx="698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Сформовано резерв для відшкодування можливих втрат за кредитними операціями в повному обсязі відповідно до встановлених вимог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778" y="7204"/>
              <a:ext cx="6983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Своєчасно погашаються одержані від НБУ кредити і сплачуються проценти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за користування ними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778" y="7900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є учасником інформаційної системи міжбанківського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кредитного ринку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2279" y="2605"/>
              <a:ext cx="7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279" y="2605"/>
              <a:ext cx="1" cy="55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57158" y="2857496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57158" y="207167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57158" y="34290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57158" y="421481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357158" y="5000636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57158" y="564357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57158" y="628652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1280</Words>
  <Application>Microsoft Office PowerPoint</Application>
  <PresentationFormat>Екран (4:3)</PresentationFormat>
  <Paragraphs>275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 Тема 3. Формування ресурсів комерційних банків </vt:lpstr>
      <vt:lpstr> Складові банківських ресурсів  </vt:lpstr>
      <vt:lpstr>Види власного капіталу банку </vt:lpstr>
      <vt:lpstr>Складові елементи та джерела формування власного капіталу банку</vt:lpstr>
      <vt:lpstr>Розрахунок величини регулятивного капіталу</vt:lpstr>
      <vt:lpstr>Характеристика залучених банківських ресурсів</vt:lpstr>
      <vt:lpstr>Характеристика запозичених банківських ресурсів</vt:lpstr>
      <vt:lpstr>Класифікація міжбанківських кредитів</vt:lpstr>
      <vt:lpstr>Основні вимоги НБУ до банків для здійснення рефінансування </vt:lpstr>
      <vt:lpstr>Види і умови рефінансування банків з боку НБУ </vt:lpstr>
      <vt:lpstr>Умови рефінансування шляхом надання кредитів овернайт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становлення та розвиток банківської системи україни</dc:title>
  <dc:creator>SuperVisor</dc:creator>
  <cp:lastModifiedBy>User</cp:lastModifiedBy>
  <cp:revision>32</cp:revision>
  <dcterms:modified xsi:type="dcterms:W3CDTF">2022-09-11T15:54:47Z</dcterms:modified>
</cp:coreProperties>
</file>