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110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prism/>
      </p:transition>
    </mc:Choice>
    <mc:Fallback xmlns="">
      <p:transition spd="slow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prism/>
      </p:transition>
    </mc:Choice>
    <mc:Fallback xmlns="">
      <p:transition spd="slow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prism/>
      </p:transition>
    </mc:Choice>
    <mc:Fallback xmlns="">
      <p:transition spd="slow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prism/>
      </p:transition>
    </mc:Choice>
    <mc:Fallback xmlns="">
      <p:transition spd="slow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prism/>
      </p:transition>
    </mc:Choice>
    <mc:Fallback xmlns="">
      <p:transition spd="slow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347" y="167068"/>
            <a:ext cx="967930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9411" y="1311274"/>
            <a:ext cx="9036685" cy="1701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38093" y="6501028"/>
            <a:ext cx="276225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20000">
        <p14:prism/>
      </p:transition>
    </mc:Choice>
    <mc:Fallback xmlns="">
      <p:transition spd="slow" advTm="20000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881034" y="1214422"/>
            <a:ext cx="854964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5"/>
              </a:spcBef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Прискорення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темпів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моделювання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об'єктах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гідроенергетики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2"/>
            <a:ext cx="2010508" cy="1405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3976" y="214290"/>
            <a:ext cx="7536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Планування робіт і вивчення об'єктів</a:t>
            </a:r>
            <a:endParaRPr spc="-20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42839" y="3720249"/>
            <a:ext cx="4537024" cy="2741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5550" y="3713162"/>
            <a:ext cx="4546600" cy="2751455"/>
          </a:xfrm>
          <a:custGeom>
            <a:avLst/>
            <a:gdLst/>
            <a:ahLst/>
            <a:cxnLst/>
            <a:rect l="l" t="t" r="r" b="b"/>
            <a:pathLst>
              <a:path w="4546600" h="2751454">
                <a:moveTo>
                  <a:pt x="0" y="0"/>
                </a:moveTo>
                <a:lnTo>
                  <a:pt x="4546600" y="0"/>
                </a:lnTo>
                <a:lnTo>
                  <a:pt x="4546600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720" y="821232"/>
            <a:ext cx="4489437" cy="2776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720" y="821232"/>
            <a:ext cx="4498975" cy="2786380"/>
          </a:xfrm>
          <a:custGeom>
            <a:avLst/>
            <a:gdLst/>
            <a:ahLst/>
            <a:cxnLst/>
            <a:rect l="l" t="t" r="r" b="b"/>
            <a:pathLst>
              <a:path w="4498975" h="2786379">
                <a:moveTo>
                  <a:pt x="0" y="0"/>
                </a:moveTo>
                <a:lnTo>
                  <a:pt x="4498975" y="0"/>
                </a:lnTo>
                <a:lnTo>
                  <a:pt x="4498975" y="2786062"/>
                </a:lnTo>
                <a:lnTo>
                  <a:pt x="0" y="27860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2740" y="3716832"/>
            <a:ext cx="4416328" cy="2738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900" y="3709987"/>
            <a:ext cx="4425950" cy="2748280"/>
          </a:xfrm>
          <a:custGeom>
            <a:avLst/>
            <a:gdLst/>
            <a:ahLst/>
            <a:cxnLst/>
            <a:rect l="l" t="t" r="r" b="b"/>
            <a:pathLst>
              <a:path w="4425950" h="2748279">
                <a:moveTo>
                  <a:pt x="0" y="0"/>
                </a:moveTo>
                <a:lnTo>
                  <a:pt x="4425950" y="0"/>
                </a:lnTo>
                <a:lnTo>
                  <a:pt x="4425950" y="2747962"/>
                </a:lnTo>
                <a:lnTo>
                  <a:pt x="0" y="27479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7787" y="821499"/>
            <a:ext cx="4571949" cy="2768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10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2222" y="166750"/>
            <a:ext cx="77736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9985" marR="5080" indent="-2407920" algn="just">
              <a:lnSpc>
                <a:spcPct val="100000"/>
              </a:lnSpc>
              <a:spcBef>
                <a:spcPts val="95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ремонт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реконструкцію</a:t>
            </a:r>
            <a:endParaRPr spc="-15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2103" y="1429245"/>
            <a:ext cx="3097178" cy="1947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366" y="3554757"/>
            <a:ext cx="3101915" cy="1804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29795" y="3575539"/>
            <a:ext cx="3714673" cy="2143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4920" y="1429245"/>
            <a:ext cx="3349612" cy="2093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1333" y="3647071"/>
            <a:ext cx="4190974" cy="2619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66936" y="1558836"/>
            <a:ext cx="3846423" cy="24049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11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2538" y="214290"/>
            <a:ext cx="8781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Мобільність і доступність проектних рішень</a:t>
            </a:r>
            <a:endParaRPr spc="-5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" y="1046713"/>
            <a:ext cx="8382465" cy="9791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410845" algn="just">
              <a:spcBef>
                <a:spcPts val="95"/>
              </a:spcBef>
              <a:tabLst>
                <a:tab pos="2794000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Тривимірна високоточна проектна модель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Колимської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ГЕС функціонуючої на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смартфоні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під управлінням ОС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913765">
              <a:lnSpc>
                <a:spcPct val="100000"/>
              </a:lnSpc>
              <a:spcBef>
                <a:spcPts val="95"/>
              </a:spcBef>
              <a:tabLst>
                <a:tab pos="1777364" algn="l"/>
              </a:tabLst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78937" y="2375569"/>
            <a:ext cx="6396189" cy="3171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12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14:prism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409411" y="1311274"/>
            <a:ext cx="9036685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5035" algn="just">
              <a:lnSpc>
                <a:spcPct val="100000"/>
              </a:lnSpc>
              <a:spcBef>
                <a:spcPts val="95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Сьогодні багато провідних виробників загальносистемного і проектованого ПО пропонують хмарні сервіси, призначені для зберігання, оперативного доступу та обміну інформацією. Такі енергетичні об'єкти як гідроелектростанції є стратегічними об'єктами. В силу цього по ряду причин використання існуючих хмарних сервісів не надається можливим</a:t>
            </a:r>
            <a:r>
              <a:rPr lang="uk-UA" sz="2000" dirty="0" smtClean="0"/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968" y="3000372"/>
            <a:ext cx="9117220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  <a:tabLst>
                <a:tab pos="873760" algn="l"/>
              </a:tabLst>
            </a:pPr>
            <a:r>
              <a:rPr lang="ru-RU" sz="20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У той же час, існуюче ПЗ призначене для створення систем електронного документообігу та управління дозволяє створити свою «хмару» з забезпеченням необхідної безпеки і доступам до захищених каналів зв'язку.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4519" y="-71462"/>
            <a:ext cx="821626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Доступність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ЖЦ</a:t>
            </a:r>
            <a:endParaRPr spc="-5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13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000">
        <p14:prism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0195" y="1071816"/>
            <a:ext cx="5248197" cy="280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2456" y="803275"/>
            <a:ext cx="3446449" cy="432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05557" y="182943"/>
            <a:ext cx="5277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pc="-25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spc="-25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</a:t>
            </a:r>
            <a:r>
              <a:rPr lang="uk-UA" spc="-5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pc="-5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pc="-5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pc="-5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pc="-10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spc="-1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pc="5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pc="-5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pc="-5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spc="-5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14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5414" y="2285992"/>
            <a:ext cx="64236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82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1200" spc="-21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Необхідно</a:t>
            </a:r>
            <a:r>
              <a:rPr lang="ru-RU" kern="1200" spc="-21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ru-RU" b="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3000" y="2590800"/>
            <a:ext cx="7908290" cy="21499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0534" marR="5080" indent="-4572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470534" algn="l"/>
                <a:tab pos="471170" algn="l"/>
                <a:tab pos="2025014" algn="l"/>
                <a:tab pos="3622040" algn="l"/>
                <a:tab pos="4191000" algn="l"/>
                <a:tab pos="6086475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Доповнити нормативи з безпеки енергетичних об'єктів. </a:t>
            </a:r>
          </a:p>
          <a:p>
            <a:pPr marL="470534" marR="5080" indent="-4572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470534" algn="l"/>
                <a:tab pos="471170" algn="l"/>
                <a:tab pos="2025014" algn="l"/>
                <a:tab pos="3622040" algn="l"/>
                <a:tab pos="4191000" algn="l"/>
                <a:tab pos="6086475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Зацікавити бізнес. </a:t>
            </a:r>
          </a:p>
          <a:p>
            <a:pPr marL="470534" marR="5080" indent="-4572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470534" algn="l"/>
                <a:tab pos="471170" algn="l"/>
                <a:tab pos="2025014" algn="l"/>
                <a:tab pos="3622040" algn="l"/>
                <a:tab pos="4191000" algn="l"/>
                <a:tab pos="6086475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Розробити нормативну документацію. </a:t>
            </a:r>
          </a:p>
          <a:p>
            <a:pPr marL="470534" marR="5080" indent="-4572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470534" algn="l"/>
                <a:tab pos="471170" algn="l"/>
                <a:tab pos="2025014" algn="l"/>
                <a:tab pos="3622040" algn="l"/>
                <a:tab pos="4191000" algn="l"/>
                <a:tab pos="6086475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Забезпечити інтереси бізнесу на законодавчому рівні. </a:t>
            </a:r>
          </a:p>
          <a:p>
            <a:pPr marL="470534" marR="5080" indent="-457200">
              <a:lnSpc>
                <a:spcPct val="100000"/>
              </a:lnSpc>
              <a:spcBef>
                <a:spcPts val="515"/>
              </a:spcBef>
              <a:buAutoNum type="arabicPeriod"/>
              <a:tabLst>
                <a:tab pos="470534" algn="l"/>
                <a:tab pos="471170" algn="l"/>
                <a:tab pos="2025014" algn="l"/>
                <a:tab pos="3622040" algn="l"/>
                <a:tab pos="4191000" algn="l"/>
                <a:tab pos="6086475" algn="l"/>
              </a:tabLs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Включити до складу типового проекту Главу «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Многомірна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модель».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15</a:t>
            </a:fld>
            <a:endParaRPr spc="-5" dirty="0"/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1095348" y="1071546"/>
            <a:ext cx="6423660" cy="12689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</a:lstStyle>
          <a:p>
            <a:pPr marL="476884" lvl="0" indent="-342900">
              <a:spcBef>
                <a:spcPts val="105"/>
              </a:spcBef>
              <a:buFontTx/>
              <a:buChar char="-"/>
              <a:tabLst>
                <a:tab pos="476884" algn="l"/>
                <a:tab pos="477520" algn="l"/>
              </a:tabLst>
            </a:pPr>
            <a:r>
              <a:rPr lang="uk-UA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відпрацьована в цілому технологія </a:t>
            </a:r>
          </a:p>
          <a:p>
            <a:pPr marL="476884" lvl="0" indent="-342900">
              <a:spcBef>
                <a:spcPts val="105"/>
              </a:spcBef>
              <a:buFontTx/>
              <a:buChar char="-"/>
              <a:tabLst>
                <a:tab pos="476884" algn="l"/>
                <a:tab pos="477520" algn="l"/>
              </a:tabLst>
            </a:pPr>
            <a:r>
              <a:rPr lang="uk-UA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розуміння необхідності на рівні відчуттів </a:t>
            </a:r>
          </a:p>
          <a:p>
            <a:pPr marL="476884" lvl="0" indent="-342900">
              <a:spcBef>
                <a:spcPts val="105"/>
              </a:spcBef>
              <a:buFontTx/>
              <a:buChar char="-"/>
              <a:tabLst>
                <a:tab pos="476884" algn="l"/>
                <a:tab pos="477520" algn="l"/>
              </a:tabLst>
            </a:pPr>
            <a:r>
              <a:rPr lang="uk-UA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Немає потреби на рівні бізнесу і як наслідок обов'язкового статусу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1809728" y="-285776"/>
            <a:ext cx="642366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95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Поточна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endParaRPr lang="ru-RU" kern="0" spc="-225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000">
        <p14:prism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108" y="2357430"/>
            <a:ext cx="69691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33495" algn="l"/>
              </a:tabLst>
            </a:pPr>
            <a:r>
              <a:rPr lang="uk-UA" sz="5400" b="0" spc="-5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911032"/>
            <a:ext cx="8491220" cy="1835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Всі правила управління гідроенергетичний об'єктом закладаються в процесі проектування. Автоматизація стадій управління ЖЦ ГЕС дозволяє підвищити ефективність створення і подальшої експлуатації об'єкта</a:t>
            </a:r>
            <a:r>
              <a:rPr sz="2200" spc="-15" smtClean="0">
                <a:latin typeface="Times New Roman" pitchFamily="18" charset="0"/>
                <a:cs typeface="Times New Roman" pitchFamily="18" charset="0"/>
              </a:rPr>
              <a:t>.</a:t>
            </a:r>
            <a:endParaRPr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1100" y="357166"/>
            <a:ext cx="76441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циклу ГЕС</a:t>
            </a:r>
            <a:endParaRPr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89051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488229" y="6490018"/>
            <a:ext cx="27622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2</a:t>
            </a:fld>
            <a:endParaRPr spc="-5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666720" y="1500174"/>
            <a:ext cx="8559800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lvl="0" indent="913765" algn="just">
              <a:spcBef>
                <a:spcPts val="95"/>
              </a:spcBef>
            </a:pPr>
            <a:r>
              <a:rPr lang="uk-UA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Реалізація кожного етапу пов'язана з рішенням широкого кола завдань з великим об'ємом вхідних і вихідних даних, які потребують постійну їх синхронізацію, що часто спричиняє за собою високі фінансові та матеріальні витрати.</a:t>
            </a:r>
            <a:endParaRPr lang="ru-RU" sz="2200" b="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14:prism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859" y="-285776"/>
            <a:ext cx="967930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тривимірної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endParaRPr spc="-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41699" y="3936707"/>
            <a:ext cx="2362187" cy="158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9512" y="3914775"/>
            <a:ext cx="2400300" cy="1622425"/>
          </a:xfrm>
          <a:custGeom>
            <a:avLst/>
            <a:gdLst/>
            <a:ahLst/>
            <a:cxnLst/>
            <a:rect l="l" t="t" r="r" b="b"/>
            <a:pathLst>
              <a:path w="2400300" h="1622425">
                <a:moveTo>
                  <a:pt x="0" y="0"/>
                </a:moveTo>
                <a:lnTo>
                  <a:pt x="2400300" y="0"/>
                </a:lnTo>
                <a:lnTo>
                  <a:pt x="2400300" y="1622425"/>
                </a:lnTo>
                <a:lnTo>
                  <a:pt x="0" y="1622425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1712" y="3502028"/>
            <a:ext cx="1951101" cy="1261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92187" y="3492500"/>
            <a:ext cx="1968500" cy="1278255"/>
          </a:xfrm>
          <a:custGeom>
            <a:avLst/>
            <a:gdLst/>
            <a:ahLst/>
            <a:cxnLst/>
            <a:rect l="l" t="t" r="r" b="b"/>
            <a:pathLst>
              <a:path w="1968500" h="1278254">
                <a:moveTo>
                  <a:pt x="0" y="0"/>
                </a:moveTo>
                <a:lnTo>
                  <a:pt x="1968500" y="0"/>
                </a:lnTo>
                <a:lnTo>
                  <a:pt x="1968500" y="1277937"/>
                </a:lnTo>
                <a:lnTo>
                  <a:pt x="0" y="127793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6175" y="3571878"/>
            <a:ext cx="1951101" cy="1261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36650" y="3562350"/>
            <a:ext cx="1968500" cy="1278255"/>
          </a:xfrm>
          <a:custGeom>
            <a:avLst/>
            <a:gdLst/>
            <a:ahLst/>
            <a:cxnLst/>
            <a:rect l="l" t="t" r="r" b="b"/>
            <a:pathLst>
              <a:path w="1968500" h="1278254">
                <a:moveTo>
                  <a:pt x="0" y="0"/>
                </a:moveTo>
                <a:lnTo>
                  <a:pt x="1968500" y="0"/>
                </a:lnTo>
                <a:lnTo>
                  <a:pt x="1968500" y="1277937"/>
                </a:lnTo>
                <a:lnTo>
                  <a:pt x="0" y="127793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62075" y="3716343"/>
            <a:ext cx="1898294" cy="1261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2550" y="3706812"/>
            <a:ext cx="1916430" cy="1278255"/>
          </a:xfrm>
          <a:custGeom>
            <a:avLst/>
            <a:gdLst/>
            <a:ahLst/>
            <a:cxnLst/>
            <a:rect l="l" t="t" r="r" b="b"/>
            <a:pathLst>
              <a:path w="1916429" h="1278254">
                <a:moveTo>
                  <a:pt x="0" y="0"/>
                </a:moveTo>
                <a:lnTo>
                  <a:pt x="1916112" y="0"/>
                </a:lnTo>
                <a:lnTo>
                  <a:pt x="1916112" y="1277937"/>
                </a:lnTo>
                <a:lnTo>
                  <a:pt x="0" y="127793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0310" y="3848963"/>
            <a:ext cx="291465" cy="246379"/>
          </a:xfrm>
          <a:custGeom>
            <a:avLst/>
            <a:gdLst/>
            <a:ahLst/>
            <a:cxnLst/>
            <a:rect l="l" t="t" r="r" b="b"/>
            <a:pathLst>
              <a:path w="291464" h="246379">
                <a:moveTo>
                  <a:pt x="262310" y="136436"/>
                </a:moveTo>
                <a:lnTo>
                  <a:pt x="61887" y="136436"/>
                </a:lnTo>
                <a:lnTo>
                  <a:pt x="233083" y="245884"/>
                </a:lnTo>
                <a:lnTo>
                  <a:pt x="291236" y="154927"/>
                </a:lnTo>
                <a:lnTo>
                  <a:pt x="262310" y="136436"/>
                </a:lnTo>
                <a:close/>
              </a:path>
              <a:path w="291464" h="246379">
                <a:moveTo>
                  <a:pt x="149098" y="0"/>
                </a:moveTo>
                <a:lnTo>
                  <a:pt x="0" y="32804"/>
                </a:lnTo>
                <a:lnTo>
                  <a:pt x="32804" y="181902"/>
                </a:lnTo>
                <a:lnTo>
                  <a:pt x="61887" y="136436"/>
                </a:lnTo>
                <a:lnTo>
                  <a:pt x="262310" y="136436"/>
                </a:lnTo>
                <a:lnTo>
                  <a:pt x="120027" y="45478"/>
                </a:lnTo>
                <a:lnTo>
                  <a:pt x="149098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0310" y="3848963"/>
            <a:ext cx="291465" cy="246379"/>
          </a:xfrm>
          <a:custGeom>
            <a:avLst/>
            <a:gdLst/>
            <a:ahLst/>
            <a:cxnLst/>
            <a:rect l="l" t="t" r="r" b="b"/>
            <a:pathLst>
              <a:path w="291464" h="246379">
                <a:moveTo>
                  <a:pt x="233083" y="245884"/>
                </a:moveTo>
                <a:lnTo>
                  <a:pt x="61887" y="136436"/>
                </a:lnTo>
                <a:lnTo>
                  <a:pt x="32804" y="181902"/>
                </a:lnTo>
                <a:lnTo>
                  <a:pt x="0" y="32804"/>
                </a:lnTo>
                <a:lnTo>
                  <a:pt x="149098" y="0"/>
                </a:lnTo>
                <a:lnTo>
                  <a:pt x="120027" y="45478"/>
                </a:lnTo>
                <a:lnTo>
                  <a:pt x="291236" y="154927"/>
                </a:lnTo>
                <a:lnTo>
                  <a:pt x="233083" y="245884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77093" y="5448769"/>
            <a:ext cx="1916093" cy="1260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3625" y="5435600"/>
            <a:ext cx="1935480" cy="1279525"/>
          </a:xfrm>
          <a:custGeom>
            <a:avLst/>
            <a:gdLst/>
            <a:ahLst/>
            <a:cxnLst/>
            <a:rect l="l" t="t" r="r" b="b"/>
            <a:pathLst>
              <a:path w="1935480" h="1279525">
                <a:moveTo>
                  <a:pt x="0" y="0"/>
                </a:moveTo>
                <a:lnTo>
                  <a:pt x="1935162" y="0"/>
                </a:lnTo>
                <a:lnTo>
                  <a:pt x="1935162" y="1279525"/>
                </a:lnTo>
                <a:lnTo>
                  <a:pt x="0" y="127952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0968" y="4990972"/>
            <a:ext cx="290845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0" algn="ctr">
              <a:lnSpc>
                <a:spcPct val="100000"/>
              </a:lnSpc>
              <a:spcBef>
                <a:spcPts val="100"/>
              </a:spcBef>
            </a:pPr>
            <a:r>
              <a:rPr lang="uk-UA" sz="1400" b="1" i="1" spc="-120" dirty="0" smtClean="0">
                <a:latin typeface="Arial"/>
                <a:cs typeface="Arial"/>
              </a:rPr>
              <a:t>Візуалізація проектних рішень та перевірка якості 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621183" y="3144240"/>
            <a:ext cx="2338285" cy="15652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08762" y="3132137"/>
            <a:ext cx="2357755" cy="1584325"/>
          </a:xfrm>
          <a:custGeom>
            <a:avLst/>
            <a:gdLst/>
            <a:ahLst/>
            <a:cxnLst/>
            <a:rect l="l" t="t" r="r" b="b"/>
            <a:pathLst>
              <a:path w="2357754" h="1584325">
                <a:moveTo>
                  <a:pt x="0" y="0"/>
                </a:moveTo>
                <a:lnTo>
                  <a:pt x="2357437" y="0"/>
                </a:lnTo>
                <a:lnTo>
                  <a:pt x="2357437" y="1584325"/>
                </a:lnTo>
                <a:lnTo>
                  <a:pt x="0" y="1584325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53264" y="2571744"/>
            <a:ext cx="182118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z="1400" b="1" i="1" spc="-120">
                <a:latin typeface="Arial"/>
                <a:cs typeface="Arial"/>
              </a:rPr>
              <a:t>Контроль</a:t>
            </a:r>
            <a:r>
              <a:rPr sz="1400" b="1" i="1" spc="-165">
                <a:latin typeface="Arial"/>
                <a:cs typeface="Arial"/>
              </a:rPr>
              <a:t> </a:t>
            </a:r>
            <a:r>
              <a:rPr lang="uk-UA" sz="1400" b="1" i="1" spc="-165" dirty="0" smtClean="0">
                <a:latin typeface="Arial"/>
                <a:cs typeface="Arial"/>
              </a:rPr>
              <a:t>виконання графіку робіт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18287" y="5157813"/>
            <a:ext cx="2341676" cy="1596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08762" y="5148262"/>
            <a:ext cx="2359025" cy="1612900"/>
          </a:xfrm>
          <a:custGeom>
            <a:avLst/>
            <a:gdLst/>
            <a:ahLst/>
            <a:cxnLst/>
            <a:rect l="l" t="t" r="r" b="b"/>
            <a:pathLst>
              <a:path w="2359025" h="1612900">
                <a:moveTo>
                  <a:pt x="0" y="0"/>
                </a:moveTo>
                <a:lnTo>
                  <a:pt x="2359025" y="0"/>
                </a:lnTo>
                <a:lnTo>
                  <a:pt x="2359025" y="1612900"/>
                </a:lnTo>
                <a:lnTo>
                  <a:pt x="0" y="16129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738950" y="4714884"/>
            <a:ext cx="221742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marR="5080" indent="-443865">
              <a:lnSpc>
                <a:spcPct val="100000"/>
              </a:lnSpc>
              <a:spcBef>
                <a:spcPts val="100"/>
              </a:spcBef>
            </a:pPr>
            <a:r>
              <a:rPr sz="1400" b="1" i="1" spc="-95" smtClean="0">
                <a:latin typeface="Arial"/>
                <a:cs typeface="Arial"/>
              </a:rPr>
              <a:t>Календарн</a:t>
            </a:r>
            <a:r>
              <a:rPr lang="uk-UA" sz="1400" b="1" i="1" spc="-95" dirty="0" smtClean="0">
                <a:latin typeface="Arial"/>
                <a:cs typeface="Arial"/>
              </a:rPr>
              <a:t>е планування будівництва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8206" y="3272790"/>
            <a:ext cx="20193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marR="5080" indent="-547370">
              <a:lnSpc>
                <a:spcPct val="100000"/>
              </a:lnSpc>
              <a:spcBef>
                <a:spcPts val="100"/>
              </a:spcBef>
            </a:pPr>
            <a:r>
              <a:rPr lang="uk-UA" sz="1800" b="1" i="1" spc="-145" dirty="0" smtClean="0">
                <a:solidFill>
                  <a:srgbClr val="17375E"/>
                </a:solidFill>
                <a:latin typeface="Arial"/>
                <a:cs typeface="Arial"/>
              </a:rPr>
              <a:t>Тривимірна модель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51148" y="5335473"/>
            <a:ext cx="290195" cy="247015"/>
          </a:xfrm>
          <a:custGeom>
            <a:avLst/>
            <a:gdLst/>
            <a:ahLst/>
            <a:cxnLst/>
            <a:rect l="l" t="t" r="r" b="b"/>
            <a:pathLst>
              <a:path w="290195" h="247014">
                <a:moveTo>
                  <a:pt x="31305" y="65976"/>
                </a:moveTo>
                <a:lnTo>
                  <a:pt x="0" y="215392"/>
                </a:lnTo>
                <a:lnTo>
                  <a:pt x="149415" y="246710"/>
                </a:lnTo>
                <a:lnTo>
                  <a:pt x="119888" y="201523"/>
                </a:lnTo>
                <a:lnTo>
                  <a:pt x="258159" y="111163"/>
                </a:lnTo>
                <a:lnTo>
                  <a:pt x="60833" y="111163"/>
                </a:lnTo>
                <a:lnTo>
                  <a:pt x="31305" y="65976"/>
                </a:lnTo>
                <a:close/>
              </a:path>
              <a:path w="290195" h="247014">
                <a:moveTo>
                  <a:pt x="230936" y="0"/>
                </a:moveTo>
                <a:lnTo>
                  <a:pt x="60833" y="111163"/>
                </a:lnTo>
                <a:lnTo>
                  <a:pt x="258159" y="111163"/>
                </a:lnTo>
                <a:lnTo>
                  <a:pt x="289991" y="90360"/>
                </a:lnTo>
                <a:lnTo>
                  <a:pt x="230936" y="0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51148" y="5335473"/>
            <a:ext cx="290195" cy="247015"/>
          </a:xfrm>
          <a:custGeom>
            <a:avLst/>
            <a:gdLst/>
            <a:ahLst/>
            <a:cxnLst/>
            <a:rect l="l" t="t" r="r" b="b"/>
            <a:pathLst>
              <a:path w="290195" h="247014">
                <a:moveTo>
                  <a:pt x="289991" y="90360"/>
                </a:moveTo>
                <a:lnTo>
                  <a:pt x="119888" y="201523"/>
                </a:lnTo>
                <a:lnTo>
                  <a:pt x="149415" y="246710"/>
                </a:lnTo>
                <a:lnTo>
                  <a:pt x="0" y="215392"/>
                </a:lnTo>
                <a:lnTo>
                  <a:pt x="31305" y="65976"/>
                </a:lnTo>
                <a:lnTo>
                  <a:pt x="60833" y="111163"/>
                </a:lnTo>
                <a:lnTo>
                  <a:pt x="230936" y="0"/>
                </a:lnTo>
                <a:lnTo>
                  <a:pt x="289991" y="90360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85789" y="3843883"/>
            <a:ext cx="275590" cy="254000"/>
          </a:xfrm>
          <a:custGeom>
            <a:avLst/>
            <a:gdLst/>
            <a:ahLst/>
            <a:cxnLst/>
            <a:rect l="l" t="t" r="r" b="b"/>
            <a:pathLst>
              <a:path w="275589" h="254000">
                <a:moveTo>
                  <a:pt x="123380" y="0"/>
                </a:moveTo>
                <a:lnTo>
                  <a:pt x="157492" y="41833"/>
                </a:lnTo>
                <a:lnTo>
                  <a:pt x="0" y="170230"/>
                </a:lnTo>
                <a:lnTo>
                  <a:pt x="68211" y="253898"/>
                </a:lnTo>
                <a:lnTo>
                  <a:pt x="225704" y="125501"/>
                </a:lnTo>
                <a:lnTo>
                  <a:pt x="264070" y="125501"/>
                </a:lnTo>
                <a:lnTo>
                  <a:pt x="275259" y="15455"/>
                </a:lnTo>
                <a:lnTo>
                  <a:pt x="123380" y="0"/>
                </a:lnTo>
                <a:close/>
              </a:path>
              <a:path w="275589" h="254000">
                <a:moveTo>
                  <a:pt x="264070" y="125501"/>
                </a:moveTo>
                <a:lnTo>
                  <a:pt x="225704" y="125501"/>
                </a:lnTo>
                <a:lnTo>
                  <a:pt x="259816" y="167335"/>
                </a:lnTo>
                <a:lnTo>
                  <a:pt x="264070" y="125501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85789" y="3843883"/>
            <a:ext cx="275590" cy="254000"/>
          </a:xfrm>
          <a:custGeom>
            <a:avLst/>
            <a:gdLst/>
            <a:ahLst/>
            <a:cxnLst/>
            <a:rect l="l" t="t" r="r" b="b"/>
            <a:pathLst>
              <a:path w="275589" h="254000">
                <a:moveTo>
                  <a:pt x="0" y="170230"/>
                </a:moveTo>
                <a:lnTo>
                  <a:pt x="157492" y="41833"/>
                </a:lnTo>
                <a:lnTo>
                  <a:pt x="123380" y="0"/>
                </a:lnTo>
                <a:lnTo>
                  <a:pt x="275259" y="15455"/>
                </a:lnTo>
                <a:lnTo>
                  <a:pt x="259816" y="167335"/>
                </a:lnTo>
                <a:lnTo>
                  <a:pt x="225704" y="125501"/>
                </a:lnTo>
                <a:lnTo>
                  <a:pt x="68211" y="253898"/>
                </a:lnTo>
                <a:lnTo>
                  <a:pt x="0" y="170230"/>
                </a:lnTo>
                <a:close/>
              </a:path>
            </a:pathLst>
          </a:custGeom>
          <a:ln w="28574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78791" y="5276050"/>
            <a:ext cx="291465" cy="246379"/>
          </a:xfrm>
          <a:custGeom>
            <a:avLst/>
            <a:gdLst/>
            <a:ahLst/>
            <a:cxnLst/>
            <a:rect l="l" t="t" r="r" b="b"/>
            <a:pathLst>
              <a:path w="291464" h="246379">
                <a:moveTo>
                  <a:pt x="58242" y="0"/>
                </a:moveTo>
                <a:lnTo>
                  <a:pt x="0" y="90881"/>
                </a:lnTo>
                <a:lnTo>
                  <a:pt x="171081" y="200532"/>
                </a:lnTo>
                <a:lnTo>
                  <a:pt x="141947" y="245973"/>
                </a:lnTo>
                <a:lnTo>
                  <a:pt x="291084" y="213334"/>
                </a:lnTo>
                <a:lnTo>
                  <a:pt x="268389" y="109639"/>
                </a:lnTo>
                <a:lnTo>
                  <a:pt x="229323" y="109639"/>
                </a:lnTo>
                <a:lnTo>
                  <a:pt x="58242" y="0"/>
                </a:lnTo>
                <a:close/>
              </a:path>
              <a:path w="291464" h="246379">
                <a:moveTo>
                  <a:pt x="258445" y="64198"/>
                </a:moveTo>
                <a:lnTo>
                  <a:pt x="229323" y="109639"/>
                </a:lnTo>
                <a:lnTo>
                  <a:pt x="268389" y="109639"/>
                </a:lnTo>
                <a:lnTo>
                  <a:pt x="258445" y="64198"/>
                </a:lnTo>
                <a:close/>
              </a:path>
            </a:pathLst>
          </a:custGeom>
          <a:solidFill>
            <a:srgbClr val="558E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78791" y="5276050"/>
            <a:ext cx="291465" cy="246379"/>
          </a:xfrm>
          <a:custGeom>
            <a:avLst/>
            <a:gdLst/>
            <a:ahLst/>
            <a:cxnLst/>
            <a:rect l="l" t="t" r="r" b="b"/>
            <a:pathLst>
              <a:path w="291464" h="246379">
                <a:moveTo>
                  <a:pt x="58242" y="0"/>
                </a:moveTo>
                <a:lnTo>
                  <a:pt x="229323" y="109639"/>
                </a:lnTo>
                <a:lnTo>
                  <a:pt x="258445" y="64198"/>
                </a:lnTo>
                <a:lnTo>
                  <a:pt x="291084" y="213334"/>
                </a:lnTo>
                <a:lnTo>
                  <a:pt x="141947" y="245973"/>
                </a:lnTo>
                <a:lnTo>
                  <a:pt x="171081" y="200532"/>
                </a:lnTo>
                <a:lnTo>
                  <a:pt x="0" y="90881"/>
                </a:lnTo>
                <a:lnTo>
                  <a:pt x="58242" y="0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2406" y="500042"/>
            <a:ext cx="8805545" cy="23416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1007110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ведуться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впровадженню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тривимірною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моделлю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3820" marR="5080" indent="1007110" algn="just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робота над проектом. </a:t>
            </a:r>
          </a:p>
          <a:p>
            <a:pPr marL="83820" marR="5080" indent="1007110" algn="just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несуперечливої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​​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3820" marR="5080" indent="1007110" algn="just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Візуалізація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етапах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3820" marR="5080" indent="1007110" algn="just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endParaRPr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0" y="2643182"/>
            <a:ext cx="4635907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600"/>
              </a:spcBef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комплекту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несуперечливої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600"/>
              </a:spcBef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проектної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9488975" y="6490018"/>
            <a:ext cx="27622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3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00">
        <p14:prism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968" y="642918"/>
            <a:ext cx="894715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5035" algn="just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інженерів-проектувальників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конструкторів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CAD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становити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2000" dirty="0" smtClean="0"/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5600" y="2073275"/>
            <a:ext cx="5153694" cy="3591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837" y="2068512"/>
            <a:ext cx="5161280" cy="3599179"/>
          </a:xfrm>
          <a:custGeom>
            <a:avLst/>
            <a:gdLst/>
            <a:ahLst/>
            <a:cxnLst/>
            <a:rect l="l" t="t" r="r" b="b"/>
            <a:pathLst>
              <a:path w="5161280" h="3599179">
                <a:moveTo>
                  <a:pt x="0" y="0"/>
                </a:moveTo>
                <a:lnTo>
                  <a:pt x="5160962" y="0"/>
                </a:lnTo>
                <a:lnTo>
                  <a:pt x="5160962" y="3598862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61546" y="3513481"/>
            <a:ext cx="4300461" cy="2811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54612" y="3506787"/>
            <a:ext cx="4310380" cy="2821305"/>
          </a:xfrm>
          <a:custGeom>
            <a:avLst/>
            <a:gdLst/>
            <a:ahLst/>
            <a:cxnLst/>
            <a:rect l="l" t="t" r="r" b="b"/>
            <a:pathLst>
              <a:path w="4310380" h="2821304">
                <a:moveTo>
                  <a:pt x="0" y="0"/>
                </a:moveTo>
                <a:lnTo>
                  <a:pt x="4310062" y="0"/>
                </a:lnTo>
                <a:lnTo>
                  <a:pt x="4310062" y="2820987"/>
                </a:lnTo>
                <a:lnTo>
                  <a:pt x="0" y="282098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6720" y="214290"/>
            <a:ext cx="96793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2715">
              <a:lnSpc>
                <a:spcPct val="100000"/>
              </a:lnSpc>
              <a:spcBef>
                <a:spcPts val="95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Проектування. Використання тривимірної моделі</a:t>
            </a:r>
            <a:endParaRPr spc="-2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479280" y="6471602"/>
            <a:ext cx="27622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4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5348" y="-142900"/>
            <a:ext cx="819467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тривимірної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проектувальника</a:t>
            </a:r>
            <a:endParaRPr spc="-5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95069" y="646419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342" y="983221"/>
            <a:ext cx="8999362" cy="4964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477814" y="6482612"/>
            <a:ext cx="27622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5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309" y="766965"/>
            <a:ext cx="5491073" cy="2924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6379" y="2422677"/>
            <a:ext cx="5272087" cy="3174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27364" y="179768"/>
            <a:ext cx="616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Управління проектними даними</a:t>
            </a:r>
            <a:endParaRPr spc="-5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58001" y="1077912"/>
            <a:ext cx="2529522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Основне середовище колективної роботи інженерів</a:t>
            </a: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61257" y="2128837"/>
            <a:ext cx="5853061" cy="296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30810" y="3360635"/>
            <a:ext cx="1601673" cy="2595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93289" y="5681598"/>
            <a:ext cx="12058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Autodesk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Vault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9479280" y="6490018"/>
            <a:ext cx="27622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6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8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8981" y="-214338"/>
            <a:ext cx="83775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Доступне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endParaRPr spc="-5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914400"/>
            <a:ext cx="7661234" cy="4321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0" y="4655827"/>
            <a:ext cx="3262236" cy="16938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8193" y="2979169"/>
            <a:ext cx="4636909" cy="2790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9517135" y="6490018"/>
            <a:ext cx="27622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7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8224" y="142852"/>
            <a:ext cx="773620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0155" marR="5080" indent="-2498090" algn="just">
              <a:lnSpc>
                <a:spcPct val="100000"/>
              </a:lnSpc>
              <a:spcBef>
                <a:spcPts val="100"/>
              </a:spcBef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інтерактивної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візуалізації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проектних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4727" y="888873"/>
            <a:ext cx="8084184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05205" algn="just">
              <a:lnSpc>
                <a:spcPct val="100000"/>
              </a:lnSpc>
              <a:spcBef>
                <a:spcPts val="95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Однією з можливостей інтерактивної моделі є складання презентаційних матеріалів, які дозволяють уявити зовнішній вигляд проектованого об'єкта до початку його будівництва</a:t>
            </a:r>
            <a:r>
              <a:rPr spc="-10" smtClean="0"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5675" y="1763712"/>
            <a:ext cx="7920019" cy="4679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55675" y="1763712"/>
            <a:ext cx="7939405" cy="4699000"/>
          </a:xfrm>
          <a:custGeom>
            <a:avLst/>
            <a:gdLst/>
            <a:ahLst/>
            <a:cxnLst/>
            <a:rect l="l" t="t" r="r" b="b"/>
            <a:pathLst>
              <a:path w="7939405" h="4699000">
                <a:moveTo>
                  <a:pt x="0" y="0"/>
                </a:moveTo>
                <a:lnTo>
                  <a:pt x="7939087" y="0"/>
                </a:lnTo>
                <a:lnTo>
                  <a:pt x="7939087" y="4699000"/>
                </a:lnTo>
                <a:lnTo>
                  <a:pt x="0" y="4699000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479280" y="6471602"/>
            <a:ext cx="27622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8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000">
        <p14:prism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178600" y="0"/>
                </a:moveTo>
                <a:lnTo>
                  <a:pt x="131120" y="5160"/>
                </a:lnTo>
                <a:lnTo>
                  <a:pt x="88455" y="19724"/>
                </a:lnTo>
                <a:lnTo>
                  <a:pt x="52309" y="42313"/>
                </a:lnTo>
                <a:lnTo>
                  <a:pt x="24383" y="71550"/>
                </a:lnTo>
                <a:lnTo>
                  <a:pt x="6379" y="106059"/>
                </a:lnTo>
                <a:lnTo>
                  <a:pt x="0" y="144462"/>
                </a:lnTo>
                <a:lnTo>
                  <a:pt x="6379" y="182865"/>
                </a:lnTo>
                <a:lnTo>
                  <a:pt x="24383" y="217374"/>
                </a:lnTo>
                <a:lnTo>
                  <a:pt x="52309" y="246611"/>
                </a:lnTo>
                <a:lnTo>
                  <a:pt x="88455" y="269200"/>
                </a:lnTo>
                <a:lnTo>
                  <a:pt x="131120" y="283764"/>
                </a:lnTo>
                <a:lnTo>
                  <a:pt x="178600" y="288925"/>
                </a:lnTo>
                <a:lnTo>
                  <a:pt x="226074" y="283764"/>
                </a:lnTo>
                <a:lnTo>
                  <a:pt x="268735" y="269200"/>
                </a:lnTo>
                <a:lnTo>
                  <a:pt x="304879" y="246611"/>
                </a:lnTo>
                <a:lnTo>
                  <a:pt x="332804" y="217374"/>
                </a:lnTo>
                <a:lnTo>
                  <a:pt x="350807" y="182865"/>
                </a:lnTo>
                <a:lnTo>
                  <a:pt x="357187" y="144462"/>
                </a:lnTo>
                <a:lnTo>
                  <a:pt x="350807" y="106059"/>
                </a:lnTo>
                <a:lnTo>
                  <a:pt x="332804" y="71550"/>
                </a:lnTo>
                <a:lnTo>
                  <a:pt x="304879" y="42313"/>
                </a:lnTo>
                <a:lnTo>
                  <a:pt x="268735" y="19724"/>
                </a:lnTo>
                <a:lnTo>
                  <a:pt x="226074" y="5160"/>
                </a:lnTo>
                <a:lnTo>
                  <a:pt x="17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98000" y="6453188"/>
            <a:ext cx="357505" cy="288925"/>
          </a:xfrm>
          <a:custGeom>
            <a:avLst/>
            <a:gdLst/>
            <a:ahLst/>
            <a:cxnLst/>
            <a:rect l="l" t="t" r="r" b="b"/>
            <a:pathLst>
              <a:path w="357504" h="288925">
                <a:moveTo>
                  <a:pt x="0" y="144462"/>
                </a:moveTo>
                <a:lnTo>
                  <a:pt x="6379" y="106059"/>
                </a:lnTo>
                <a:lnTo>
                  <a:pt x="24383" y="71550"/>
                </a:lnTo>
                <a:lnTo>
                  <a:pt x="52309" y="42313"/>
                </a:lnTo>
                <a:lnTo>
                  <a:pt x="88455" y="19724"/>
                </a:lnTo>
                <a:lnTo>
                  <a:pt x="131120" y="5160"/>
                </a:lnTo>
                <a:lnTo>
                  <a:pt x="178600" y="0"/>
                </a:lnTo>
                <a:lnTo>
                  <a:pt x="226074" y="5160"/>
                </a:lnTo>
                <a:lnTo>
                  <a:pt x="268735" y="19724"/>
                </a:lnTo>
                <a:lnTo>
                  <a:pt x="304879" y="42313"/>
                </a:lnTo>
                <a:lnTo>
                  <a:pt x="332804" y="71550"/>
                </a:lnTo>
                <a:lnTo>
                  <a:pt x="350807" y="106059"/>
                </a:lnTo>
                <a:lnTo>
                  <a:pt x="357187" y="144462"/>
                </a:lnTo>
                <a:lnTo>
                  <a:pt x="350807" y="182865"/>
                </a:lnTo>
                <a:lnTo>
                  <a:pt x="332804" y="217374"/>
                </a:lnTo>
                <a:lnTo>
                  <a:pt x="304879" y="246611"/>
                </a:lnTo>
                <a:lnTo>
                  <a:pt x="268735" y="269200"/>
                </a:lnTo>
                <a:lnTo>
                  <a:pt x="226074" y="283764"/>
                </a:lnTo>
                <a:lnTo>
                  <a:pt x="178600" y="288925"/>
                </a:lnTo>
                <a:lnTo>
                  <a:pt x="131120" y="283764"/>
                </a:lnTo>
                <a:lnTo>
                  <a:pt x="88455" y="269200"/>
                </a:lnTo>
                <a:lnTo>
                  <a:pt x="52309" y="246611"/>
                </a:lnTo>
                <a:lnTo>
                  <a:pt x="24383" y="217374"/>
                </a:lnTo>
                <a:lnTo>
                  <a:pt x="6379" y="182865"/>
                </a:lnTo>
                <a:lnTo>
                  <a:pt x="0" y="144462"/>
                </a:lnTo>
                <a:close/>
              </a:path>
            </a:pathLst>
          </a:custGeom>
          <a:ln w="28575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15445" y="1270482"/>
            <a:ext cx="3959212" cy="3357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725" y="910120"/>
            <a:ext cx="3959219" cy="3357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6458" y="3242162"/>
            <a:ext cx="3960774" cy="3357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38158" y="71414"/>
            <a:ext cx="86563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sz="2400" dirty="0" smtClean="0"/>
              <a:t>Отримання розрізів об'єкта за допомогою інтерактивної моделі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479280" y="6489210"/>
            <a:ext cx="27622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864"/>
              </a:lnSpc>
            </a:pPr>
            <a:fld id="{81D60167-4931-47E6-BA6A-407CBD079E47}" type="slidenum">
              <a:rPr spc="-5" dirty="0"/>
              <a:pPr marL="25400">
                <a:lnSpc>
                  <a:spcPts val="1864"/>
                </a:lnSpc>
              </a:pPr>
              <a:t>9</a:t>
            </a:fld>
            <a:endParaRPr spc="-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447</Words>
  <Application>Microsoft Office PowerPoint</Application>
  <PresentationFormat>Лист A4 (210x297 мм)</PresentationFormat>
  <Paragraphs>61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Презентация PowerPoint</vt:lpstr>
      <vt:lpstr> Шість основних етапів життєвого циклу ГЕС</vt:lpstr>
      <vt:lpstr> Проектування. Використання тривимірної моделі</vt:lpstr>
      <vt:lpstr>Проектування. Використання тривимірної моделі</vt:lpstr>
      <vt:lpstr> Вид тривимірної моделі для проектувальника</vt:lpstr>
      <vt:lpstr>Управління проектними даними</vt:lpstr>
      <vt:lpstr> Доступне уявлення проектних рішень</vt:lpstr>
      <vt:lpstr>Використання інтерактивної моделі для візуалізації проектних рішень</vt:lpstr>
      <vt:lpstr>Отримання розрізів об'єкта за допомогою інтерактивної моделі</vt:lpstr>
      <vt:lpstr>Планування робіт і вивчення об'єктів</vt:lpstr>
      <vt:lpstr>Підготовка технічних завдань на ремонт і реконструкцію</vt:lpstr>
      <vt:lpstr>Мобільність і доступність проектних рішень</vt:lpstr>
      <vt:lpstr> Доступність даних для всіх учасників ЖЦ</vt:lpstr>
      <vt:lpstr>Деякі сервіси ЕІС ГЕС</vt:lpstr>
      <vt:lpstr>Необхідно: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СОПОСТАВЛЕНИЕ СРЕДСТВ АВТОМАТИЗАЦИИ ПРОЦЕССА ПРОЕКТИРОВАНИЯ ГЭС НА БАЗЕ ПРОГРАММНЫХ ПРОДУКТОВ  AUTODESK DASSAUIT SYSTEMS</dc:title>
  <dc:creator>Sveta</dc:creator>
  <cp:lastModifiedBy>RePack by Diakov</cp:lastModifiedBy>
  <cp:revision>23</cp:revision>
  <dcterms:created xsi:type="dcterms:W3CDTF">2019-09-27T08:24:45Z</dcterms:created>
  <dcterms:modified xsi:type="dcterms:W3CDTF">2020-09-07T11:10:13Z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2014-06-20T00:00:00Z</vt:filetime>
  </property>
  <property fmtid="{D5CDD505-2E9C-101B-9397-08002B2CF9AE}" pid="3" name="Creator">
    <vt:lpwstr>Acrobat PDFMaker 9.0 для PowerPoint</vt:lpwstr>
  </property>
  <property fmtid="{D5CDD505-2E9C-101B-9397-08002B2CF9AE}" pid="4" name="LastSaved">
    <vt:filetime>2019-09-27T00:00:00Z</vt:filetime>
  </property>
</Properties>
</file>