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  <p:sldId id="290" r:id="rId4"/>
    <p:sldId id="286" r:id="rId5"/>
    <p:sldId id="287" r:id="rId6"/>
    <p:sldId id="288" r:id="rId7"/>
    <p:sldId id="289" r:id="rId8"/>
    <p:sldId id="272" r:id="rId9"/>
    <p:sldId id="275" r:id="rId10"/>
    <p:sldId id="276" r:id="rId11"/>
    <p:sldId id="277" r:id="rId12"/>
    <p:sldId id="273" r:id="rId13"/>
    <p:sldId id="295" r:id="rId14"/>
    <p:sldId id="297" r:id="rId15"/>
    <p:sldId id="298" r:id="rId16"/>
    <p:sldId id="299" r:id="rId17"/>
    <p:sldId id="300" r:id="rId18"/>
    <p:sldId id="302" r:id="rId19"/>
    <p:sldId id="301" r:id="rId20"/>
    <p:sldId id="294" r:id="rId21"/>
    <p:sldId id="296" r:id="rId22"/>
    <p:sldId id="291" r:id="rId23"/>
    <p:sldId id="29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71" autoAdjust="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5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6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2BAA-88D9-46CB-9967-AD1CA7A500DC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gTpzA8kFr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3567" y="3151581"/>
            <a:ext cx="10363200" cy="1746097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The Evolution of the Media. Types of Media.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2126" y="1885972"/>
            <a:ext cx="9144000" cy="108269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Lecture 2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6" y="315629"/>
            <a:ext cx="26574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89" y="348717"/>
            <a:ext cx="83343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7"/>
            <a:ext cx="10515600" cy="5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6"/>
            <a:ext cx="10674926" cy="5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033" y="569843"/>
            <a:ext cx="8387687" cy="5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Traditional Media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www.youtube.com/watch?v=8gTpzA8kFrY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Watch the video and answer the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types of traditional media?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differences between them?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issues are important for a media literate person?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06" y="-38969"/>
            <a:ext cx="6223379" cy="70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Hromadske</a:t>
            </a:r>
            <a:r>
              <a:rPr lang="en-US" dirty="0" smtClean="0"/>
              <a:t> </a:t>
            </a:r>
            <a:r>
              <a:rPr lang="en-US" dirty="0"/>
              <a:t>TV (Ukraine)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Natalia </a:t>
            </a:r>
            <a:r>
              <a:rPr lang="en-US" dirty="0" err="1"/>
              <a:t>Gumeniuk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361" y="2830513"/>
            <a:ext cx="11356068" cy="296068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journalist-led initiative to create public broadcasting in Ukraine and </a:t>
            </a:r>
            <a:r>
              <a:rPr lang="en-US" dirty="0" err="1"/>
              <a:t>Hromadske</a:t>
            </a:r>
            <a:r>
              <a:rPr lang="en-US" dirty="0"/>
              <a:t> International.</a:t>
            </a:r>
          </a:p>
          <a:p>
            <a:pPr marL="0" indent="0">
              <a:buNone/>
            </a:pPr>
            <a:r>
              <a:rPr lang="en-US" dirty="0" smtClean="0"/>
              <a:t>specialized </a:t>
            </a:r>
            <a:r>
              <a:rPr lang="en-US" dirty="0"/>
              <a:t>in foreign affairs and conflict reporting.</a:t>
            </a:r>
          </a:p>
          <a:p>
            <a:pPr marL="0" indent="0">
              <a:buNone/>
            </a:pPr>
            <a:r>
              <a:rPr lang="en-US" dirty="0" smtClean="0"/>
              <a:t>Since </a:t>
            </a:r>
            <a:r>
              <a:rPr lang="en-US" dirty="0"/>
              <a:t>the start of the Revolution and during the later conflict in Ukraine, she has been reporting from the field in </a:t>
            </a:r>
            <a:r>
              <a:rPr lang="en-US" dirty="0" err="1"/>
              <a:t>Maidan</a:t>
            </a:r>
            <a:r>
              <a:rPr lang="en-US" dirty="0"/>
              <a:t>, Crimea and Donbas.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Natalia Gumeni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35" y="742045"/>
            <a:ext cx="202383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ICTV (International Commercial Television)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privately held TV channel in Ukraine.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channel is owned by several business structures connected to the Ukrainian businessman Viktor </a:t>
            </a:r>
            <a:r>
              <a:rPr lang="en-US" dirty="0" err="1" smtClean="0"/>
              <a:t>Pinchuk</a:t>
            </a:r>
            <a:endParaRPr lang="uk-UA" dirty="0" smtClean="0"/>
          </a:p>
          <a:p>
            <a:pPr marL="0" indent="0">
              <a:buNone/>
            </a:pPr>
            <a:r>
              <a:rPr lang="en-US" dirty="0"/>
              <a:t>Ukrainian businessman and </a:t>
            </a:r>
            <a:r>
              <a:rPr lang="en-US" dirty="0" smtClean="0"/>
              <a:t>oligarch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2888343"/>
            <a:ext cx="2325915" cy="29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112 Ukraine,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ZIK TV channels, MP from the Opposition Platform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Party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said he has been notified that he is suspected of financing terrorism.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Traditional </a:t>
            </a:r>
            <a:r>
              <a:rPr lang="en-US" dirty="0">
                <a:latin typeface="Algerian" panose="04020705040A02060702" pitchFamily="82" charset="0"/>
              </a:rPr>
              <a:t>media. Why is it important to know who owns the media? State and private media, and public broadcasting.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://www.youtube.com/watch?v=ydAHni5mmuc</a:t>
            </a:r>
          </a:p>
        </p:txBody>
      </p:sp>
    </p:spTree>
    <p:extLst>
      <p:ext uri="{BB962C8B-B14F-4D97-AF65-F5344CB8AC3E}">
        <p14:creationId xmlns:p14="http://schemas.microsoft.com/office/powerpoint/2010/main" val="26536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What is new media and what makes it new?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content </a:t>
            </a:r>
            <a:r>
              <a:rPr lang="en-US" dirty="0">
                <a:solidFill>
                  <a:srgbClr val="002060"/>
                </a:solidFill>
              </a:rPr>
              <a:t>available </a:t>
            </a:r>
            <a:r>
              <a:rPr lang="en-US" dirty="0" smtClean="0">
                <a:solidFill>
                  <a:srgbClr val="002060"/>
                </a:solidFill>
              </a:rPr>
              <a:t>on demand </a:t>
            </a:r>
            <a:r>
              <a:rPr lang="en-US" dirty="0">
                <a:solidFill>
                  <a:srgbClr val="002060"/>
                </a:solidFill>
              </a:rPr>
              <a:t>through the internet </a:t>
            </a:r>
            <a:r>
              <a:rPr lang="en-US" dirty="0" smtClean="0">
                <a:solidFill>
                  <a:srgbClr val="002060"/>
                </a:solidFill>
              </a:rPr>
              <a:t>accessible on </a:t>
            </a:r>
            <a:r>
              <a:rPr lang="en-US" dirty="0">
                <a:solidFill>
                  <a:srgbClr val="002060"/>
                </a:solidFill>
              </a:rPr>
              <a:t>any digital device usually </a:t>
            </a:r>
            <a:r>
              <a:rPr lang="en-US" dirty="0" smtClean="0">
                <a:solidFill>
                  <a:srgbClr val="002060"/>
                </a:solidFill>
              </a:rPr>
              <a:t>containing interactive </a:t>
            </a:r>
            <a:r>
              <a:rPr lang="en-US" dirty="0">
                <a:solidFill>
                  <a:srgbClr val="002060"/>
                </a:solidFill>
              </a:rPr>
              <a:t>user feedback and </a:t>
            </a:r>
            <a:r>
              <a:rPr lang="en-US" dirty="0" smtClean="0">
                <a:solidFill>
                  <a:srgbClr val="002060"/>
                </a:solidFill>
              </a:rPr>
              <a:t>creative participation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890" y="1825625"/>
            <a:ext cx="100709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Algerian" panose="04020705040A02060702" pitchFamily="82" charset="0"/>
              </a:rPr>
              <a:t>The History of </a:t>
            </a:r>
            <a:r>
              <a:rPr lang="en-US" sz="3600" dirty="0" smtClean="0">
                <a:latin typeface="Algerian" panose="04020705040A02060702" pitchFamily="82" charset="0"/>
              </a:rPr>
              <a:t>major </a:t>
            </a:r>
            <a:r>
              <a:rPr lang="en-US" sz="3600" dirty="0">
                <a:latin typeface="Algerian" panose="04020705040A02060702" pitchFamily="82" charset="0"/>
              </a:rPr>
              <a:t>media </a:t>
            </a:r>
            <a:r>
              <a:rPr lang="en-US" sz="3600" dirty="0" smtClean="0">
                <a:latin typeface="Algerian" panose="04020705040A02060702" pitchFamily="82" charset="0"/>
              </a:rPr>
              <a:t>formats</a:t>
            </a:r>
            <a:endParaRPr lang="uk-UA" sz="3600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Algerian" panose="04020705040A02060702" pitchFamily="82" charset="0"/>
              </a:rPr>
              <a:t>(</a:t>
            </a:r>
            <a:r>
              <a:rPr lang="en-US" sz="3600" dirty="0" smtClean="0">
                <a:latin typeface="Algerian" panose="04020705040A02060702" pitchFamily="82" charset="0"/>
              </a:rPr>
              <a:t>Pre-Industrial</a:t>
            </a:r>
            <a:r>
              <a:rPr lang="uk-UA" sz="3600" dirty="0" smtClean="0">
                <a:latin typeface="Algerian" panose="04020705040A02060702" pitchFamily="82" charset="0"/>
              </a:rPr>
              <a:t>, </a:t>
            </a:r>
            <a:r>
              <a:rPr lang="en-US" sz="3600" dirty="0" smtClean="0">
                <a:latin typeface="Algerian" panose="04020705040A02060702" pitchFamily="82" charset="0"/>
              </a:rPr>
              <a:t>Industrial</a:t>
            </a:r>
            <a:r>
              <a:rPr lang="uk-UA" sz="3600" dirty="0" smtClean="0">
                <a:latin typeface="Algerian" panose="04020705040A02060702" pitchFamily="82" charset="0"/>
              </a:rPr>
              <a:t>, </a:t>
            </a:r>
            <a:r>
              <a:rPr lang="en-US" sz="3600" dirty="0" smtClean="0">
                <a:latin typeface="Algerian" panose="04020705040A02060702" pitchFamily="82" charset="0"/>
              </a:rPr>
              <a:t>Electronic</a:t>
            </a:r>
            <a:r>
              <a:rPr lang="uk-UA" sz="3600" dirty="0" smtClean="0">
                <a:latin typeface="Algerian" panose="04020705040A02060702" pitchFamily="82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Information</a:t>
            </a:r>
            <a:r>
              <a:rPr lang="uk-UA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>
                <a:latin typeface="Algerian" panose="04020705040A02060702" pitchFamily="82" charset="0"/>
              </a:rPr>
              <a:t>age)</a:t>
            </a:r>
            <a:endParaRPr lang="en-US" sz="36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2. Important </a:t>
            </a:r>
            <a:r>
              <a:rPr lang="en-US" sz="3600" dirty="0">
                <a:latin typeface="Algerian" panose="04020705040A02060702" pitchFamily="82" charset="0"/>
              </a:rPr>
              <a:t>changes in media types over </a:t>
            </a:r>
            <a:r>
              <a:rPr lang="en-US" sz="3600" dirty="0" smtClean="0">
                <a:latin typeface="Algerian" panose="04020705040A02060702" pitchFamily="82" charset="0"/>
              </a:rPr>
              <a:t>time</a:t>
            </a:r>
          </a:p>
          <a:p>
            <a:pPr marL="0" indent="0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3. Personal </a:t>
            </a:r>
            <a:r>
              <a:rPr lang="en-US" sz="3600" dirty="0">
                <a:latin typeface="Algerian" panose="04020705040A02060702" pitchFamily="82" charset="0"/>
              </a:rPr>
              <a:t>Media Field</a:t>
            </a:r>
          </a:p>
          <a:p>
            <a:pPr marL="0" indent="0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4. The </a:t>
            </a:r>
            <a:r>
              <a:rPr lang="en-US" sz="3600" dirty="0">
                <a:latin typeface="Algerian" panose="04020705040A02060702" pitchFamily="82" charset="0"/>
              </a:rPr>
              <a:t>Influence of </a:t>
            </a:r>
            <a:r>
              <a:rPr lang="en-US" sz="3600" dirty="0" smtClean="0">
                <a:latin typeface="Algerian" panose="04020705040A02060702" pitchFamily="82" charset="0"/>
              </a:rPr>
              <a:t>mass Media</a:t>
            </a:r>
            <a:endParaRPr lang="en-US" sz="36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ru-RU" sz="3600" dirty="0" smtClean="0">
              <a:latin typeface="Algerian" panose="04020705040A02060702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NEW MEDIA VS TRADITIONAL MEDIA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Time (specific, instant)</a:t>
            </a:r>
          </a:p>
          <a:p>
            <a:pPr marL="514350" indent="-514350">
              <a:buAutoNum type="arabicParenR"/>
            </a:pPr>
            <a:r>
              <a:rPr lang="en-US" dirty="0" smtClean="0"/>
              <a:t>Reach (local, world-wide/ local)</a:t>
            </a:r>
          </a:p>
          <a:p>
            <a:pPr marL="514350" indent="-514350">
              <a:buAutoNum type="arabicParenR"/>
            </a:pPr>
            <a:r>
              <a:rPr lang="en-US" dirty="0" smtClean="0"/>
              <a:t>Longevity (one time, cumulative)</a:t>
            </a:r>
          </a:p>
          <a:p>
            <a:pPr marL="514350" indent="-514350">
              <a:buAutoNum type="arabicParenR"/>
            </a:pPr>
            <a:r>
              <a:rPr lang="en-US" dirty="0" smtClean="0"/>
              <a:t>Flexibility for changes (none, anytime)</a:t>
            </a:r>
          </a:p>
          <a:p>
            <a:pPr marL="514350" indent="-514350">
              <a:buAutoNum type="arabicParenR"/>
            </a:pPr>
            <a:r>
              <a:rPr lang="en-US" dirty="0" smtClean="0"/>
              <a:t>Commitment (contract, none)</a:t>
            </a:r>
          </a:p>
          <a:p>
            <a:pPr marL="514350" indent="-514350">
              <a:buAutoNum type="arabicParenR"/>
            </a:pPr>
            <a:r>
              <a:rPr lang="en-US" dirty="0" smtClean="0"/>
              <a:t>Restricted ad space (Yes, No restrictions)</a:t>
            </a:r>
          </a:p>
          <a:p>
            <a:pPr marL="514350" indent="-514350">
              <a:buAutoNum type="arabicParenR"/>
            </a:pPr>
            <a:r>
              <a:rPr lang="en-US" dirty="0" smtClean="0"/>
              <a:t>Convenience (not convenient, convenient)</a:t>
            </a:r>
          </a:p>
          <a:p>
            <a:pPr marL="514350" indent="-514350">
              <a:buAutoNum type="arabicParenR"/>
            </a:pPr>
            <a:r>
              <a:rPr lang="en-US" dirty="0" smtClean="0"/>
              <a:t>Tracking (hard to track, </a:t>
            </a:r>
            <a:r>
              <a:rPr lang="en-US" dirty="0" smtClean="0"/>
              <a:t>track </a:t>
            </a:r>
            <a:r>
              <a:rPr lang="en-US" dirty="0" smtClean="0"/>
              <a:t>everything)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anose="04020705040A02060702" pitchFamily="82" charset="0"/>
              </a:rPr>
              <a:t>How do </a:t>
            </a:r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you get your information these </a:t>
            </a:r>
            <a:r>
              <a:rPr lang="en-US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days?</a:t>
            </a:r>
            <a:endParaRPr lang="en-US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Algerian" panose="04020705040A02060702" pitchFamily="82" charset="0"/>
              </a:rPr>
              <a:t>Traditional </a:t>
            </a:r>
            <a:r>
              <a:rPr lang="ru-RU" sz="6000" dirty="0" smtClean="0">
                <a:latin typeface="Algerian" panose="04020705040A02060702" pitchFamily="82" charset="0"/>
              </a:rPr>
              <a:t>                     </a:t>
            </a:r>
            <a:r>
              <a:rPr lang="en-US" sz="6000" dirty="0" smtClean="0">
                <a:latin typeface="Algerian" panose="04020705040A02060702" pitchFamily="82" charset="0"/>
              </a:rPr>
              <a:t>or</a:t>
            </a:r>
            <a:r>
              <a:rPr lang="ru-RU" sz="6000" dirty="0" smtClean="0">
                <a:latin typeface="Algerian" panose="04020705040A02060702" pitchFamily="82" charset="0"/>
              </a:rPr>
              <a:t>                           </a:t>
            </a:r>
            <a:r>
              <a:rPr lang="en-US" sz="6000" dirty="0" smtClean="0">
                <a:latin typeface="Algerian" panose="04020705040A02060702" pitchFamily="82" charset="0"/>
              </a:rPr>
              <a:t> </a:t>
            </a:r>
            <a:r>
              <a:rPr lang="ru-RU" sz="6000" dirty="0" smtClean="0">
                <a:latin typeface="Algerian" panose="04020705040A02060702" pitchFamily="82" charset="0"/>
              </a:rPr>
              <a:t>     </a:t>
            </a:r>
          </a:p>
          <a:p>
            <a:pPr marL="0" indent="0">
              <a:buNone/>
            </a:pPr>
            <a:endParaRPr lang="ru-RU" sz="60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Algerian" panose="04020705040A02060702" pitchFamily="82" charset="0"/>
              </a:rPr>
              <a:t>New Media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MOST INFLUENTIAL INDIVIDUALS AMONG YOUTH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581" y="1825625"/>
            <a:ext cx="62345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Opinion </a:t>
            </a:r>
            <a:r>
              <a:rPr lang="en-US" dirty="0" smtClean="0"/>
              <a:t>Leaders (IREX. Special report Who influences Ukrainian youth on social media)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218" y="1690689"/>
            <a:ext cx="8623950" cy="54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480" y="290945"/>
            <a:ext cx="6016338" cy="554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Thank you for attention!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materials developed by IREX, Academy of Ukrainian Press (AUP)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StopFake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0" y="1690690"/>
            <a:ext cx="7211291" cy="3241528"/>
          </a:xfrm>
        </p:spPr>
      </p:pic>
    </p:spTree>
    <p:extLst>
      <p:ext uri="{BB962C8B-B14F-4D97-AF65-F5344CB8AC3E}">
        <p14:creationId xmlns:p14="http://schemas.microsoft.com/office/powerpoint/2010/main" val="29480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What </a:t>
            </a:r>
            <a:r>
              <a:rPr lang="en-US" dirty="0" smtClean="0">
                <a:latin typeface="Algerian" panose="04020705040A02060702" pitchFamily="82" charset="0"/>
              </a:rPr>
              <a:t>format/equipment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did people </a:t>
            </a:r>
            <a:r>
              <a:rPr lang="en-US" dirty="0" smtClean="0">
                <a:latin typeface="Algerian" panose="04020705040A02060702" pitchFamily="82" charset="0"/>
              </a:rPr>
              <a:t>use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 different ages 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to communicate with each other?</a:t>
            </a:r>
          </a:p>
          <a:p>
            <a:r>
              <a:rPr lang="en-US" sz="4000" dirty="0" smtClean="0">
                <a:latin typeface="Algerian" panose="04020705040A02060702" pitchFamily="82" charset="0"/>
              </a:rPr>
              <a:t>to store information?</a:t>
            </a:r>
          </a:p>
          <a:p>
            <a:r>
              <a:rPr lang="en-US" sz="4000" dirty="0">
                <a:latin typeface="Algerian" panose="04020705040A02060702" pitchFamily="82" charset="0"/>
              </a:rPr>
              <a:t>t</a:t>
            </a:r>
            <a:r>
              <a:rPr lang="en-US" sz="4000" dirty="0" smtClean="0">
                <a:latin typeface="Algerian" panose="04020705040A02060702" pitchFamily="82" charset="0"/>
              </a:rPr>
              <a:t>o share or broadcast information?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endParaRPr lang="en-US" sz="4000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Pre-Industrial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Industrial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Electronic </a:t>
            </a:r>
            <a:endParaRPr lang="en-US" sz="40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Algerian" panose="04020705040A02060702" pitchFamily="82" charset="0"/>
              </a:rPr>
              <a:t>Information</a:t>
            </a:r>
          </a:p>
          <a:p>
            <a:endParaRPr lang="en-US" sz="4000" dirty="0" smtClean="0">
              <a:latin typeface="Algerian" panose="04020705040A02060702" pitchFamily="82" charset="0"/>
            </a:endParaRPr>
          </a:p>
          <a:p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Pre-Industrial Age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39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Industrial Age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90"/>
            <a:ext cx="10515599" cy="36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Electronic Age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91"/>
            <a:ext cx="10515600" cy="43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Information Age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90"/>
            <a:ext cx="10515600" cy="37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7"/>
            <a:ext cx="10688782" cy="5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8"/>
            <a:ext cx="10515600" cy="56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82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powerpointbase.com-829</Template>
  <TotalTime>1802</TotalTime>
  <Words>332</Words>
  <Application>Microsoft Office PowerPoint</Application>
  <PresentationFormat>Произвольный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powerpointbase.com-829</vt:lpstr>
      <vt:lpstr>The Evolution of the Media. Types of Media. </vt:lpstr>
      <vt:lpstr>Outline</vt:lpstr>
      <vt:lpstr>What format/equipment  did people use In different ages </vt:lpstr>
      <vt:lpstr>Pre-Industrial Age</vt:lpstr>
      <vt:lpstr>Industrial Age</vt:lpstr>
      <vt:lpstr>Electronic Age</vt:lpstr>
      <vt:lpstr>Information 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Traditional Media</vt:lpstr>
      <vt:lpstr>Презентация PowerPoint</vt:lpstr>
      <vt:lpstr>  Hromadske TV (Ukraine)  Natalia Gumeniuk Head</vt:lpstr>
      <vt:lpstr>ICTV (International Commercial Television)</vt:lpstr>
      <vt:lpstr> Owner of 112 Ukraine, NewsOne, and ZIK TV channels, MP from the Opposition Platform - For Life Party Taras Kozak has said he has been notified that he is suspected of financing terrorism. </vt:lpstr>
      <vt:lpstr> Traditional media. Why is it important to know who owns the media? State and private media, and public broadcasting.</vt:lpstr>
      <vt:lpstr>What is new media and what makes it new?</vt:lpstr>
      <vt:lpstr>NEW MEDIA VS TRADITIONAL MEDIA</vt:lpstr>
      <vt:lpstr>How do you get your information these days?</vt:lpstr>
      <vt:lpstr>THE MOST INFLUENTIAL INDIVIDUALS AMONG YOUTH </vt:lpstr>
      <vt:lpstr>Opinion Leaders (IREX. Special report Who influences Ukrainian youth on social media)</vt:lpstr>
      <vt:lpstr>           Thank you for attention!        Based on materials developed by IREX, Academy of Ukrainian Press (AUP) and StopFake.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Marina</cp:lastModifiedBy>
  <cp:revision>65</cp:revision>
  <dcterms:created xsi:type="dcterms:W3CDTF">2020-04-17T18:22:44Z</dcterms:created>
  <dcterms:modified xsi:type="dcterms:W3CDTF">2020-10-07T19:46:08Z</dcterms:modified>
</cp:coreProperties>
</file>