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0000CC"/>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5" autoAdjust="0"/>
    <p:restoredTop sz="94660"/>
  </p:normalViewPr>
  <p:slideViewPr>
    <p:cSldViewPr snapToGrid="0">
      <p:cViewPr varScale="1">
        <p:scale>
          <a:sx n="88" d="100"/>
          <a:sy n="88" d="100"/>
        </p:scale>
        <p:origin x="3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28A264E3-E801-4821-B15E-60CA8A10ED23}" type="datetimeFigureOut">
              <a:rPr lang="en-US" smtClean="0"/>
              <a:t>11/23/2023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659072A-7074-4D94-B063-3C19E8660391}" type="slidenum">
              <a:rPr lang="en-US" smtClean="0"/>
              <a:t>‹#›</a:t>
            </a:fld>
            <a:endParaRPr lang="en-US"/>
          </a:p>
        </p:txBody>
      </p:sp>
    </p:spTree>
    <p:extLst>
      <p:ext uri="{BB962C8B-B14F-4D97-AF65-F5344CB8AC3E}">
        <p14:creationId xmlns:p14="http://schemas.microsoft.com/office/powerpoint/2010/main" val="803086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28A264E3-E801-4821-B15E-60CA8A10ED23}" type="datetimeFigureOut">
              <a:rPr lang="en-US" smtClean="0"/>
              <a:t>11/23/2023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659072A-7074-4D94-B063-3C19E8660391}" type="slidenum">
              <a:rPr lang="en-US" smtClean="0"/>
              <a:t>‹#›</a:t>
            </a:fld>
            <a:endParaRPr lang="en-US"/>
          </a:p>
        </p:txBody>
      </p:sp>
    </p:spTree>
    <p:extLst>
      <p:ext uri="{BB962C8B-B14F-4D97-AF65-F5344CB8AC3E}">
        <p14:creationId xmlns:p14="http://schemas.microsoft.com/office/powerpoint/2010/main" val="1985502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28A264E3-E801-4821-B15E-60CA8A10ED23}" type="datetimeFigureOut">
              <a:rPr lang="en-US" smtClean="0"/>
              <a:t>11/23/2023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659072A-7074-4D94-B063-3C19E8660391}" type="slidenum">
              <a:rPr lang="en-US" smtClean="0"/>
              <a:t>‹#›</a:t>
            </a:fld>
            <a:endParaRPr lang="en-US"/>
          </a:p>
        </p:txBody>
      </p:sp>
    </p:spTree>
    <p:extLst>
      <p:ext uri="{BB962C8B-B14F-4D97-AF65-F5344CB8AC3E}">
        <p14:creationId xmlns:p14="http://schemas.microsoft.com/office/powerpoint/2010/main" val="302157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28A264E3-E801-4821-B15E-60CA8A10ED23}" type="datetimeFigureOut">
              <a:rPr lang="en-US" smtClean="0"/>
              <a:t>11/23/2023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659072A-7074-4D94-B063-3C19E8660391}" type="slidenum">
              <a:rPr lang="en-US" smtClean="0"/>
              <a:t>‹#›</a:t>
            </a:fld>
            <a:endParaRPr lang="en-US"/>
          </a:p>
        </p:txBody>
      </p:sp>
    </p:spTree>
    <p:extLst>
      <p:ext uri="{BB962C8B-B14F-4D97-AF65-F5344CB8AC3E}">
        <p14:creationId xmlns:p14="http://schemas.microsoft.com/office/powerpoint/2010/main" val="707203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8A264E3-E801-4821-B15E-60CA8A10ED23}" type="datetimeFigureOut">
              <a:rPr lang="en-US" smtClean="0"/>
              <a:t>11/23/2023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659072A-7074-4D94-B063-3C19E8660391}" type="slidenum">
              <a:rPr lang="en-US" smtClean="0"/>
              <a:t>‹#›</a:t>
            </a:fld>
            <a:endParaRPr lang="en-US"/>
          </a:p>
        </p:txBody>
      </p:sp>
    </p:spTree>
    <p:extLst>
      <p:ext uri="{BB962C8B-B14F-4D97-AF65-F5344CB8AC3E}">
        <p14:creationId xmlns:p14="http://schemas.microsoft.com/office/powerpoint/2010/main" val="51468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28A264E3-E801-4821-B15E-60CA8A10ED23}" type="datetimeFigureOut">
              <a:rPr lang="en-US" smtClean="0"/>
              <a:t>11/23/2023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8659072A-7074-4D94-B063-3C19E8660391}" type="slidenum">
              <a:rPr lang="en-US" smtClean="0"/>
              <a:t>‹#›</a:t>
            </a:fld>
            <a:endParaRPr lang="en-US"/>
          </a:p>
        </p:txBody>
      </p:sp>
    </p:spTree>
    <p:extLst>
      <p:ext uri="{BB962C8B-B14F-4D97-AF65-F5344CB8AC3E}">
        <p14:creationId xmlns:p14="http://schemas.microsoft.com/office/powerpoint/2010/main" val="2710488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28A264E3-E801-4821-B15E-60CA8A10ED23}" type="datetimeFigureOut">
              <a:rPr lang="en-US" smtClean="0"/>
              <a:t>11/23/2023</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8659072A-7074-4D94-B063-3C19E8660391}" type="slidenum">
              <a:rPr lang="en-US" smtClean="0"/>
              <a:t>‹#›</a:t>
            </a:fld>
            <a:endParaRPr lang="en-US"/>
          </a:p>
        </p:txBody>
      </p:sp>
    </p:spTree>
    <p:extLst>
      <p:ext uri="{BB962C8B-B14F-4D97-AF65-F5344CB8AC3E}">
        <p14:creationId xmlns:p14="http://schemas.microsoft.com/office/powerpoint/2010/main" val="3553934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28A264E3-E801-4821-B15E-60CA8A10ED23}" type="datetimeFigureOut">
              <a:rPr lang="en-US" smtClean="0"/>
              <a:t>11/23/2023</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8659072A-7074-4D94-B063-3C19E8660391}" type="slidenum">
              <a:rPr lang="en-US" smtClean="0"/>
              <a:t>‹#›</a:t>
            </a:fld>
            <a:endParaRPr lang="en-US"/>
          </a:p>
        </p:txBody>
      </p:sp>
    </p:spTree>
    <p:extLst>
      <p:ext uri="{BB962C8B-B14F-4D97-AF65-F5344CB8AC3E}">
        <p14:creationId xmlns:p14="http://schemas.microsoft.com/office/powerpoint/2010/main" val="1722029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8A264E3-E801-4821-B15E-60CA8A10ED23}" type="datetimeFigureOut">
              <a:rPr lang="en-US" smtClean="0"/>
              <a:t>11/23/2023</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8659072A-7074-4D94-B063-3C19E8660391}" type="slidenum">
              <a:rPr lang="en-US" smtClean="0"/>
              <a:t>‹#›</a:t>
            </a:fld>
            <a:endParaRPr lang="en-US"/>
          </a:p>
        </p:txBody>
      </p:sp>
    </p:spTree>
    <p:extLst>
      <p:ext uri="{BB962C8B-B14F-4D97-AF65-F5344CB8AC3E}">
        <p14:creationId xmlns:p14="http://schemas.microsoft.com/office/powerpoint/2010/main" val="1290232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8A264E3-E801-4821-B15E-60CA8A10ED23}" type="datetimeFigureOut">
              <a:rPr lang="en-US" smtClean="0"/>
              <a:t>11/23/2023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8659072A-7074-4D94-B063-3C19E8660391}" type="slidenum">
              <a:rPr lang="en-US" smtClean="0"/>
              <a:t>‹#›</a:t>
            </a:fld>
            <a:endParaRPr lang="en-US"/>
          </a:p>
        </p:txBody>
      </p:sp>
    </p:spTree>
    <p:extLst>
      <p:ext uri="{BB962C8B-B14F-4D97-AF65-F5344CB8AC3E}">
        <p14:creationId xmlns:p14="http://schemas.microsoft.com/office/powerpoint/2010/main" val="594076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8A264E3-E801-4821-B15E-60CA8A10ED23}" type="datetimeFigureOut">
              <a:rPr lang="en-US" smtClean="0"/>
              <a:t>11/23/2023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8659072A-7074-4D94-B063-3C19E8660391}" type="slidenum">
              <a:rPr lang="en-US" smtClean="0"/>
              <a:t>‹#›</a:t>
            </a:fld>
            <a:endParaRPr lang="en-US"/>
          </a:p>
        </p:txBody>
      </p:sp>
    </p:spTree>
    <p:extLst>
      <p:ext uri="{BB962C8B-B14F-4D97-AF65-F5344CB8AC3E}">
        <p14:creationId xmlns:p14="http://schemas.microsoft.com/office/powerpoint/2010/main" val="1363778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A264E3-E801-4821-B15E-60CA8A10ED23}" type="datetimeFigureOut">
              <a:rPr lang="en-US" smtClean="0"/>
              <a:t>11/23/2023</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59072A-7074-4D94-B063-3C19E8660391}" type="slidenum">
              <a:rPr lang="en-US" smtClean="0"/>
              <a:t>‹#›</a:t>
            </a:fld>
            <a:endParaRPr lang="en-US"/>
          </a:p>
        </p:txBody>
      </p:sp>
    </p:spTree>
    <p:extLst>
      <p:ext uri="{BB962C8B-B14F-4D97-AF65-F5344CB8AC3E}">
        <p14:creationId xmlns:p14="http://schemas.microsoft.com/office/powerpoint/2010/main" val="3176318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0500" y="0"/>
            <a:ext cx="11811000" cy="1788477"/>
          </a:xfrm>
        </p:spPr>
        <p:txBody>
          <a:bodyPr>
            <a:normAutofit fontScale="90000"/>
          </a:bodyPr>
          <a:lstStyle/>
          <a:p>
            <a:r>
              <a:rPr lang="uk-UA" sz="4400" b="1" dirty="0">
                <a:latin typeface="Times New Roman" panose="02020603050405020304" pitchFamily="18" charset="0"/>
                <a:cs typeface="Times New Roman" panose="02020603050405020304" pitchFamily="18" charset="0"/>
              </a:rPr>
              <a:t>Лекція 5</a:t>
            </a:r>
            <a:r>
              <a:rPr lang="en-US" sz="4400" dirty="0">
                <a:latin typeface="Times New Roman" panose="02020603050405020304" pitchFamily="18" charset="0"/>
                <a:cs typeface="Times New Roman" panose="02020603050405020304" pitchFamily="18" charset="0"/>
              </a:rPr>
              <a:t/>
            </a:r>
            <a:br>
              <a:rPr lang="en-US" sz="4400" dirty="0">
                <a:latin typeface="Times New Roman" panose="02020603050405020304" pitchFamily="18" charset="0"/>
                <a:cs typeface="Times New Roman" panose="02020603050405020304" pitchFamily="18" charset="0"/>
              </a:rPr>
            </a:br>
            <a:r>
              <a:rPr lang="ru-RU" sz="4400" b="1" dirty="0">
                <a:latin typeface="Times New Roman" panose="02020603050405020304" pitchFamily="18" charset="0"/>
                <a:cs typeface="Times New Roman" panose="02020603050405020304" pitchFamily="18" charset="0"/>
              </a:rPr>
              <a:t>Тема: </a:t>
            </a:r>
            <a:r>
              <a:rPr lang="ru-RU" sz="4400" b="1" dirty="0" err="1">
                <a:latin typeface="Times New Roman" panose="02020603050405020304" pitchFamily="18" charset="0"/>
                <a:cs typeface="Times New Roman" panose="02020603050405020304" pitchFamily="18" charset="0"/>
              </a:rPr>
              <a:t>Підготовка</a:t>
            </a:r>
            <a:r>
              <a:rPr lang="ru-RU" sz="4400" b="1" dirty="0">
                <a:latin typeface="Times New Roman" panose="02020603050405020304" pitchFamily="18" charset="0"/>
                <a:cs typeface="Times New Roman" panose="02020603050405020304" pitchFamily="18" charset="0"/>
              </a:rPr>
              <a:t> до практичного туру </a:t>
            </a:r>
            <a:r>
              <a:rPr lang="ru-RU" sz="4400" b="1" dirty="0" err="1">
                <a:latin typeface="Times New Roman" panose="02020603050405020304" pitchFamily="18" charset="0"/>
                <a:cs typeface="Times New Roman" panose="02020603050405020304" pitchFamily="18" charset="0"/>
              </a:rPr>
              <a:t>Всеукраїнської</a:t>
            </a:r>
            <a:r>
              <a:rPr lang="ru-RU" sz="4400" b="1" dirty="0">
                <a:latin typeface="Times New Roman" panose="02020603050405020304" pitchFamily="18" charset="0"/>
                <a:cs typeface="Times New Roman" panose="02020603050405020304" pitchFamily="18" charset="0"/>
              </a:rPr>
              <a:t> </a:t>
            </a:r>
            <a:r>
              <a:rPr lang="ru-RU" sz="4400" b="1" dirty="0" err="1">
                <a:latin typeface="Times New Roman" panose="02020603050405020304" pitchFamily="18" charset="0"/>
                <a:cs typeface="Times New Roman" panose="02020603050405020304" pitchFamily="18" charset="0"/>
              </a:rPr>
              <a:t>олімпіади</a:t>
            </a:r>
            <a:r>
              <a:rPr lang="ru-RU" sz="4400" b="1" dirty="0">
                <a:latin typeface="Times New Roman" panose="02020603050405020304" pitchFamily="18" charset="0"/>
                <a:cs typeface="Times New Roman" panose="02020603050405020304" pitchFamily="18" charset="0"/>
              </a:rPr>
              <a:t> з </a:t>
            </a:r>
            <a:r>
              <a:rPr lang="ru-RU" sz="4400" b="1" dirty="0" err="1">
                <a:latin typeface="Times New Roman" panose="02020603050405020304" pitchFamily="18" charset="0"/>
                <a:cs typeface="Times New Roman" panose="02020603050405020304" pitchFamily="18" charset="0"/>
              </a:rPr>
              <a:t>біології</a:t>
            </a:r>
            <a:endParaRPr lang="en-US" sz="44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90500" y="1636078"/>
            <a:ext cx="11681460" cy="4779962"/>
          </a:xfrm>
        </p:spPr>
        <p:txBody>
          <a:bodyPr>
            <a:noAutofit/>
          </a:bodyPr>
          <a:lstStyle/>
          <a:p>
            <a:pPr>
              <a:lnSpc>
                <a:spcPct val="100000"/>
              </a:lnSpc>
              <a:spcBef>
                <a:spcPts val="0"/>
              </a:spcBef>
            </a:pPr>
            <a:r>
              <a:rPr lang="uk-UA" sz="3200" dirty="0">
                <a:latin typeface="Times New Roman" panose="02020603050405020304" pitchFamily="18" charset="0"/>
                <a:cs typeface="Times New Roman" panose="02020603050405020304" pitchFamily="18" charset="0"/>
              </a:rPr>
              <a:t>План</a:t>
            </a:r>
            <a:r>
              <a:rPr lang="uk-UA"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457200" lvl="0" indent="-457200" algn="l">
              <a:lnSpc>
                <a:spcPct val="100000"/>
              </a:lnSpc>
              <a:spcBef>
                <a:spcPts val="0"/>
              </a:spcBef>
              <a:buFont typeface="+mj-lt"/>
              <a:buAutoNum type="arabicPeriod"/>
            </a:pPr>
            <a:r>
              <a:rPr lang="uk-UA" dirty="0">
                <a:latin typeface="Times New Roman" panose="02020603050405020304" pitchFamily="18" charset="0"/>
                <a:cs typeface="Times New Roman" panose="02020603050405020304" pitchFamily="18" charset="0"/>
              </a:rPr>
              <a:t>Знання, уміння та навички </a:t>
            </a:r>
            <a:r>
              <a:rPr lang="ru-RU" dirty="0">
                <a:latin typeface="Times New Roman" panose="02020603050405020304" pitchFamily="18" charset="0"/>
                <a:cs typeface="Times New Roman" panose="02020603050405020304" pitchFamily="18" charset="0"/>
              </a:rPr>
              <a:t>для </a:t>
            </a:r>
            <a:r>
              <a:rPr lang="ru-RU" dirty="0" err="1">
                <a:latin typeface="Times New Roman" panose="02020603050405020304" pitchFamily="18" charset="0"/>
                <a:cs typeface="Times New Roman" panose="02020603050405020304" pitchFamily="18" charset="0"/>
              </a:rPr>
              <a:t>успішного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олімпіадних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практичних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завдань</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457200" lvl="0" indent="-457200" algn="l">
              <a:lnSpc>
                <a:spcPct val="100000"/>
              </a:lnSpc>
              <a:spcBef>
                <a:spcPts val="0"/>
              </a:spcBef>
              <a:buFont typeface="+mj-lt"/>
              <a:buAutoNum type="arabicPeriod"/>
            </a:pPr>
            <a:r>
              <a:rPr lang="uk-UA"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endParaRPr lang="en-US" dirty="0">
              <a:latin typeface="Times New Roman" panose="02020603050405020304" pitchFamily="18" charset="0"/>
              <a:cs typeface="Times New Roman" panose="02020603050405020304" pitchFamily="18" charset="0"/>
            </a:endParaRPr>
          </a:p>
          <a:p>
            <a:pPr algn="l">
              <a:lnSpc>
                <a:spcPct val="100000"/>
              </a:lnSpc>
              <a:spcBef>
                <a:spcPts val="0"/>
              </a:spcBef>
            </a:pPr>
            <a:r>
              <a:rPr lang="uk-UA" dirty="0">
                <a:latin typeface="Times New Roman" panose="02020603050405020304" pitchFamily="18" charset="0"/>
                <a:cs typeface="Times New Roman" panose="02020603050405020304" pitchFamily="18" charset="0"/>
              </a:rPr>
              <a:t>2.1 Особливості завдань з біохімії</a:t>
            </a:r>
            <a:endParaRPr lang="en-US" dirty="0">
              <a:latin typeface="Times New Roman" panose="02020603050405020304" pitchFamily="18" charset="0"/>
              <a:cs typeface="Times New Roman" panose="02020603050405020304" pitchFamily="18" charset="0"/>
            </a:endParaRPr>
          </a:p>
          <a:p>
            <a:pPr algn="l">
              <a:lnSpc>
                <a:spcPct val="100000"/>
              </a:lnSpc>
              <a:spcBef>
                <a:spcPts val="0"/>
              </a:spcBef>
            </a:pPr>
            <a:r>
              <a:rPr lang="uk-UA" dirty="0">
                <a:latin typeface="Times New Roman" panose="02020603050405020304" pitchFamily="18" charset="0"/>
                <a:cs typeface="Times New Roman" panose="02020603050405020304" pitchFamily="18" charset="0"/>
              </a:rPr>
              <a:t>2.2 Особливості завдань з гістології та цитології</a:t>
            </a:r>
            <a:endParaRPr lang="en-US" dirty="0">
              <a:latin typeface="Times New Roman" panose="02020603050405020304" pitchFamily="18" charset="0"/>
              <a:cs typeface="Times New Roman" panose="02020603050405020304" pitchFamily="18" charset="0"/>
            </a:endParaRPr>
          </a:p>
          <a:p>
            <a:pPr algn="l">
              <a:lnSpc>
                <a:spcPct val="100000"/>
              </a:lnSpc>
              <a:spcBef>
                <a:spcPts val="0"/>
              </a:spcBef>
            </a:pPr>
            <a:r>
              <a:rPr lang="uk-UA" dirty="0">
                <a:latin typeface="Times New Roman" panose="02020603050405020304" pitchFamily="18" charset="0"/>
                <a:cs typeface="Times New Roman" panose="02020603050405020304" pitchFamily="18" charset="0"/>
              </a:rPr>
              <a:t>2.3 Особливості завдань з фізіології </a:t>
            </a:r>
            <a:r>
              <a:rPr lang="uk-UA" dirty="0" smtClean="0">
                <a:latin typeface="Times New Roman" panose="02020603050405020304" pitchFamily="18" charset="0"/>
                <a:cs typeface="Times New Roman" panose="02020603050405020304" pitchFamily="18" charset="0"/>
              </a:rPr>
              <a:t>рослин</a:t>
            </a:r>
          </a:p>
          <a:p>
            <a:pPr algn="l">
              <a:lnSpc>
                <a:spcPct val="100000"/>
              </a:lnSpc>
              <a:spcBef>
                <a:spcPts val="0"/>
              </a:spcBef>
            </a:pPr>
            <a:r>
              <a:rPr lang="en-US" sz="2400" dirty="0" smtClean="0">
                <a:latin typeface="Times New Roman" panose="02020603050405020304" pitchFamily="18" charset="0"/>
                <a:cs typeface="Times New Roman" panose="02020603050405020304" pitchFamily="18" charset="0"/>
              </a:rPr>
              <a:t>2</a:t>
            </a:r>
            <a:r>
              <a:rPr lang="uk-UA" sz="2400" dirty="0" smtClean="0">
                <a:latin typeface="Times New Roman" panose="02020603050405020304" pitchFamily="18" charset="0"/>
                <a:cs typeface="Times New Roman" panose="02020603050405020304" pitchFamily="18" charset="0"/>
              </a:rPr>
              <a:t>.4 Особливості </a:t>
            </a:r>
            <a:r>
              <a:rPr lang="uk-UA" sz="2400" dirty="0">
                <a:latin typeface="Times New Roman" panose="02020603050405020304" pitchFamily="18" charset="0"/>
                <a:cs typeface="Times New Roman" panose="02020603050405020304" pitchFamily="18" charset="0"/>
              </a:rPr>
              <a:t>завдань з анатомії </a:t>
            </a:r>
            <a:r>
              <a:rPr lang="uk-UA" sz="2400" dirty="0" smtClean="0">
                <a:latin typeface="Times New Roman" panose="02020603050405020304" pitchFamily="18" charset="0"/>
                <a:cs typeface="Times New Roman" panose="02020603050405020304" pitchFamily="18" charset="0"/>
              </a:rPr>
              <a:t>безхребетних</a:t>
            </a:r>
          </a:p>
          <a:p>
            <a:pPr algn="l">
              <a:lnSpc>
                <a:spcPct val="100000"/>
              </a:lnSpc>
              <a:spcBef>
                <a:spcPts val="0"/>
              </a:spcBef>
            </a:pPr>
            <a:r>
              <a:rPr lang="uk-UA" sz="2400" dirty="0" smtClean="0">
                <a:latin typeface="Times New Roman" panose="02020603050405020304" pitchFamily="18" charset="0"/>
                <a:cs typeface="Times New Roman" panose="02020603050405020304" pitchFamily="18" charset="0"/>
              </a:rPr>
              <a:t>2.5 Особливості </a:t>
            </a:r>
            <a:r>
              <a:rPr lang="uk-UA" sz="2400" dirty="0">
                <a:latin typeface="Times New Roman" panose="02020603050405020304" pitchFamily="18" charset="0"/>
                <a:cs typeface="Times New Roman" panose="02020603050405020304" pitchFamily="18" charset="0"/>
              </a:rPr>
              <a:t>завдань з анатомії </a:t>
            </a:r>
            <a:r>
              <a:rPr lang="uk-UA" sz="2400" dirty="0" smtClean="0">
                <a:latin typeface="Times New Roman" panose="02020603050405020304" pitchFamily="18" charset="0"/>
                <a:cs typeface="Times New Roman" panose="02020603050405020304" pitchFamily="18" charset="0"/>
              </a:rPr>
              <a:t>хребетних</a:t>
            </a:r>
            <a:endParaRPr lang="uk-UA" dirty="0" smtClean="0">
              <a:latin typeface="Times New Roman" panose="02020603050405020304" pitchFamily="18" charset="0"/>
              <a:cs typeface="Times New Roman" panose="02020603050405020304" pitchFamily="18" charset="0"/>
            </a:endParaRPr>
          </a:p>
          <a:p>
            <a:pPr algn="l">
              <a:lnSpc>
                <a:spcPct val="100000"/>
              </a:lnSpc>
              <a:spcBef>
                <a:spcPts val="0"/>
              </a:spcBef>
            </a:pPr>
            <a:r>
              <a:rPr lang="uk-UA" sz="2400" dirty="0" smtClean="0">
                <a:latin typeface="Times New Roman" panose="02020603050405020304" pitchFamily="18" charset="0"/>
                <a:cs typeface="Times New Roman" panose="02020603050405020304" pitchFamily="18" charset="0"/>
              </a:rPr>
              <a:t>2.6 Особливості </a:t>
            </a:r>
            <a:r>
              <a:rPr lang="uk-UA" sz="2400" dirty="0">
                <a:latin typeface="Times New Roman" panose="02020603050405020304" pitchFamily="18" charset="0"/>
                <a:cs typeface="Times New Roman" panose="02020603050405020304" pitchFamily="18" charset="0"/>
              </a:rPr>
              <a:t>завдань з анатомії </a:t>
            </a:r>
            <a:r>
              <a:rPr lang="uk-UA" sz="2400" dirty="0" smtClean="0">
                <a:latin typeface="Times New Roman" panose="02020603050405020304" pitchFamily="18" charset="0"/>
                <a:cs typeface="Times New Roman" panose="02020603050405020304" pitchFamily="18" charset="0"/>
              </a:rPr>
              <a:t>людини</a:t>
            </a:r>
            <a:endParaRPr lang="uk-UA" dirty="0" smtClean="0">
              <a:latin typeface="Times New Roman" panose="02020603050405020304" pitchFamily="18" charset="0"/>
              <a:cs typeface="Times New Roman" panose="02020603050405020304" pitchFamily="18" charset="0"/>
            </a:endParaRPr>
          </a:p>
          <a:p>
            <a:pPr algn="l">
              <a:lnSpc>
                <a:spcPct val="100000"/>
              </a:lnSpc>
              <a:spcBef>
                <a:spcPts val="0"/>
              </a:spcBef>
            </a:pPr>
            <a:r>
              <a:rPr lang="uk-UA" sz="2400" dirty="0" smtClean="0">
                <a:latin typeface="Times New Roman" panose="02020603050405020304" pitchFamily="18" charset="0"/>
                <a:cs typeface="Times New Roman" panose="02020603050405020304" pitchFamily="18" charset="0"/>
              </a:rPr>
              <a:t>2.7 Особливості </a:t>
            </a:r>
            <a:r>
              <a:rPr lang="uk-UA" sz="2400" dirty="0">
                <a:latin typeface="Times New Roman" panose="02020603050405020304" pitchFamily="18" charset="0"/>
                <a:cs typeface="Times New Roman" panose="02020603050405020304" pitchFamily="18" charset="0"/>
              </a:rPr>
              <a:t>завдань з </a:t>
            </a:r>
            <a:r>
              <a:rPr lang="uk-UA" sz="2400" dirty="0" err="1">
                <a:latin typeface="Times New Roman" panose="02020603050405020304" pitchFamily="18" charset="0"/>
                <a:cs typeface="Times New Roman" panose="02020603050405020304" pitchFamily="18" charset="0"/>
              </a:rPr>
              <a:t>біосистематики</a:t>
            </a:r>
            <a:endParaRPr lang="en-US" sz="2400" dirty="0">
              <a:latin typeface="Times New Roman" panose="02020603050405020304" pitchFamily="18" charset="0"/>
              <a:cs typeface="Times New Roman" panose="02020603050405020304" pitchFamily="18" charset="0"/>
            </a:endParaRPr>
          </a:p>
          <a:p>
            <a:pPr algn="l">
              <a:lnSpc>
                <a:spcPct val="100000"/>
              </a:lnSpc>
              <a:spcBef>
                <a:spcPts val="0"/>
              </a:spcBef>
            </a:pPr>
            <a:r>
              <a:rPr lang="uk-UA" dirty="0" smtClean="0">
                <a:latin typeface="Times New Roman" panose="02020603050405020304" pitchFamily="18" charset="0"/>
                <a:cs typeface="Times New Roman" panose="02020603050405020304" pitchFamily="18" charset="0"/>
              </a:rPr>
              <a:t>2.8 Завдання </a:t>
            </a:r>
            <a:r>
              <a:rPr lang="uk-UA" dirty="0">
                <a:latin typeface="Times New Roman" panose="02020603050405020304" pitchFamily="18" charset="0"/>
                <a:cs typeface="Times New Roman" panose="02020603050405020304" pitchFamily="18" charset="0"/>
              </a:rPr>
              <a:t>з фізіології людини та генетики</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8293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6456362"/>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a:t>
            </a:r>
            <a:r>
              <a:rPr lang="en-US" sz="2800" b="1" dirty="0" smtClean="0">
                <a:solidFill>
                  <a:srgbClr val="FF0000"/>
                </a:solidFill>
                <a:latin typeface="Times New Roman" panose="02020603050405020304" pitchFamily="18" charset="0"/>
                <a:cs typeface="Times New Roman" panose="02020603050405020304" pitchFamily="18" charset="0"/>
              </a:rPr>
              <a:t>1 </a:t>
            </a:r>
            <a:r>
              <a:rPr lang="uk-UA" sz="2800" b="1" dirty="0" smtClean="0">
                <a:solidFill>
                  <a:srgbClr val="FF0000"/>
                </a:solidFill>
                <a:latin typeface="Times New Roman" panose="02020603050405020304" pitchFamily="18" charset="0"/>
                <a:cs typeface="Times New Roman" panose="02020603050405020304" pitchFamily="18" charset="0"/>
              </a:rPr>
              <a:t>Особливості завдань з біохімії</a:t>
            </a:r>
            <a:endParaRPr lang="en-US" sz="2800" b="1" dirty="0" smtClean="0">
              <a:solidFill>
                <a:srgbClr val="FF0000"/>
              </a:solidFill>
              <a:latin typeface="Times New Roman" panose="02020603050405020304" pitchFamily="18" charset="0"/>
              <a:cs typeface="Times New Roman" panose="02020603050405020304" pitchFamily="18" charset="0"/>
            </a:endParaRPr>
          </a:p>
          <a:p>
            <a:r>
              <a:rPr lang="uk-UA" sz="2800" b="1" dirty="0" smtClean="0">
                <a:latin typeface="Times New Roman" panose="02020603050405020304" pitchFamily="18" charset="0"/>
                <a:cs typeface="Times New Roman" panose="02020603050405020304" pitchFamily="18" charset="0"/>
              </a:rPr>
              <a:t>В </a:t>
            </a:r>
            <a:r>
              <a:rPr lang="uk-UA" sz="2800" b="1" dirty="0">
                <a:latin typeface="Times New Roman" panose="02020603050405020304" pitchFamily="18" charset="0"/>
                <a:cs typeface="Times New Roman" panose="02020603050405020304" pitchFamily="18" charset="0"/>
              </a:rPr>
              <a:t>якості практичного завдання</a:t>
            </a:r>
            <a:r>
              <a:rPr lang="uk-UA" sz="2800" dirty="0">
                <a:latin typeface="Times New Roman" panose="02020603050405020304" pitchFamily="18" charset="0"/>
                <a:cs typeface="Times New Roman" panose="02020603050405020304" pitchFamily="18" charset="0"/>
              </a:rPr>
              <a:t> може бути запропонований невеликий практичний дослід:</a:t>
            </a:r>
            <a:endParaRPr lang="en-US" sz="2800" dirty="0">
              <a:latin typeface="Times New Roman" panose="02020603050405020304" pitchFamily="18" charset="0"/>
              <a:cs typeface="Times New Roman" panose="02020603050405020304" pitchFamily="18" charset="0"/>
            </a:endParaRPr>
          </a:p>
          <a:p>
            <a:pPr marL="514350" lvl="0" indent="-514350" algn="just">
              <a:buFont typeface="+mj-lt"/>
              <a:buAutoNum type="arabicParenR"/>
            </a:pPr>
            <a:r>
              <a:rPr lang="uk-UA" sz="2800" dirty="0">
                <a:latin typeface="Times New Roman" panose="02020603050405020304" pitchFamily="18" charset="0"/>
                <a:cs typeface="Times New Roman" panose="02020603050405020304" pitchFamily="18" charset="0"/>
              </a:rPr>
              <a:t>завдання визначення складу сумішей біологічного походження за допомогою проведення серії якісних реакцій;</a:t>
            </a:r>
            <a:endParaRPr lang="en-US" sz="2800" dirty="0">
              <a:latin typeface="Times New Roman" panose="02020603050405020304" pitchFamily="18" charset="0"/>
              <a:cs typeface="Times New Roman" panose="02020603050405020304" pitchFamily="18" charset="0"/>
            </a:endParaRPr>
          </a:p>
          <a:p>
            <a:pPr marL="514350" lvl="0" indent="-514350" algn="just">
              <a:buFont typeface="+mj-lt"/>
              <a:buAutoNum type="arabicParenR"/>
            </a:pPr>
            <a:r>
              <a:rPr lang="uk-UA" sz="2800" dirty="0">
                <a:latin typeface="Times New Roman" panose="02020603050405020304" pitchFamily="18" charset="0"/>
                <a:cs typeface="Times New Roman" panose="02020603050405020304" pitchFamily="18" charset="0"/>
              </a:rPr>
              <a:t>завдання на кількісне визначення відомої речовини, тобто знаходження його концентрації (методом титрування або порівняння зі стандартом);</a:t>
            </a:r>
            <a:endParaRPr lang="en-US" sz="2800" dirty="0">
              <a:latin typeface="Times New Roman" panose="02020603050405020304" pitchFamily="18" charset="0"/>
              <a:cs typeface="Times New Roman" panose="02020603050405020304" pitchFamily="18" charset="0"/>
            </a:endParaRPr>
          </a:p>
          <a:p>
            <a:pPr marL="514350" lvl="0" indent="-514350" algn="just">
              <a:buFont typeface="+mj-lt"/>
              <a:buAutoNum type="arabicParenR"/>
            </a:pPr>
            <a:r>
              <a:rPr lang="uk-UA" sz="2800" dirty="0">
                <a:latin typeface="Times New Roman" panose="02020603050405020304" pitchFamily="18" charset="0"/>
                <a:cs typeface="Times New Roman" panose="02020603050405020304" pitchFamily="18" charset="0"/>
              </a:rPr>
              <a:t>завдання на визначення </a:t>
            </a:r>
            <a:r>
              <a:rPr lang="uk-UA" sz="2800" dirty="0" err="1">
                <a:latin typeface="Times New Roman" panose="02020603050405020304" pitchFamily="18" charset="0"/>
                <a:cs typeface="Times New Roman" panose="02020603050405020304" pitchFamily="18" charset="0"/>
              </a:rPr>
              <a:t>ізоелектричної</a:t>
            </a:r>
            <a:r>
              <a:rPr lang="uk-UA" sz="2800" dirty="0">
                <a:latin typeface="Times New Roman" panose="02020603050405020304" pitchFamily="18" charset="0"/>
                <a:cs typeface="Times New Roman" panose="02020603050405020304" pitchFamily="18" charset="0"/>
              </a:rPr>
              <a:t> точки білків, їх молекулярної маси та активності ферментів. </a:t>
            </a:r>
            <a:endParaRPr lang="en-US" sz="2800" dirty="0">
              <a:latin typeface="Times New Roman" panose="02020603050405020304" pitchFamily="18" charset="0"/>
              <a:cs typeface="Times New Roman" panose="02020603050405020304" pitchFamily="18" charset="0"/>
            </a:endParaRPr>
          </a:p>
          <a:p>
            <a:pPr lvl="1" algn="just"/>
            <a:r>
              <a:rPr lang="uk-UA" sz="2800" dirty="0" smtClean="0">
                <a:latin typeface="Times New Roman" panose="02020603050405020304" pitchFamily="18" charset="0"/>
                <a:cs typeface="Times New Roman" panose="02020603050405020304" pitchFamily="18" charset="0"/>
              </a:rPr>
              <a:t>	При </a:t>
            </a:r>
            <a:r>
              <a:rPr lang="uk-UA" sz="2800" dirty="0">
                <a:latin typeface="Times New Roman" panose="02020603050405020304" pitchFamily="18" charset="0"/>
                <a:cs typeface="Times New Roman" panose="02020603050405020304" pitchFamily="18" charset="0"/>
              </a:rPr>
              <a:t>виконанні практичних завдань викладачі </a:t>
            </a:r>
            <a:r>
              <a:rPr lang="uk-UA" sz="2800" b="1" dirty="0">
                <a:solidFill>
                  <a:schemeClr val="accent5">
                    <a:lumMod val="75000"/>
                  </a:schemeClr>
                </a:solidFill>
                <a:latin typeface="Times New Roman" panose="02020603050405020304" pitchFamily="18" charset="0"/>
                <a:cs typeface="Times New Roman" panose="02020603050405020304" pitchFamily="18" charset="0"/>
              </a:rPr>
              <a:t>перевіряють та оцінюють навички лабораторної роботи</a:t>
            </a:r>
            <a:r>
              <a:rPr lang="uk-UA" sz="2800" dirty="0">
                <a:latin typeface="Times New Roman" panose="02020603050405020304" pitchFamily="18" charset="0"/>
                <a:cs typeface="Times New Roman" panose="02020603050405020304" pitchFamily="18" charset="0"/>
              </a:rPr>
              <a:t>, наприклад, у титруванні або в роботі з автоматичними піпетками.</a:t>
            </a:r>
            <a:endParaRPr lang="en-US" sz="28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230118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6456362"/>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a:t>
            </a:r>
            <a:r>
              <a:rPr lang="en-US" sz="2800" b="1" dirty="0" smtClean="0">
                <a:solidFill>
                  <a:srgbClr val="FF0000"/>
                </a:solidFill>
                <a:latin typeface="Times New Roman" panose="02020603050405020304" pitchFamily="18" charset="0"/>
                <a:cs typeface="Times New Roman" panose="02020603050405020304" pitchFamily="18" charset="0"/>
              </a:rPr>
              <a:t>1 </a:t>
            </a:r>
            <a:r>
              <a:rPr lang="uk-UA" sz="2800" b="1" dirty="0" smtClean="0">
                <a:solidFill>
                  <a:srgbClr val="FF0000"/>
                </a:solidFill>
                <a:latin typeface="Times New Roman" panose="02020603050405020304" pitchFamily="18" charset="0"/>
                <a:cs typeface="Times New Roman" panose="02020603050405020304" pitchFamily="18" charset="0"/>
              </a:rPr>
              <a:t>Особливості завдань з біохімії</a:t>
            </a:r>
            <a:endParaRPr lang="en-US" sz="2800" b="1" dirty="0" smtClean="0">
              <a:solidFill>
                <a:srgbClr val="FF0000"/>
              </a:solidFill>
              <a:latin typeface="Times New Roman" panose="02020603050405020304" pitchFamily="18" charset="0"/>
              <a:cs typeface="Times New Roman" panose="02020603050405020304" pitchFamily="18" charset="0"/>
            </a:endParaRPr>
          </a:p>
          <a:p>
            <a:r>
              <a:rPr lang="uk-UA" sz="2800" b="1" dirty="0" smtClean="0">
                <a:latin typeface="Times New Roman" panose="02020603050405020304" pitchFamily="18" charset="0"/>
                <a:cs typeface="Times New Roman" panose="02020603050405020304" pitchFamily="18" charset="0"/>
              </a:rPr>
              <a:t>В </a:t>
            </a:r>
            <a:r>
              <a:rPr lang="uk-UA" sz="2800" b="1" dirty="0">
                <a:latin typeface="Times New Roman" panose="02020603050405020304" pitchFamily="18" charset="0"/>
                <a:cs typeface="Times New Roman" panose="02020603050405020304" pitchFamily="18" charset="0"/>
              </a:rPr>
              <a:t>якості практичного завдання</a:t>
            </a:r>
            <a:r>
              <a:rPr lang="uk-UA" sz="2800" dirty="0">
                <a:latin typeface="Times New Roman" panose="02020603050405020304" pitchFamily="18" charset="0"/>
                <a:cs typeface="Times New Roman" panose="02020603050405020304" pitchFamily="18" charset="0"/>
              </a:rPr>
              <a:t> може бути запропонований невеликий практичний дослід:</a:t>
            </a:r>
            <a:endParaRPr lang="en-US" sz="2800" dirty="0">
              <a:latin typeface="Times New Roman" panose="02020603050405020304" pitchFamily="18" charset="0"/>
              <a:cs typeface="Times New Roman" panose="02020603050405020304" pitchFamily="18" charset="0"/>
            </a:endParaRPr>
          </a:p>
          <a:p>
            <a:pPr marL="514350" lvl="0" indent="-514350" algn="just">
              <a:buFont typeface="+mj-lt"/>
              <a:buAutoNum type="arabicParenR"/>
            </a:pPr>
            <a:r>
              <a:rPr lang="uk-UA" sz="2800" dirty="0">
                <a:latin typeface="Times New Roman" panose="02020603050405020304" pitchFamily="18" charset="0"/>
                <a:cs typeface="Times New Roman" panose="02020603050405020304" pitchFamily="18" charset="0"/>
              </a:rPr>
              <a:t>завдання визначення складу сумішей біологічного походження за допомогою проведення серії якісних реакцій;</a:t>
            </a:r>
            <a:endParaRPr lang="en-US" sz="2800" dirty="0">
              <a:latin typeface="Times New Roman" panose="02020603050405020304" pitchFamily="18" charset="0"/>
              <a:cs typeface="Times New Roman" panose="02020603050405020304" pitchFamily="18" charset="0"/>
            </a:endParaRPr>
          </a:p>
          <a:p>
            <a:pPr marL="514350" lvl="0" indent="-514350" algn="just">
              <a:buFont typeface="+mj-lt"/>
              <a:buAutoNum type="arabicParenR"/>
            </a:pPr>
            <a:r>
              <a:rPr lang="uk-UA" sz="2800" dirty="0">
                <a:latin typeface="Times New Roman" panose="02020603050405020304" pitchFamily="18" charset="0"/>
                <a:cs typeface="Times New Roman" panose="02020603050405020304" pitchFamily="18" charset="0"/>
              </a:rPr>
              <a:t>завдання на кількісне визначення відомої речовини, тобто знаходження його концентрації (методом титрування або порівняння зі стандартом);</a:t>
            </a:r>
            <a:endParaRPr lang="en-US" sz="2800" dirty="0">
              <a:latin typeface="Times New Roman" panose="02020603050405020304" pitchFamily="18" charset="0"/>
              <a:cs typeface="Times New Roman" panose="02020603050405020304" pitchFamily="18" charset="0"/>
            </a:endParaRPr>
          </a:p>
          <a:p>
            <a:pPr marL="514350" lvl="0" indent="-514350" algn="just">
              <a:buFont typeface="+mj-lt"/>
              <a:buAutoNum type="arabicParenR"/>
            </a:pPr>
            <a:r>
              <a:rPr lang="uk-UA" sz="2800" dirty="0">
                <a:latin typeface="Times New Roman" panose="02020603050405020304" pitchFamily="18" charset="0"/>
                <a:cs typeface="Times New Roman" panose="02020603050405020304" pitchFamily="18" charset="0"/>
              </a:rPr>
              <a:t>завдання на визначення </a:t>
            </a:r>
            <a:r>
              <a:rPr lang="uk-UA" sz="2800" dirty="0" err="1">
                <a:latin typeface="Times New Roman" panose="02020603050405020304" pitchFamily="18" charset="0"/>
                <a:cs typeface="Times New Roman" panose="02020603050405020304" pitchFamily="18" charset="0"/>
              </a:rPr>
              <a:t>ізоелектричної</a:t>
            </a:r>
            <a:r>
              <a:rPr lang="uk-UA" sz="2800" dirty="0">
                <a:latin typeface="Times New Roman" panose="02020603050405020304" pitchFamily="18" charset="0"/>
                <a:cs typeface="Times New Roman" panose="02020603050405020304" pitchFamily="18" charset="0"/>
              </a:rPr>
              <a:t> точки білків, їх молекулярної маси та активності ферментів. </a:t>
            </a:r>
            <a:endParaRPr lang="en-US" sz="2800" dirty="0">
              <a:latin typeface="Times New Roman" panose="02020603050405020304" pitchFamily="18" charset="0"/>
              <a:cs typeface="Times New Roman" panose="02020603050405020304" pitchFamily="18" charset="0"/>
            </a:endParaRPr>
          </a:p>
          <a:p>
            <a:pPr lvl="1" algn="just"/>
            <a:r>
              <a:rPr lang="uk-UA" sz="2800" dirty="0" smtClean="0">
                <a:latin typeface="Times New Roman" panose="02020603050405020304" pitchFamily="18" charset="0"/>
                <a:cs typeface="Times New Roman" panose="02020603050405020304" pitchFamily="18" charset="0"/>
              </a:rPr>
              <a:t>	При </a:t>
            </a:r>
            <a:r>
              <a:rPr lang="uk-UA" sz="2800" dirty="0">
                <a:latin typeface="Times New Roman" panose="02020603050405020304" pitchFamily="18" charset="0"/>
                <a:cs typeface="Times New Roman" panose="02020603050405020304" pitchFamily="18" charset="0"/>
              </a:rPr>
              <a:t>виконанні практичних завдань викладачі </a:t>
            </a:r>
            <a:r>
              <a:rPr lang="uk-UA" sz="2800" b="1" dirty="0">
                <a:solidFill>
                  <a:schemeClr val="accent5">
                    <a:lumMod val="75000"/>
                  </a:schemeClr>
                </a:solidFill>
                <a:latin typeface="Times New Roman" panose="02020603050405020304" pitchFamily="18" charset="0"/>
                <a:cs typeface="Times New Roman" panose="02020603050405020304" pitchFamily="18" charset="0"/>
              </a:rPr>
              <a:t>перевіряють та оцінюють навички лабораторної роботи</a:t>
            </a:r>
            <a:r>
              <a:rPr lang="uk-UA" sz="2800" dirty="0">
                <a:latin typeface="Times New Roman" panose="02020603050405020304" pitchFamily="18" charset="0"/>
                <a:cs typeface="Times New Roman" panose="02020603050405020304" pitchFamily="18" charset="0"/>
              </a:rPr>
              <a:t>, наприклад, у титруванні або в роботі з автоматичними піпетками.</a:t>
            </a:r>
            <a:endParaRPr lang="en-US" sz="28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687586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6456362"/>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a:t>
            </a:r>
            <a:r>
              <a:rPr lang="en-US" sz="2800" b="1" dirty="0" smtClean="0">
                <a:solidFill>
                  <a:srgbClr val="FF0000"/>
                </a:solidFill>
                <a:latin typeface="Times New Roman" panose="02020603050405020304" pitchFamily="18" charset="0"/>
                <a:cs typeface="Times New Roman" panose="02020603050405020304" pitchFamily="18" charset="0"/>
              </a:rPr>
              <a:t>1 </a:t>
            </a:r>
            <a:r>
              <a:rPr lang="uk-UA" sz="2800" b="1" dirty="0" smtClean="0">
                <a:solidFill>
                  <a:srgbClr val="FF0000"/>
                </a:solidFill>
                <a:latin typeface="Times New Roman" panose="02020603050405020304" pitchFamily="18" charset="0"/>
                <a:cs typeface="Times New Roman" panose="02020603050405020304" pitchFamily="18" charset="0"/>
              </a:rPr>
              <a:t>Особливості завдань з біохімії</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У </a:t>
            </a:r>
            <a:r>
              <a:rPr lang="uk-UA" sz="3200" dirty="0">
                <a:latin typeface="Times New Roman" panose="02020603050405020304" pitchFamily="18" charset="0"/>
                <a:cs typeface="Times New Roman" panose="02020603050405020304" pitchFamily="18" charset="0"/>
              </a:rPr>
              <a:t>завдання може бути включена нескладна </a:t>
            </a:r>
            <a:r>
              <a:rPr lang="uk-UA" sz="3200" b="1" dirty="0">
                <a:solidFill>
                  <a:srgbClr val="00B050"/>
                </a:solidFill>
                <a:latin typeface="Times New Roman" panose="02020603050405020304" pitchFamily="18" charset="0"/>
                <a:cs typeface="Times New Roman" panose="02020603050405020304" pitchFamily="18" charset="0"/>
              </a:rPr>
              <a:t>розрахункова задача</a:t>
            </a:r>
            <a:r>
              <a:rPr lang="uk-UA" sz="3200" dirty="0">
                <a:latin typeface="Times New Roman" panose="02020603050405020304" pitchFamily="18" charset="0"/>
                <a:cs typeface="Times New Roman" panose="02020603050405020304" pitchFamily="18" charset="0"/>
              </a:rPr>
              <a:t> або </a:t>
            </a:r>
            <a:r>
              <a:rPr lang="uk-UA" sz="3200" b="1" dirty="0">
                <a:solidFill>
                  <a:schemeClr val="accent6">
                    <a:lumMod val="75000"/>
                  </a:schemeClr>
                </a:solidFill>
                <a:latin typeface="Times New Roman" panose="02020603050405020304" pitchFamily="18" charset="0"/>
                <a:cs typeface="Times New Roman" panose="02020603050405020304" pitchFamily="18" charset="0"/>
              </a:rPr>
              <a:t>багато дрібних розрахунків</a:t>
            </a:r>
            <a:r>
              <a:rPr lang="uk-UA" sz="3200" dirty="0">
                <a:latin typeface="Times New Roman" panose="02020603050405020304" pitchFamily="18" charset="0"/>
                <a:cs typeface="Times New Roman" panose="02020603050405020304" pitchFamily="18" charset="0"/>
              </a:rPr>
              <a:t>. Розрахункові завдання можуть принести бали, навіть якщо учень не </a:t>
            </a:r>
            <a:r>
              <a:rPr lang="uk-UA" sz="3200" dirty="0" smtClean="0">
                <a:latin typeface="Times New Roman" panose="02020603050405020304" pitchFamily="18" charset="0"/>
                <a:cs typeface="Times New Roman" panose="02020603050405020304" pitchFamily="18" charset="0"/>
              </a:rPr>
              <a:t>впорався </a:t>
            </a:r>
            <a:r>
              <a:rPr lang="uk-UA" sz="3200" dirty="0">
                <a:latin typeface="Times New Roman" panose="02020603050405020304" pitchFamily="18" charset="0"/>
                <a:cs typeface="Times New Roman" panose="02020603050405020304" pitchFamily="18" charset="0"/>
              </a:rPr>
              <a:t>з практичною частиною. У більшості випадків усі розрахунки виконуються без калькулятора та вимагають стандартних навичок арифметики. </a:t>
            </a:r>
            <a:endParaRPr lang="en-US" sz="32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3223845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6456362"/>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a:t>
            </a:r>
            <a:r>
              <a:rPr lang="en-US" sz="2800" b="1" dirty="0" smtClean="0">
                <a:solidFill>
                  <a:srgbClr val="FF0000"/>
                </a:solidFill>
                <a:latin typeface="Times New Roman" panose="02020603050405020304" pitchFamily="18" charset="0"/>
                <a:cs typeface="Times New Roman" panose="02020603050405020304" pitchFamily="18" charset="0"/>
              </a:rPr>
              <a:t>1 </a:t>
            </a:r>
            <a:r>
              <a:rPr lang="uk-UA" sz="2800" b="1" dirty="0" smtClean="0">
                <a:solidFill>
                  <a:srgbClr val="FF0000"/>
                </a:solidFill>
                <a:latin typeface="Times New Roman" panose="02020603050405020304" pitchFamily="18" charset="0"/>
                <a:cs typeface="Times New Roman" panose="02020603050405020304" pitchFamily="18" charset="0"/>
              </a:rPr>
              <a:t>Особливості завдань з біохімії</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a:t>
            </a:r>
            <a:r>
              <a:rPr lang="uk-UA" dirty="0"/>
              <a:t> </a:t>
            </a:r>
            <a:r>
              <a:rPr lang="uk-UA" sz="3200" dirty="0">
                <a:latin typeface="Times New Roman" panose="02020603050405020304" pitchFamily="18" charset="0"/>
                <a:cs typeface="Times New Roman" panose="02020603050405020304" pitchFamily="18" charset="0"/>
              </a:rPr>
              <a:t>Особливу увагу слід звернути на величини та розмірності. Для розрахунку концентрацій, розведень та активності ферментів потрібно знати, що таке </a:t>
            </a:r>
            <a:r>
              <a:rPr lang="uk-UA" sz="3200" dirty="0" err="1">
                <a:latin typeface="Times New Roman" panose="02020603050405020304" pitchFamily="18" charset="0"/>
                <a:cs typeface="Times New Roman" panose="02020603050405020304" pitchFamily="18" charset="0"/>
              </a:rPr>
              <a:t>молярність</a:t>
            </a:r>
            <a:r>
              <a:rPr lang="uk-UA" sz="3200" dirty="0">
                <a:latin typeface="Times New Roman" panose="02020603050405020304" pitchFamily="18" charset="0"/>
                <a:cs typeface="Times New Roman" panose="02020603050405020304" pitchFamily="18" charset="0"/>
              </a:rPr>
              <a:t> і нормальність, а також обов'язково мати уявлення про активність та питому активність ферментів. Іноді зустрічаються завдання на розрахунок кінетичних параметрів ферментативних реакцій.</a:t>
            </a:r>
            <a:endParaRPr lang="en-US" sz="32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3776580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6456362"/>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a:t>
            </a:r>
            <a:r>
              <a:rPr lang="en-US" sz="2800" b="1" dirty="0" smtClean="0">
                <a:solidFill>
                  <a:srgbClr val="FF0000"/>
                </a:solidFill>
                <a:latin typeface="Times New Roman" panose="02020603050405020304" pitchFamily="18" charset="0"/>
                <a:cs typeface="Times New Roman" panose="02020603050405020304" pitchFamily="18" charset="0"/>
              </a:rPr>
              <a:t>1 </a:t>
            </a:r>
            <a:r>
              <a:rPr lang="uk-UA" sz="2800" b="1" dirty="0" smtClean="0">
                <a:solidFill>
                  <a:srgbClr val="FF0000"/>
                </a:solidFill>
                <a:latin typeface="Times New Roman" panose="02020603050405020304" pitchFamily="18" charset="0"/>
                <a:cs typeface="Times New Roman" panose="02020603050405020304" pitchFamily="18" charset="0"/>
              </a:rPr>
              <a:t>Особливості завдань з біохімії</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a:t>
            </a:r>
            <a:r>
              <a:rPr lang="uk-UA" dirty="0"/>
              <a:t> </a:t>
            </a:r>
            <a:r>
              <a:rPr lang="uk-UA" sz="2800" dirty="0">
                <a:latin typeface="Times New Roman" panose="02020603050405020304" pitchFamily="18" charset="0"/>
                <a:cs typeface="Times New Roman" panose="02020603050405020304" pitchFamily="18" charset="0"/>
              </a:rPr>
              <a:t>У завданнях зустрічаються питання, які вимагають </a:t>
            </a:r>
            <a:r>
              <a:rPr lang="uk-UA" sz="2800" b="1" dirty="0">
                <a:latin typeface="Times New Roman" panose="02020603050405020304" pitchFamily="18" charset="0"/>
                <a:cs typeface="Times New Roman" panose="02020603050405020304" pitchFamily="18" charset="0"/>
              </a:rPr>
              <a:t>знання основних біохімічних шляхів</a:t>
            </a:r>
            <a:r>
              <a:rPr lang="uk-UA" sz="2800" dirty="0">
                <a:latin typeface="Times New Roman" panose="02020603050405020304" pitchFamily="18" charset="0"/>
                <a:cs typeface="Times New Roman" panose="02020603050405020304" pitchFamily="18" charset="0"/>
              </a:rPr>
              <a:t> (гліколіз, типові види бродіння, цикл Кребса і т. д.), </a:t>
            </a:r>
            <a:r>
              <a:rPr lang="uk-UA" sz="2800" b="1" dirty="0">
                <a:latin typeface="Times New Roman" panose="02020603050405020304" pitchFamily="18" charset="0"/>
                <a:cs typeface="Times New Roman" panose="02020603050405020304" pitchFamily="18" charset="0"/>
              </a:rPr>
              <a:t>емпіричних і структурних формул </a:t>
            </a:r>
            <a:r>
              <a:rPr lang="uk-UA" sz="2800" b="1" dirty="0" err="1">
                <a:latin typeface="Times New Roman" panose="02020603050405020304" pitchFamily="18" charset="0"/>
                <a:cs typeface="Times New Roman" panose="02020603050405020304" pitchFamily="18" charset="0"/>
              </a:rPr>
              <a:t>біомолекул</a:t>
            </a:r>
            <a:r>
              <a:rPr lang="uk-UA" sz="2800" dirty="0">
                <a:latin typeface="Times New Roman" panose="02020603050405020304" pitchFamily="18" charset="0"/>
                <a:cs typeface="Times New Roman" panose="02020603050405020304" pitchFamily="18" charset="0"/>
              </a:rPr>
              <a:t>, що беруть участь у цих процесах (глюкоза, </a:t>
            </a:r>
            <a:r>
              <a:rPr lang="uk-UA" sz="2800" dirty="0" err="1">
                <a:latin typeface="Times New Roman" panose="02020603050405020304" pitchFamily="18" charset="0"/>
                <a:cs typeface="Times New Roman" panose="02020603050405020304" pitchFamily="18" charset="0"/>
              </a:rPr>
              <a:t>піруват</a:t>
            </a:r>
            <a:r>
              <a:rPr lang="uk-UA" sz="2800" dirty="0">
                <a:latin typeface="Times New Roman" panose="02020603050405020304" pitchFamily="18" charset="0"/>
                <a:cs typeface="Times New Roman" panose="02020603050405020304" pitchFamily="18" charset="0"/>
              </a:rPr>
              <a:t> і т. п.), а також власне клітинної біології (які органели присутні в різних типах клітин і які функції вони виконують).</a:t>
            </a:r>
            <a:endParaRPr lang="en-US" sz="28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4072221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6690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.2</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гістології та цитології</a:t>
            </a:r>
            <a:endParaRPr lang="en-US" sz="2800" b="1" dirty="0" smtClean="0">
              <a:solidFill>
                <a:srgbClr val="FF0000"/>
              </a:solidFill>
              <a:latin typeface="Times New Roman" panose="02020603050405020304" pitchFamily="18" charset="0"/>
              <a:cs typeface="Times New Roman" panose="02020603050405020304" pitchFamily="18" charset="0"/>
            </a:endParaRPr>
          </a:p>
          <a:p>
            <a:r>
              <a:rPr lang="uk-UA" sz="3200" dirty="0" smtClean="0">
                <a:latin typeface="Times New Roman" panose="02020603050405020304" pitchFamily="18" charset="0"/>
                <a:cs typeface="Times New Roman" panose="02020603050405020304" pitchFamily="18" charset="0"/>
              </a:rPr>
              <a:t>	</a:t>
            </a:r>
            <a:r>
              <a:rPr lang="uk-UA" dirty="0"/>
              <a:t> </a:t>
            </a:r>
            <a:r>
              <a:rPr lang="uk-UA" dirty="0" smtClean="0">
                <a:latin typeface="Times New Roman" panose="02020603050405020304" pitchFamily="18" charset="0"/>
                <a:cs typeface="Times New Roman" panose="02020603050405020304" pitchFamily="18" charset="0"/>
              </a:rPr>
              <a:t>Завдання </a:t>
            </a:r>
            <a:r>
              <a:rPr lang="uk-UA" dirty="0">
                <a:latin typeface="Times New Roman" panose="02020603050405020304" pitchFamily="18" charset="0"/>
                <a:cs typeface="Times New Roman" panose="02020603050405020304" pitchFamily="18" charset="0"/>
              </a:rPr>
              <a:t>по  </a:t>
            </a:r>
            <a:r>
              <a:rPr lang="uk-UA" b="1" dirty="0">
                <a:latin typeface="Times New Roman" panose="02020603050405020304" pitchFamily="18" charset="0"/>
                <a:cs typeface="Times New Roman" panose="02020603050405020304" pitchFamily="18" charset="0"/>
              </a:rPr>
              <a:t>гістології</a:t>
            </a:r>
            <a:r>
              <a:rPr lang="uk-UA" dirty="0">
                <a:latin typeface="Times New Roman" panose="02020603050405020304" pitchFamily="18" charset="0"/>
                <a:cs typeface="Times New Roman" panose="02020603050405020304" pitchFamily="18" charset="0"/>
              </a:rPr>
              <a:t> на олімпіаді немає прямої оцінки за мікроскопування </a:t>
            </a:r>
            <a:r>
              <a:rPr lang="uk-UA" dirty="0" smtClean="0">
                <a:latin typeface="Times New Roman" panose="02020603050405020304" pitchFamily="18" charset="0"/>
                <a:cs typeface="Times New Roman" panose="02020603050405020304" pitchFamily="18" charset="0"/>
              </a:rPr>
              <a:t>але  </a:t>
            </a:r>
            <a:r>
              <a:rPr lang="uk-UA" dirty="0">
                <a:latin typeface="Times New Roman" panose="02020603050405020304" pitchFamily="18" charset="0"/>
                <a:cs typeface="Times New Roman" panose="02020603050405020304" pitchFamily="18" charset="0"/>
              </a:rPr>
              <a:t>викладачі завжди відзначають, наскільки </a:t>
            </a:r>
            <a:r>
              <a:rPr lang="uk-UA" dirty="0" err="1">
                <a:latin typeface="Times New Roman" panose="02020603050405020304" pitchFamily="18" charset="0"/>
                <a:cs typeface="Times New Roman" panose="02020603050405020304" pitchFamily="18" charset="0"/>
              </a:rPr>
              <a:t>грамотно</a:t>
            </a:r>
            <a:r>
              <a:rPr lang="uk-UA" dirty="0">
                <a:latin typeface="Times New Roman" panose="02020603050405020304" pitchFamily="18" charset="0"/>
                <a:cs typeface="Times New Roman" panose="02020603050405020304" pitchFamily="18" charset="0"/>
              </a:rPr>
              <a:t> учасники володіють цим методом. </a:t>
            </a:r>
            <a:r>
              <a:rPr lang="uk-UA" b="1" dirty="0">
                <a:solidFill>
                  <a:srgbClr val="0070C0"/>
                </a:solidFill>
                <a:latin typeface="Times New Roman" panose="02020603050405020304" pitchFamily="18" charset="0"/>
                <a:cs typeface="Times New Roman" panose="02020603050405020304" pitchFamily="18" charset="0"/>
              </a:rPr>
              <a:t>Основні помилки при </a:t>
            </a:r>
            <a:r>
              <a:rPr lang="uk-UA" b="1" dirty="0" smtClean="0">
                <a:solidFill>
                  <a:srgbClr val="0070C0"/>
                </a:solidFill>
                <a:latin typeface="Times New Roman" panose="02020603050405020304" pitchFamily="18" charset="0"/>
                <a:cs typeface="Times New Roman" panose="02020603050405020304" pitchFamily="18" charset="0"/>
              </a:rPr>
              <a:t>мікроскопуванні:</a:t>
            </a:r>
          </a:p>
          <a:p>
            <a:pPr marL="342900" indent="-342900" algn="l">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неправильне </a:t>
            </a:r>
            <a:r>
              <a:rPr lang="uk-UA" dirty="0">
                <a:latin typeface="Times New Roman" panose="02020603050405020304" pitchFamily="18" charset="0"/>
                <a:cs typeface="Times New Roman" panose="02020603050405020304" pitchFamily="18" charset="0"/>
              </a:rPr>
              <a:t>налаштуванні </a:t>
            </a:r>
            <a:r>
              <a:rPr lang="uk-UA" dirty="0" smtClean="0">
                <a:latin typeface="Times New Roman" panose="02020603050405020304" pitchFamily="18" charset="0"/>
                <a:cs typeface="Times New Roman" panose="02020603050405020304" pitchFamily="18" charset="0"/>
              </a:rPr>
              <a:t>світла;</a:t>
            </a:r>
          </a:p>
          <a:p>
            <a:pPr marL="342900" indent="-342900" algn="l">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неякісне фокусування зображення;</a:t>
            </a:r>
          </a:p>
          <a:p>
            <a:pPr marL="342900" indent="-342900" algn="l">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учасник </a:t>
            </a:r>
            <a:r>
              <a:rPr lang="uk-UA" dirty="0">
                <a:latin typeface="Times New Roman" panose="02020603050405020304" pitchFamily="18" charset="0"/>
                <a:cs typeface="Times New Roman" panose="02020603050405020304" pitchFamily="18" charset="0"/>
              </a:rPr>
              <a:t>не зміг знайти об'єкт невеликого розміру на предметному </a:t>
            </a:r>
            <a:r>
              <a:rPr lang="uk-UA" dirty="0" smtClean="0">
                <a:latin typeface="Times New Roman" panose="02020603050405020304" pitchFamily="18" charset="0"/>
                <a:cs typeface="Times New Roman" panose="02020603050405020304" pitchFamily="18" charset="0"/>
              </a:rPr>
              <a:t>склі;</a:t>
            </a:r>
          </a:p>
          <a:p>
            <a:pPr marL="342900" indent="-342900" algn="l">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 спроба користуватися імерсійним об'єктивом без масла;</a:t>
            </a:r>
          </a:p>
          <a:p>
            <a:pPr marL="342900" indent="-342900" algn="l">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 </a:t>
            </a:r>
            <a:r>
              <a:rPr lang="uk-UA" dirty="0" err="1" smtClean="0">
                <a:latin typeface="Times New Roman" panose="02020603050405020304" pitchFamily="18" charset="0"/>
                <a:cs typeface="Times New Roman" panose="02020603050405020304" pitchFamily="18" charset="0"/>
              </a:rPr>
              <a:t>роздавлення</a:t>
            </a:r>
            <a:r>
              <a:rPr lang="uk-UA" dirty="0" smtClean="0">
                <a:latin typeface="Times New Roman" panose="02020603050405020304" pitchFamily="18" charset="0"/>
                <a:cs typeface="Times New Roman" panose="02020603050405020304" pitchFamily="18" charset="0"/>
              </a:rPr>
              <a:t> покривного скла через неправильне поводження з гвинтами мікроскопа;</a:t>
            </a:r>
          </a:p>
          <a:p>
            <a:pPr marL="342900" indent="-342900" algn="l">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учасник </a:t>
            </a:r>
            <a:r>
              <a:rPr lang="uk-UA" dirty="0" smtClean="0">
                <a:latin typeface="Times New Roman" panose="02020603050405020304" pitchFamily="18" charset="0"/>
                <a:cs typeface="Times New Roman" panose="02020603050405020304" pitchFamily="18" charset="0"/>
              </a:rPr>
              <a:t>може неправильно брати препарат і проводити з ним маніпуляції, залишаючи на ньому відбитки пальців і сміття, що може перешкодити розгляду препарату як даним учасником, так і іншими учасниками, яким цей препарат дістанеться після нього</a:t>
            </a:r>
          </a:p>
          <a:p>
            <a:r>
              <a:rPr lang="uk-UA" b="1" i="1" dirty="0" smtClean="0">
                <a:latin typeface="Times New Roman" panose="02020603050405020304" pitchFamily="18" charset="0"/>
                <a:cs typeface="Times New Roman" panose="02020603050405020304" pitchFamily="18" charset="0"/>
              </a:rPr>
              <a:t>Ці веде </a:t>
            </a:r>
            <a:r>
              <a:rPr lang="uk-UA" b="1" i="1" dirty="0">
                <a:latin typeface="Times New Roman" panose="02020603050405020304" pitchFamily="18" charset="0"/>
                <a:cs typeface="Times New Roman" panose="02020603050405020304" pitchFamily="18" charset="0"/>
              </a:rPr>
              <a:t>до неминучого зниження оцінки за завдання. </a:t>
            </a:r>
            <a:endParaRPr lang="en-US" b="1" i="1"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2460122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6690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.2</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гістології та цитології</a:t>
            </a:r>
            <a:endParaRPr lang="en-US" sz="2800" b="1" dirty="0" smtClean="0">
              <a:solidFill>
                <a:srgbClr val="FF0000"/>
              </a:solidFill>
              <a:latin typeface="Times New Roman" panose="02020603050405020304" pitchFamily="18" charset="0"/>
              <a:cs typeface="Times New Roman" panose="02020603050405020304" pitchFamily="18" charset="0"/>
            </a:endParaRPr>
          </a:p>
          <a:p>
            <a:r>
              <a:rPr lang="uk-UA" sz="3200" dirty="0" smtClean="0">
                <a:latin typeface="Times New Roman" panose="02020603050405020304" pitchFamily="18" charset="0"/>
                <a:cs typeface="Times New Roman" panose="02020603050405020304" pitchFamily="18" charset="0"/>
              </a:rPr>
              <a:t>	</a:t>
            </a:r>
            <a:r>
              <a:rPr lang="uk-UA" dirty="0"/>
              <a:t> </a:t>
            </a:r>
            <a:r>
              <a:rPr lang="uk-UA" sz="2800" b="1" i="1" dirty="0">
                <a:solidFill>
                  <a:schemeClr val="accent2">
                    <a:lumMod val="75000"/>
                  </a:schemeClr>
                </a:solidFill>
                <a:latin typeface="Times New Roman" panose="02020603050405020304" pitchFamily="18" charset="0"/>
                <a:cs typeface="Times New Roman" panose="02020603050405020304" pitchFamily="18" charset="0"/>
              </a:rPr>
              <a:t>Приклад форми для відповідей на завдання з </a:t>
            </a:r>
            <a:r>
              <a:rPr lang="uk-UA" sz="2800" b="1" i="1" dirty="0" smtClean="0">
                <a:solidFill>
                  <a:schemeClr val="accent2">
                    <a:lumMod val="75000"/>
                  </a:schemeClr>
                </a:solidFill>
                <a:latin typeface="Times New Roman" panose="02020603050405020304" pitchFamily="18" charset="0"/>
                <a:cs typeface="Times New Roman" panose="02020603050405020304" pitchFamily="18" charset="0"/>
              </a:rPr>
              <a:t>гістології</a:t>
            </a:r>
          </a:p>
          <a:p>
            <a:endParaRPr lang="en-US" sz="2800" dirty="0">
              <a:latin typeface="Times New Roman" panose="02020603050405020304" pitchFamily="18"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980739392"/>
              </p:ext>
            </p:extLst>
          </p:nvPr>
        </p:nvGraphicFramePr>
        <p:xfrm>
          <a:off x="259080" y="2190749"/>
          <a:ext cx="11795760" cy="4499611"/>
        </p:xfrm>
        <a:graphic>
          <a:graphicData uri="http://schemas.openxmlformats.org/drawingml/2006/table">
            <a:tbl>
              <a:tblPr firstRow="1" firstCol="1" bandRow="1">
                <a:tableStyleId>{5C22544A-7EE6-4342-B048-85BDC9FD1C3A}</a:tableStyleId>
              </a:tblPr>
              <a:tblGrid>
                <a:gridCol w="2017367">
                  <a:extLst>
                    <a:ext uri="{9D8B030D-6E8A-4147-A177-3AD203B41FA5}">
                      <a16:colId xmlns:a16="http://schemas.microsoft.com/office/drawing/2014/main" val="3471250956"/>
                    </a:ext>
                  </a:extLst>
                </a:gridCol>
                <a:gridCol w="4930200">
                  <a:extLst>
                    <a:ext uri="{9D8B030D-6E8A-4147-A177-3AD203B41FA5}">
                      <a16:colId xmlns:a16="http://schemas.microsoft.com/office/drawing/2014/main" val="998720390"/>
                    </a:ext>
                  </a:extLst>
                </a:gridCol>
                <a:gridCol w="1797135">
                  <a:extLst>
                    <a:ext uri="{9D8B030D-6E8A-4147-A177-3AD203B41FA5}">
                      <a16:colId xmlns:a16="http://schemas.microsoft.com/office/drawing/2014/main" val="2496665612"/>
                    </a:ext>
                  </a:extLst>
                </a:gridCol>
                <a:gridCol w="3051058">
                  <a:extLst>
                    <a:ext uri="{9D8B030D-6E8A-4147-A177-3AD203B41FA5}">
                      <a16:colId xmlns:a16="http://schemas.microsoft.com/office/drawing/2014/main" val="2482381848"/>
                    </a:ext>
                  </a:extLst>
                </a:gridCol>
              </a:tblGrid>
              <a:tr h="922021">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 препарату</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a:solidFill>
                            <a:schemeClr val="tx1"/>
                          </a:solidFill>
                          <a:effectLst/>
                          <a:latin typeface="Times New Roman" panose="02020603050405020304" pitchFamily="18" charset="0"/>
                          <a:cs typeface="Times New Roman" panose="02020603050405020304" pitchFamily="18" charset="0"/>
                        </a:rPr>
                        <a:t>Тканина або стадія ембріогенезу (до 2 балів)</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Характерні особливості </a:t>
                      </a:r>
                      <a:endParaRPr lang="uk-UA" sz="2400" dirty="0" smtClean="0">
                        <a:solidFill>
                          <a:schemeClr val="tx1"/>
                        </a:solidFill>
                        <a:effectLst/>
                        <a:latin typeface="Times New Roman" panose="02020603050405020304" pitchFamily="18" charset="0"/>
                        <a:cs typeface="Times New Roman" panose="02020603050405020304" pitchFamily="18" charset="0"/>
                      </a:endParaRPr>
                    </a:p>
                    <a:p>
                      <a:pPr>
                        <a:spcAft>
                          <a:spcPts val="0"/>
                        </a:spcAft>
                      </a:pPr>
                      <a:r>
                        <a:rPr lang="uk-UA" sz="2400" dirty="0" smtClean="0">
                          <a:solidFill>
                            <a:schemeClr val="tx1"/>
                          </a:solidFill>
                          <a:effectLst/>
                          <a:latin typeface="Times New Roman" panose="02020603050405020304" pitchFamily="18" charset="0"/>
                          <a:cs typeface="Times New Roman" panose="02020603050405020304" pitchFamily="18" charset="0"/>
                        </a:rPr>
                        <a:t>(</a:t>
                      </a:r>
                      <a:r>
                        <a:rPr lang="uk-UA" sz="2400" dirty="0">
                          <a:solidFill>
                            <a:schemeClr val="tx1"/>
                          </a:solidFill>
                          <a:effectLst/>
                          <a:latin typeface="Times New Roman" panose="02020603050405020304" pitchFamily="18" charset="0"/>
                          <a:cs typeface="Times New Roman" panose="02020603050405020304" pitchFamily="18" charset="0"/>
                        </a:rPr>
                        <a:t>до 2 балів)</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extLst>
                  <a:ext uri="{0D108BD9-81ED-4DB2-BD59-A6C34878D82A}">
                    <a16:rowId xmlns:a16="http://schemas.microsoft.com/office/drawing/2014/main" val="1367046520"/>
                  </a:ext>
                </a:extLst>
              </a:tr>
              <a:tr h="461010">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a:solidFill>
                            <a:schemeClr val="tx1"/>
                          </a:solidFill>
                          <a:effectLst/>
                          <a:latin typeface="Times New Roman" panose="02020603050405020304" pitchFamily="18" charset="0"/>
                          <a:cs typeface="Times New Roman" panose="02020603050405020304" pitchFamily="18" charset="0"/>
                        </a:rPr>
                        <a:t> </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a:solidFill>
                            <a:schemeClr val="tx1"/>
                          </a:solidFill>
                          <a:effectLst/>
                          <a:latin typeface="Times New Roman" panose="02020603050405020304" pitchFamily="18" charset="0"/>
                          <a:cs typeface="Times New Roman" panose="02020603050405020304" pitchFamily="18" charset="0"/>
                        </a:rPr>
                        <a:t> </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84164954"/>
                  </a:ext>
                </a:extLst>
              </a:tr>
              <a:tr h="461010">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 препарату</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Тканина/орган</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a:solidFill>
                            <a:schemeClr val="tx1"/>
                          </a:solidFill>
                          <a:effectLst/>
                          <a:latin typeface="Times New Roman" panose="02020603050405020304" pitchFamily="18" charset="0"/>
                          <a:cs typeface="Times New Roman" panose="02020603050405020304" pitchFamily="18" charset="0"/>
                        </a:rPr>
                        <a:t>Особливості будови</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a:solidFill>
                            <a:schemeClr val="tx1"/>
                          </a:solidFill>
                          <a:effectLst/>
                          <a:latin typeface="Times New Roman" panose="02020603050405020304" pitchFamily="18" charset="0"/>
                          <a:cs typeface="Times New Roman" panose="02020603050405020304" pitchFamily="18" charset="0"/>
                        </a:rPr>
                        <a:t>Функціональне значення</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4706109"/>
                  </a:ext>
                </a:extLst>
              </a:tr>
              <a:tr h="461010">
                <a:tc>
                  <a:txBody>
                    <a:bodyPr/>
                    <a:lstStyle/>
                    <a:p>
                      <a:pPr>
                        <a:spcAft>
                          <a:spcPts val="0"/>
                        </a:spcAft>
                      </a:pPr>
                      <a:r>
                        <a:rPr lang="uk-UA" sz="2400">
                          <a:solidFill>
                            <a:schemeClr val="tx1"/>
                          </a:solidFill>
                          <a:effectLst/>
                          <a:latin typeface="Times New Roman" panose="02020603050405020304" pitchFamily="18" charset="0"/>
                          <a:cs typeface="Times New Roman" panose="02020603050405020304" pitchFamily="18" charset="0"/>
                        </a:rPr>
                        <a:t> </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58222455"/>
                  </a:ext>
                </a:extLst>
              </a:tr>
              <a:tr h="922021">
                <a:tc>
                  <a:txBody>
                    <a:bodyPr/>
                    <a:lstStyle/>
                    <a:p>
                      <a:pPr>
                        <a:spcAft>
                          <a:spcPts val="0"/>
                        </a:spcAft>
                      </a:pPr>
                      <a:r>
                        <a:rPr lang="uk-UA" sz="2400">
                          <a:solidFill>
                            <a:schemeClr val="tx1"/>
                          </a:solidFill>
                          <a:effectLst/>
                          <a:latin typeface="Times New Roman" panose="02020603050405020304" pitchFamily="18" charset="0"/>
                          <a:cs typeface="Times New Roman" panose="02020603050405020304" pitchFamily="18" charset="0"/>
                        </a:rPr>
                        <a:t>№ препарату</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Назва тканини</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Клітини, що входять до складу тканини</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Характеристика міжклітинної речовини</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427105"/>
                  </a:ext>
                </a:extLst>
              </a:tr>
              <a:tr h="461010">
                <a:tc>
                  <a:txBody>
                    <a:bodyPr/>
                    <a:lstStyle/>
                    <a:p>
                      <a:pPr>
                        <a:spcAft>
                          <a:spcPts val="0"/>
                        </a:spcAft>
                      </a:pPr>
                      <a:r>
                        <a:rPr lang="uk-UA" sz="2400">
                          <a:solidFill>
                            <a:schemeClr val="tx1"/>
                          </a:solidFill>
                          <a:effectLst/>
                          <a:latin typeface="Times New Roman" panose="02020603050405020304" pitchFamily="18" charset="0"/>
                          <a:cs typeface="Times New Roman" panose="02020603050405020304" pitchFamily="18" charset="0"/>
                        </a:rPr>
                        <a:t> </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Aft>
                          <a:spcPts val="0"/>
                        </a:spcAft>
                      </a:pPr>
                      <a:r>
                        <a:rPr lang="uk-UA" sz="24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3893644"/>
                  </a:ext>
                </a:extLst>
              </a:tr>
            </a:tbl>
          </a:graphicData>
        </a:graphic>
      </p:graphicFrame>
    </p:spTree>
    <p:extLst>
      <p:ext uri="{BB962C8B-B14F-4D97-AF65-F5344CB8AC3E}">
        <p14:creationId xmlns:p14="http://schemas.microsoft.com/office/powerpoint/2010/main" val="3162144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6690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.2</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гістології та цитології</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a:t>
            </a:r>
            <a:r>
              <a:rPr lang="uk-UA" dirty="0"/>
              <a:t> </a:t>
            </a:r>
            <a:r>
              <a:rPr lang="uk-UA" sz="2600" b="1" dirty="0">
                <a:solidFill>
                  <a:srgbClr val="0000CC"/>
                </a:solidFill>
                <a:latin typeface="Times New Roman" panose="02020603050405020304" pitchFamily="18" charset="0"/>
                <a:cs typeface="Times New Roman" panose="02020603050405020304" pitchFamily="18" charset="0"/>
              </a:rPr>
              <a:t>Щоб уникнути перелічених помилок, слід дотримуватися кількох простих правил:</a:t>
            </a:r>
            <a:endParaRPr lang="en-US" sz="2600" b="1" dirty="0">
              <a:solidFill>
                <a:srgbClr val="0000CC"/>
              </a:solidFill>
              <a:latin typeface="Times New Roman" panose="02020603050405020304" pitchFamily="18" charset="0"/>
              <a:cs typeface="Times New Roman" panose="02020603050405020304" pitchFamily="18" charset="0"/>
            </a:endParaRPr>
          </a:p>
          <a:p>
            <a:pPr algn="just"/>
            <a:r>
              <a:rPr lang="uk-UA" sz="2600" dirty="0" smtClean="0">
                <a:latin typeface="Times New Roman" panose="02020603050405020304" pitchFamily="18" charset="0"/>
                <a:cs typeface="Times New Roman" panose="02020603050405020304" pitchFamily="18" charset="0"/>
              </a:rPr>
              <a:t>1. Предметне скло </a:t>
            </a:r>
            <a:r>
              <a:rPr lang="uk-UA" sz="2600" b="1" dirty="0" smtClean="0">
                <a:solidFill>
                  <a:srgbClr val="00B0F0"/>
                </a:solidFill>
                <a:latin typeface="Times New Roman" panose="02020603050405020304" pitchFamily="18" charset="0"/>
                <a:cs typeface="Times New Roman" panose="02020603050405020304" pitchFamily="18" charset="0"/>
              </a:rPr>
              <a:t>беруть</a:t>
            </a:r>
            <a:r>
              <a:rPr lang="uk-UA" sz="2600" dirty="0" smtClean="0">
                <a:latin typeface="Times New Roman" panose="02020603050405020304" pitchFamily="18" charset="0"/>
                <a:cs typeface="Times New Roman" panose="02020603050405020304" pitchFamily="18" charset="0"/>
              </a:rPr>
              <a:t> двома пальцями за матову частину (на яку зазвичай наноситься назва препарату) або за протилежні ребра скла. Ніколи не чіпати частину скла, на якій знаходиться досліджуваний зразок, інакше на його поверхні залишаться відбитки пальців.</a:t>
            </a:r>
            <a:endParaRPr lang="en-US" sz="2600" dirty="0" smtClean="0">
              <a:latin typeface="Times New Roman" panose="02020603050405020304" pitchFamily="18" charset="0"/>
              <a:cs typeface="Times New Roman" panose="02020603050405020304" pitchFamily="18" charset="0"/>
            </a:endParaRPr>
          </a:p>
          <a:p>
            <a:pPr algn="just"/>
            <a:r>
              <a:rPr lang="uk-UA" sz="2600" dirty="0" smtClean="0">
                <a:latin typeface="Times New Roman" panose="02020603050405020304" pitchFamily="18" charset="0"/>
                <a:cs typeface="Times New Roman" panose="02020603050405020304" pitchFamily="18" charset="0"/>
              </a:rPr>
              <a:t>2</a:t>
            </a:r>
            <a:r>
              <a:rPr lang="uk-UA" sz="2600" dirty="0">
                <a:latin typeface="Times New Roman" panose="02020603050405020304" pitchFamily="18" charset="0"/>
                <a:cs typeface="Times New Roman" panose="02020603050405020304" pitchFamily="18" charset="0"/>
              </a:rPr>
              <a:t>. Перш ніж помістити предметне скло на столик мікроскопа, розглянути препарат </a:t>
            </a:r>
            <a:r>
              <a:rPr lang="uk-UA" sz="2600" b="1" dirty="0">
                <a:solidFill>
                  <a:schemeClr val="accent2">
                    <a:lumMod val="75000"/>
                  </a:schemeClr>
                </a:solidFill>
                <a:latin typeface="Times New Roman" panose="02020603050405020304" pitchFamily="18" charset="0"/>
                <a:cs typeface="Times New Roman" panose="02020603050405020304" pitchFamily="18" charset="0"/>
              </a:rPr>
              <a:t>неозброєним оком</a:t>
            </a:r>
            <a:r>
              <a:rPr lang="uk-UA" sz="2600" dirty="0">
                <a:latin typeface="Times New Roman" panose="02020603050405020304" pitchFamily="18" charset="0"/>
                <a:cs typeface="Times New Roman" panose="02020603050405020304" pitchFamily="18" charset="0"/>
              </a:rPr>
              <a:t>. Зовнішній вигляд зразка може підказати до якого органу чи тканини він належить, оскільки останні мають характерні обриси (наприклад, спинний мозок або мазок крові). Розгляд препарату також дасть уявлення про складність пошуку об'єкта в залежності від того, чи він великий і яскраво забарвлений або ж дрібний, тонкий та напівпрозорий. Нарешті, стане зрозуміло, як орієнтувати і якою стороною класти препарат на предметний стіл.</a:t>
            </a:r>
            <a:endParaRPr lang="en-US" sz="26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3334699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6690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.2</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гістології та цитології</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a:t>
            </a:r>
            <a:r>
              <a:rPr lang="uk-UA" dirty="0"/>
              <a:t> </a:t>
            </a:r>
            <a:r>
              <a:rPr lang="uk-UA" sz="2600" b="1" dirty="0">
                <a:solidFill>
                  <a:srgbClr val="0000CC"/>
                </a:solidFill>
                <a:latin typeface="Times New Roman" panose="02020603050405020304" pitchFamily="18" charset="0"/>
                <a:cs typeface="Times New Roman" panose="02020603050405020304" pitchFamily="18" charset="0"/>
              </a:rPr>
              <a:t>Щоб уникнути перелічених помилок, слід дотримуватися кількох простих правил</a:t>
            </a:r>
            <a:r>
              <a:rPr lang="uk-UA" sz="2600" b="1" dirty="0" smtClean="0">
                <a:solidFill>
                  <a:srgbClr val="0000CC"/>
                </a:solidFill>
                <a:latin typeface="Times New Roman" panose="02020603050405020304" pitchFamily="18" charset="0"/>
                <a:cs typeface="Times New Roman" panose="02020603050405020304" pitchFamily="18" charset="0"/>
              </a:rPr>
              <a:t>:</a:t>
            </a:r>
          </a:p>
          <a:p>
            <a:pPr algn="just"/>
            <a:endParaRPr lang="en-US" sz="2600" b="1" dirty="0">
              <a:solidFill>
                <a:srgbClr val="0000CC"/>
              </a:solidFill>
              <a:latin typeface="Times New Roman" panose="02020603050405020304" pitchFamily="18" charset="0"/>
              <a:cs typeface="Times New Roman" panose="02020603050405020304" pitchFamily="18" charset="0"/>
            </a:endParaRPr>
          </a:p>
          <a:p>
            <a:pPr algn="just"/>
            <a:r>
              <a:rPr lang="uk-UA" sz="3200" dirty="0">
                <a:latin typeface="Times New Roman" panose="02020603050405020304" pitchFamily="18" charset="0"/>
                <a:cs typeface="Times New Roman" panose="02020603050405020304" pitchFamily="18" charset="0"/>
              </a:rPr>
              <a:t>3. Скло поміщають під мікроскоп виключно препаратом </a:t>
            </a:r>
            <a:r>
              <a:rPr lang="uk-UA" sz="3200" b="1" dirty="0">
                <a:solidFill>
                  <a:srgbClr val="00B050"/>
                </a:solidFill>
                <a:latin typeface="Times New Roman" panose="02020603050405020304" pitchFamily="18" charset="0"/>
                <a:cs typeface="Times New Roman" panose="02020603050405020304" pitchFamily="18" charset="0"/>
              </a:rPr>
              <a:t>вгору</a:t>
            </a:r>
            <a:r>
              <a:rPr lang="uk-UA" sz="3200" dirty="0">
                <a:latin typeface="Times New Roman" panose="02020603050405020304" pitchFamily="18" charset="0"/>
                <a:cs typeface="Times New Roman" panose="02020603050405020304" pitchFamily="18" charset="0"/>
              </a:rPr>
              <a:t>. Фокусуючись на перевернутих об'єктом вниз препаратах, деякі учасники домагаються того, що скло лопається. Після закріплення правильно орієнтованого скла на предметному столику починають власне процес мікроскопування: налаштування світла, пошук об'єкта, фокусування на ньому та його </a:t>
            </a:r>
            <a:r>
              <a:rPr lang="uk-UA" sz="3200" dirty="0" smtClean="0">
                <a:latin typeface="Times New Roman" panose="02020603050405020304" pitchFamily="18" charset="0"/>
                <a:cs typeface="Times New Roman" panose="02020603050405020304" pitchFamily="18" charset="0"/>
              </a:rPr>
              <a:t>розгляд.</a:t>
            </a:r>
          </a:p>
          <a:p>
            <a:pPr lvl="1"/>
            <a:endParaRPr lang="en-US" dirty="0"/>
          </a:p>
        </p:txBody>
      </p:sp>
    </p:spTree>
    <p:extLst>
      <p:ext uri="{BB962C8B-B14F-4D97-AF65-F5344CB8AC3E}">
        <p14:creationId xmlns:p14="http://schemas.microsoft.com/office/powerpoint/2010/main" val="3181529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6690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.2</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гістології та цитології</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a:t>
            </a:r>
            <a:r>
              <a:rPr lang="uk-UA" dirty="0"/>
              <a:t> </a:t>
            </a:r>
            <a:r>
              <a:rPr lang="uk-UA" sz="2600" b="1" dirty="0">
                <a:solidFill>
                  <a:srgbClr val="0000CC"/>
                </a:solidFill>
                <a:latin typeface="Times New Roman" panose="02020603050405020304" pitchFamily="18" charset="0"/>
                <a:cs typeface="Times New Roman" panose="02020603050405020304" pitchFamily="18" charset="0"/>
              </a:rPr>
              <a:t>Щоб уникнути перелічених помилок, слід дотримуватися кількох простих правил:</a:t>
            </a:r>
            <a:endParaRPr lang="en-US" sz="2600" b="1" dirty="0">
              <a:solidFill>
                <a:srgbClr val="0000CC"/>
              </a:solidFill>
              <a:latin typeface="Times New Roman" panose="02020603050405020304" pitchFamily="18" charset="0"/>
              <a:cs typeface="Times New Roman" panose="02020603050405020304" pitchFamily="18" charset="0"/>
            </a:endParaRPr>
          </a:p>
          <a:p>
            <a:pPr algn="just"/>
            <a:r>
              <a:rPr lang="uk-UA" sz="2800" dirty="0" smtClean="0">
                <a:latin typeface="Times New Roman" panose="02020603050405020304" pitchFamily="18" charset="0"/>
                <a:cs typeface="Times New Roman" panose="02020603050405020304" pitchFamily="18" charset="0"/>
              </a:rPr>
              <a:t>4</a:t>
            </a:r>
            <a:r>
              <a:rPr lang="uk-UA" sz="2800" dirty="0">
                <a:latin typeface="Times New Roman" panose="02020603050405020304" pitchFamily="18" charset="0"/>
                <a:cs typeface="Times New Roman" panose="02020603050405020304" pitchFamily="18" charset="0"/>
              </a:rPr>
              <a:t>. Мікроскопування завжди починають з </a:t>
            </a:r>
            <a:r>
              <a:rPr lang="uk-UA" sz="2800" b="1" dirty="0">
                <a:solidFill>
                  <a:srgbClr val="FF9900"/>
                </a:solidFill>
                <a:latin typeface="Times New Roman" panose="02020603050405020304" pitchFamily="18" charset="0"/>
                <a:cs typeface="Times New Roman" panose="02020603050405020304" pitchFamily="18" charset="0"/>
              </a:rPr>
              <a:t>малого збільшення</a:t>
            </a:r>
            <a:r>
              <a:rPr lang="uk-UA" sz="2800" dirty="0">
                <a:latin typeface="Times New Roman" panose="02020603050405020304" pitchFamily="18" charset="0"/>
                <a:cs typeface="Times New Roman" panose="02020603050405020304" pitchFamily="18" charset="0"/>
              </a:rPr>
              <a:t>, навіть якщо є впевненість, що потрібно працювати при вищому. Якщо препарат погано видно без мікроскопа, то рекомендують фокусуватися по краю скла (неважливо, предметного або покривного). Переконавшись, в перебуванні приблизно в тому ж оптичному зрізі, що й препарат, починають шукати елементи органів та тканин. Є загальноприйнята система пошуку об'єкта по діагоналі від лівого верхнього кута скла до правого нижнього, пересуваючи скло вправо-вліво і вгору-вниз і поступово скануючи поглядом всю площу скла. Якщо знайдений препарат пофарбований слабо і погано видно його компоненти, можна спробувати змінити положення конденсора, який здатний переміщатися вгору і вниз.</a:t>
            </a:r>
            <a:endParaRPr lang="en-US" sz="28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858520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5892482"/>
          </a:xfrm>
        </p:spPr>
        <p:txBody>
          <a:bodyPr>
            <a:noAutofit/>
          </a:bodyPr>
          <a:lstStyle/>
          <a:p>
            <a:pPr lvl="0">
              <a:lnSpc>
                <a:spcPct val="100000"/>
              </a:lnSpc>
              <a:spcBef>
                <a:spcPts val="0"/>
              </a:spcBef>
            </a:pPr>
            <a:r>
              <a:rPr lang="uk-UA" sz="3200" b="1" dirty="0" smtClean="0">
                <a:latin typeface="Times New Roman" panose="02020603050405020304" pitchFamily="18" charset="0"/>
                <a:cs typeface="Times New Roman" panose="02020603050405020304" pitchFamily="18" charset="0"/>
              </a:rPr>
              <a:t>1. Знання</a:t>
            </a:r>
            <a:r>
              <a:rPr lang="uk-UA" sz="3200" b="1" dirty="0">
                <a:latin typeface="Times New Roman" panose="02020603050405020304" pitchFamily="18" charset="0"/>
                <a:cs typeface="Times New Roman" panose="02020603050405020304" pitchFamily="18" charset="0"/>
              </a:rPr>
              <a:t>, уміння та навички </a:t>
            </a:r>
            <a:r>
              <a:rPr lang="ru-RU" sz="3200" b="1" dirty="0">
                <a:latin typeface="Times New Roman" panose="02020603050405020304" pitchFamily="18" charset="0"/>
                <a:cs typeface="Times New Roman" panose="02020603050405020304" pitchFamily="18" charset="0"/>
              </a:rPr>
              <a:t>для </a:t>
            </a:r>
            <a:r>
              <a:rPr lang="ru-RU" sz="3200" b="1" dirty="0" err="1">
                <a:latin typeface="Times New Roman" panose="02020603050405020304" pitchFamily="18" charset="0"/>
                <a:cs typeface="Times New Roman" panose="02020603050405020304" pitchFamily="18" charset="0"/>
              </a:rPr>
              <a:t>успішного</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виконання</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олімпіадних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практичних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завдань</a:t>
            </a:r>
            <a:r>
              <a:rPr lang="ru-RU"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Протягом </a:t>
            </a:r>
            <a:r>
              <a:rPr lang="uk-UA" sz="3200" dirty="0">
                <a:latin typeface="Times New Roman" panose="02020603050405020304" pitchFamily="18" charset="0"/>
                <a:cs typeface="Times New Roman" panose="02020603050405020304" pitchFamily="18" charset="0"/>
              </a:rPr>
              <a:t>декількох років обов'язковим туром </a:t>
            </a:r>
            <a:r>
              <a:rPr lang="uk-UA" sz="3200" b="1" dirty="0">
                <a:latin typeface="Times New Roman" panose="02020603050405020304" pitchFamily="18" charset="0"/>
                <a:cs typeface="Times New Roman" panose="02020603050405020304" pitchFamily="18" charset="0"/>
              </a:rPr>
              <a:t>обласних і всеукраїнських олімпіад</a:t>
            </a:r>
            <a:r>
              <a:rPr lang="uk-UA" sz="3200" dirty="0">
                <a:latin typeface="Times New Roman" panose="02020603050405020304" pitchFamily="18" charset="0"/>
                <a:cs typeface="Times New Roman" panose="02020603050405020304" pitchFamily="18" charset="0"/>
              </a:rPr>
              <a:t> із біології є практичний тур. </a:t>
            </a:r>
            <a:endParaRPr lang="uk-UA" sz="3200" dirty="0" smtClean="0">
              <a:latin typeface="Times New Roman" panose="02020603050405020304" pitchFamily="18" charset="0"/>
              <a:cs typeface="Times New Roman" panose="02020603050405020304" pitchFamily="18" charset="0"/>
            </a:endParaRPr>
          </a:p>
          <a:p>
            <a:pPr algn="just"/>
            <a:r>
              <a:rPr lang="uk-UA" sz="3200" dirty="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Матеріально-технічна</a:t>
            </a:r>
            <a:r>
              <a:rPr lang="ru-RU" sz="3200" dirty="0" smtClean="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база </a:t>
            </a:r>
            <a:r>
              <a:rPr lang="ru-RU" sz="3200" dirty="0" err="1">
                <a:latin typeface="Times New Roman" panose="02020603050405020304" pitchFamily="18" charset="0"/>
                <a:cs typeface="Times New Roman" panose="02020603050405020304" pitchFamily="18" charset="0"/>
              </a:rPr>
              <a:t>шкіл</a:t>
            </a:r>
            <a:r>
              <a:rPr lang="ru-RU" sz="3200" dirty="0">
                <a:latin typeface="Times New Roman" panose="02020603050405020304" pitchFamily="18" charset="0"/>
                <a:cs typeface="Times New Roman" panose="02020603050405020304" pitchFamily="18" charset="0"/>
              </a:rPr>
              <a:t> </a:t>
            </a:r>
            <a:r>
              <a:rPr lang="ru-RU" sz="3200" b="1" dirty="0">
                <a:latin typeface="Times New Roman" panose="02020603050405020304" pitchFamily="18" charset="0"/>
                <a:cs typeface="Times New Roman" panose="02020603050405020304" pitchFamily="18" charset="0"/>
              </a:rPr>
              <a:t>не </a:t>
            </a:r>
            <a:r>
              <a:rPr lang="ru-RU" sz="3200" b="1" dirty="0" err="1">
                <a:latin typeface="Times New Roman" panose="02020603050405020304" pitchFamily="18" charset="0"/>
                <a:cs typeface="Times New Roman" panose="02020603050405020304" pitchFamily="18" charset="0"/>
              </a:rPr>
              <a:t>дозволяє</a:t>
            </a:r>
            <a:r>
              <a:rPr lang="ru-RU" sz="3200" b="1"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проводити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всі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необхідні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практичні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роботи</a:t>
            </a:r>
            <a:r>
              <a:rPr lang="ru-RU"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Практичний </a:t>
            </a:r>
            <a:r>
              <a:rPr lang="uk-UA" sz="3200" dirty="0">
                <a:latin typeface="Times New Roman" panose="02020603050405020304" pitchFamily="18" charset="0"/>
                <a:cs typeface="Times New Roman" panose="02020603050405020304" pitchFamily="18" charset="0"/>
              </a:rPr>
              <a:t>тур, традиційно вважають одним із найцікавіших і найважчих етапів олімпіади. Учням потрібно виконати завдання щодо </a:t>
            </a:r>
            <a:r>
              <a:rPr lang="uk-UA" sz="3200" i="1" dirty="0">
                <a:latin typeface="Times New Roman" panose="02020603050405020304" pitchFamily="18" charset="0"/>
                <a:cs typeface="Times New Roman" panose="02020603050405020304" pitchFamily="18" charset="0"/>
              </a:rPr>
              <a:t>препарування тварин, визначення ферментів, виділення пігментів, опису екологічних особливостей тварин і рослин, визначення бактерій тощо</a:t>
            </a:r>
            <a:r>
              <a:rPr lang="uk-UA"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4064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6690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.2</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гістології та цитології</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a:t>
            </a:r>
            <a:r>
              <a:rPr lang="uk-UA" dirty="0"/>
              <a:t> </a:t>
            </a:r>
            <a:r>
              <a:rPr lang="uk-UA" sz="2600" b="1" dirty="0">
                <a:solidFill>
                  <a:srgbClr val="0000CC"/>
                </a:solidFill>
                <a:latin typeface="Times New Roman" panose="02020603050405020304" pitchFamily="18" charset="0"/>
                <a:cs typeface="Times New Roman" panose="02020603050405020304" pitchFamily="18" charset="0"/>
              </a:rPr>
              <a:t>Щоб уникнути перелічених помилок, слід дотримуватися кількох простих правил:</a:t>
            </a:r>
            <a:endParaRPr lang="en-US" sz="2600" b="1" dirty="0">
              <a:solidFill>
                <a:srgbClr val="0000CC"/>
              </a:solidFill>
              <a:latin typeface="Times New Roman" panose="02020603050405020304" pitchFamily="18" charset="0"/>
              <a:cs typeface="Times New Roman" panose="02020603050405020304" pitchFamily="18" charset="0"/>
            </a:endParaRPr>
          </a:p>
          <a:p>
            <a:pPr algn="just"/>
            <a:r>
              <a:rPr lang="uk-UA" sz="3200" dirty="0">
                <a:latin typeface="Times New Roman" panose="02020603050405020304" pitchFamily="18" charset="0"/>
                <a:cs typeface="Times New Roman" panose="02020603050405020304" pitchFamily="18" charset="0"/>
              </a:rPr>
              <a:t>5. Основним завданням при описі особливостей гістологічного препарату є </a:t>
            </a:r>
            <a:r>
              <a:rPr lang="uk-UA" sz="3200" b="1" dirty="0">
                <a:solidFill>
                  <a:schemeClr val="accent4">
                    <a:lumMod val="75000"/>
                  </a:schemeClr>
                </a:solidFill>
                <a:latin typeface="Times New Roman" panose="02020603050405020304" pitchFamily="18" charset="0"/>
                <a:cs typeface="Times New Roman" panose="02020603050405020304" pitchFamily="18" charset="0"/>
              </a:rPr>
              <a:t>перерахування</a:t>
            </a:r>
            <a:r>
              <a:rPr lang="uk-UA" sz="3200" dirty="0">
                <a:latin typeface="Times New Roman" panose="02020603050405020304" pitchFamily="18" charset="0"/>
                <a:cs typeface="Times New Roman" panose="02020603050405020304" pitchFamily="18" charset="0"/>
              </a:rPr>
              <a:t> клітин, що входять до складу тканини, </a:t>
            </a:r>
            <a:r>
              <a:rPr lang="uk-UA" sz="3200" b="1" dirty="0">
                <a:solidFill>
                  <a:schemeClr val="accent4">
                    <a:lumMod val="75000"/>
                  </a:schemeClr>
                </a:solidFill>
                <a:latin typeface="Times New Roman" panose="02020603050405020304" pitchFamily="18" charset="0"/>
                <a:cs typeface="Times New Roman" panose="02020603050405020304" pitchFamily="18" charset="0"/>
              </a:rPr>
              <a:t>опис їх особливостей </a:t>
            </a:r>
            <a:r>
              <a:rPr lang="uk-UA" sz="3200" dirty="0">
                <a:latin typeface="Times New Roman" panose="02020603050405020304" pitchFamily="18" charset="0"/>
                <a:cs typeface="Times New Roman" panose="02020603050405020304" pitchFamily="18" charset="0"/>
              </a:rPr>
              <a:t>та видимих елементів, а також якісна та кількісна </a:t>
            </a:r>
            <a:r>
              <a:rPr lang="uk-UA" sz="3200" b="1" dirty="0">
                <a:solidFill>
                  <a:schemeClr val="accent4">
                    <a:lumMod val="75000"/>
                  </a:schemeClr>
                </a:solidFill>
                <a:latin typeface="Times New Roman" panose="02020603050405020304" pitchFamily="18" charset="0"/>
                <a:cs typeface="Times New Roman" panose="02020603050405020304" pitchFamily="18" charset="0"/>
              </a:rPr>
              <a:t>характеристика міжклітинної речовини </a:t>
            </a:r>
            <a:r>
              <a:rPr lang="uk-UA" sz="3200" dirty="0">
                <a:latin typeface="Times New Roman" panose="02020603050405020304" pitchFamily="18" charset="0"/>
                <a:cs typeface="Times New Roman" panose="02020603050405020304" pitchFamily="18" charset="0"/>
              </a:rPr>
              <a:t>(пункт, що викликає у </a:t>
            </a:r>
            <a:r>
              <a:rPr lang="uk-UA" sz="3200" dirty="0" err="1">
                <a:latin typeface="Times New Roman" panose="02020603050405020304" pitchFamily="18" charset="0"/>
                <a:cs typeface="Times New Roman" panose="02020603050405020304" pitchFamily="18" charset="0"/>
              </a:rPr>
              <a:t>олімпіадників</a:t>
            </a:r>
            <a:r>
              <a:rPr lang="uk-UA" sz="3200" dirty="0">
                <a:latin typeface="Times New Roman" panose="02020603050405020304" pitchFamily="18" charset="0"/>
                <a:cs typeface="Times New Roman" panose="02020603050405020304" pitchFamily="18" charset="0"/>
              </a:rPr>
              <a:t> значні труднощі). При описі гістологічного препарату необхідно також вказати його </a:t>
            </a:r>
            <a:r>
              <a:rPr lang="uk-UA" sz="3200" b="1" dirty="0">
                <a:solidFill>
                  <a:schemeClr val="accent4">
                    <a:lumMod val="75000"/>
                  </a:schemeClr>
                </a:solidFill>
                <a:latin typeface="Times New Roman" panose="02020603050405020304" pitchFamily="18" charset="0"/>
                <a:cs typeface="Times New Roman" panose="02020603050405020304" pitchFamily="18" charset="0"/>
              </a:rPr>
              <a:t>тип</a:t>
            </a:r>
            <a:r>
              <a:rPr lang="uk-UA" sz="3200" dirty="0">
                <a:latin typeface="Times New Roman" panose="02020603050405020304" pitchFamily="18" charset="0"/>
                <a:cs typeface="Times New Roman" panose="02020603050405020304" pitchFamily="18" charset="0"/>
              </a:rPr>
              <a:t> (мазок, плівка або зріз) і постаратися визначити </a:t>
            </a:r>
            <a:r>
              <a:rPr lang="uk-UA" sz="3200" b="1" dirty="0">
                <a:solidFill>
                  <a:schemeClr val="accent4">
                    <a:lumMod val="75000"/>
                  </a:schemeClr>
                </a:solidFill>
                <a:latin typeface="Times New Roman" panose="02020603050405020304" pitchFamily="18" charset="0"/>
                <a:cs typeface="Times New Roman" panose="02020603050405020304" pitchFamily="18" charset="0"/>
              </a:rPr>
              <a:t>метод забарвлення</a:t>
            </a:r>
            <a:r>
              <a:rPr lang="uk-UA"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18491137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6690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.2</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гістології та цитології</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a:t>
            </a:r>
            <a:r>
              <a:rPr lang="uk-UA" dirty="0"/>
              <a:t> </a:t>
            </a:r>
            <a:r>
              <a:rPr lang="uk-UA" sz="2600" b="1" dirty="0">
                <a:solidFill>
                  <a:srgbClr val="0000CC"/>
                </a:solidFill>
                <a:latin typeface="Times New Roman" panose="02020603050405020304" pitchFamily="18" charset="0"/>
                <a:cs typeface="Times New Roman" panose="02020603050405020304" pitchFamily="18" charset="0"/>
              </a:rPr>
              <a:t>Щоб уникнути перелічених помилок, слід дотримуватися кількох простих правил:</a:t>
            </a:r>
            <a:endParaRPr lang="en-US" sz="2600" b="1" dirty="0">
              <a:solidFill>
                <a:srgbClr val="0000CC"/>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uk-UA" dirty="0">
                <a:latin typeface="Times New Roman" panose="02020603050405020304" pitchFamily="18" charset="0"/>
                <a:cs typeface="Times New Roman" panose="02020603050405020304" pitchFamily="18" charset="0"/>
              </a:rPr>
              <a:t>6. Після перерахування та опису всіх клітинних та міжклітинних структур тканини потрібно поглянути на неї як на </a:t>
            </a:r>
            <a:r>
              <a:rPr lang="uk-UA" b="1" dirty="0">
                <a:solidFill>
                  <a:srgbClr val="D60093"/>
                </a:solidFill>
                <a:latin typeface="Times New Roman" panose="02020603050405020304" pitchFamily="18" charset="0"/>
                <a:cs typeface="Times New Roman" panose="02020603050405020304" pitchFamily="18" charset="0"/>
              </a:rPr>
              <a:t>єдине ціле</a:t>
            </a:r>
            <a:r>
              <a:rPr lang="uk-UA" dirty="0">
                <a:latin typeface="Times New Roman" panose="02020603050405020304" pitchFamily="18" charset="0"/>
                <a:cs typeface="Times New Roman" panose="02020603050405020304" pitchFamily="18" charset="0"/>
              </a:rPr>
              <a:t>, проаналізувати співвідношення елементів, виявити </a:t>
            </a:r>
            <a:r>
              <a:rPr lang="uk-UA" dirty="0" err="1">
                <a:latin typeface="Times New Roman" panose="02020603050405020304" pitchFamily="18" charset="0"/>
                <a:cs typeface="Times New Roman" panose="02020603050405020304" pitchFamily="18" charset="0"/>
              </a:rPr>
              <a:t>патерни</a:t>
            </a:r>
            <a:r>
              <a:rPr lang="uk-UA" dirty="0">
                <a:latin typeface="Times New Roman" panose="02020603050405020304" pitchFamily="18" charset="0"/>
                <a:cs typeface="Times New Roman" panose="02020603050405020304" pitchFamily="18" charset="0"/>
              </a:rPr>
              <a:t> (повторювані шаблони) і </a:t>
            </a:r>
            <a:r>
              <a:rPr lang="uk-UA" dirty="0" err="1">
                <a:latin typeface="Times New Roman" panose="02020603050405020304" pitchFamily="18" charset="0"/>
                <a:cs typeface="Times New Roman" panose="02020603050405020304" pitchFamily="18" charset="0"/>
              </a:rPr>
              <a:t>надклітинні</a:t>
            </a:r>
            <a:r>
              <a:rPr lang="uk-UA" dirty="0">
                <a:latin typeface="Times New Roman" panose="02020603050405020304" pitchFamily="18" charset="0"/>
                <a:cs typeface="Times New Roman" panose="02020603050405020304" pitchFamily="18" charset="0"/>
              </a:rPr>
              <a:t> структури. Серед особливостей будови тканин можуть бути виявлені:</a:t>
            </a:r>
            <a:endParaRPr lang="en-US"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dirty="0">
                <a:latin typeface="Times New Roman" panose="02020603050405020304" pitchFamily="18" charset="0"/>
                <a:cs typeface="Times New Roman" panose="02020603050405020304" pitchFamily="18" charset="0"/>
              </a:rPr>
              <a:t>- пласти, що утворюються клітинами </a:t>
            </a:r>
            <a:r>
              <a:rPr lang="uk-UA" dirty="0" err="1">
                <a:latin typeface="Times New Roman" panose="02020603050405020304" pitchFamily="18" charset="0"/>
                <a:cs typeface="Times New Roman" panose="02020603050405020304" pitchFamily="18" charset="0"/>
              </a:rPr>
              <a:t>епітеліїв</a:t>
            </a:r>
            <a:r>
              <a:rPr lang="uk-UA"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dirty="0">
                <a:latin typeface="Times New Roman" panose="02020603050405020304" pitchFamily="18" charset="0"/>
                <a:cs typeface="Times New Roman" panose="02020603050405020304" pitchFamily="18" charset="0"/>
              </a:rPr>
              <a:t>- орієнтовано розташовані фіброцити в сухожиллі;</a:t>
            </a:r>
            <a:endParaRPr lang="en-US"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dirty="0">
                <a:latin typeface="Times New Roman" panose="02020603050405020304" pitchFamily="18" charset="0"/>
                <a:cs typeface="Times New Roman" panose="02020603050405020304" pitchFamily="18" charset="0"/>
              </a:rPr>
              <a:t>- пухке розташування клітин у волокнистих сполучних тканинах;</a:t>
            </a:r>
            <a:endParaRPr lang="en-US"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остеони</a:t>
            </a:r>
            <a:r>
              <a:rPr lang="uk-UA" dirty="0">
                <a:latin typeface="Times New Roman" panose="02020603050405020304" pitchFamily="18" charset="0"/>
                <a:cs typeface="Times New Roman" panose="02020603050405020304" pitchFamily="18" charset="0"/>
              </a:rPr>
              <a:t> (концентричні структури), утворені клітинами та міжклітинною речовиною кісткової тканини;</a:t>
            </a:r>
            <a:endParaRPr lang="en-US"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ацинуси</a:t>
            </a:r>
            <a:r>
              <a:rPr lang="uk-UA" dirty="0">
                <a:latin typeface="Times New Roman" panose="02020603050405020304" pitchFamily="18" charset="0"/>
                <a:cs typeface="Times New Roman" panose="02020603050405020304" pitchFamily="18" charset="0"/>
              </a:rPr>
              <a:t> (кінцеві відділи), сформовані клітинами залізистих </a:t>
            </a:r>
            <a:r>
              <a:rPr lang="uk-UA" dirty="0" err="1">
                <a:latin typeface="Times New Roman" panose="02020603050405020304" pitchFamily="18" charset="0"/>
                <a:cs typeface="Times New Roman" panose="02020603050405020304" pitchFamily="18" charset="0"/>
              </a:rPr>
              <a:t>епітеліїв</a:t>
            </a:r>
            <a:r>
              <a:rPr lang="uk-UA" dirty="0">
                <a:latin typeface="Times New Roman" panose="02020603050405020304" pitchFamily="18" charset="0"/>
                <a:cs typeface="Times New Roman" panose="02020603050405020304" pitchFamily="18" charset="0"/>
              </a:rPr>
              <a:t> (вони мають структуру у вигляді розеток);</a:t>
            </a:r>
            <a:endParaRPr lang="en-US"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11924364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6690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.2</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гістології та цитології</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a:t>
            </a:r>
            <a:r>
              <a:rPr lang="uk-UA" dirty="0"/>
              <a:t> </a:t>
            </a:r>
            <a:r>
              <a:rPr lang="uk-UA" sz="2600" b="1" dirty="0">
                <a:solidFill>
                  <a:srgbClr val="0000CC"/>
                </a:solidFill>
                <a:latin typeface="Times New Roman" panose="02020603050405020304" pitchFamily="18" charset="0"/>
                <a:cs typeface="Times New Roman" panose="02020603050405020304" pitchFamily="18" charset="0"/>
              </a:rPr>
              <a:t>Щоб уникнути перелічених помилок, слід дотримуватися кількох простих правил:</a:t>
            </a:r>
            <a:endParaRPr lang="en-US" sz="2600" b="1" dirty="0">
              <a:solidFill>
                <a:srgbClr val="0000CC"/>
              </a:solidFill>
              <a:latin typeface="Times New Roman" panose="02020603050405020304" pitchFamily="18" charset="0"/>
              <a:cs typeface="Times New Roman" panose="02020603050405020304" pitchFamily="18" charset="0"/>
            </a:endParaRPr>
          </a:p>
          <a:p>
            <a:pPr algn="just"/>
            <a:r>
              <a:rPr lang="uk-UA" sz="2800" dirty="0">
                <a:latin typeface="Times New Roman" panose="02020603050405020304" pitchFamily="18" charset="0"/>
                <a:cs typeface="Times New Roman" panose="02020603050405020304" pitchFamily="18" charset="0"/>
              </a:rPr>
              <a:t>7. Препарати однієї і тієї ж тканини в залежності від </a:t>
            </a:r>
            <a:r>
              <a:rPr lang="uk-UA" sz="2800" dirty="0" err="1">
                <a:latin typeface="Times New Roman" panose="02020603050405020304" pitchFamily="18" charset="0"/>
                <a:cs typeface="Times New Roman" panose="02020603050405020304" pitchFamily="18" charset="0"/>
              </a:rPr>
              <a:t>гістотехнічної</a:t>
            </a:r>
            <a:r>
              <a:rPr lang="uk-UA" sz="2800" dirty="0">
                <a:latin typeface="Times New Roman" panose="02020603050405020304" pitchFamily="18" charset="0"/>
                <a:cs typeface="Times New Roman" panose="02020603050405020304" pitchFamily="18" charset="0"/>
              </a:rPr>
              <a:t> обробки та конкретних об'єктів, від яких вони взяті, можуть бути різними. Щоб вичленувати загальний </a:t>
            </a:r>
            <a:r>
              <a:rPr lang="uk-UA" sz="2800" dirty="0" err="1">
                <a:latin typeface="Times New Roman" panose="02020603050405020304" pitchFamily="18" charset="0"/>
                <a:cs typeface="Times New Roman" panose="02020603050405020304" pitchFamily="18" charset="0"/>
              </a:rPr>
              <a:t>патерн</a:t>
            </a:r>
            <a:r>
              <a:rPr lang="uk-UA" sz="2800" dirty="0">
                <a:latin typeface="Times New Roman" panose="02020603050405020304" pitchFamily="18" charset="0"/>
                <a:cs typeface="Times New Roman" panose="02020603050405020304" pitchFamily="18" charset="0"/>
              </a:rPr>
              <a:t> (шаблон) будови, властивий, наприклад, циліндричному епітелію ворсинки кишечника, краще переглянути безліч варіантів препаратів кишкової тканини, ніж багаторазово і ретельно переглядати один препарат. У зв'язку з цим для підготовки до олімпіади необхідно використовувати атласи гістологічних фотографій</a:t>
            </a:r>
            <a:r>
              <a:rPr lang="uk-UA" sz="2800" dirty="0" smtClean="0">
                <a:latin typeface="Times New Roman" panose="02020603050405020304" pitchFamily="18" charset="0"/>
                <a:cs typeface="Times New Roman" panose="02020603050405020304" pitchFamily="18" charset="0"/>
              </a:rPr>
              <a:t>.</a:t>
            </a:r>
          </a:p>
          <a:p>
            <a:pPr algn="just"/>
            <a:endParaRPr lang="uk-UA" sz="2800" dirty="0">
              <a:latin typeface="Times New Roman" panose="02020603050405020304" pitchFamily="18" charset="0"/>
              <a:cs typeface="Times New Roman" panose="02020603050405020304" pitchFamily="18" charset="0"/>
            </a:endParaRPr>
          </a:p>
          <a:p>
            <a:pPr algn="just"/>
            <a:r>
              <a:rPr lang="uk-UA" sz="2800" dirty="0">
                <a:latin typeface="Times New Roman" panose="02020603050405020304" pitchFamily="18" charset="0"/>
                <a:cs typeface="Times New Roman" panose="02020603050405020304" pitchFamily="18" charset="0"/>
              </a:rPr>
              <a:t>У завданнях з </a:t>
            </a:r>
            <a:r>
              <a:rPr lang="uk-UA" sz="2800" b="1" dirty="0">
                <a:latin typeface="Times New Roman" panose="02020603050405020304" pitchFamily="18" charset="0"/>
                <a:cs typeface="Times New Roman" panose="02020603050405020304" pitchFamily="18" charset="0"/>
              </a:rPr>
              <a:t>цитології</a:t>
            </a:r>
            <a:r>
              <a:rPr lang="uk-UA" sz="2800" dirty="0">
                <a:latin typeface="Times New Roman" panose="02020603050405020304" pitchFamily="18" charset="0"/>
                <a:cs typeface="Times New Roman" panose="02020603050405020304" pitchFamily="18" charset="0"/>
              </a:rPr>
              <a:t> найчастіше йдеться вивчення клітин еукаріотичних організмів.</a:t>
            </a:r>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2633517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483108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.3</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фізіології рослин</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Завдання з фізіології рослин, як правило, даються на практичному турі 10–11 класам. Зазвичай пропонують виконати роботи, пов'язані з </a:t>
            </a:r>
            <a:r>
              <a:rPr lang="uk-UA" sz="2800" b="1" dirty="0">
                <a:solidFill>
                  <a:srgbClr val="0000CC"/>
                </a:solidFill>
                <a:latin typeface="Times New Roman" panose="02020603050405020304" pitchFamily="18" charset="0"/>
                <a:cs typeface="Times New Roman" panose="02020603050405020304" pitchFamily="18" charset="0"/>
              </a:rPr>
              <a:t>поділом пігментів, осмотичними явищами в рослинних клітинах і роботою продихів</a:t>
            </a:r>
            <a:r>
              <a:rPr lang="uk-UA" sz="2800" dirty="0">
                <a:latin typeface="Times New Roman" panose="02020603050405020304" pitchFamily="18" charset="0"/>
                <a:cs typeface="Times New Roman" panose="02020603050405020304" pitchFamily="18" charset="0"/>
              </a:rPr>
              <a:t>. При дослідженнях, пов'язаних з фотосинтезом, постійно виникає необхідність виділення та очищення пігментів. При виконанні завдань часто потрібно </a:t>
            </a:r>
            <a:r>
              <a:rPr lang="uk-UA" sz="2800" b="1" i="1" dirty="0">
                <a:solidFill>
                  <a:srgbClr val="D60093"/>
                </a:solidFill>
                <a:latin typeface="Times New Roman" panose="02020603050405020304" pitchFamily="18" charset="0"/>
                <a:cs typeface="Times New Roman" panose="02020603050405020304" pitchFamily="18" charset="0"/>
              </a:rPr>
              <a:t>фільтрувати витяжку</a:t>
            </a:r>
            <a:r>
              <a:rPr lang="uk-UA" sz="2800" dirty="0">
                <a:latin typeface="Times New Roman" panose="02020603050405020304" pitchFamily="18" charset="0"/>
                <a:cs typeface="Times New Roman" panose="02020603050405020304" pitchFamily="18" charset="0"/>
              </a:rPr>
              <a:t>, отриману з наважки листків, через складчастий фільтр у пробірку. Для цього його потрібно вміти </a:t>
            </a:r>
            <a:r>
              <a:rPr lang="uk-UA" sz="2800" dirty="0" smtClean="0">
                <a:latin typeface="Times New Roman" panose="02020603050405020304" pitchFamily="18" charset="0"/>
                <a:cs typeface="Times New Roman" panose="02020603050405020304" pitchFamily="18" charset="0"/>
              </a:rPr>
              <a:t>робити і надалі </a:t>
            </a:r>
            <a:r>
              <a:rPr lang="uk-UA" sz="2800" dirty="0">
                <a:latin typeface="Times New Roman" panose="02020603050405020304" pitchFamily="18" charset="0"/>
                <a:cs typeface="Times New Roman" panose="02020603050405020304" pitchFamily="18" charset="0"/>
              </a:rPr>
              <a:t>вміти правильно використати фільтр.</a:t>
            </a:r>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lvl="1"/>
            <a:endParaRPr lang="en-US" dirty="0"/>
          </a:p>
        </p:txBody>
      </p:sp>
      <p:pic>
        <p:nvPicPr>
          <p:cNvPr id="2" name="Рисунок 1"/>
          <p:cNvPicPr>
            <a:picLocks noChangeAspect="1"/>
          </p:cNvPicPr>
          <p:nvPr/>
        </p:nvPicPr>
        <p:blipFill>
          <a:blip r:embed="rId2"/>
          <a:stretch>
            <a:fillRect/>
          </a:stretch>
        </p:blipFill>
        <p:spPr>
          <a:xfrm>
            <a:off x="106680" y="4812982"/>
            <a:ext cx="4619625" cy="1314450"/>
          </a:xfrm>
          <a:prstGeom prst="rect">
            <a:avLst/>
          </a:prstGeom>
          <a:ln>
            <a:solidFill>
              <a:srgbClr val="D60093"/>
            </a:solidFill>
          </a:ln>
        </p:spPr>
      </p:pic>
      <p:pic>
        <p:nvPicPr>
          <p:cNvPr id="4" name="Рисунок 3"/>
          <p:cNvPicPr>
            <a:picLocks noChangeAspect="1"/>
          </p:cNvPicPr>
          <p:nvPr/>
        </p:nvPicPr>
        <p:blipFill>
          <a:blip r:embed="rId3"/>
          <a:stretch>
            <a:fillRect/>
          </a:stretch>
        </p:blipFill>
        <p:spPr>
          <a:xfrm>
            <a:off x="4820239" y="4812982"/>
            <a:ext cx="7371761" cy="1314450"/>
          </a:xfrm>
          <a:prstGeom prst="rect">
            <a:avLst/>
          </a:prstGeom>
          <a:ln>
            <a:solidFill>
              <a:srgbClr val="0000CC"/>
            </a:solidFill>
          </a:ln>
        </p:spPr>
      </p:pic>
      <p:sp>
        <p:nvSpPr>
          <p:cNvPr id="5" name="Прямоугольник 4"/>
          <p:cNvSpPr/>
          <p:nvPr/>
        </p:nvSpPr>
        <p:spPr>
          <a:xfrm>
            <a:off x="106680" y="6075282"/>
            <a:ext cx="5039328" cy="830997"/>
          </a:xfrm>
          <a:prstGeom prst="rect">
            <a:avLst/>
          </a:prstGeom>
        </p:spPr>
        <p:txBody>
          <a:bodyPr wrap="none">
            <a:spAutoFit/>
          </a:bodyPr>
          <a:lstStyle/>
          <a:p>
            <a:pPr algn="ctr"/>
            <a:r>
              <a:rPr lang="uk-UA" sz="2400" i="1" dirty="0">
                <a:latin typeface="Times New Roman" panose="02020603050405020304" pitchFamily="18" charset="0"/>
                <a:ea typeface="Calibri" panose="020F0502020204030204" pitchFamily="34" charset="0"/>
                <a:cs typeface="Times New Roman" panose="02020603050405020304" pitchFamily="18" charset="0"/>
              </a:rPr>
              <a:t>Рисунок 1 – Виготовлення простого </a:t>
            </a:r>
            <a:endParaRPr lang="uk-UA" sz="2400" i="1" dirty="0" smtClean="0">
              <a:latin typeface="Times New Roman" panose="02020603050405020304" pitchFamily="18" charset="0"/>
              <a:ea typeface="Calibri" panose="020F0502020204030204" pitchFamily="34" charset="0"/>
              <a:cs typeface="Times New Roman" panose="02020603050405020304" pitchFamily="18" charset="0"/>
            </a:endParaRPr>
          </a:p>
          <a:p>
            <a:pPr algn="ctr"/>
            <a:r>
              <a:rPr lang="uk-UA" sz="2400" i="1" dirty="0" smtClean="0">
                <a:latin typeface="Times New Roman" panose="02020603050405020304" pitchFamily="18" charset="0"/>
                <a:ea typeface="Calibri" panose="020F0502020204030204" pitchFamily="34" charset="0"/>
                <a:cs typeface="Times New Roman" panose="02020603050405020304" pitchFamily="18" charset="0"/>
              </a:rPr>
              <a:t>фільтру</a:t>
            </a:r>
            <a:endParaRPr lang="en-US" sz="2400"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5239942" y="6075282"/>
            <a:ext cx="6695487" cy="461665"/>
          </a:xfrm>
          <a:prstGeom prst="rect">
            <a:avLst/>
          </a:prstGeom>
        </p:spPr>
        <p:txBody>
          <a:bodyPr wrap="none">
            <a:spAutoFit/>
          </a:bodyPr>
          <a:lstStyle/>
          <a:p>
            <a:r>
              <a:rPr lang="uk-UA" sz="2400" i="1" dirty="0">
                <a:latin typeface="Times New Roman" panose="02020603050405020304" pitchFamily="18" charset="0"/>
                <a:ea typeface="Calibri" panose="020F0502020204030204" pitchFamily="34" charset="0"/>
                <a:cs typeface="Times New Roman" panose="02020603050405020304" pitchFamily="18" charset="0"/>
              </a:rPr>
              <a:t>Рисунок 2 – Виготовлення складчастого фільтру</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8730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483108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.3</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фізіології рослин</a:t>
            </a:r>
            <a:endParaRPr lang="en-US" sz="2800" b="1" dirty="0" smtClean="0">
              <a:solidFill>
                <a:srgbClr val="FF0000"/>
              </a:solidFill>
              <a:latin typeface="Times New Roman" panose="02020603050405020304" pitchFamily="18" charset="0"/>
              <a:cs typeface="Times New Roman" panose="02020603050405020304" pitchFamily="18" charset="0"/>
            </a:endParaRPr>
          </a:p>
          <a:p>
            <a:pPr>
              <a:lnSpc>
                <a:spcPct val="100000"/>
              </a:lnSpc>
              <a:spcBef>
                <a:spcPts val="0"/>
              </a:spcBef>
            </a:pPr>
            <a:r>
              <a:rPr lang="uk-UA" sz="32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a:t>
            </a:r>
            <a:r>
              <a:rPr lang="uk-UA" sz="2800" b="1" dirty="0">
                <a:solidFill>
                  <a:srgbClr val="0000CC"/>
                </a:solidFill>
                <a:latin typeface="Times New Roman" panose="02020603050405020304" pitchFamily="18" charset="0"/>
                <a:cs typeface="Times New Roman" panose="02020603050405020304" pitchFamily="18" charset="0"/>
              </a:rPr>
              <a:t>Приклад завдань:</a:t>
            </a:r>
            <a:endParaRPr lang="en-US" sz="2800" dirty="0">
              <a:solidFill>
                <a:srgbClr val="0000CC"/>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uk-UA" sz="2800" b="1" i="1" dirty="0">
                <a:solidFill>
                  <a:srgbClr val="D60093"/>
                </a:solidFill>
                <a:latin typeface="Times New Roman" panose="02020603050405020304" pitchFamily="18" charset="0"/>
                <a:cs typeface="Times New Roman" panose="02020603050405020304" pitchFamily="18" charset="0"/>
              </a:rPr>
              <a:t>Завдання 1.</a:t>
            </a:r>
            <a:endParaRPr lang="en-US" sz="2800" i="1" dirty="0">
              <a:solidFill>
                <a:srgbClr val="D60093"/>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uk-UA" sz="2800" dirty="0">
                <a:latin typeface="Times New Roman" panose="02020603050405020304" pitchFamily="18" charset="0"/>
                <a:cs typeface="Times New Roman" panose="02020603050405020304" pitchFamily="18" charset="0"/>
              </a:rPr>
              <a:t>1. Екстрагувати пігменти з листя рослин.</a:t>
            </a:r>
            <a:endParaRPr lang="en-US" sz="2800"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sz="2800" dirty="0">
                <a:latin typeface="Times New Roman" panose="02020603050405020304" pitchFamily="18" charset="0"/>
                <a:cs typeface="Times New Roman" panose="02020603050405020304" pitchFamily="18" charset="0"/>
              </a:rPr>
              <a:t>2. Розділити фотосинтетичні пігменти шляхом </a:t>
            </a:r>
            <a:r>
              <a:rPr lang="uk-UA" sz="2800" dirty="0" err="1">
                <a:latin typeface="Times New Roman" panose="02020603050405020304" pitchFamily="18" charset="0"/>
                <a:cs typeface="Times New Roman" panose="02020603050405020304" pitchFamily="18" charset="0"/>
              </a:rPr>
              <a:t>Крауса</a:t>
            </a:r>
            <a:r>
              <a:rPr lang="uk-UA" sz="2800" dirty="0">
                <a:latin typeface="Times New Roman" panose="02020603050405020304" pitchFamily="18" charset="0"/>
                <a:cs typeface="Times New Roman" panose="02020603050405020304" pitchFamily="18" charset="0"/>
              </a:rPr>
              <a:t>. Визначити пігменти, замалювати картинку розподілу пігментів. Пояснити отриманий результат.</a:t>
            </a:r>
            <a:endParaRPr lang="en-US" sz="2800"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sz="2800" dirty="0">
                <a:latin typeface="Times New Roman" panose="02020603050405020304" pitchFamily="18" charset="0"/>
                <a:cs typeface="Times New Roman" panose="02020603050405020304" pitchFamily="18" charset="0"/>
              </a:rPr>
              <a:t>3. Провести якісні реакції з пігментами листа.</a:t>
            </a:r>
            <a:endParaRPr lang="en-US" sz="2800"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sz="2800" dirty="0">
                <a:latin typeface="Times New Roman" panose="02020603050405020304" pitchFamily="18" charset="0"/>
                <a:cs typeface="Times New Roman" panose="02020603050405020304" pitchFamily="18" charset="0"/>
              </a:rPr>
              <a:t>3.1. Реакція омилення хлорофілу лугом.</a:t>
            </a:r>
            <a:endParaRPr lang="en-US" sz="2800"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sz="2800" dirty="0">
                <a:latin typeface="Times New Roman" panose="02020603050405020304" pitchFamily="18" charset="0"/>
                <a:cs typeface="Times New Roman" panose="02020603050405020304" pitchFamily="18" charset="0"/>
              </a:rPr>
              <a:t>3.2. Реакція отримання феофітину та відновлення металоорганічного зв'язку. Пояснити отримані результати.</a:t>
            </a:r>
            <a:endParaRPr lang="en-US" sz="2800"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sz="2800" dirty="0">
                <a:latin typeface="Times New Roman" panose="02020603050405020304" pitchFamily="18" charset="0"/>
                <a:cs typeface="Times New Roman" panose="02020603050405020304" pitchFamily="18" charset="0"/>
              </a:rPr>
              <a:t>4. Розділити фотосинтетичні пігменти методом тонкошарової хроматографії, визначити пігменти на отриманій </a:t>
            </a:r>
            <a:r>
              <a:rPr lang="uk-UA" sz="2800" dirty="0" err="1">
                <a:latin typeface="Times New Roman" panose="02020603050405020304" pitchFamily="18" charset="0"/>
                <a:cs typeface="Times New Roman" panose="02020603050405020304" pitchFamily="18" charset="0"/>
              </a:rPr>
              <a:t>хроматограмі</a:t>
            </a:r>
            <a:r>
              <a:rPr lang="uk-UA" sz="2800" dirty="0">
                <a:latin typeface="Times New Roman" panose="02020603050405020304" pitchFamily="18" charset="0"/>
                <a:cs typeface="Times New Roman" panose="02020603050405020304" pitchFamily="18" charset="0"/>
              </a:rPr>
              <a:t>, обчислити значення </a:t>
            </a:r>
            <a:r>
              <a:rPr lang="uk-UA" sz="2800" dirty="0" err="1">
                <a:latin typeface="Times New Roman" panose="02020603050405020304" pitchFamily="18" charset="0"/>
                <a:cs typeface="Times New Roman" panose="02020603050405020304" pitchFamily="18" charset="0"/>
              </a:rPr>
              <a:t>Rf</a:t>
            </a:r>
            <a:r>
              <a:rPr lang="uk-UA" sz="2800" dirty="0">
                <a:latin typeface="Times New Roman" panose="02020603050405020304" pitchFamily="18" charset="0"/>
                <a:cs typeface="Times New Roman" panose="02020603050405020304" pitchFamily="18" charset="0"/>
              </a:rPr>
              <a:t>. Пояснити отримані результати.</a:t>
            </a:r>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3899432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5928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.3</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фізіології рослин</a:t>
            </a:r>
            <a:endParaRPr lang="en-US" sz="2800" b="1" dirty="0" smtClean="0">
              <a:solidFill>
                <a:srgbClr val="FF0000"/>
              </a:solidFill>
              <a:latin typeface="Times New Roman" panose="02020603050405020304" pitchFamily="18" charset="0"/>
              <a:cs typeface="Times New Roman" panose="02020603050405020304" pitchFamily="18" charset="0"/>
            </a:endParaRPr>
          </a:p>
          <a:p>
            <a:pPr>
              <a:lnSpc>
                <a:spcPct val="100000"/>
              </a:lnSpc>
              <a:spcBef>
                <a:spcPts val="0"/>
              </a:spcBef>
            </a:pPr>
            <a:r>
              <a:rPr lang="uk-UA" sz="32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a:t>
            </a:r>
            <a:r>
              <a:rPr lang="uk-UA" sz="2800" b="1" dirty="0">
                <a:solidFill>
                  <a:srgbClr val="0000CC"/>
                </a:solidFill>
                <a:latin typeface="Times New Roman" panose="02020603050405020304" pitchFamily="18" charset="0"/>
                <a:cs typeface="Times New Roman" panose="02020603050405020304" pitchFamily="18" charset="0"/>
              </a:rPr>
              <a:t>Приклад завдань:</a:t>
            </a:r>
            <a:endParaRPr lang="en-US" sz="2800" dirty="0">
              <a:solidFill>
                <a:srgbClr val="0000CC"/>
              </a:solidFill>
              <a:latin typeface="Times New Roman" panose="02020603050405020304" pitchFamily="18" charset="0"/>
              <a:cs typeface="Times New Roman" panose="02020603050405020304" pitchFamily="18" charset="0"/>
            </a:endParaRPr>
          </a:p>
          <a:p>
            <a:pPr algn="just"/>
            <a:r>
              <a:rPr lang="uk-UA" sz="2800" i="1" dirty="0">
                <a:solidFill>
                  <a:srgbClr val="D60093"/>
                </a:solidFill>
                <a:latin typeface="Times New Roman" panose="02020603050405020304" pitchFamily="18" charset="0"/>
                <a:cs typeface="Times New Roman" panose="02020603050405020304" pitchFamily="18" charset="0"/>
              </a:rPr>
              <a:t>Завдання 2.</a:t>
            </a:r>
            <a:endParaRPr lang="en-US" sz="2800" i="1" dirty="0">
              <a:solidFill>
                <a:srgbClr val="D60093"/>
              </a:solidFill>
              <a:latin typeface="Times New Roman" panose="02020603050405020304" pitchFamily="18" charset="0"/>
              <a:cs typeface="Times New Roman" panose="02020603050405020304" pitchFamily="18" charset="0"/>
            </a:endParaRPr>
          </a:p>
          <a:p>
            <a:pPr algn="just"/>
            <a:r>
              <a:rPr lang="uk-UA" sz="2800" dirty="0">
                <a:latin typeface="Times New Roman" panose="02020603050405020304" pitchFamily="18" charset="0"/>
                <a:cs typeface="Times New Roman" panose="02020603050405020304" pitchFamily="18" charset="0"/>
              </a:rPr>
              <a:t>1. Приготувати препарат епідермісу луски цибулі (у воді), розглянути її, замалювати клітини, стан цитоплазми.</a:t>
            </a:r>
            <a:endParaRPr lang="en-US" sz="2800" dirty="0">
              <a:latin typeface="Times New Roman" panose="02020603050405020304" pitchFamily="18" charset="0"/>
              <a:cs typeface="Times New Roman" panose="02020603050405020304" pitchFamily="18" charset="0"/>
            </a:endParaRPr>
          </a:p>
          <a:p>
            <a:pPr algn="just"/>
            <a:r>
              <a:rPr lang="uk-UA" sz="2800" dirty="0">
                <a:latin typeface="Times New Roman" panose="02020603050405020304" pitchFamily="18" charset="0"/>
                <a:cs typeface="Times New Roman" panose="02020603050405020304" pitchFamily="18" charset="0"/>
              </a:rPr>
              <a:t>2. Замінити воду на 1 М розчин натрію хлориду (</a:t>
            </a:r>
            <a:r>
              <a:rPr lang="uk-UA" sz="2800" dirty="0" err="1">
                <a:latin typeface="Times New Roman" panose="02020603050405020304" pitchFamily="18" charset="0"/>
                <a:cs typeface="Times New Roman" panose="02020603050405020304" pitchFamily="18" charset="0"/>
              </a:rPr>
              <a:t>NaCl</a:t>
            </a:r>
            <a:r>
              <a:rPr lang="uk-UA" sz="2800" dirty="0">
                <a:latin typeface="Times New Roman" panose="02020603050405020304" pitchFamily="18" charset="0"/>
                <a:cs typeface="Times New Roman" panose="02020603050405020304" pitchFamily="18" charset="0"/>
              </a:rPr>
              <a:t>). Спостерігати за змінами, що відбуваються, замалювати форму плазмолізу.</a:t>
            </a:r>
            <a:endParaRPr lang="en-US" sz="2800" dirty="0">
              <a:latin typeface="Times New Roman" panose="02020603050405020304" pitchFamily="18" charset="0"/>
              <a:cs typeface="Times New Roman" panose="02020603050405020304" pitchFamily="18" charset="0"/>
            </a:endParaRPr>
          </a:p>
          <a:p>
            <a:pPr algn="just"/>
            <a:r>
              <a:rPr lang="uk-UA" sz="2800" dirty="0">
                <a:latin typeface="Times New Roman" panose="02020603050405020304" pitchFamily="18" charset="0"/>
                <a:cs typeface="Times New Roman" panose="02020603050405020304" pitchFamily="18" charset="0"/>
              </a:rPr>
              <a:t>Пояснити зміни, що відбуваються.</a:t>
            </a:r>
            <a:endParaRPr lang="en-US" sz="2800" dirty="0">
              <a:latin typeface="Times New Roman" panose="02020603050405020304" pitchFamily="18" charset="0"/>
              <a:cs typeface="Times New Roman" panose="02020603050405020304" pitchFamily="18" charset="0"/>
            </a:endParaRPr>
          </a:p>
          <a:p>
            <a:pPr algn="just"/>
            <a:r>
              <a:rPr lang="uk-UA" sz="2800" dirty="0">
                <a:latin typeface="Times New Roman" panose="02020603050405020304" pitchFamily="18" charset="0"/>
                <a:cs typeface="Times New Roman" panose="02020603050405020304" pitchFamily="18" charset="0"/>
              </a:rPr>
              <a:t>3. Замінити розчин 1 М </a:t>
            </a:r>
            <a:r>
              <a:rPr lang="uk-UA" sz="2800" dirty="0" err="1">
                <a:latin typeface="Times New Roman" panose="02020603050405020304" pitchFamily="18" charset="0"/>
                <a:cs typeface="Times New Roman" panose="02020603050405020304" pitchFamily="18" charset="0"/>
              </a:rPr>
              <a:t>NaCl</a:t>
            </a:r>
            <a:r>
              <a:rPr lang="uk-UA" sz="2800" dirty="0">
                <a:latin typeface="Times New Roman" panose="02020603050405020304" pitchFamily="18" charset="0"/>
                <a:cs typeface="Times New Roman" panose="02020603050405020304" pitchFamily="18" charset="0"/>
              </a:rPr>
              <a:t> на воду, спостерігати за змінами, що відбуваються. Пояснити зміни, що відбуваються</a:t>
            </a:r>
            <a:endParaRPr lang="en-US" sz="2800" dirty="0">
              <a:latin typeface="Times New Roman" panose="02020603050405020304" pitchFamily="18" charset="0"/>
              <a:cs typeface="Times New Roman" panose="02020603050405020304" pitchFamily="18" charset="0"/>
            </a:endParaRPr>
          </a:p>
          <a:p>
            <a:r>
              <a:rPr lang="uk-UA" dirty="0"/>
              <a:t> </a:t>
            </a:r>
            <a:endParaRPr lang="en-US" dirty="0"/>
          </a:p>
          <a:p>
            <a:pPr algn="just"/>
            <a:endParaRPr lang="en-US" sz="28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3775842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5928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.4</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анатомії безхребетних</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28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Практичні завдання з анатомії безхребетних перевіряють, наскільки учасники олімпіади орієнтуються щодо будови тварин із різних систематичних груп. Необхідно володіти практичними навичками розтину та препарування тварин і вміти застосовувати загальні теоретичні знання про зовнішню і внутрішню будову організмів. </a:t>
            </a:r>
            <a:r>
              <a:rPr lang="ru-RU" sz="2800" dirty="0" err="1">
                <a:latin typeface="Times New Roman" panose="02020603050405020304" pitchFamily="18" charset="0"/>
                <a:cs typeface="Times New Roman" panose="02020603050405020304" pitchFamily="18" charset="0"/>
              </a:rPr>
              <a:t>Якщо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учень</a:t>
            </a:r>
            <a:r>
              <a:rPr lang="ru-RU" sz="2800" dirty="0">
                <a:latin typeface="Times New Roman" panose="02020603050405020304" pitchFamily="18" charset="0"/>
                <a:cs typeface="Times New Roman" panose="02020603050405020304" pitchFamily="18" charset="0"/>
              </a:rPr>
              <a:t> добре </a:t>
            </a:r>
            <a:r>
              <a:rPr lang="ru-RU" sz="2800" dirty="0" err="1">
                <a:latin typeface="Times New Roman" panose="02020603050405020304" pitchFamily="18" charset="0"/>
                <a:cs typeface="Times New Roman" panose="02020603050405020304" pitchFamily="18" charset="0"/>
              </a:rPr>
              <a:t>уявляє</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собі</a:t>
            </a:r>
            <a:r>
              <a:rPr lang="ru-RU" sz="2800" dirty="0">
                <a:latin typeface="Times New Roman" panose="02020603050405020304" pitchFamily="18" charset="0"/>
                <a:cs typeface="Times New Roman" panose="02020603050405020304" pitchFamily="18" charset="0"/>
              </a:rPr>
              <a:t> план </a:t>
            </a:r>
            <a:r>
              <a:rPr lang="ru-RU" sz="2800" dirty="0" err="1">
                <a:latin typeface="Times New Roman" panose="02020603050405020304" pitchFamily="18" charset="0"/>
                <a:cs typeface="Times New Roman" panose="02020603050405020304" pitchFamily="18" charset="0"/>
              </a:rPr>
              <a:t>будови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наприклад</a:t>
            </a:r>
            <a:r>
              <a:rPr lang="ru-RU" sz="2800" dirty="0">
                <a:latin typeface="Times New Roman" panose="02020603050405020304" pitchFamily="18" charset="0"/>
                <a:cs typeface="Times New Roman" panose="02020603050405020304" pitchFamily="18" charset="0"/>
              </a:rPr>
              <a:t>, членистоногих, то </a:t>
            </a:r>
            <a:r>
              <a:rPr lang="ru-RU" sz="2800" dirty="0" err="1">
                <a:latin typeface="Times New Roman" panose="02020603050405020304" pitchFamily="18" charset="0"/>
                <a:cs typeface="Times New Roman" panose="02020603050405020304" pitchFamily="18" charset="0"/>
              </a:rPr>
              <a:t>зможе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зорієнтуватися</a:t>
            </a:r>
            <a:r>
              <a:rPr lang="ru-RU" sz="2800" dirty="0">
                <a:latin typeface="Times New Roman" panose="02020603050405020304" pitchFamily="18" charset="0"/>
                <a:cs typeface="Times New Roman" panose="02020603050405020304" pitchFamily="18" charset="0"/>
              </a:rPr>
              <a:t> і </a:t>
            </a:r>
            <a:r>
              <a:rPr lang="ru-RU" sz="2800" dirty="0" err="1">
                <a:latin typeface="Times New Roman" panose="02020603050405020304" pitchFamily="18" charset="0"/>
                <a:cs typeface="Times New Roman" panose="02020603050405020304" pitchFamily="18" charset="0"/>
              </a:rPr>
              <a:t>знайти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всі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системи</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органи</a:t>
            </a:r>
            <a:r>
              <a:rPr lang="ru-RU" sz="2800" dirty="0">
                <a:latin typeface="Times New Roman" panose="02020603050405020304" pitchFamily="18" charset="0"/>
                <a:cs typeface="Times New Roman" panose="02020603050405020304" pitchFamily="18" charset="0"/>
              </a:rPr>
              <a:t> у </a:t>
            </a:r>
            <a:r>
              <a:rPr lang="ru-RU" sz="2800" dirty="0" err="1">
                <a:latin typeface="Times New Roman" panose="02020603050405020304" pitchFamily="18" charset="0"/>
                <a:cs typeface="Times New Roman" panose="02020603050405020304" pitchFamily="18" charset="0"/>
              </a:rPr>
              <a:t>розкритого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таргана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або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річкового</a:t>
            </a:r>
            <a:r>
              <a:rPr lang="ru-RU" sz="2800" dirty="0">
                <a:latin typeface="Times New Roman" panose="02020603050405020304" pitchFamily="18" charset="0"/>
                <a:cs typeface="Times New Roman" panose="02020603050405020304" pitchFamily="18" charset="0"/>
              </a:rPr>
              <a:t> раку.</a:t>
            </a:r>
            <a:endParaRPr lang="en-US" sz="2800" dirty="0">
              <a:latin typeface="Times New Roman" panose="02020603050405020304" pitchFamily="18" charset="0"/>
              <a:cs typeface="Times New Roman" panose="02020603050405020304" pitchFamily="18" charset="0"/>
            </a:endParaRPr>
          </a:p>
          <a:p>
            <a:pPr algn="just"/>
            <a:r>
              <a:rPr lang="ru-RU" sz="2800" dirty="0" smtClean="0">
                <a:latin typeface="Times New Roman" panose="02020603050405020304" pitchFamily="18" charset="0"/>
                <a:cs typeface="Times New Roman" panose="02020603050405020304" pitchFamily="18" charset="0"/>
              </a:rPr>
              <a:t>	На </a:t>
            </a:r>
            <a:r>
              <a:rPr lang="ru-RU" sz="2800" dirty="0" err="1">
                <a:latin typeface="Times New Roman" panose="02020603050405020304" pitchFamily="18" charset="0"/>
                <a:cs typeface="Times New Roman" panose="02020603050405020304" pitchFamily="18" charset="0"/>
              </a:rPr>
              <a:t>олімпіаді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зустрічаються</a:t>
            </a:r>
            <a:r>
              <a:rPr lang="ru-RU" sz="2800" dirty="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такі</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об'єкти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дослідження</a:t>
            </a:r>
            <a:r>
              <a:rPr lang="ru-RU" sz="2800" dirty="0">
                <a:latin typeface="Times New Roman" panose="02020603050405020304" pitchFamily="18" charset="0"/>
                <a:cs typeface="Times New Roman" panose="02020603050405020304" pitchFamily="18" charset="0"/>
              </a:rPr>
              <a:t>, як </a:t>
            </a:r>
            <a:r>
              <a:rPr lang="ru-RU" sz="2800" dirty="0" err="1">
                <a:latin typeface="Times New Roman" panose="02020603050405020304" pitchFamily="18" charset="0"/>
                <a:cs typeface="Times New Roman" panose="02020603050405020304" pitchFamily="18" charset="0"/>
              </a:rPr>
              <a:t>двостулковий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молюск</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річковий</a:t>
            </a:r>
            <a:r>
              <a:rPr lang="ru-RU" sz="2800" dirty="0">
                <a:latin typeface="Times New Roman" panose="02020603050405020304" pitchFamily="18" charset="0"/>
                <a:cs typeface="Times New Roman" panose="02020603050405020304" pitchFamily="18" charset="0"/>
              </a:rPr>
              <a:t> рак, </a:t>
            </a:r>
            <a:r>
              <a:rPr lang="ru-RU" sz="2800" dirty="0" err="1">
                <a:latin typeface="Times New Roman" panose="02020603050405020304" pitchFamily="18" charset="0"/>
                <a:cs typeface="Times New Roman" panose="02020603050405020304" pitchFamily="18" charset="0"/>
              </a:rPr>
              <a:t>тарган</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інші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об'єкти</a:t>
            </a:r>
            <a:r>
              <a:rPr lang="ru-RU" sz="2800" dirty="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8692664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5928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.4</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анатомії безхребетних</a:t>
            </a:r>
            <a:endParaRPr lang="en-US" sz="2800" b="1" dirty="0" smtClean="0">
              <a:solidFill>
                <a:srgbClr val="FF0000"/>
              </a:solidFill>
              <a:latin typeface="Times New Roman" panose="02020603050405020304" pitchFamily="18" charset="0"/>
              <a:cs typeface="Times New Roman" panose="02020603050405020304" pitchFamily="18" charset="0"/>
            </a:endParaRPr>
          </a:p>
          <a:p>
            <a:r>
              <a:rPr lang="uk-UA" sz="28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Загальні</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принципи</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роботи</a:t>
            </a:r>
            <a:r>
              <a:rPr lang="ru-RU" sz="2800" b="1" dirty="0">
                <a:latin typeface="Times New Roman" panose="02020603050405020304" pitchFamily="18" charset="0"/>
                <a:cs typeface="Times New Roman" panose="02020603050405020304" pitchFamily="18" charset="0"/>
              </a:rPr>
              <a:t> з </a:t>
            </a:r>
            <a:r>
              <a:rPr lang="ru-RU" sz="2800" b="1" dirty="0" err="1">
                <a:latin typeface="Times New Roman" panose="02020603050405020304" pitchFamily="18" charset="0"/>
                <a:cs typeface="Times New Roman" panose="02020603050405020304" pitchFamily="18" charset="0"/>
              </a:rPr>
              <a:t>об'єктами</a:t>
            </a:r>
            <a:r>
              <a:rPr lang="ru-RU"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ru-RU" sz="2800" dirty="0" smtClean="0">
                <a:latin typeface="Times New Roman" panose="02020603050405020304" pitchFamily="18" charset="0"/>
                <a:cs typeface="Times New Roman" panose="02020603050405020304" pitchFamily="18" charset="0"/>
              </a:rPr>
              <a:t>- добре </a:t>
            </a:r>
            <a:r>
              <a:rPr lang="ru-RU" sz="2800" dirty="0" err="1">
                <a:latin typeface="Times New Roman" panose="02020603050405020304" pitchFamily="18" charset="0"/>
                <a:cs typeface="Times New Roman" panose="02020603050405020304" pitchFamily="18" charset="0"/>
              </a:rPr>
              <a:t>представляти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загальний</a:t>
            </a:r>
            <a:r>
              <a:rPr lang="ru-RU" sz="2800" dirty="0">
                <a:latin typeface="Times New Roman" panose="02020603050405020304" pitchFamily="18" charset="0"/>
                <a:cs typeface="Times New Roman" panose="02020603050405020304" pitchFamily="18" charset="0"/>
              </a:rPr>
              <a:t> план </a:t>
            </a:r>
            <a:r>
              <a:rPr lang="ru-RU" sz="2800" dirty="0" err="1">
                <a:latin typeface="Times New Roman" panose="02020603050405020304" pitchFamily="18" charset="0"/>
                <a:cs typeface="Times New Roman" panose="02020603050405020304" pitchFamily="18" charset="0"/>
              </a:rPr>
              <a:t>зовнішньої</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внутрішньої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будови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тварин</a:t>
            </a:r>
            <a:r>
              <a:rPr lang="ru-RU" sz="2800" dirty="0">
                <a:latin typeface="Times New Roman" panose="02020603050405020304" pitchFamily="18" charset="0"/>
                <a:cs typeface="Times New Roman" panose="02020603050405020304" pitchFamily="18" charset="0"/>
              </a:rPr>
              <a:t> великих </a:t>
            </a:r>
            <a:r>
              <a:rPr lang="ru-RU" sz="2800" dirty="0" err="1">
                <a:latin typeface="Times New Roman" panose="02020603050405020304" pitchFamily="18" charset="0"/>
                <a:cs typeface="Times New Roman" panose="02020603050405020304" pitchFamily="18" charset="0"/>
              </a:rPr>
              <a:t>систематичних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груп</a:t>
            </a:r>
            <a:r>
              <a:rPr lang="ru-RU"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ru-RU" sz="2800" dirty="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препаруючи</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і </a:t>
            </a:r>
            <a:r>
              <a:rPr lang="ru-RU" sz="2800" dirty="0" err="1">
                <a:latin typeface="Times New Roman" panose="02020603050405020304" pitchFamily="18" charset="0"/>
                <a:cs typeface="Times New Roman" panose="02020603050405020304" pitchFamily="18" charset="0"/>
              </a:rPr>
              <a:t>розглядаючи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об'єкт</a:t>
            </a:r>
            <a:r>
              <a:rPr lang="ru-RU" sz="2800" dirty="0">
                <a:latin typeface="Times New Roman" panose="02020603050405020304" pitchFamily="18" charset="0"/>
                <a:cs typeface="Times New Roman" panose="02020603050405020304" pitchFamily="18" charset="0"/>
              </a:rPr>
              <a:t>, в першу </a:t>
            </a:r>
            <a:r>
              <a:rPr lang="ru-RU" sz="2800" dirty="0" err="1">
                <a:latin typeface="Times New Roman" panose="02020603050405020304" pitchFamily="18" charset="0"/>
                <a:cs typeface="Times New Roman" panose="02020603050405020304" pitchFamily="18" charset="0"/>
              </a:rPr>
              <a:t>чергу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шукати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загальні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риси</a:t>
            </a:r>
            <a:r>
              <a:rPr lang="ru-RU" sz="2800" dirty="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будови</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для </a:t>
            </a:r>
            <a:r>
              <a:rPr lang="ru-RU" sz="2800" dirty="0" err="1">
                <a:latin typeface="Times New Roman" panose="02020603050405020304" pitchFamily="18" charset="0"/>
                <a:cs typeface="Times New Roman" panose="02020603050405020304" pitchFamily="18" charset="0"/>
              </a:rPr>
              <a:t>групи</a:t>
            </a:r>
            <a:r>
              <a:rPr lang="ru-RU" sz="2800" dirty="0">
                <a:latin typeface="Times New Roman" panose="02020603050405020304" pitchFamily="18" charset="0"/>
                <a:cs typeface="Times New Roman" panose="02020603050405020304" pitchFamily="18" charset="0"/>
              </a:rPr>
              <a:t>, до </a:t>
            </a:r>
            <a:r>
              <a:rPr lang="ru-RU" sz="2800" dirty="0" err="1">
                <a:latin typeface="Times New Roman" panose="02020603050405020304" pitchFamily="18" charset="0"/>
                <a:cs typeface="Times New Roman" panose="02020603050405020304" pitchFamily="18" charset="0"/>
              </a:rPr>
              <a:t>якої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він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належить</a:t>
            </a:r>
            <a:r>
              <a:rPr lang="ru-RU"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продумати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послідовність</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своїх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дій</a:t>
            </a:r>
            <a:r>
              <a:rPr lang="ru-RU" sz="2800" dirty="0">
                <a:latin typeface="Times New Roman" panose="02020603050405020304" pitchFamily="18" charset="0"/>
                <a:cs typeface="Times New Roman" panose="02020603050405020304" pitchFamily="18" charset="0"/>
              </a:rPr>
              <a:t>, бути </a:t>
            </a:r>
            <a:r>
              <a:rPr lang="ru-RU" sz="2800" dirty="0" err="1">
                <a:latin typeface="Times New Roman" panose="02020603050405020304" pitchFamily="18" charset="0"/>
                <a:cs typeface="Times New Roman" panose="02020603050405020304" pitchFamily="18" charset="0"/>
              </a:rPr>
              <a:t>акуратним</a:t>
            </a:r>
            <a:r>
              <a:rPr lang="ru-RU" sz="2800" dirty="0">
                <a:latin typeface="Times New Roman" panose="02020603050405020304" pitchFamily="18" charset="0"/>
                <a:cs typeface="Times New Roman" panose="02020603050405020304" pitchFamily="18" charset="0"/>
              </a:rPr>
              <a:t> і </a:t>
            </a:r>
            <a:r>
              <a:rPr lang="ru-RU" sz="2800" dirty="0" err="1">
                <a:latin typeface="Times New Roman" panose="02020603050405020304" pitchFamily="18" charset="0"/>
                <a:cs typeface="Times New Roman" panose="02020603050405020304" pitchFamily="18" charset="0"/>
              </a:rPr>
              <a:t>точним</a:t>
            </a:r>
            <a:r>
              <a:rPr lang="ru-RU" sz="2800" dirty="0">
                <a:latin typeface="Times New Roman" panose="02020603050405020304" pitchFamily="18" charset="0"/>
                <a:cs typeface="Times New Roman" panose="02020603050405020304" pitchFamily="18" charset="0"/>
              </a:rPr>
              <a:t>, не </a:t>
            </a:r>
            <a:r>
              <a:rPr lang="ru-RU" sz="2800" dirty="0" err="1">
                <a:latin typeface="Times New Roman" panose="02020603050405020304" pitchFamily="18" charset="0"/>
                <a:cs typeface="Times New Roman" panose="02020603050405020304" pitchFamily="18" charset="0"/>
              </a:rPr>
              <a:t>поспішати</a:t>
            </a:r>
            <a:r>
              <a:rPr lang="ru-RU"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видаляючи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або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відрізаючи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якусь</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частину</a:t>
            </a:r>
            <a:r>
              <a:rPr lang="ru-RU" sz="2800" dirty="0">
                <a:latin typeface="Times New Roman" panose="02020603050405020304" pitchFamily="18" charset="0"/>
                <a:cs typeface="Times New Roman" panose="02020603050405020304" pitchFamily="18" charset="0"/>
              </a:rPr>
              <a:t> препарату, </a:t>
            </a:r>
            <a:r>
              <a:rPr lang="ru-RU" sz="2800" dirty="0" err="1">
                <a:latin typeface="Times New Roman" panose="02020603050405020304" pitchFamily="18" charset="0"/>
                <a:cs typeface="Times New Roman" panose="02020603050405020304" pitchFamily="18" charset="0"/>
              </a:rPr>
              <a:t>переконатися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що</a:t>
            </a:r>
            <a:r>
              <a:rPr lang="ru-RU" sz="2800" dirty="0">
                <a:latin typeface="Times New Roman" panose="02020603050405020304" pitchFamily="18" charset="0"/>
                <a:cs typeface="Times New Roman" panose="02020603050405020304" pitchFamily="18" charset="0"/>
              </a:rPr>
              <a:t> не </a:t>
            </a:r>
            <a:r>
              <a:rPr lang="ru-RU" sz="2800" dirty="0" err="1" smtClean="0">
                <a:latin typeface="Times New Roman" panose="02020603050405020304" pitchFamily="18" charset="0"/>
                <a:cs typeface="Times New Roman" panose="02020603050405020304" pitchFamily="18" charset="0"/>
              </a:rPr>
              <a:t>пошкоджуються</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будь-</a:t>
            </a:r>
            <a:r>
              <a:rPr lang="ru-RU" sz="2800" dirty="0" err="1">
                <a:latin typeface="Times New Roman" panose="02020603050405020304" pitchFamily="18" charset="0"/>
                <a:cs typeface="Times New Roman" panose="02020603050405020304" pitchFamily="18" charset="0"/>
              </a:rPr>
              <a:t>які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важливі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органи</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частини</a:t>
            </a:r>
            <a:r>
              <a:rPr lang="ru-RU"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застосовувати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інструменти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акуратно</a:t>
            </a:r>
            <a:r>
              <a:rPr lang="ru-RU" sz="2800" dirty="0">
                <a:latin typeface="Times New Roman" panose="02020603050405020304" pitchFamily="18" charset="0"/>
                <a:cs typeface="Times New Roman" panose="02020603050405020304" pitchFamily="18" charset="0"/>
              </a:rPr>
              <a:t> та за </a:t>
            </a:r>
            <a:r>
              <a:rPr lang="ru-RU" sz="2800" dirty="0" err="1">
                <a:latin typeface="Times New Roman" panose="02020603050405020304" pitchFamily="18" charset="0"/>
                <a:cs typeface="Times New Roman" panose="02020603050405020304" pitchFamily="18" charset="0"/>
              </a:rPr>
              <a:t>призначенням</a:t>
            </a:r>
            <a:endParaRPr lang="en-US" sz="2800" dirty="0">
              <a:latin typeface="Times New Roman" panose="02020603050405020304" pitchFamily="18" charset="0"/>
              <a:cs typeface="Times New Roman" panose="02020603050405020304" pitchFamily="18" charset="0"/>
            </a:endParaRPr>
          </a:p>
          <a:p>
            <a:pPr algn="just"/>
            <a:r>
              <a:rPr lang="uk-UA"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14296167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59283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.4</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анатомії безхребетних</a:t>
            </a:r>
            <a:endParaRPr lang="en-US" sz="2800" b="1" dirty="0" smtClean="0">
              <a:solidFill>
                <a:srgbClr val="FF0000"/>
              </a:solidFill>
              <a:latin typeface="Times New Roman" panose="02020603050405020304" pitchFamily="18" charset="0"/>
              <a:cs typeface="Times New Roman" panose="02020603050405020304" pitchFamily="18" charset="0"/>
            </a:endParaRPr>
          </a:p>
          <a:p>
            <a:r>
              <a:rPr lang="uk-UA" sz="28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Загальні</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принципи</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роботи</a:t>
            </a:r>
            <a:r>
              <a:rPr lang="ru-RU" sz="2800" b="1" dirty="0">
                <a:latin typeface="Times New Roman" panose="02020603050405020304" pitchFamily="18" charset="0"/>
                <a:cs typeface="Times New Roman" panose="02020603050405020304" pitchFamily="18" charset="0"/>
              </a:rPr>
              <a:t> з </a:t>
            </a:r>
            <a:r>
              <a:rPr lang="ru-RU" sz="2800" b="1" dirty="0" err="1">
                <a:latin typeface="Times New Roman" panose="02020603050405020304" pitchFamily="18" charset="0"/>
                <a:cs typeface="Times New Roman" panose="02020603050405020304" pitchFamily="18" charset="0"/>
              </a:rPr>
              <a:t>об'єктами</a:t>
            </a:r>
            <a:r>
              <a:rPr lang="ru-RU"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Найчастіше</a:t>
            </a:r>
            <a:r>
              <a:rPr lang="ru-RU" sz="3200" dirty="0" smtClean="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при </a:t>
            </a:r>
            <a:r>
              <a:rPr lang="ru-RU" sz="3200" dirty="0" err="1">
                <a:latin typeface="Times New Roman" panose="02020603050405020304" pitchFamily="18" charset="0"/>
                <a:cs typeface="Times New Roman" panose="02020603050405020304" pitchFamily="18" charset="0"/>
              </a:rPr>
              <a:t>вивченні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внутрішньої</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будови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тварин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використовують</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такі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інструменти</a:t>
            </a:r>
            <a:r>
              <a:rPr lang="ru-RU" sz="3200" dirty="0">
                <a:latin typeface="Times New Roman" panose="02020603050405020304" pitchFamily="18" charset="0"/>
                <a:cs typeface="Times New Roman" panose="02020603050405020304" pitchFamily="18" charset="0"/>
              </a:rPr>
              <a:t> та </a:t>
            </a:r>
            <a:r>
              <a:rPr lang="ru-RU" sz="3200" dirty="0" err="1">
                <a:latin typeface="Times New Roman" panose="02020603050405020304" pitchFamily="18" charset="0"/>
                <a:cs typeface="Times New Roman" panose="02020603050405020304" pitchFamily="18" charset="0"/>
              </a:rPr>
              <a:t>обладнання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препарувальні</a:t>
            </a:r>
            <a:r>
              <a:rPr lang="ru-RU" sz="3200" dirty="0">
                <a:latin typeface="Times New Roman" panose="02020603050405020304" pitchFamily="18" charset="0"/>
                <a:cs typeface="Times New Roman" panose="02020603050405020304" pitchFamily="18" charset="0"/>
              </a:rPr>
              <a:t> ванночки, </a:t>
            </a:r>
            <a:r>
              <a:rPr lang="ru-RU" sz="3200" dirty="0" err="1">
                <a:latin typeface="Times New Roman" panose="02020603050405020304" pitchFamily="18" charset="0"/>
                <a:cs typeface="Times New Roman" panose="02020603050405020304" pitchFamily="18" charset="0"/>
              </a:rPr>
              <a:t>скальпелі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ножиці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пінцети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препарувальні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голки</a:t>
            </a:r>
            <a:r>
              <a:rPr lang="ru-RU" sz="3200" dirty="0">
                <a:latin typeface="Times New Roman" panose="02020603050405020304" pitchFamily="18" charset="0"/>
                <a:cs typeface="Times New Roman" panose="02020603050405020304" pitchFamily="18" charset="0"/>
              </a:rPr>
              <a:t>, шпильки та лупи. Для того </a:t>
            </a:r>
            <a:r>
              <a:rPr lang="ru-RU" sz="3200" dirty="0" err="1">
                <a:latin typeface="Times New Roman" panose="02020603050405020304" pitchFamily="18" charset="0"/>
                <a:cs typeface="Times New Roman" panose="02020603050405020304" pitchFamily="18" charset="0"/>
              </a:rPr>
              <a:t>щоб</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розглянути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дрібні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деталі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будови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тварин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використовують</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бінокуляр</a:t>
            </a:r>
            <a:r>
              <a:rPr lang="ru-RU"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lgn="just"/>
            <a:r>
              <a:rPr lang="uk-UA"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27528735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336804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.5</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анатомії хребетних</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28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В якості завдань дають завдання на визначення морфології черепів, зубів.</a:t>
            </a:r>
            <a:endParaRPr lang="en-US" sz="2800" dirty="0">
              <a:latin typeface="Times New Roman" panose="02020603050405020304" pitchFamily="18" charset="0"/>
              <a:cs typeface="Times New Roman" panose="02020603050405020304" pitchFamily="18" charset="0"/>
            </a:endParaRPr>
          </a:p>
          <a:p>
            <a:pPr algn="just"/>
            <a:r>
              <a:rPr lang="uk-UA" sz="2800" dirty="0" smtClean="0">
                <a:latin typeface="Times New Roman" panose="02020603050405020304" pitchFamily="18" charset="0"/>
                <a:cs typeface="Times New Roman" panose="02020603050405020304" pitchFamily="18" charset="0"/>
              </a:rPr>
              <a:t>	Чотири </a:t>
            </a:r>
            <a:r>
              <a:rPr lang="uk-UA" sz="2800" dirty="0">
                <a:latin typeface="Times New Roman" panose="02020603050405020304" pitchFamily="18" charset="0"/>
                <a:cs typeface="Times New Roman" panose="02020603050405020304" pitchFamily="18" charset="0"/>
              </a:rPr>
              <a:t>класи хребетних тварин, які освоїли наземне місце існування, мають особливості будови черепів, за якими їх легко можна впізнати.  </a:t>
            </a:r>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lvl="1"/>
            <a:endParaRPr lang="en-US" dirty="0"/>
          </a:p>
        </p:txBody>
      </p:sp>
      <p:pic>
        <p:nvPicPr>
          <p:cNvPr id="2" name="Рисунок 1"/>
          <p:cNvPicPr>
            <a:picLocks noChangeAspect="1"/>
          </p:cNvPicPr>
          <p:nvPr/>
        </p:nvPicPr>
        <p:blipFill>
          <a:blip r:embed="rId2"/>
          <a:stretch>
            <a:fillRect/>
          </a:stretch>
        </p:blipFill>
        <p:spPr>
          <a:xfrm>
            <a:off x="589373" y="3520440"/>
            <a:ext cx="11284492" cy="2667000"/>
          </a:xfrm>
          <a:prstGeom prst="rect">
            <a:avLst/>
          </a:prstGeom>
        </p:spPr>
      </p:pic>
    </p:spTree>
    <p:extLst>
      <p:ext uri="{BB962C8B-B14F-4D97-AF65-F5344CB8AC3E}">
        <p14:creationId xmlns:p14="http://schemas.microsoft.com/office/powerpoint/2010/main" val="1866440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5892482"/>
          </a:xfrm>
        </p:spPr>
        <p:txBody>
          <a:bodyPr>
            <a:noAutofit/>
          </a:bodyPr>
          <a:lstStyle/>
          <a:p>
            <a:pPr lvl="0">
              <a:lnSpc>
                <a:spcPct val="100000"/>
              </a:lnSpc>
              <a:spcBef>
                <a:spcPts val="0"/>
              </a:spcBef>
            </a:pPr>
            <a:r>
              <a:rPr lang="uk-UA" sz="3200" b="1" dirty="0" smtClean="0">
                <a:latin typeface="Times New Roman" panose="02020603050405020304" pitchFamily="18" charset="0"/>
                <a:cs typeface="Times New Roman" panose="02020603050405020304" pitchFamily="18" charset="0"/>
              </a:rPr>
              <a:t>1. Знання</a:t>
            </a:r>
            <a:r>
              <a:rPr lang="uk-UA" sz="3200" b="1" dirty="0">
                <a:latin typeface="Times New Roman" panose="02020603050405020304" pitchFamily="18" charset="0"/>
                <a:cs typeface="Times New Roman" panose="02020603050405020304" pitchFamily="18" charset="0"/>
              </a:rPr>
              <a:t>, уміння та навички </a:t>
            </a:r>
            <a:r>
              <a:rPr lang="ru-RU" sz="3200" b="1" dirty="0">
                <a:latin typeface="Times New Roman" panose="02020603050405020304" pitchFamily="18" charset="0"/>
                <a:cs typeface="Times New Roman" panose="02020603050405020304" pitchFamily="18" charset="0"/>
              </a:rPr>
              <a:t>для </a:t>
            </a:r>
            <a:r>
              <a:rPr lang="ru-RU" sz="3200" b="1" dirty="0" err="1">
                <a:latin typeface="Times New Roman" panose="02020603050405020304" pitchFamily="18" charset="0"/>
                <a:cs typeface="Times New Roman" panose="02020603050405020304" pitchFamily="18" charset="0"/>
              </a:rPr>
              <a:t>успішного</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виконання</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олімпіадних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практичних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завдань</a:t>
            </a:r>
            <a:r>
              <a:rPr lang="ru-RU"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lgn="l">
              <a:lnSpc>
                <a:spcPct val="100000"/>
              </a:lnSpc>
              <a:spcBef>
                <a:spcPts val="0"/>
              </a:spcBef>
            </a:pPr>
            <a:r>
              <a:rPr lang="uk-UA" sz="3200" dirty="0" smtClean="0">
                <a:latin typeface="Times New Roman" panose="02020603050405020304" pitchFamily="18" charset="0"/>
                <a:cs typeface="Times New Roman" panose="02020603050405020304" pitchFamily="18" charset="0"/>
              </a:rPr>
              <a:t>	</a:t>
            </a:r>
            <a:r>
              <a:rPr lang="ru-RU" dirty="0"/>
              <a:t> </a:t>
            </a:r>
            <a:r>
              <a:rPr lang="ru-RU" sz="2600" dirty="0">
                <a:latin typeface="Times New Roman" panose="02020603050405020304" pitchFamily="18" charset="0"/>
                <a:cs typeface="Times New Roman" panose="02020603050405020304" pitchFamily="18" charset="0"/>
              </a:rPr>
              <a:t>Для </a:t>
            </a:r>
            <a:r>
              <a:rPr lang="ru-RU" sz="2600" dirty="0" err="1">
                <a:latin typeface="Times New Roman" panose="02020603050405020304" pitchFamily="18" charset="0"/>
                <a:cs typeface="Times New Roman" panose="02020603050405020304" pitchFamily="18" charset="0"/>
              </a:rPr>
              <a:t>успішного</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виконання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олімпіадних</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практичних</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завдань</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необхідний</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розвиток</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основних</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біологічних</a:t>
            </a:r>
            <a:r>
              <a:rPr lang="ru-RU" sz="2600"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навичок</a:t>
            </a:r>
            <a:r>
              <a:rPr lang="ru-RU"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algn="l">
              <a:lnSpc>
                <a:spcPct val="100000"/>
              </a:lnSpc>
              <a:spcBef>
                <a:spcPts val="0"/>
              </a:spcBef>
            </a:pP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умінь</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працювати</a:t>
            </a:r>
            <a:r>
              <a:rPr lang="ru-RU" sz="2600" dirty="0">
                <a:latin typeface="Times New Roman" panose="02020603050405020304" pitchFamily="18" charset="0"/>
                <a:cs typeface="Times New Roman" panose="02020603050405020304" pitchFamily="18" charset="0"/>
              </a:rPr>
              <a:t> з </a:t>
            </a:r>
            <a:r>
              <a:rPr lang="ru-RU" sz="2600" dirty="0" err="1">
                <a:latin typeface="Times New Roman" panose="02020603050405020304" pitchFamily="18" charset="0"/>
                <a:cs typeface="Times New Roman" panose="02020603050405020304" pitchFamily="18" charset="0"/>
              </a:rPr>
              <a:t>мікро</a:t>
            </a:r>
            <a:r>
              <a:rPr lang="uk-UA" sz="2600" dirty="0">
                <a:latin typeface="Times New Roman" panose="02020603050405020304" pitchFamily="18" charset="0"/>
                <a:cs typeface="Times New Roman" panose="02020603050405020304" pitchFamily="18" charset="0"/>
              </a:rPr>
              <a:t>с</a:t>
            </a:r>
            <a:r>
              <a:rPr lang="ru-RU" sz="2600" dirty="0" err="1">
                <a:latin typeface="Times New Roman" panose="02020603050405020304" pitchFamily="18" charset="0"/>
                <a:cs typeface="Times New Roman" panose="02020603050405020304" pitchFamily="18" charset="0"/>
              </a:rPr>
              <a:t>копом</a:t>
            </a:r>
            <a:r>
              <a:rPr lang="ru-RU"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algn="l">
              <a:lnSpc>
                <a:spcPct val="100000"/>
              </a:lnSpc>
              <a:spcBef>
                <a:spcPts val="0"/>
              </a:spcBef>
            </a:pP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спостережень</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біологічних</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об'єктів</a:t>
            </a:r>
            <a:r>
              <a:rPr lang="ru-RU"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algn="l">
              <a:lnSpc>
                <a:spcPct val="100000"/>
              </a:lnSpc>
              <a:spcBef>
                <a:spcPts val="0"/>
              </a:spcBef>
            </a:pP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приготування</a:t>
            </a:r>
            <a:r>
              <a:rPr lang="ru-RU" sz="2600" dirty="0">
                <a:latin typeface="Times New Roman" panose="02020603050405020304" pitchFamily="18" charset="0"/>
                <a:cs typeface="Times New Roman" panose="02020603050405020304" pitchFamily="18" charset="0"/>
              </a:rPr>
              <a:t> і </a:t>
            </a:r>
            <a:r>
              <a:rPr lang="ru-RU" sz="2600" dirty="0" err="1">
                <a:latin typeface="Times New Roman" panose="02020603050405020304" pitchFamily="18" charset="0"/>
                <a:cs typeface="Times New Roman" panose="02020603050405020304" pitchFamily="18" charset="0"/>
              </a:rPr>
              <a:t>створення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рисунків</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препаратів</a:t>
            </a:r>
            <a:r>
              <a:rPr lang="ru-RU"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algn="l">
              <a:lnSpc>
                <a:spcPct val="100000"/>
              </a:lnSpc>
              <a:spcBef>
                <a:spcPts val="0"/>
              </a:spcBef>
            </a:pP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морфологічний</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опис</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рослин</a:t>
            </a:r>
            <a:r>
              <a:rPr lang="ru-RU"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algn="l">
              <a:lnSpc>
                <a:spcPct val="100000"/>
              </a:lnSpc>
              <a:spcBef>
                <a:spcPts val="0"/>
              </a:spcBef>
            </a:pP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препарування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органів</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рослин</a:t>
            </a:r>
            <a:r>
              <a:rPr lang="ru-RU" sz="2600" dirty="0">
                <a:latin typeface="Times New Roman" panose="02020603050405020304" pitchFamily="18" charset="0"/>
                <a:cs typeface="Times New Roman" panose="02020603050405020304" pitchFamily="18" charset="0"/>
              </a:rPr>
              <a:t> та </a:t>
            </a:r>
            <a:r>
              <a:rPr lang="ru-RU" sz="2600" dirty="0" err="1">
                <a:latin typeface="Times New Roman" panose="02020603050405020304" pitchFamily="18" charset="0"/>
                <a:cs typeface="Times New Roman" panose="02020603050405020304" pitchFamily="18" charset="0"/>
              </a:rPr>
              <a:t>тварин</a:t>
            </a:r>
            <a:r>
              <a:rPr lang="ru-RU"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algn="l">
              <a:lnSpc>
                <a:spcPct val="100000"/>
              </a:lnSpc>
              <a:spcBef>
                <a:spcPts val="0"/>
              </a:spcBef>
            </a:pP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приготування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роздавлених</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препаратів</a:t>
            </a:r>
            <a:r>
              <a:rPr lang="ru-RU"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algn="l">
              <a:lnSpc>
                <a:spcPct val="100000"/>
              </a:lnSpc>
              <a:spcBef>
                <a:spcPts val="0"/>
              </a:spcBef>
            </a:pP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елементарний</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вимір</a:t>
            </a:r>
            <a:r>
              <a:rPr lang="ru-RU" sz="2600" dirty="0">
                <a:latin typeface="Times New Roman" panose="02020603050405020304" pitchFamily="18" charset="0"/>
                <a:cs typeface="Times New Roman" panose="02020603050405020304" pitchFamily="18" charset="0"/>
              </a:rPr>
              <a:t> фотосинтезу, </a:t>
            </a:r>
            <a:r>
              <a:rPr lang="ru-RU" sz="2600" dirty="0" err="1">
                <a:latin typeface="Times New Roman" panose="02020603050405020304" pitchFamily="18" charset="0"/>
                <a:cs typeface="Times New Roman" panose="02020603050405020304" pitchFamily="18" charset="0"/>
              </a:rPr>
              <a:t>дихання</a:t>
            </a:r>
            <a:r>
              <a:rPr lang="ru-RU" sz="2600" dirty="0">
                <a:latin typeface="Times New Roman" panose="02020603050405020304" pitchFamily="18" charset="0"/>
                <a:cs typeface="Times New Roman" panose="02020603050405020304" pitchFamily="18" charset="0"/>
              </a:rPr>
              <a:t> та </a:t>
            </a:r>
            <a:r>
              <a:rPr lang="ru-RU" sz="2600" dirty="0" err="1">
                <a:latin typeface="Times New Roman" panose="02020603050405020304" pitchFamily="18" charset="0"/>
                <a:cs typeface="Times New Roman" panose="02020603050405020304" pitchFamily="18" charset="0"/>
              </a:rPr>
              <a:t>інших</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процесів</a:t>
            </a:r>
            <a:r>
              <a:rPr lang="ru-RU"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algn="l">
              <a:lnSpc>
                <a:spcPct val="100000"/>
              </a:lnSpc>
              <a:spcBef>
                <a:spcPts val="0"/>
              </a:spcBef>
            </a:pP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визначення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фізіологічних</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параметрів</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життєдіяльності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тварин</a:t>
            </a:r>
            <a:r>
              <a:rPr lang="ru-RU" sz="2600" dirty="0">
                <a:latin typeface="Times New Roman" panose="02020603050405020304" pitchFamily="18" charset="0"/>
                <a:cs typeface="Times New Roman" panose="02020603050405020304" pitchFamily="18" charset="0"/>
              </a:rPr>
              <a:t> і </a:t>
            </a:r>
            <a:r>
              <a:rPr lang="ru-RU" sz="2600" dirty="0" err="1">
                <a:latin typeface="Times New Roman" panose="02020603050405020304" pitchFamily="18" charset="0"/>
                <a:cs typeface="Times New Roman" panose="02020603050405020304" pitchFamily="18" charset="0"/>
              </a:rPr>
              <a:t>людини</a:t>
            </a:r>
            <a:r>
              <a:rPr lang="ru-RU"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algn="l">
              <a:lnSpc>
                <a:spcPct val="100000"/>
              </a:lnSpc>
              <a:spcBef>
                <a:spcPts val="0"/>
              </a:spcBef>
            </a:pPr>
            <a:r>
              <a:rPr lang="uk-UA"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визначення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активності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різних</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ферментів</a:t>
            </a:r>
            <a:r>
              <a:rPr lang="ru-RU"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algn="l">
              <a:lnSpc>
                <a:spcPct val="100000"/>
              </a:lnSpc>
              <a:spcBef>
                <a:spcPts val="0"/>
              </a:spcBef>
            </a:pP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приготування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препаратів</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мікроорганізмів</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опис</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препаратів</a:t>
            </a:r>
            <a:r>
              <a:rPr lang="ru-RU" sz="2600" dirty="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63469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755904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spcBef>
                <a:spcPts val="0"/>
              </a:spcBef>
            </a:pPr>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.6</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анатомії людини</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spcBef>
                <a:spcPts val="0"/>
              </a:spcBef>
            </a:pPr>
            <a:r>
              <a:rPr lang="uk-UA" sz="28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a:t>
            </a:r>
            <a:endParaRPr lang="uk-UA" sz="2800" dirty="0" smtClean="0">
              <a:latin typeface="Times New Roman" panose="02020603050405020304" pitchFamily="18" charset="0"/>
              <a:cs typeface="Times New Roman" panose="02020603050405020304" pitchFamily="18" charset="0"/>
            </a:endParaRPr>
          </a:p>
          <a:p>
            <a:pPr algn="just">
              <a:spcBef>
                <a:spcPts val="0"/>
              </a:spcBef>
            </a:pPr>
            <a:r>
              <a:rPr lang="uk-UA" sz="2800" dirty="0">
                <a:latin typeface="Times New Roman" panose="02020603050405020304" pitchFamily="18" charset="0"/>
                <a:cs typeface="Times New Roman" panose="02020603050405020304" pitchFamily="18" charset="0"/>
              </a:rPr>
              <a:t>	</a:t>
            </a:r>
            <a:r>
              <a:rPr lang="uk-UA" dirty="0" smtClean="0">
                <a:latin typeface="Times New Roman" panose="02020603050405020304" pitchFamily="18" charset="0"/>
                <a:cs typeface="Times New Roman" panose="02020603050405020304" pitchFamily="18" charset="0"/>
              </a:rPr>
              <a:t>У </a:t>
            </a:r>
            <a:r>
              <a:rPr lang="uk-UA" dirty="0">
                <a:latin typeface="Times New Roman" panose="02020603050405020304" pitchFamily="18" charset="0"/>
                <a:cs typeface="Times New Roman" panose="02020603050405020304" pitchFamily="18" charset="0"/>
              </a:rPr>
              <a:t>кабінеті анатомії людини на практичному турі олімпіади часто пропонують завдання, пов'язані з </a:t>
            </a:r>
            <a:r>
              <a:rPr lang="uk-UA" b="1" dirty="0">
                <a:latin typeface="Times New Roman" panose="02020603050405020304" pitchFamily="18" charset="0"/>
                <a:cs typeface="Times New Roman" panose="02020603050405020304" pitchFamily="18" charset="0"/>
              </a:rPr>
              <a:t>описом кісток скелета та їх з</a:t>
            </a:r>
            <a:r>
              <a:rPr lang="ru-RU" b="1" dirty="0">
                <a:latin typeface="Times New Roman" panose="02020603050405020304" pitchFamily="18" charset="0"/>
                <a:cs typeface="Times New Roman" panose="02020603050405020304" pitchFamily="18" charset="0"/>
              </a:rPr>
              <a:t>’</a:t>
            </a:r>
            <a:r>
              <a:rPr lang="uk-UA" b="1" dirty="0">
                <a:latin typeface="Times New Roman" panose="02020603050405020304" pitchFamily="18" charset="0"/>
                <a:cs typeface="Times New Roman" panose="02020603050405020304" pitchFamily="18" charset="0"/>
              </a:rPr>
              <a:t>єднань</a:t>
            </a:r>
            <a:r>
              <a:rPr lang="uk-UA" dirty="0">
                <a:latin typeface="Times New Roman" panose="02020603050405020304" pitchFamily="18" charset="0"/>
                <a:cs typeface="Times New Roman" panose="02020603050405020304" pitchFamily="18" charset="0"/>
              </a:rPr>
              <a:t>. Під час підготовки до олімпіади необхідно ознайомитися з малюнками кісток в анатомічному атласі.</a:t>
            </a:r>
            <a:endParaRPr lang="en-US" dirty="0">
              <a:latin typeface="Times New Roman" panose="02020603050405020304" pitchFamily="18" charset="0"/>
              <a:cs typeface="Times New Roman" panose="02020603050405020304" pitchFamily="18" charset="0"/>
            </a:endParaRPr>
          </a:p>
          <a:p>
            <a:pPr algn="just">
              <a:spcBef>
                <a:spcPts val="0"/>
              </a:spcBef>
            </a:pPr>
            <a:r>
              <a:rPr lang="uk-UA" dirty="0">
                <a:latin typeface="Times New Roman" panose="02020603050405020304" pitchFamily="18" charset="0"/>
                <a:cs typeface="Times New Roman" panose="02020603050405020304" pitchFamily="18" charset="0"/>
              </a:rPr>
              <a:t>На практичному турі в кабінеті анатомії людини учень отримує реальний об'єкт для вивчення - кістку скелету людини (або сполучення кісток) та завдання.</a:t>
            </a:r>
            <a:endParaRPr lang="en-US" dirty="0">
              <a:latin typeface="Times New Roman" panose="02020603050405020304" pitchFamily="18" charset="0"/>
              <a:cs typeface="Times New Roman" panose="02020603050405020304" pitchFamily="18" charset="0"/>
            </a:endParaRPr>
          </a:p>
          <a:p>
            <a:pPr algn="just">
              <a:spcBef>
                <a:spcPts val="0"/>
              </a:spcBef>
            </a:pPr>
            <a:r>
              <a:rPr lang="uk-UA" b="1" dirty="0">
                <a:latin typeface="Times New Roman" panose="02020603050405020304" pitchFamily="18" charset="0"/>
                <a:cs typeface="Times New Roman" panose="02020603050405020304" pitchFamily="18" charset="0"/>
              </a:rPr>
              <a:t>Приклад завдання:</a:t>
            </a:r>
            <a:endParaRPr lang="en-US" dirty="0">
              <a:latin typeface="Times New Roman" panose="02020603050405020304" pitchFamily="18" charset="0"/>
              <a:cs typeface="Times New Roman" panose="02020603050405020304" pitchFamily="18" charset="0"/>
            </a:endParaRPr>
          </a:p>
          <a:p>
            <a:pPr algn="just">
              <a:spcBef>
                <a:spcPts val="0"/>
              </a:spcBef>
            </a:pPr>
            <a:r>
              <a:rPr lang="uk-UA" dirty="0">
                <a:latin typeface="Times New Roman" panose="02020603050405020304" pitchFamily="18" charset="0"/>
                <a:cs typeface="Times New Roman" panose="02020603050405020304" pitchFamily="18" charset="0"/>
              </a:rPr>
              <a:t>«Скласти опис виданої кістки».</a:t>
            </a:r>
            <a:endParaRPr lang="en-US" dirty="0">
              <a:latin typeface="Times New Roman" panose="02020603050405020304" pitchFamily="18" charset="0"/>
              <a:cs typeface="Times New Roman" panose="02020603050405020304" pitchFamily="18" charset="0"/>
            </a:endParaRPr>
          </a:p>
          <a:p>
            <a:pPr algn="just">
              <a:spcBef>
                <a:spcPts val="0"/>
              </a:spcBef>
            </a:pPr>
            <a:r>
              <a:rPr lang="uk-UA" dirty="0">
                <a:latin typeface="Times New Roman" panose="02020603050405020304" pitchFamily="18" charset="0"/>
                <a:cs typeface="Times New Roman" panose="02020603050405020304" pitchFamily="18" charset="0"/>
              </a:rPr>
              <a:t>Для опису кістки необхідно вказати:</a:t>
            </a:r>
            <a:endParaRPr lang="en-US" dirty="0">
              <a:latin typeface="Times New Roman" panose="02020603050405020304" pitchFamily="18" charset="0"/>
              <a:cs typeface="Times New Roman" panose="02020603050405020304" pitchFamily="18" charset="0"/>
            </a:endParaRPr>
          </a:p>
          <a:p>
            <a:pPr algn="just">
              <a:spcBef>
                <a:spcPts val="0"/>
              </a:spcBef>
            </a:pPr>
            <a:r>
              <a:rPr lang="uk-UA" dirty="0">
                <a:latin typeface="Times New Roman" panose="02020603050405020304" pitchFamily="18" charset="0"/>
                <a:cs typeface="Times New Roman" panose="02020603050405020304" pitchFamily="18" charset="0"/>
              </a:rPr>
              <a:t>1) її назву;</a:t>
            </a:r>
            <a:endParaRPr lang="en-US" dirty="0">
              <a:latin typeface="Times New Roman" panose="02020603050405020304" pitchFamily="18" charset="0"/>
              <a:cs typeface="Times New Roman" panose="02020603050405020304" pitchFamily="18" charset="0"/>
            </a:endParaRPr>
          </a:p>
          <a:p>
            <a:pPr algn="just">
              <a:spcBef>
                <a:spcPts val="0"/>
              </a:spcBef>
            </a:pPr>
            <a:r>
              <a:rPr lang="uk-UA" dirty="0">
                <a:latin typeface="Times New Roman" panose="02020603050405020304" pitchFamily="18" charset="0"/>
                <a:cs typeface="Times New Roman" panose="02020603050405020304" pitchFamily="18" charset="0"/>
              </a:rPr>
              <a:t>2) приналежність до однієї з груп класифікації кісток (трубчасті, губчасті, плоскі, змішані, </a:t>
            </a:r>
            <a:r>
              <a:rPr lang="uk-UA" dirty="0" err="1">
                <a:latin typeface="Times New Roman" panose="02020603050405020304" pitchFamily="18" charset="0"/>
                <a:cs typeface="Times New Roman" panose="02020603050405020304" pitchFamily="18" charset="0"/>
              </a:rPr>
              <a:t>повітряносні</a:t>
            </a:r>
            <a:r>
              <a:rPr lang="uk-UA"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0"/>
              </a:spcBef>
            </a:pPr>
            <a:r>
              <a:rPr lang="uk-UA" dirty="0">
                <a:latin typeface="Times New Roman" panose="02020603050405020304" pitchFamily="18" charset="0"/>
                <a:cs typeface="Times New Roman" panose="02020603050405020304" pitchFamily="18" charset="0"/>
              </a:rPr>
              <a:t>3) приналежність до одного з відділів скелета;</a:t>
            </a:r>
            <a:endParaRPr lang="en-US" dirty="0">
              <a:latin typeface="Times New Roman" panose="02020603050405020304" pitchFamily="18" charset="0"/>
              <a:cs typeface="Times New Roman" panose="02020603050405020304" pitchFamily="18" charset="0"/>
            </a:endParaRPr>
          </a:p>
          <a:p>
            <a:pPr algn="just">
              <a:spcBef>
                <a:spcPts val="0"/>
              </a:spcBef>
            </a:pPr>
            <a:r>
              <a:rPr lang="uk-UA" dirty="0">
                <a:latin typeface="Times New Roman" panose="02020603050405020304" pitchFamily="18" charset="0"/>
                <a:cs typeface="Times New Roman" panose="02020603050405020304" pitchFamily="18" charset="0"/>
              </a:rPr>
              <a:t>4) кістки, з якими вона сполучаються, спосіб з'єднання;</a:t>
            </a:r>
            <a:endParaRPr lang="en-US" dirty="0">
              <a:latin typeface="Times New Roman" panose="02020603050405020304" pitchFamily="18" charset="0"/>
              <a:cs typeface="Times New Roman" panose="02020603050405020304" pitchFamily="18" charset="0"/>
            </a:endParaRPr>
          </a:p>
          <a:p>
            <a:pPr algn="just">
              <a:spcBef>
                <a:spcPts val="0"/>
              </a:spcBef>
            </a:pPr>
            <a:r>
              <a:rPr lang="uk-UA" dirty="0">
                <a:latin typeface="Times New Roman" panose="02020603050405020304" pitchFamily="18" charset="0"/>
                <a:cs typeface="Times New Roman" panose="02020603050405020304" pitchFamily="18" charset="0"/>
              </a:rPr>
              <a:t>5) будова, функції.</a:t>
            </a:r>
            <a:endParaRPr lang="en-US"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lvl="1" algn="just"/>
            <a:endParaRPr lang="en-US" dirty="0"/>
          </a:p>
        </p:txBody>
      </p:sp>
    </p:spTree>
    <p:extLst>
      <p:ext uri="{BB962C8B-B14F-4D97-AF65-F5344CB8AC3E}">
        <p14:creationId xmlns:p14="http://schemas.microsoft.com/office/powerpoint/2010/main" val="39769124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755904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spcBef>
                <a:spcPts val="0"/>
              </a:spcBef>
            </a:pPr>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a:t>
            </a:r>
            <a:r>
              <a:rPr lang="en-US" sz="2800" b="1" dirty="0" smtClean="0">
                <a:solidFill>
                  <a:srgbClr val="FF0000"/>
                </a:solidFill>
                <a:latin typeface="Times New Roman" panose="02020603050405020304" pitchFamily="18" charset="0"/>
                <a:cs typeface="Times New Roman" panose="02020603050405020304" pitchFamily="18" charset="0"/>
              </a:rPr>
              <a:t>7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a:t>
            </a:r>
            <a:r>
              <a:rPr lang="uk-UA" sz="2800" b="1" dirty="0" err="1">
                <a:solidFill>
                  <a:srgbClr val="FF0000"/>
                </a:solidFill>
                <a:latin typeface="Times New Roman" panose="02020603050405020304" pitchFamily="18" charset="0"/>
                <a:cs typeface="Times New Roman" panose="02020603050405020304" pitchFamily="18" charset="0"/>
              </a:rPr>
              <a:t>біосистематики</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spcBef>
                <a:spcPts val="0"/>
              </a:spcBef>
            </a:pPr>
            <a:r>
              <a:rPr lang="uk-UA" sz="28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a:t>
            </a:r>
            <a:endParaRPr lang="uk-UA" sz="2800" dirty="0" smtClean="0">
              <a:latin typeface="Times New Roman" panose="02020603050405020304" pitchFamily="18" charset="0"/>
              <a:cs typeface="Times New Roman" panose="02020603050405020304" pitchFamily="18" charset="0"/>
            </a:endParaRPr>
          </a:p>
          <a:p>
            <a:pPr algn="just"/>
            <a:r>
              <a:rPr lang="uk-UA" sz="2800" dirty="0">
                <a:latin typeface="Times New Roman" panose="02020603050405020304" pitchFamily="18" charset="0"/>
                <a:cs typeface="Times New Roman" panose="02020603050405020304" pitchFamily="18" charset="0"/>
              </a:rPr>
              <a:t>	 Значна кількість питань у завданнях розділу «</a:t>
            </a:r>
            <a:r>
              <a:rPr lang="uk-UA" sz="2800" dirty="0" err="1">
                <a:latin typeface="Times New Roman" panose="02020603050405020304" pitchFamily="18" charset="0"/>
                <a:cs typeface="Times New Roman" panose="02020603050405020304" pitchFamily="18" charset="0"/>
              </a:rPr>
              <a:t>біосистематика</a:t>
            </a:r>
            <a:r>
              <a:rPr lang="uk-UA" sz="2800" dirty="0">
                <a:latin typeface="Times New Roman" panose="02020603050405020304" pitchFamily="18" charset="0"/>
                <a:cs typeface="Times New Roman" panose="02020603050405020304" pitchFamily="18" charset="0"/>
              </a:rPr>
              <a:t>» розрахована на знання сучасної системи органічного світу та характеристик основних представників. Завдання у практичному турі з біології в розділі «</a:t>
            </a:r>
            <a:r>
              <a:rPr lang="uk-UA" sz="2800" dirty="0" err="1">
                <a:latin typeface="Times New Roman" panose="02020603050405020304" pitchFamily="18" charset="0"/>
                <a:cs typeface="Times New Roman" panose="02020603050405020304" pitchFamily="18" charset="0"/>
              </a:rPr>
              <a:t>Біосистематика</a:t>
            </a:r>
            <a:r>
              <a:rPr lang="uk-UA" sz="2800" dirty="0">
                <a:latin typeface="Times New Roman" panose="02020603050405020304" pitchFamily="18" charset="0"/>
                <a:cs typeface="Times New Roman" panose="02020603050405020304" pitchFamily="18" charset="0"/>
              </a:rPr>
              <a:t>» вимагають від учня навичок роботи з живими та фіксованими об'єктами, а також вміння «розпізнавати» об'єкт</a:t>
            </a:r>
            <a:endParaRPr lang="en-US" sz="2800" dirty="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	</a:t>
            </a:r>
            <a:r>
              <a:rPr lang="uk-UA" sz="2800" dirty="0" smtClean="0">
                <a:latin typeface="Times New Roman" panose="02020603050405020304" pitchFamily="18" charset="0"/>
                <a:cs typeface="Times New Roman" panose="02020603050405020304" pitchFamily="18" charset="0"/>
              </a:rPr>
              <a:t>Для </a:t>
            </a:r>
            <a:r>
              <a:rPr lang="uk-UA" sz="2800" dirty="0">
                <a:latin typeface="Times New Roman" panose="02020603050405020304" pitchFamily="18" charset="0"/>
                <a:cs typeface="Times New Roman" panose="02020603050405020304" pitchFamily="18" charset="0"/>
              </a:rPr>
              <a:t>роботи в кабінеті </a:t>
            </a:r>
            <a:r>
              <a:rPr lang="uk-UA" sz="2800" dirty="0" err="1">
                <a:latin typeface="Times New Roman" panose="02020603050405020304" pitchFamily="18" charset="0"/>
                <a:cs typeface="Times New Roman" panose="02020603050405020304" pitchFamily="18" charset="0"/>
              </a:rPr>
              <a:t>біосистематики</a:t>
            </a:r>
            <a:r>
              <a:rPr lang="uk-UA" sz="2800" dirty="0">
                <a:latin typeface="Times New Roman" panose="02020603050405020304" pitchFamily="18" charset="0"/>
                <a:cs typeface="Times New Roman" panose="02020603050405020304" pitchFamily="18" charset="0"/>
              </a:rPr>
              <a:t> зазвичай потрібен певний набір інструментів, які будуть розміщені на столі. Як правило, він виглядає наступним чином: мікроскоп; пробірки, чашки Петрі або конверти з досліджуваними зразками. Також можлива присутність на робочому місці мікрофотографій, які будуть використовуватися при виконанні наступних завдань.</a:t>
            </a:r>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lvl="1" algn="just"/>
            <a:endParaRPr lang="en-US" dirty="0"/>
          </a:p>
        </p:txBody>
      </p:sp>
    </p:spTree>
    <p:extLst>
      <p:ext uri="{BB962C8B-B14F-4D97-AF65-F5344CB8AC3E}">
        <p14:creationId xmlns:p14="http://schemas.microsoft.com/office/powerpoint/2010/main" val="12937987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320040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spcBef>
                <a:spcPts val="0"/>
              </a:spcBef>
            </a:pPr>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a:t>
            </a:r>
            <a:r>
              <a:rPr lang="en-US" sz="2800" b="1" dirty="0" smtClean="0">
                <a:solidFill>
                  <a:srgbClr val="FF0000"/>
                </a:solidFill>
                <a:latin typeface="Times New Roman" panose="02020603050405020304" pitchFamily="18" charset="0"/>
                <a:cs typeface="Times New Roman" panose="02020603050405020304" pitchFamily="18" charset="0"/>
              </a:rPr>
              <a:t>7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a:t>
            </a:r>
            <a:r>
              <a:rPr lang="uk-UA" sz="2800" b="1" dirty="0" err="1">
                <a:solidFill>
                  <a:srgbClr val="FF0000"/>
                </a:solidFill>
                <a:latin typeface="Times New Roman" panose="02020603050405020304" pitchFamily="18" charset="0"/>
                <a:cs typeface="Times New Roman" panose="02020603050405020304" pitchFamily="18" charset="0"/>
              </a:rPr>
              <a:t>біосистематики</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spcBef>
                <a:spcPts val="0"/>
              </a:spcBef>
            </a:pPr>
            <a:r>
              <a:rPr lang="uk-UA" sz="28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a:t>
            </a:r>
            <a:endParaRPr lang="uk-UA" sz="2800" dirty="0" smtClean="0">
              <a:latin typeface="Times New Roman" panose="02020603050405020304" pitchFamily="18" charset="0"/>
              <a:cs typeface="Times New Roman" panose="02020603050405020304" pitchFamily="18" charset="0"/>
            </a:endParaRPr>
          </a:p>
          <a:p>
            <a:pPr algn="just"/>
            <a:r>
              <a:rPr lang="uk-UA" sz="2800" dirty="0">
                <a:latin typeface="Times New Roman" panose="02020603050405020304" pitchFamily="18" charset="0"/>
                <a:cs typeface="Times New Roman" panose="02020603050405020304" pitchFamily="18" charset="0"/>
              </a:rPr>
              <a:t>	 Учень повинен вміти готувати мікропрепарати із зразка у пробірці з більш-менш гомогенним осадом, зразка з чашки Петрі, зразка кори дерева або листка вищої рослини з нальотом різного кольору тощо</a:t>
            </a:r>
            <a:r>
              <a:rPr lang="uk-UA" sz="2800" dirty="0" smtClean="0">
                <a:latin typeface="Times New Roman" panose="02020603050405020304" pitchFamily="18" charset="0"/>
                <a:cs typeface="Times New Roman" panose="02020603050405020304" pitchFamily="18" charset="0"/>
              </a:rPr>
              <a:t>.</a:t>
            </a:r>
            <a:endParaRPr lang="en-US" sz="2800" dirty="0" smtClean="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p:txBody>
      </p:sp>
      <p:pic>
        <p:nvPicPr>
          <p:cNvPr id="4" name="Рисунок 3"/>
          <p:cNvPicPr/>
          <p:nvPr/>
        </p:nvPicPr>
        <p:blipFill>
          <a:blip r:embed="rId2"/>
          <a:stretch>
            <a:fillRect/>
          </a:stretch>
        </p:blipFill>
        <p:spPr>
          <a:xfrm>
            <a:off x="1280477" y="3366134"/>
            <a:ext cx="3184843" cy="2592705"/>
          </a:xfrm>
          <a:prstGeom prst="rect">
            <a:avLst/>
          </a:prstGeom>
        </p:spPr>
      </p:pic>
      <p:sp>
        <p:nvSpPr>
          <p:cNvPr id="5" name="Прямоугольник 4"/>
          <p:cNvSpPr/>
          <p:nvPr/>
        </p:nvSpPr>
        <p:spPr>
          <a:xfrm>
            <a:off x="177863" y="6124573"/>
            <a:ext cx="6953250" cy="461665"/>
          </a:xfrm>
          <a:prstGeom prst="rect">
            <a:avLst/>
          </a:prstGeom>
        </p:spPr>
        <p:txBody>
          <a:bodyPr wrap="none">
            <a:spAutoFit/>
          </a:bodyPr>
          <a:lstStyle/>
          <a:p>
            <a:r>
              <a:rPr lang="uk-UA" sz="2400" i="1" dirty="0">
                <a:latin typeface="Times New Roman" panose="02020603050405020304" pitchFamily="18" charset="0"/>
                <a:ea typeface="Calibri" panose="020F0502020204030204" pitchFamily="34" charset="0"/>
                <a:cs typeface="Times New Roman" panose="02020603050405020304" pitchFamily="18" charset="0"/>
              </a:rPr>
              <a:t>Рисунок 3 – Приготування тимчасового препарату</a:t>
            </a:r>
            <a:endParaRPr lang="en-US"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88869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64617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spcBef>
                <a:spcPts val="0"/>
              </a:spcBef>
            </a:pPr>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a:t>
            </a:r>
            <a:r>
              <a:rPr lang="en-US" sz="2800" b="1" dirty="0" smtClean="0">
                <a:solidFill>
                  <a:srgbClr val="FF0000"/>
                </a:solidFill>
                <a:latin typeface="Times New Roman" panose="02020603050405020304" pitchFamily="18" charset="0"/>
                <a:cs typeface="Times New Roman" panose="02020603050405020304" pitchFamily="18" charset="0"/>
              </a:rPr>
              <a:t>7 </a:t>
            </a:r>
            <a:r>
              <a:rPr lang="uk-UA" sz="2800" b="1" dirty="0">
                <a:solidFill>
                  <a:srgbClr val="FF0000"/>
                </a:solidFill>
                <a:latin typeface="Times New Roman" panose="02020603050405020304" pitchFamily="18" charset="0"/>
                <a:cs typeface="Times New Roman" panose="02020603050405020304" pitchFamily="18" charset="0"/>
              </a:rPr>
              <a:t>Особливості завдань з </a:t>
            </a:r>
            <a:r>
              <a:rPr lang="uk-UA" sz="2800" b="1" dirty="0" err="1">
                <a:solidFill>
                  <a:srgbClr val="FF0000"/>
                </a:solidFill>
                <a:latin typeface="Times New Roman" panose="02020603050405020304" pitchFamily="18" charset="0"/>
                <a:cs typeface="Times New Roman" panose="02020603050405020304" pitchFamily="18" charset="0"/>
              </a:rPr>
              <a:t>біосистематики</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spcBef>
                <a:spcPts val="0"/>
              </a:spcBef>
            </a:pPr>
            <a:r>
              <a:rPr lang="uk-UA" sz="28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a:t>
            </a:r>
            <a:r>
              <a:rPr lang="uk-UA" sz="28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Іноді завдання олімпіади передбачають замальовку отриманих об'єктів, а саме зображення будови вегетативного тіла та структур, пов'язаних з розмноженням.</a:t>
            </a:r>
            <a:endParaRPr lang="en-US" sz="2800"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sz="2800" dirty="0" smtClean="0">
                <a:latin typeface="Times New Roman" panose="02020603050405020304" pitchFamily="18" charset="0"/>
                <a:cs typeface="Times New Roman" panose="02020603050405020304" pitchFamily="18" charset="0"/>
              </a:rPr>
              <a:t>	Зазвичай </a:t>
            </a:r>
            <a:r>
              <a:rPr lang="uk-UA" sz="2800" dirty="0">
                <a:latin typeface="Times New Roman" panose="02020603050405020304" pitchFamily="18" charset="0"/>
                <a:cs typeface="Times New Roman" panose="02020603050405020304" pitchFamily="18" charset="0"/>
              </a:rPr>
              <a:t>об'єкти пропонується замальовувати у спеціально відведені для цього рамки у бланку відповіді. </a:t>
            </a:r>
            <a:r>
              <a:rPr lang="uk-UA" sz="2800" dirty="0" smtClean="0">
                <a:latin typeface="Times New Roman" panose="02020603050405020304" pitchFamily="18" charset="0"/>
                <a:cs typeface="Times New Roman" panose="02020603050405020304" pitchFamily="18" charset="0"/>
              </a:rPr>
              <a:t>Малюнок </a:t>
            </a:r>
            <a:r>
              <a:rPr lang="uk-UA" sz="2800" dirty="0">
                <a:latin typeface="Times New Roman" panose="02020603050405020304" pitchFamily="18" charset="0"/>
                <a:cs typeface="Times New Roman" panose="02020603050405020304" pitchFamily="18" charset="0"/>
              </a:rPr>
              <a:t>повинен бути великим і розташовуватись приблизно по центру рамки у бланку відповіді. </a:t>
            </a:r>
            <a:endParaRPr lang="en-US" sz="2800"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sz="2800" dirty="0" smtClean="0">
                <a:latin typeface="Times New Roman" panose="02020603050405020304" pitchFamily="18" charset="0"/>
                <a:cs typeface="Times New Roman" panose="02020603050405020304" pitchFamily="18" charset="0"/>
              </a:rPr>
              <a:t>	У </a:t>
            </a:r>
            <a:r>
              <a:rPr lang="uk-UA" sz="2800" dirty="0">
                <a:latin typeface="Times New Roman" panose="02020603050405020304" pitchFamily="18" charset="0"/>
                <a:cs typeface="Times New Roman" panose="02020603050405020304" pitchFamily="18" charset="0"/>
              </a:rPr>
              <a:t>кутку малюнка зазвичай вказують збільшення, у якому було замальовано об'єкт.</a:t>
            </a:r>
            <a:endParaRPr lang="en-US" sz="2800" dirty="0">
              <a:latin typeface="Times New Roman" panose="02020603050405020304" pitchFamily="18" charset="0"/>
              <a:cs typeface="Times New Roman" panose="02020603050405020304" pitchFamily="18" charset="0"/>
            </a:endParaRPr>
          </a:p>
          <a:p>
            <a:pPr algn="just">
              <a:lnSpc>
                <a:spcPct val="100000"/>
              </a:lnSpc>
              <a:spcBef>
                <a:spcPts val="0"/>
              </a:spcBef>
            </a:pPr>
            <a:r>
              <a:rPr lang="uk-UA" sz="2800" dirty="0" smtClean="0">
                <a:latin typeface="Times New Roman" panose="02020603050405020304" pitchFamily="18" charset="0"/>
                <a:cs typeface="Times New Roman" panose="02020603050405020304" pitchFamily="18" charset="0"/>
              </a:rPr>
              <a:t>	Оскільки </a:t>
            </a:r>
            <a:r>
              <a:rPr lang="uk-UA" sz="2800" dirty="0">
                <a:latin typeface="Times New Roman" panose="02020603050405020304" pitchFamily="18" charset="0"/>
                <a:cs typeface="Times New Roman" panose="02020603050405020304" pitchFamily="18" charset="0"/>
              </a:rPr>
              <a:t>розділ «</a:t>
            </a:r>
            <a:r>
              <a:rPr lang="uk-UA" sz="2800" dirty="0" err="1">
                <a:latin typeface="Times New Roman" panose="02020603050405020304" pitchFamily="18" charset="0"/>
                <a:cs typeface="Times New Roman" panose="02020603050405020304" pitchFamily="18" charset="0"/>
              </a:rPr>
              <a:t>Біосистематика</a:t>
            </a:r>
            <a:r>
              <a:rPr lang="uk-UA" sz="2800" dirty="0">
                <a:latin typeface="Times New Roman" panose="02020603050405020304" pitchFamily="18" charset="0"/>
                <a:cs typeface="Times New Roman" panose="02020603050405020304" pitchFamily="18" charset="0"/>
              </a:rPr>
              <a:t>» передбачає роботу з живим або фіксованим матеріалом, деякі групи організацій можуть бути доступнішими для організаторів олімпіади і частіше використовуватись у завданнях. При підготовці їм слід приділити особливу увагу</a:t>
            </a:r>
            <a:r>
              <a:rPr lang="uk-UA" sz="2800" dirty="0" smtClean="0">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val="28974164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6680" y="0"/>
            <a:ext cx="11948160" cy="6461760"/>
          </a:xfrm>
        </p:spPr>
        <p:txBody>
          <a:bodyPr>
            <a:noAutofit/>
          </a:bodyPr>
          <a:lstStyle/>
          <a:p>
            <a:pPr lvl="0">
              <a:lnSpc>
                <a:spcPct val="100000"/>
              </a:lnSpc>
              <a:spcBef>
                <a:spcPts val="0"/>
              </a:spcBef>
            </a:pPr>
            <a:r>
              <a:rPr lang="en-US" sz="3200" b="1" dirty="0" smtClean="0">
                <a:latin typeface="Times New Roman" panose="02020603050405020304" pitchFamily="18" charset="0"/>
                <a:cs typeface="Times New Roman" panose="02020603050405020304" pitchFamily="18" charset="0"/>
              </a:rPr>
              <a:t>2</a:t>
            </a:r>
            <a:r>
              <a:rPr lang="uk-UA" sz="3200" b="1" dirty="0" smtClean="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Різноманітність практичних завдань з розділів біології та уміння, якими повинен володіти учень</a:t>
            </a:r>
            <a:r>
              <a:rPr lang="ru-RU" sz="3200" b="1"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spcBef>
                <a:spcPts val="0"/>
              </a:spcBef>
            </a:pPr>
            <a:r>
              <a:rPr lang="en-US" sz="2800" b="1" dirty="0" smtClean="0">
                <a:solidFill>
                  <a:srgbClr val="FF0000"/>
                </a:solidFill>
                <a:latin typeface="Times New Roman" panose="02020603050405020304" pitchFamily="18" charset="0"/>
                <a:cs typeface="Times New Roman" panose="02020603050405020304" pitchFamily="18" charset="0"/>
              </a:rPr>
              <a:t>2</a:t>
            </a:r>
            <a:r>
              <a:rPr lang="uk-UA" sz="2800" b="1" dirty="0" smtClean="0">
                <a:solidFill>
                  <a:srgbClr val="FF0000"/>
                </a:solidFill>
                <a:latin typeface="Times New Roman" panose="02020603050405020304" pitchFamily="18" charset="0"/>
                <a:cs typeface="Times New Roman" panose="02020603050405020304" pitchFamily="18" charset="0"/>
              </a:rPr>
              <a:t>.8</a:t>
            </a:r>
            <a:r>
              <a:rPr lang="en-US" sz="2800" b="1" dirty="0" smtClean="0">
                <a:solidFill>
                  <a:srgbClr val="FF0000"/>
                </a:solidFill>
                <a:latin typeface="Times New Roman" panose="02020603050405020304" pitchFamily="18" charset="0"/>
                <a:cs typeface="Times New Roman" panose="02020603050405020304" pitchFamily="18" charset="0"/>
              </a:rPr>
              <a:t> </a:t>
            </a:r>
            <a:r>
              <a:rPr lang="uk-UA" sz="2800" b="1" dirty="0">
                <a:solidFill>
                  <a:srgbClr val="FF0000"/>
                </a:solidFill>
                <a:latin typeface="Times New Roman" panose="02020603050405020304" pitchFamily="18" charset="0"/>
                <a:cs typeface="Times New Roman" panose="02020603050405020304" pitchFamily="18" charset="0"/>
              </a:rPr>
              <a:t>Завдання з фізіології людини та генетики</a:t>
            </a:r>
            <a:endParaRPr lang="en-US" sz="2800" b="1" dirty="0" smtClean="0">
              <a:solidFill>
                <a:srgbClr val="FF0000"/>
              </a:solidFill>
              <a:latin typeface="Times New Roman" panose="02020603050405020304" pitchFamily="18" charset="0"/>
              <a:cs typeface="Times New Roman" panose="02020603050405020304" pitchFamily="18" charset="0"/>
            </a:endParaRPr>
          </a:p>
          <a:p>
            <a:pPr algn="just"/>
            <a:r>
              <a:rPr lang="uk-UA" sz="28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 </a:t>
            </a:r>
            <a:r>
              <a:rPr lang="uk-UA" sz="2800" dirty="0" smtClean="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Зустрічаються завдання, які включають окремі теми та питання, що стосуються загальної та медичної фізіології людини. Це завдання на електричні явища у живих клітинах, електричну активність серця (кардіограма в нормі та при порушеннях роботи серця), рефлекси дихальної системи, зорові рефлекси, групи крові людини та </a:t>
            </a:r>
            <a:r>
              <a:rPr lang="uk-UA" sz="2800" dirty="0" err="1">
                <a:latin typeface="Times New Roman" panose="02020603050405020304" pitchFamily="18" charset="0"/>
                <a:cs typeface="Times New Roman" panose="02020603050405020304" pitchFamily="18" charset="0"/>
              </a:rPr>
              <a:t>гемотрансфузію</a:t>
            </a:r>
            <a:r>
              <a:rPr lang="uk-UA" sz="2800" dirty="0">
                <a:latin typeface="Times New Roman" panose="02020603050405020304" pitchFamily="18" charset="0"/>
                <a:cs typeface="Times New Roman" panose="02020603050405020304" pitchFamily="18" charset="0"/>
              </a:rPr>
              <a:t>, базову серцево-легеневу реанімацію, допомога при </a:t>
            </a:r>
            <a:r>
              <a:rPr lang="uk-UA" sz="2800" dirty="0" err="1" smtClean="0">
                <a:latin typeface="Times New Roman" panose="02020603050405020304" pitchFamily="18" charset="0"/>
                <a:cs typeface="Times New Roman" panose="02020603050405020304" pitchFamily="18" charset="0"/>
              </a:rPr>
              <a:t>опіках</a:t>
            </a:r>
            <a:r>
              <a:rPr lang="uk-UA"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uk-UA" sz="2800" dirty="0">
                <a:latin typeface="Times New Roman" panose="02020603050405020304" pitchFamily="18" charset="0"/>
                <a:cs typeface="Times New Roman" panose="02020603050405020304" pitchFamily="18" charset="0"/>
              </a:rPr>
              <a:t>	Задачі з генетики включають задачі з закономірності спадкування, взаємодії </a:t>
            </a:r>
            <a:r>
              <a:rPr lang="uk-UA" sz="2800" dirty="0" err="1">
                <a:latin typeface="Times New Roman" panose="02020603050405020304" pitchFamily="18" charset="0"/>
                <a:cs typeface="Times New Roman" panose="02020603050405020304" pitchFamily="18" charset="0"/>
              </a:rPr>
              <a:t>алелей</a:t>
            </a:r>
            <a:r>
              <a:rPr lang="uk-UA" sz="2800" dirty="0">
                <a:latin typeface="Times New Roman" panose="02020603050405020304" pitchFamily="18" charset="0"/>
                <a:cs typeface="Times New Roman" panose="02020603050405020304" pitchFamily="18" charset="0"/>
              </a:rPr>
              <a:t>, зчеплене успадкування генів, взаємодію </a:t>
            </a:r>
            <a:r>
              <a:rPr lang="uk-UA" sz="2800" dirty="0" err="1">
                <a:latin typeface="Times New Roman" panose="02020603050405020304" pitchFamily="18" charset="0"/>
                <a:cs typeface="Times New Roman" panose="02020603050405020304" pitchFamily="18" charset="0"/>
              </a:rPr>
              <a:t>неалельних</a:t>
            </a:r>
            <a:r>
              <a:rPr lang="uk-UA" sz="2800" dirty="0">
                <a:latin typeface="Times New Roman" panose="02020603050405020304" pitchFamily="18" charset="0"/>
                <a:cs typeface="Times New Roman" panose="02020603050405020304" pitchFamily="18" charset="0"/>
              </a:rPr>
              <a:t> генів тощо.</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802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5892482"/>
          </a:xfrm>
        </p:spPr>
        <p:txBody>
          <a:bodyPr>
            <a:noAutofit/>
          </a:bodyPr>
          <a:lstStyle/>
          <a:p>
            <a:pPr lvl="0">
              <a:lnSpc>
                <a:spcPct val="100000"/>
              </a:lnSpc>
              <a:spcBef>
                <a:spcPts val="0"/>
              </a:spcBef>
            </a:pPr>
            <a:r>
              <a:rPr lang="uk-UA" sz="3200" b="1" dirty="0" smtClean="0">
                <a:latin typeface="Times New Roman" panose="02020603050405020304" pitchFamily="18" charset="0"/>
                <a:cs typeface="Times New Roman" panose="02020603050405020304" pitchFamily="18" charset="0"/>
              </a:rPr>
              <a:t>1. Знання</a:t>
            </a:r>
            <a:r>
              <a:rPr lang="uk-UA" sz="3200" b="1" dirty="0">
                <a:latin typeface="Times New Roman" panose="02020603050405020304" pitchFamily="18" charset="0"/>
                <a:cs typeface="Times New Roman" panose="02020603050405020304" pitchFamily="18" charset="0"/>
              </a:rPr>
              <a:t>, уміння та навички </a:t>
            </a:r>
            <a:r>
              <a:rPr lang="ru-RU" sz="3200" b="1" dirty="0">
                <a:latin typeface="Times New Roman" panose="02020603050405020304" pitchFamily="18" charset="0"/>
                <a:cs typeface="Times New Roman" panose="02020603050405020304" pitchFamily="18" charset="0"/>
              </a:rPr>
              <a:t>для </a:t>
            </a:r>
            <a:r>
              <a:rPr lang="ru-RU" sz="3200" b="1" dirty="0" err="1">
                <a:latin typeface="Times New Roman" panose="02020603050405020304" pitchFamily="18" charset="0"/>
                <a:cs typeface="Times New Roman" panose="02020603050405020304" pitchFamily="18" charset="0"/>
              </a:rPr>
              <a:t>успішного</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виконання</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олімпіадних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практичних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завдань</a:t>
            </a:r>
            <a:r>
              <a:rPr lang="ru-RU"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lgn="l"/>
            <a:r>
              <a:rPr lang="uk-UA" sz="3200" dirty="0" smtClean="0">
                <a:latin typeface="Times New Roman" panose="02020603050405020304" pitchFamily="18" charset="0"/>
                <a:cs typeface="Times New Roman" panose="02020603050405020304" pitchFamily="18" charset="0"/>
              </a:rPr>
              <a:t>	</a:t>
            </a:r>
            <a:r>
              <a:rPr lang="ru-RU" dirty="0"/>
              <a:t> </a:t>
            </a:r>
            <a:r>
              <a:rPr lang="ru-RU" sz="2800" dirty="0" err="1">
                <a:latin typeface="Times New Roman" panose="02020603050405020304" pitchFamily="18" charset="0"/>
                <a:cs typeface="Times New Roman" panose="02020603050405020304" pitchFamily="18" charset="0"/>
              </a:rPr>
              <a:t>Підготовка</a:t>
            </a:r>
            <a:r>
              <a:rPr lang="ru-RU" sz="2800" dirty="0">
                <a:latin typeface="Times New Roman" panose="02020603050405020304" pitchFamily="18" charset="0"/>
                <a:cs typeface="Times New Roman" panose="02020603050405020304" pitchFamily="18" charset="0"/>
              </a:rPr>
              <a:t> до практичного туру </a:t>
            </a:r>
            <a:r>
              <a:rPr lang="ru-RU" sz="2800" dirty="0" err="1">
                <a:latin typeface="Times New Roman" panose="02020603050405020304" pitchFamily="18" charset="0"/>
                <a:cs typeface="Times New Roman" panose="02020603050405020304" pitchFamily="18" charset="0"/>
              </a:rPr>
              <a:t>олімпіади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дозволяє</a:t>
            </a:r>
            <a:r>
              <a:rPr lang="ru-RU"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розвивати</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навички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наукового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дослідження</a:t>
            </a:r>
            <a:r>
              <a:rPr lang="ru-RU"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l"/>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спостереження</a:t>
            </a:r>
            <a:r>
              <a:rPr lang="ru-RU"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l"/>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вимір</a:t>
            </a:r>
            <a:r>
              <a:rPr lang="ru-RU"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l"/>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групування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або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класифікація</a:t>
            </a:r>
            <a:r>
              <a:rPr lang="ru-RU"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l"/>
            <a:r>
              <a:rPr lang="uk-UA" sz="2800" dirty="0">
                <a:latin typeface="Times New Roman" panose="02020603050405020304" pitchFamily="18" charset="0"/>
                <a:cs typeface="Times New Roman" panose="02020603050405020304" pitchFamily="18" charset="0"/>
              </a:rPr>
              <a:t>- прогнозування; </a:t>
            </a:r>
            <a:endParaRPr lang="en-US" sz="2800" dirty="0">
              <a:latin typeface="Times New Roman" panose="02020603050405020304" pitchFamily="18" charset="0"/>
              <a:cs typeface="Times New Roman" panose="02020603050405020304" pitchFamily="18" charset="0"/>
            </a:endParaRPr>
          </a:p>
          <a:p>
            <a:pPr marL="457200" indent="-457200" algn="l">
              <a:buFontTx/>
              <a:buChar char="-"/>
            </a:pPr>
            <a:r>
              <a:rPr lang="uk-UA" sz="2800" dirty="0" smtClean="0">
                <a:latin typeface="Times New Roman" panose="02020603050405020304" pitchFamily="18" charset="0"/>
                <a:cs typeface="Times New Roman" panose="02020603050405020304" pitchFamily="18" charset="0"/>
              </a:rPr>
              <a:t>експериментування</a:t>
            </a:r>
            <a:r>
              <a:rPr lang="uk-UA" sz="2800" dirty="0">
                <a:latin typeface="Times New Roman" panose="02020603050405020304" pitchFamily="18" charset="0"/>
                <a:cs typeface="Times New Roman" panose="02020603050405020304" pitchFamily="18" charset="0"/>
              </a:rPr>
              <a:t>. </a:t>
            </a:r>
            <a:endParaRPr lang="uk-UA" sz="2800" dirty="0" smtClean="0">
              <a:latin typeface="Times New Roman" panose="02020603050405020304" pitchFamily="18" charset="0"/>
              <a:cs typeface="Times New Roman" panose="02020603050405020304" pitchFamily="18" charset="0"/>
            </a:endParaRPr>
          </a:p>
          <a:p>
            <a:pPr algn="l"/>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Вимоги</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до практичного туру </a:t>
            </a:r>
            <a:r>
              <a:rPr lang="ru-RU" sz="2800" dirty="0" err="1">
                <a:latin typeface="Times New Roman" panose="02020603050405020304" pitchFamily="18" charset="0"/>
                <a:cs typeface="Times New Roman" panose="02020603050405020304" pitchFamily="18" charset="0"/>
              </a:rPr>
              <a:t>Всеукраїнської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олімпіади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щорічно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зростають</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що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ускладнює</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боротьбу</a:t>
            </a:r>
            <a:r>
              <a:rPr lang="ru-RU" sz="2800" dirty="0">
                <a:latin typeface="Times New Roman" panose="02020603050405020304" pitchFamily="18" charset="0"/>
                <a:cs typeface="Times New Roman" panose="02020603050405020304" pitchFamily="18" charset="0"/>
              </a:rPr>
              <a:t> за </a:t>
            </a:r>
            <a:r>
              <a:rPr lang="ru-RU" sz="2800" dirty="0" err="1">
                <a:latin typeface="Times New Roman" panose="02020603050405020304" pitchFamily="18" charset="0"/>
                <a:cs typeface="Times New Roman" panose="02020603050405020304" pitchFamily="18" charset="0"/>
              </a:rPr>
              <a:t>призові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місця</a:t>
            </a:r>
            <a:r>
              <a:rPr lang="ru-RU"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l"/>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971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6639242"/>
          </a:xfrm>
        </p:spPr>
        <p:txBody>
          <a:bodyPr>
            <a:noAutofit/>
          </a:bodyPr>
          <a:lstStyle/>
          <a:p>
            <a:pPr lvl="0">
              <a:lnSpc>
                <a:spcPct val="100000"/>
              </a:lnSpc>
              <a:spcBef>
                <a:spcPts val="0"/>
              </a:spcBef>
            </a:pPr>
            <a:r>
              <a:rPr lang="uk-UA" sz="3200" b="1" dirty="0" smtClean="0">
                <a:latin typeface="Times New Roman" panose="02020603050405020304" pitchFamily="18" charset="0"/>
                <a:cs typeface="Times New Roman" panose="02020603050405020304" pitchFamily="18" charset="0"/>
              </a:rPr>
              <a:t>1. Знання</a:t>
            </a:r>
            <a:r>
              <a:rPr lang="uk-UA" sz="3200" b="1" dirty="0">
                <a:latin typeface="Times New Roman" panose="02020603050405020304" pitchFamily="18" charset="0"/>
                <a:cs typeface="Times New Roman" panose="02020603050405020304" pitchFamily="18" charset="0"/>
              </a:rPr>
              <a:t>, уміння та навички </a:t>
            </a:r>
            <a:r>
              <a:rPr lang="ru-RU" sz="3200" b="1" dirty="0">
                <a:latin typeface="Times New Roman" panose="02020603050405020304" pitchFamily="18" charset="0"/>
                <a:cs typeface="Times New Roman" panose="02020603050405020304" pitchFamily="18" charset="0"/>
              </a:rPr>
              <a:t>для </a:t>
            </a:r>
            <a:r>
              <a:rPr lang="ru-RU" sz="3200" b="1" dirty="0" err="1">
                <a:latin typeface="Times New Roman" panose="02020603050405020304" pitchFamily="18" charset="0"/>
                <a:cs typeface="Times New Roman" panose="02020603050405020304" pitchFamily="18" charset="0"/>
              </a:rPr>
              <a:t>успішного</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виконання</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олімпіадних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практичних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завдань</a:t>
            </a:r>
            <a:r>
              <a:rPr lang="ru-RU"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lgn="just"/>
            <a:r>
              <a:rPr lang="uk-UA" sz="3200"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основі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аналізу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завдань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останніх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трьох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років</a:t>
            </a:r>
            <a:r>
              <a:rPr lang="ru-RU" dirty="0">
                <a:latin typeface="Times New Roman" panose="02020603050405020304" pitchFamily="18" charset="0"/>
                <a:cs typeface="Times New Roman" panose="02020603050405020304" pitchFamily="18" charset="0"/>
              </a:rPr>
              <a:t> не </a:t>
            </a:r>
            <a:r>
              <a:rPr lang="ru-RU" dirty="0" err="1">
                <a:latin typeface="Times New Roman" panose="02020603050405020304" pitchFamily="18" charset="0"/>
                <a:cs typeface="Times New Roman" panose="02020603050405020304" pitchFamily="18" charset="0"/>
              </a:rPr>
              <a:t>викликає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сумніву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учасник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змагань</a:t>
            </a:r>
            <a:r>
              <a:rPr lang="ru-RU" dirty="0">
                <a:latin typeface="Times New Roman" panose="02020603050405020304" pitchFamily="18" charset="0"/>
                <a:cs typeface="Times New Roman" panose="02020603050405020304" pitchFamily="18" charset="0"/>
              </a:rPr>
              <a:t> повинен </a:t>
            </a:r>
            <a:r>
              <a:rPr lang="ru-RU" b="1" dirty="0">
                <a:latin typeface="Times New Roman" panose="02020603050405020304" pitchFamily="18" charset="0"/>
                <a:cs typeface="Times New Roman" panose="02020603050405020304" pitchFamily="18" charset="0"/>
              </a:rPr>
              <a:t>знати і </a:t>
            </a:r>
            <a:r>
              <a:rPr lang="ru-RU" b="1" dirty="0" err="1">
                <a:latin typeface="Times New Roman" panose="02020603050405020304" pitchFamily="18" charset="0"/>
                <a:cs typeface="Times New Roman" panose="02020603050405020304" pitchFamily="18" charset="0"/>
              </a:rPr>
              <a:t>вміти</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знати </a:t>
            </a:r>
            <a:r>
              <a:rPr lang="ru-RU" dirty="0" err="1">
                <a:latin typeface="Times New Roman" panose="02020603050405020304" pitchFamily="18" charset="0"/>
                <a:cs typeface="Times New Roman" panose="02020603050405020304" pitchFamily="18" charset="0"/>
              </a:rPr>
              <a:t>пристрій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мікроскопа</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бінокуляра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призначення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основних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частин</a:t>
            </a:r>
            <a:r>
              <a:rPr lang="ru-RU"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вміти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працювати</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цими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приладами</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знати </a:t>
            </a:r>
            <a:r>
              <a:rPr lang="ru-RU" dirty="0" err="1">
                <a:latin typeface="Times New Roman" panose="02020603050405020304" pitchFamily="18" charset="0"/>
                <a:cs typeface="Times New Roman" panose="02020603050405020304" pitchFamily="18" charset="0"/>
              </a:rPr>
              <a:t>лабораторне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обладнання</a:t>
            </a:r>
            <a:r>
              <a:rPr lang="ru-RU" dirty="0">
                <a:latin typeface="Times New Roman" panose="02020603050405020304" pitchFamily="18" charset="0"/>
                <a:cs typeface="Times New Roman" panose="02020603050405020304" pitchFamily="18" charset="0"/>
              </a:rPr>
              <a:t> і </a:t>
            </a:r>
            <a:r>
              <a:rPr lang="uk-UA" dirty="0">
                <a:latin typeface="Times New Roman" panose="02020603050405020304" pitchFamily="18" charset="0"/>
                <a:cs typeface="Times New Roman" panose="02020603050405020304" pitchFamily="18" charset="0"/>
              </a:rPr>
              <a:t>його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пінцет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голки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препарування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лабораторний</a:t>
            </a:r>
            <a:r>
              <a:rPr lang="ru-RU" dirty="0">
                <a:latin typeface="Times New Roman" panose="02020603050405020304" pitchFamily="18" charset="0"/>
                <a:cs typeface="Times New Roman" panose="02020603050405020304" pitchFamily="18" charset="0"/>
              </a:rPr>
              <a:t> посуд, </a:t>
            </a:r>
            <a:r>
              <a:rPr lang="ru-RU" dirty="0" err="1">
                <a:latin typeface="Times New Roman" panose="02020603050405020304" pitchFamily="18" charset="0"/>
                <a:cs typeface="Times New Roman" panose="02020603050405020304" pitchFamily="18" charset="0"/>
              </a:rPr>
              <a:t>скальпелі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покривні</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предметні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скла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тощо</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уміти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складати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етикетку</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рослини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зібраної</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певному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місці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монтувати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екземпляр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рослини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гербарних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аркушах</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уміти</a:t>
            </a:r>
            <a:r>
              <a:rPr lang="ru-RU" dirty="0">
                <a:latin typeface="Times New Roman" panose="02020603050405020304" pitchFamily="18" charset="0"/>
                <a:cs typeface="Times New Roman" panose="02020603050405020304" pitchFamily="18" charset="0"/>
              </a:rPr>
              <a:t> схематично </a:t>
            </a:r>
            <a:r>
              <a:rPr lang="ru-RU" dirty="0" err="1">
                <a:latin typeface="Times New Roman" panose="02020603050405020304" pitchFamily="18" charset="0"/>
                <a:cs typeface="Times New Roman" panose="02020603050405020304" pitchFamily="18" charset="0"/>
              </a:rPr>
              <a:t>зображати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рослину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називати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складові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частини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уявлення</a:t>
            </a:r>
            <a:r>
              <a:rPr lang="ru-RU" dirty="0">
                <a:latin typeface="Times New Roman" panose="02020603050405020304" pitchFamily="18" charset="0"/>
                <a:cs typeface="Times New Roman" panose="02020603050405020304" pitchFamily="18" charset="0"/>
              </a:rPr>
              <a:t> про </a:t>
            </a:r>
            <a:r>
              <a:rPr lang="ru-RU" dirty="0" err="1">
                <a:latin typeface="Times New Roman" panose="02020603050405020304" pitchFamily="18" charset="0"/>
                <a:cs typeface="Times New Roman" panose="02020603050405020304" pitchFamily="18" charset="0"/>
              </a:rPr>
              <a:t>різні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видозміни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частин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рослини</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уміти</a:t>
            </a:r>
            <a:r>
              <a:rPr lang="ru-RU" dirty="0">
                <a:latin typeface="Times New Roman" panose="02020603050405020304" pitchFamily="18" charset="0"/>
                <a:cs typeface="Times New Roman" panose="02020603050405020304" pitchFamily="18" charset="0"/>
              </a:rPr>
              <a:t> схематично </a:t>
            </a:r>
            <a:r>
              <a:rPr lang="ru-RU" dirty="0" err="1">
                <a:latin typeface="Times New Roman" panose="02020603050405020304" pitchFamily="18" charset="0"/>
                <a:cs typeface="Times New Roman" panose="02020603050405020304" pitchFamily="18" charset="0"/>
              </a:rPr>
              <a:t>зображати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тварину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називати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складові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частини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уявлення</a:t>
            </a:r>
            <a:r>
              <a:rPr lang="ru-RU" dirty="0">
                <a:latin typeface="Times New Roman" panose="02020603050405020304" pitchFamily="18" charset="0"/>
                <a:cs typeface="Times New Roman" panose="02020603050405020304" pitchFamily="18" charset="0"/>
              </a:rPr>
              <a:t> про </a:t>
            </a:r>
            <a:r>
              <a:rPr lang="ru-RU" dirty="0" err="1">
                <a:latin typeface="Times New Roman" panose="02020603050405020304" pitchFamily="18" charset="0"/>
                <a:cs typeface="Times New Roman" panose="02020603050405020304" pitchFamily="18" charset="0"/>
              </a:rPr>
              <a:t>видозміни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частин</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знати </a:t>
            </a:r>
            <a:r>
              <a:rPr lang="ru-RU" dirty="0" err="1">
                <a:latin typeface="Times New Roman" panose="02020603050405020304" pitchFamily="18" charset="0"/>
                <a:cs typeface="Times New Roman" panose="02020603050405020304" pitchFamily="18" charset="0"/>
              </a:rPr>
              <a:t>ботанічні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назви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рослин</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їх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частин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людина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використовує</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їжу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крупи</a:t>
            </a:r>
            <a:r>
              <a:rPr lang="ru-RU" dirty="0">
                <a:latin typeface="Times New Roman" panose="02020603050405020304" pitchFamily="18" charset="0"/>
                <a:cs typeface="Times New Roman" panose="02020603050405020304" pitchFamily="18" charset="0"/>
              </a:rPr>
              <a:t>, плоди та </a:t>
            </a:r>
            <a:r>
              <a:rPr lang="ru-RU" dirty="0" err="1">
                <a:latin typeface="Times New Roman" panose="02020603050405020304" pitchFamily="18" charset="0"/>
                <a:cs typeface="Times New Roman" panose="02020603050405020304" pitchFamily="18" charset="0"/>
              </a:rPr>
              <a:t>ін</a:t>
            </a:r>
            <a:r>
              <a:rPr lang="ru-RU"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8459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5892482"/>
          </a:xfrm>
        </p:spPr>
        <p:txBody>
          <a:bodyPr>
            <a:noAutofit/>
          </a:bodyPr>
          <a:lstStyle/>
          <a:p>
            <a:pPr lvl="0">
              <a:lnSpc>
                <a:spcPct val="100000"/>
              </a:lnSpc>
              <a:spcBef>
                <a:spcPts val="0"/>
              </a:spcBef>
            </a:pPr>
            <a:r>
              <a:rPr lang="uk-UA" sz="3200" b="1" dirty="0" smtClean="0">
                <a:latin typeface="Times New Roman" panose="02020603050405020304" pitchFamily="18" charset="0"/>
                <a:cs typeface="Times New Roman" panose="02020603050405020304" pitchFamily="18" charset="0"/>
              </a:rPr>
              <a:t>1. Знання</a:t>
            </a:r>
            <a:r>
              <a:rPr lang="uk-UA" sz="3200" b="1" dirty="0">
                <a:latin typeface="Times New Roman" panose="02020603050405020304" pitchFamily="18" charset="0"/>
                <a:cs typeface="Times New Roman" panose="02020603050405020304" pitchFamily="18" charset="0"/>
              </a:rPr>
              <a:t>, уміння та навички </a:t>
            </a:r>
            <a:r>
              <a:rPr lang="ru-RU" sz="3200" b="1" dirty="0">
                <a:latin typeface="Times New Roman" panose="02020603050405020304" pitchFamily="18" charset="0"/>
                <a:cs typeface="Times New Roman" panose="02020603050405020304" pitchFamily="18" charset="0"/>
              </a:rPr>
              <a:t>для </a:t>
            </a:r>
            <a:r>
              <a:rPr lang="ru-RU" sz="3200" b="1" dirty="0" err="1">
                <a:latin typeface="Times New Roman" panose="02020603050405020304" pitchFamily="18" charset="0"/>
                <a:cs typeface="Times New Roman" panose="02020603050405020304" pitchFamily="18" charset="0"/>
              </a:rPr>
              <a:t>успішного</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виконання</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олімпіадних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практичних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завдань</a:t>
            </a:r>
            <a:r>
              <a:rPr lang="ru-RU"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уміти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виконувати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лабораторну</a:t>
            </a:r>
            <a:r>
              <a:rPr lang="ru-RU" dirty="0">
                <a:latin typeface="Times New Roman" panose="02020603050405020304" pitchFamily="18" charset="0"/>
                <a:cs typeface="Times New Roman" panose="02020603050405020304" pitchFamily="18" charset="0"/>
              </a:rPr>
              <a:t> роботу за </a:t>
            </a:r>
            <a:r>
              <a:rPr lang="ru-RU" dirty="0" err="1">
                <a:latin typeface="Times New Roman" panose="02020603050405020304" pitchFamily="18" charset="0"/>
                <a:cs typeface="Times New Roman" panose="02020603050405020304" pitchFamily="18" charset="0"/>
              </a:rPr>
              <a:t>пропонованою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інструкцією</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навички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роботи</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визначення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об’єктів</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допомогою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таблиць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порівняння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малюнків</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визначальних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карток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тези</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уміти виготовляти прижиттєві препарати (шкірка цибулі, культури найпростіших тварин, бактерій, грибів) і аналізувати їх постійні препарати (тканини, органи);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уміти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змоделювати</a:t>
            </a:r>
            <a:r>
              <a:rPr lang="ru-RU" dirty="0">
                <a:latin typeface="Times New Roman" panose="02020603050405020304" pitchFamily="18" charset="0"/>
                <a:cs typeface="Times New Roman" panose="02020603050405020304" pitchFamily="18" charset="0"/>
              </a:rPr>
              <a:t> установку для </a:t>
            </a:r>
            <a:r>
              <a:rPr lang="ru-RU" dirty="0" err="1">
                <a:latin typeface="Times New Roman" panose="02020603050405020304" pitchFamily="18" charset="0"/>
                <a:cs typeface="Times New Roman" panose="02020603050405020304" pitchFamily="18" charset="0"/>
              </a:rPr>
              <a:t>демонстрації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фізіологічних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рослини</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тварини</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знати </a:t>
            </a:r>
            <a:r>
              <a:rPr lang="ru-RU" dirty="0" err="1">
                <a:latin typeface="Times New Roman" panose="02020603050405020304" pitchFamily="18" charset="0"/>
                <a:cs typeface="Times New Roman" panose="02020603050405020304" pitchFamily="18" charset="0"/>
              </a:rPr>
              <a:t>прийоми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об'єктів</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уміти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наявність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речовин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жирів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білків</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вуглеводів</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пропонованих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об'єктах</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уміти</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зовнішнім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виглядом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місце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існування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рослини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тварини</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уміти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виконувати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схематичний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малюнок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відображає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особливості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біологічного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об'єкта</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0609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5892482"/>
          </a:xfrm>
        </p:spPr>
        <p:txBody>
          <a:bodyPr>
            <a:noAutofit/>
          </a:bodyPr>
          <a:lstStyle/>
          <a:p>
            <a:pPr lvl="0">
              <a:lnSpc>
                <a:spcPct val="100000"/>
              </a:lnSpc>
              <a:spcBef>
                <a:spcPts val="0"/>
              </a:spcBef>
            </a:pPr>
            <a:r>
              <a:rPr lang="uk-UA" sz="3200" b="1" dirty="0" smtClean="0">
                <a:latin typeface="Times New Roman" panose="02020603050405020304" pitchFamily="18" charset="0"/>
                <a:cs typeface="Times New Roman" panose="02020603050405020304" pitchFamily="18" charset="0"/>
              </a:rPr>
              <a:t>1. Знання</a:t>
            </a:r>
            <a:r>
              <a:rPr lang="uk-UA" sz="3200" b="1" dirty="0">
                <a:latin typeface="Times New Roman" panose="02020603050405020304" pitchFamily="18" charset="0"/>
                <a:cs typeface="Times New Roman" panose="02020603050405020304" pitchFamily="18" charset="0"/>
              </a:rPr>
              <a:t>, уміння та навички </a:t>
            </a:r>
            <a:r>
              <a:rPr lang="ru-RU" sz="3200" b="1" dirty="0">
                <a:latin typeface="Times New Roman" panose="02020603050405020304" pitchFamily="18" charset="0"/>
                <a:cs typeface="Times New Roman" panose="02020603050405020304" pitchFamily="18" charset="0"/>
              </a:rPr>
              <a:t>для </a:t>
            </a:r>
            <a:r>
              <a:rPr lang="ru-RU" sz="3200" b="1" dirty="0" err="1">
                <a:latin typeface="Times New Roman" panose="02020603050405020304" pitchFamily="18" charset="0"/>
                <a:cs typeface="Times New Roman" panose="02020603050405020304" pitchFamily="18" charset="0"/>
              </a:rPr>
              <a:t>успішного</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виконання</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олімпіадних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практичних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завдань</a:t>
            </a:r>
            <a:r>
              <a:rPr lang="ru-RU"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r>
              <a:rPr lang="ru-RU" sz="3200" dirty="0" smtClean="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знати правила </a:t>
            </a:r>
            <a:r>
              <a:rPr lang="ru-RU" sz="3200" dirty="0" err="1">
                <a:latin typeface="Times New Roman" panose="02020603050405020304" pitchFamily="18" charset="0"/>
                <a:cs typeface="Times New Roman" panose="02020603050405020304" pitchFamily="18" charset="0"/>
              </a:rPr>
              <a:t>роботи</a:t>
            </a:r>
            <a:r>
              <a:rPr lang="ru-RU" sz="3200" dirty="0">
                <a:latin typeface="Times New Roman" panose="02020603050405020304" pitchFamily="18" charset="0"/>
                <a:cs typeface="Times New Roman" panose="02020603050405020304" pitchFamily="18" charset="0"/>
              </a:rPr>
              <a:t> з </a:t>
            </a:r>
            <a:r>
              <a:rPr lang="ru-RU" sz="3200" dirty="0" err="1">
                <a:latin typeface="Times New Roman" panose="02020603050405020304" pitchFamily="18" charset="0"/>
                <a:cs typeface="Times New Roman" panose="02020603050405020304" pitchFamily="18" charset="0"/>
              </a:rPr>
              <a:t>живими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біологічними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об'єктами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збереження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зразків</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особиста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безпека</a:t>
            </a:r>
            <a:r>
              <a:rPr lang="ru-RU"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algn="just"/>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уміти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аналізувати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відеофрагмент</a:t>
            </a:r>
            <a:r>
              <a:rPr lang="ru-RU" sz="3200" dirty="0">
                <a:latin typeface="Times New Roman" panose="02020603050405020304" pitchFamily="18" charset="0"/>
                <a:cs typeface="Times New Roman" panose="02020603050405020304" pitchFamily="18" charset="0"/>
              </a:rPr>
              <a:t> про </a:t>
            </a:r>
            <a:r>
              <a:rPr lang="ru-RU" sz="3200" dirty="0" err="1">
                <a:latin typeface="Times New Roman" panose="02020603050405020304" pitchFamily="18" charset="0"/>
                <a:cs typeface="Times New Roman" panose="02020603050405020304" pitchFamily="18" charset="0"/>
              </a:rPr>
              <a:t>життя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тварини</a:t>
            </a:r>
            <a:r>
              <a:rPr lang="ru-RU" sz="3200" dirty="0">
                <a:latin typeface="Times New Roman" panose="02020603050405020304" pitchFamily="18" charset="0"/>
                <a:cs typeface="Times New Roman" panose="02020603050405020304" pitchFamily="18" charset="0"/>
              </a:rPr>
              <a:t> в </a:t>
            </a:r>
            <a:r>
              <a:rPr lang="ru-RU" sz="3200" dirty="0" err="1">
                <a:latin typeface="Times New Roman" panose="02020603050405020304" pitchFamily="18" charset="0"/>
                <a:cs typeface="Times New Roman" panose="02020603050405020304" pitchFamily="18" charset="0"/>
              </a:rPr>
              <a:t>певних</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умовах</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існування</a:t>
            </a:r>
            <a:r>
              <a:rPr lang="ru-RU"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algn="just"/>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уміти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визначати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середовища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життєдіяльності</a:t>
            </a:r>
            <a:r>
              <a:rPr lang="ru-RU" sz="3200" dirty="0">
                <a:latin typeface="Times New Roman" panose="02020603050405020304" pitchFamily="18" charset="0"/>
                <a:cs typeface="Times New Roman" panose="02020603050405020304" pitchFamily="18" charset="0"/>
              </a:rPr>
              <a:t> та </a:t>
            </a:r>
            <a:r>
              <a:rPr lang="ru-RU" sz="3200" dirty="0" err="1">
                <a:latin typeface="Times New Roman" panose="02020603050405020304" pitchFamily="18" charset="0"/>
                <a:cs typeface="Times New Roman" panose="02020603050405020304" pitchFamily="18" charset="0"/>
              </a:rPr>
              <a:t>пошкодження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зроблені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тваринами</a:t>
            </a:r>
            <a:r>
              <a:rPr lang="ru-RU"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9564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1381442"/>
          </a:xfrm>
        </p:spPr>
        <p:txBody>
          <a:bodyPr>
            <a:noAutofit/>
          </a:bodyPr>
          <a:lstStyle/>
          <a:p>
            <a:pPr lvl="0">
              <a:lnSpc>
                <a:spcPct val="100000"/>
              </a:lnSpc>
              <a:spcBef>
                <a:spcPts val="0"/>
              </a:spcBef>
            </a:pPr>
            <a:r>
              <a:rPr lang="uk-UA" sz="3200" b="1" dirty="0" smtClean="0">
                <a:latin typeface="Times New Roman" panose="02020603050405020304" pitchFamily="18" charset="0"/>
                <a:cs typeface="Times New Roman" panose="02020603050405020304" pitchFamily="18" charset="0"/>
              </a:rPr>
              <a:t>1. Знання</a:t>
            </a:r>
            <a:r>
              <a:rPr lang="uk-UA" sz="3200" b="1" dirty="0">
                <a:latin typeface="Times New Roman" panose="02020603050405020304" pitchFamily="18" charset="0"/>
                <a:cs typeface="Times New Roman" panose="02020603050405020304" pitchFamily="18" charset="0"/>
              </a:rPr>
              <a:t>, уміння та навички </a:t>
            </a:r>
            <a:r>
              <a:rPr lang="ru-RU" sz="3200" b="1" dirty="0">
                <a:latin typeface="Times New Roman" panose="02020603050405020304" pitchFamily="18" charset="0"/>
                <a:cs typeface="Times New Roman" panose="02020603050405020304" pitchFamily="18" charset="0"/>
              </a:rPr>
              <a:t>для </a:t>
            </a:r>
            <a:r>
              <a:rPr lang="ru-RU" sz="3200" b="1" dirty="0" err="1">
                <a:latin typeface="Times New Roman" panose="02020603050405020304" pitchFamily="18" charset="0"/>
                <a:cs typeface="Times New Roman" panose="02020603050405020304" pitchFamily="18" charset="0"/>
              </a:rPr>
              <a:t>успішного</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виконання</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олімпіадних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практичних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завдань</a:t>
            </a:r>
            <a:r>
              <a:rPr lang="ru-RU"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lnSpc>
                <a:spcPct val="100000"/>
              </a:lnSpc>
              <a:spcBef>
                <a:spcPts val="0"/>
              </a:spcBef>
            </a:pPr>
            <a:endParaRPr lang="en-US" sz="3200"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426720" y="1600200"/>
            <a:ext cx="11628120" cy="4702569"/>
          </a:xfrm>
          <a:prstGeom prst="rect">
            <a:avLst/>
          </a:prstGeom>
        </p:spPr>
        <p:txBody>
          <a:bodyPr wrap="square">
            <a:spAutoFit/>
          </a:bodyPr>
          <a:lstStyle/>
          <a:p>
            <a:pPr indent="457200" algn="ctr">
              <a:lnSpc>
                <a:spcPct val="107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Необхідні матеріали та обладнання </a:t>
            </a:r>
            <a:r>
              <a:rPr lang="uk-UA" sz="2800" b="1" dirty="0">
                <a:latin typeface="Times New Roman" panose="02020603050405020304" pitchFamily="18" charset="0"/>
                <a:ea typeface="Calibri" panose="020F0502020204030204" pitchFamily="34" charset="0"/>
                <a:cs typeface="Times New Roman" panose="02020603050405020304" pitchFamily="18" charset="0"/>
              </a:rPr>
              <a:t>(орієнтовно):</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ctr">
              <a:lnSpc>
                <a:spcPct val="107000"/>
              </a:lnSpc>
              <a:spcAft>
                <a:spcPts val="0"/>
              </a:spcAft>
            </a:pPr>
            <a:r>
              <a:rPr lang="uk-UA" sz="2800" b="1" dirty="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uk-UA" sz="2800" dirty="0">
                <a:latin typeface="Times New Roman" panose="02020603050405020304" pitchFamily="18" charset="0"/>
                <a:ea typeface="Calibri" panose="020F0502020204030204" pitchFamily="34" charset="0"/>
                <a:cs typeface="Times New Roman" panose="02020603050405020304" pitchFamily="18" charset="0"/>
              </a:rPr>
              <a:t>комп’ютер (для перегляду зображень), мікроскопи.</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uk-UA" sz="2800" dirty="0">
                <a:latin typeface="Times New Roman" panose="02020603050405020304" pitchFamily="18" charset="0"/>
                <a:ea typeface="Calibri" panose="020F0502020204030204" pitchFamily="34" charset="0"/>
                <a:cs typeface="Times New Roman" panose="02020603050405020304" pitchFamily="18" charset="0"/>
              </a:rPr>
              <a:t>гербарний матеріал вищих рослин: листя дерев'янистих і трав’янистих рослин, квітки, зразки лишайників;</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uk-UA" sz="2800" dirty="0">
                <a:latin typeface="Times New Roman" panose="02020603050405020304" pitchFamily="18" charset="0"/>
                <a:ea typeface="Calibri" panose="020F0502020204030204" pitchFamily="34" charset="0"/>
                <a:cs typeface="Times New Roman" panose="02020603050405020304" pitchFamily="18" charset="0"/>
              </a:rPr>
              <a:t>вологі препарати різних класів тварин;</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uk-UA" sz="2800" dirty="0">
                <a:latin typeface="Times New Roman" panose="02020603050405020304" pitchFamily="18" charset="0"/>
                <a:ea typeface="Calibri" panose="020F0502020204030204" pitchFamily="34" charset="0"/>
                <a:cs typeface="Times New Roman" panose="02020603050405020304" pitchFamily="18" charset="0"/>
              </a:rPr>
              <a:t>колекції комах різних рядів;</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uk-UA" sz="2800" dirty="0">
                <a:latin typeface="Times New Roman" panose="02020603050405020304" pitchFamily="18" charset="0"/>
                <a:ea typeface="Calibri" panose="020F0502020204030204" pitchFamily="34" charset="0"/>
                <a:cs typeface="Times New Roman" panose="02020603050405020304" pitchFamily="18" charset="0"/>
              </a:rPr>
              <a:t>постійні препарати тканин рослин, тварин і людини;</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uk-UA" sz="2800" dirty="0">
                <a:latin typeface="Times New Roman" panose="02020603050405020304" pitchFamily="18" charset="0"/>
                <a:ea typeface="Calibri" panose="020F0502020204030204" pitchFamily="34" charset="0"/>
                <a:cs typeface="Times New Roman" panose="02020603050405020304" pitchFamily="18" charset="0"/>
              </a:rPr>
              <a:t>опудала птахів і ссавців;</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uk-UA" sz="2800" dirty="0">
                <a:latin typeface="Times New Roman" panose="02020603050405020304" pitchFamily="18" charset="0"/>
                <a:ea typeface="Calibri" panose="020F0502020204030204" pitchFamily="34" charset="0"/>
                <a:cs typeface="Times New Roman" panose="02020603050405020304" pitchFamily="18" charset="0"/>
              </a:rPr>
              <a:t>пробірки, піпетки, </a:t>
            </a:r>
            <a:r>
              <a:rPr lang="ru-RU" sz="2800" dirty="0">
                <a:latin typeface="Times New Roman" panose="02020603050405020304" pitchFamily="18" charset="0"/>
                <a:ea typeface="Calibri" panose="020F0502020204030204" pitchFamily="34" charset="0"/>
                <a:cs typeface="Times New Roman" panose="02020603050405020304" pitchFamily="18" charset="0"/>
              </a:rPr>
              <a:t>чашки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Петрі</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0472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98120" y="218758"/>
            <a:ext cx="11856720" cy="1381442"/>
          </a:xfrm>
        </p:spPr>
        <p:txBody>
          <a:bodyPr>
            <a:noAutofit/>
          </a:bodyPr>
          <a:lstStyle/>
          <a:p>
            <a:pPr lvl="0">
              <a:lnSpc>
                <a:spcPct val="100000"/>
              </a:lnSpc>
              <a:spcBef>
                <a:spcPts val="0"/>
              </a:spcBef>
            </a:pPr>
            <a:r>
              <a:rPr lang="uk-UA" sz="3200" b="1" dirty="0" smtClean="0">
                <a:latin typeface="Times New Roman" panose="02020603050405020304" pitchFamily="18" charset="0"/>
                <a:cs typeface="Times New Roman" panose="02020603050405020304" pitchFamily="18" charset="0"/>
              </a:rPr>
              <a:t>1. Знання</a:t>
            </a:r>
            <a:r>
              <a:rPr lang="uk-UA" sz="3200" b="1" dirty="0">
                <a:latin typeface="Times New Roman" panose="02020603050405020304" pitchFamily="18" charset="0"/>
                <a:cs typeface="Times New Roman" panose="02020603050405020304" pitchFamily="18" charset="0"/>
              </a:rPr>
              <a:t>, уміння та навички </a:t>
            </a:r>
            <a:r>
              <a:rPr lang="ru-RU" sz="3200" b="1" dirty="0">
                <a:latin typeface="Times New Roman" panose="02020603050405020304" pitchFamily="18" charset="0"/>
                <a:cs typeface="Times New Roman" panose="02020603050405020304" pitchFamily="18" charset="0"/>
              </a:rPr>
              <a:t>для </a:t>
            </a:r>
            <a:r>
              <a:rPr lang="ru-RU" sz="3200" b="1" dirty="0" err="1">
                <a:latin typeface="Times New Roman" panose="02020603050405020304" pitchFamily="18" charset="0"/>
                <a:cs typeface="Times New Roman" panose="02020603050405020304" pitchFamily="18" charset="0"/>
              </a:rPr>
              <a:t>успішного</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виконання</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олімпіадних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практичних</a:t>
            </a:r>
            <a:r>
              <a:rPr lang="ru-RU" sz="3200" b="1" dirty="0">
                <a:latin typeface="Times New Roman" panose="02020603050405020304" pitchFamily="18" charset="0"/>
                <a:cs typeface="Times New Roman" panose="02020603050405020304" pitchFamily="18" charset="0"/>
              </a:rPr>
              <a:t> </a:t>
            </a:r>
            <a:r>
              <a:rPr lang="ru-RU" sz="3200" b="1" dirty="0" err="1">
                <a:latin typeface="Times New Roman" panose="02020603050405020304" pitchFamily="18" charset="0"/>
                <a:cs typeface="Times New Roman" panose="02020603050405020304" pitchFamily="18" charset="0"/>
              </a:rPr>
              <a:t>завдань</a:t>
            </a:r>
            <a:r>
              <a:rPr lang="ru-RU"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lnSpc>
                <a:spcPct val="100000"/>
              </a:lnSpc>
              <a:spcBef>
                <a:spcPts val="0"/>
              </a:spcBef>
            </a:pPr>
            <a:endParaRPr lang="en-US" sz="3200"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426720" y="1600200"/>
            <a:ext cx="11628120" cy="3539430"/>
          </a:xfrm>
          <a:prstGeom prst="rect">
            <a:avLst/>
          </a:prstGeom>
        </p:spPr>
        <p:txBody>
          <a:bodyPr wrap="square">
            <a:spAutoFit/>
          </a:bodyPr>
          <a:lstStyle/>
          <a:p>
            <a:pPr algn="just"/>
            <a:r>
              <a:rPr lang="en-US" sz="3200" dirty="0" smtClean="0">
                <a:latin typeface="Times New Roman" panose="02020603050405020304" pitchFamily="18" charset="0"/>
                <a:cs typeface="Times New Roman" panose="02020603050405020304" pitchFamily="18" charset="0"/>
              </a:rPr>
              <a:t>	</a:t>
            </a:r>
            <a:r>
              <a:rPr lang="uk-UA" sz="3200" dirty="0" smtClean="0">
                <a:latin typeface="Times New Roman" panose="02020603050405020304" pitchFamily="18" charset="0"/>
                <a:cs typeface="Times New Roman" panose="02020603050405020304" pitchFamily="18" charset="0"/>
              </a:rPr>
              <a:t>Практичний </a:t>
            </a:r>
            <a:r>
              <a:rPr lang="uk-UA" sz="3200" dirty="0">
                <a:latin typeface="Times New Roman" panose="02020603050405020304" pitchFamily="18" charset="0"/>
                <a:cs typeface="Times New Roman" panose="02020603050405020304" pitchFamily="18" charset="0"/>
              </a:rPr>
              <a:t>тур складається із завдань, які мають на меті визначити рівень практичних умінь учнів. </a:t>
            </a:r>
            <a:endParaRPr lang="en-US" sz="3200" dirty="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	</a:t>
            </a:r>
            <a:r>
              <a:rPr lang="uk-UA" sz="3200" dirty="0" smtClean="0">
                <a:latin typeface="Times New Roman" panose="02020603050405020304" pitchFamily="18" charset="0"/>
                <a:cs typeface="Times New Roman" panose="02020603050405020304" pitchFamily="18" charset="0"/>
              </a:rPr>
              <a:t>Перед </a:t>
            </a:r>
            <a:r>
              <a:rPr lang="uk-UA" sz="3200" dirty="0">
                <a:latin typeface="Times New Roman" panose="02020603050405020304" pitchFamily="18" charset="0"/>
                <a:cs typeface="Times New Roman" panose="02020603050405020304" pitchFamily="18" charset="0"/>
              </a:rPr>
              <a:t>проведенням практичного туру необхідно провести з учасниками інструктаж з охорони праці, відповідно до виду роботи, та зафіксувати це в окремому протоколі.</a:t>
            </a:r>
            <a:r>
              <a:rPr lang="uk-UA" sz="3200" b="1" dirty="0">
                <a:latin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cs typeface="Times New Roman" panose="02020603050405020304" pitchFamily="18" charset="0"/>
              </a:rPr>
              <a:t>Учні мають право ставити свій підпис тільки з 14 років; діти, які не досягли вказаного віку, пишуть своє прізвище повністю.</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012016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796</TotalTime>
  <Words>1110</Words>
  <Application>Microsoft Office PowerPoint</Application>
  <PresentationFormat>Широкоэкранный</PresentationFormat>
  <Paragraphs>244</Paragraphs>
  <Slides>34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34</vt:i4>
      </vt:variant>
    </vt:vector>
  </HeadingPairs>
  <TitlesOfParts>
    <vt:vector size="41" baseType="lpstr">
      <vt:lpstr>Arial</vt:lpstr>
      <vt:lpstr>Calibri</vt:lpstr>
      <vt:lpstr>Calibri Light</vt:lpstr>
      <vt:lpstr>Symbol</vt:lpstr>
      <vt:lpstr>Times New Roman</vt:lpstr>
      <vt:lpstr>Wingdings</vt:lpstr>
      <vt:lpstr>Тема Office</vt:lpstr>
      <vt:lpstr>Лекція 5 Тема: Підготовка до практичного туру Всеукраїнської олімпіади з біології</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 Тема: Підготовка до практичного туру Всеукраїнської олімпіади з біології</dc:title>
  <dc:creator>Наталья</dc:creator>
  <cp:lastModifiedBy>Наталья</cp:lastModifiedBy>
  <cp:revision>21</cp:revision>
  <dcterms:created xsi:type="dcterms:W3CDTF">2023-11-22T14:11:15Z</dcterms:created>
  <dcterms:modified xsi:type="dcterms:W3CDTF">2023-11-23T18:50:12Z</dcterms:modified>
</cp:coreProperties>
</file>