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313" r:id="rId5"/>
    <p:sldId id="306" r:id="rId6"/>
    <p:sldId id="339" r:id="rId7"/>
    <p:sldId id="307" r:id="rId8"/>
    <p:sldId id="308" r:id="rId9"/>
    <p:sldId id="311" r:id="rId10"/>
    <p:sldId id="330" r:id="rId11"/>
    <p:sldId id="331" r:id="rId12"/>
    <p:sldId id="332" r:id="rId13"/>
    <p:sldId id="333" r:id="rId14"/>
    <p:sldId id="335" r:id="rId15"/>
    <p:sldId id="336" r:id="rId16"/>
    <p:sldId id="337" r:id="rId17"/>
    <p:sldId id="338" r:id="rId18"/>
    <p:sldId id="334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048" autoAdjust="0"/>
    <p:restoredTop sz="94689" autoAdjust="0"/>
  </p:normalViewPr>
  <p:slideViewPr>
    <p:cSldViewPr>
      <p:cViewPr varScale="1">
        <p:scale>
          <a:sx n="106" d="100"/>
          <a:sy n="106" d="100"/>
        </p:scale>
        <p:origin x="131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726EA-1033-43AD-B9C8-975B9C51E371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552DB-3BFB-4DB8-BCA7-BD5160928C6A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726EA-1033-43AD-B9C8-975B9C51E371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552DB-3BFB-4DB8-BCA7-BD5160928C6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40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1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726EA-1033-43AD-B9C8-975B9C51E371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552DB-3BFB-4DB8-BCA7-BD5160928C6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726EA-1033-43AD-B9C8-975B9C51E371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552DB-3BFB-4DB8-BCA7-BD5160928C6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1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726EA-1033-43AD-B9C8-975B9C51E371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552DB-3BFB-4DB8-BCA7-BD5160928C6A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726EA-1033-43AD-B9C8-975B9C51E371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552DB-3BFB-4DB8-BCA7-BD5160928C6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726EA-1033-43AD-B9C8-975B9C51E371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552DB-3BFB-4DB8-BCA7-BD5160928C6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726EA-1033-43AD-B9C8-975B9C51E371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552DB-3BFB-4DB8-BCA7-BD5160928C6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726EA-1033-43AD-B9C8-975B9C51E371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552DB-3BFB-4DB8-BCA7-BD5160928C6A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1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726EA-1033-43AD-B9C8-975B9C51E371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552DB-3BFB-4DB8-BCA7-BD5160928C6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726EA-1033-43AD-B9C8-975B9C51E371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552DB-3BFB-4DB8-BCA7-BD5160928C6A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4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2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6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8" y="21103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2" y="1055078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4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00726EA-1033-43AD-B9C8-975B9C51E371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6E552DB-3BFB-4DB8-BCA7-BD5160928C6A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060848"/>
            <a:ext cx="6400800" cy="2286000"/>
          </a:xfrm>
        </p:spPr>
        <p:txBody>
          <a:bodyPr>
            <a:normAutofit fontScale="90000"/>
          </a:bodyPr>
          <a:lstStyle/>
          <a:p>
            <a:r>
              <a:rPr lang="uk-UA" sz="3400" dirty="0" smtClean="0"/>
              <a:t/>
            </a:r>
            <a:br>
              <a:rPr lang="uk-UA" sz="3400" dirty="0" smtClean="0"/>
            </a:br>
            <a:r>
              <a:rPr lang="uk-UA" sz="3400" dirty="0" smtClean="0"/>
              <a:t>правове регулювання виробничо-господарської діяльності у сільському господарстві </a:t>
            </a:r>
            <a:endParaRPr lang="ru-RU" sz="3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body" idx="1"/>
          </p:nvPr>
        </p:nvSpPr>
        <p:spPr>
          <a:xfrm>
            <a:off x="2578392" y="476672"/>
            <a:ext cx="6400800" cy="1509712"/>
          </a:xfrm>
        </p:spPr>
        <p:txBody>
          <a:bodyPr>
            <a:normAutofit/>
          </a:bodyPr>
          <a:lstStyle/>
          <a:p>
            <a:r>
              <a:rPr lang="uk-UA" sz="3200" dirty="0" smtClean="0"/>
              <a:t>Тема 7</a:t>
            </a:r>
            <a:endParaRPr lang="ru-RU" sz="3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436235" y="5867980"/>
            <a:ext cx="31438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©  </a:t>
            </a:r>
            <a:r>
              <a:rPr lang="uk-UA" dirty="0" smtClean="0"/>
              <a:t>Олександр </a:t>
            </a:r>
            <a:r>
              <a:rPr lang="uk-UA" dirty="0"/>
              <a:t>Бондар</a:t>
            </a:r>
            <a:r>
              <a:rPr lang="uk-UA" dirty="0" smtClean="0"/>
              <a:t>, 2021</a:t>
            </a:r>
            <a:endParaRPr lang="uk-U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202580"/>
            <a:ext cx="1697236" cy="1602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35608" y="-99392"/>
            <a:ext cx="7498080" cy="792088"/>
          </a:xfrm>
        </p:spPr>
        <p:txBody>
          <a:bodyPr>
            <a:normAutofit/>
          </a:bodyPr>
          <a:lstStyle/>
          <a:p>
            <a:pPr algn="ctr">
              <a:tabLst>
                <a:tab pos="3681413" algn="l"/>
              </a:tabLst>
            </a:pPr>
            <a:r>
              <a:rPr lang="uk-UA" sz="2400" b="1" dirty="0" smtClean="0">
                <a:solidFill>
                  <a:srgbClr val="FF0000"/>
                </a:solidFill>
              </a:rPr>
              <a:t>Підгалузі рослинництва</a:t>
            </a:r>
            <a:endParaRPr lang="uk-UA" sz="2400" b="1" dirty="0">
              <a:solidFill>
                <a:srgbClr val="FF0000"/>
              </a:solidFill>
            </a:endParaRPr>
          </a:p>
        </p:txBody>
      </p:sp>
      <p:sp>
        <p:nvSpPr>
          <p:cNvPr id="5" name="Місце для вмісту 4"/>
          <p:cNvSpPr>
            <a:spLocks noGrp="1"/>
          </p:cNvSpPr>
          <p:nvPr>
            <p:ph idx="1"/>
          </p:nvPr>
        </p:nvSpPr>
        <p:spPr>
          <a:xfrm>
            <a:off x="1259632" y="620688"/>
            <a:ext cx="7488832" cy="6120680"/>
          </a:xfrm>
        </p:spPr>
        <p:txBody>
          <a:bodyPr>
            <a:normAutofit lnSpcReduction="10000"/>
          </a:bodyPr>
          <a:lstStyle/>
          <a:p>
            <a:pPr marL="539496" indent="-457200" algn="just">
              <a:buAutoNum type="arabicPeriod"/>
            </a:pPr>
            <a:r>
              <a:rPr lang="uk-UA" sz="2400" b="1" dirty="0" smtClean="0"/>
              <a:t>Вирощування зернових культур.</a:t>
            </a:r>
          </a:p>
          <a:p>
            <a:pPr marL="539496" indent="-457200" algn="just">
              <a:buAutoNum type="arabicPeriod"/>
            </a:pPr>
            <a:r>
              <a:rPr lang="uk-UA" sz="2400" b="1" dirty="0" smtClean="0"/>
              <a:t>Вирощування технічних культур.</a:t>
            </a:r>
          </a:p>
          <a:p>
            <a:pPr marL="539496" indent="-457200" algn="just">
              <a:buAutoNum type="arabicPeriod"/>
            </a:pPr>
            <a:r>
              <a:rPr lang="uk-UA" sz="2400" b="1" dirty="0" smtClean="0"/>
              <a:t>Вирощування кормових культур.</a:t>
            </a:r>
          </a:p>
          <a:p>
            <a:pPr marL="539496" indent="-457200" algn="just">
              <a:buAutoNum type="arabicPeriod"/>
            </a:pPr>
            <a:r>
              <a:rPr lang="uk-UA" sz="2400" b="1" dirty="0" smtClean="0"/>
              <a:t>Вирощування лікарських рослин та сировини для косметичної промисловості.</a:t>
            </a:r>
          </a:p>
          <a:p>
            <a:pPr marL="539496" indent="-457200" algn="just">
              <a:buFont typeface="Wingdings 2"/>
              <a:buAutoNum type="arabicPeriod"/>
            </a:pPr>
            <a:r>
              <a:rPr lang="uk-UA" sz="2400" b="1" dirty="0"/>
              <a:t>Садівництво.</a:t>
            </a:r>
          </a:p>
          <a:p>
            <a:pPr marL="539496" indent="-457200" algn="just">
              <a:buAutoNum type="arabicPeriod"/>
            </a:pPr>
            <a:r>
              <a:rPr lang="uk-UA" sz="2400" b="1" dirty="0" smtClean="0"/>
              <a:t>Овочівництво</a:t>
            </a:r>
            <a:r>
              <a:rPr lang="uk-UA" sz="2400" b="1" dirty="0" smtClean="0"/>
              <a:t>.</a:t>
            </a:r>
          </a:p>
          <a:p>
            <a:pPr marL="539496" indent="-457200" algn="just">
              <a:buFont typeface="Wingdings 2"/>
              <a:buAutoNum type="arabicPeriod"/>
            </a:pPr>
            <a:r>
              <a:rPr lang="uk-UA" sz="2400" b="1" dirty="0"/>
              <a:t>Виноградарство.</a:t>
            </a:r>
          </a:p>
          <a:p>
            <a:pPr marL="539496" indent="-457200" algn="just">
              <a:buAutoNum type="arabicPeriod"/>
            </a:pPr>
            <a:r>
              <a:rPr lang="uk-UA" sz="2400" b="1" dirty="0" smtClean="0"/>
              <a:t>Хмелярство</a:t>
            </a:r>
            <a:r>
              <a:rPr lang="uk-UA" sz="2400" b="1" dirty="0" smtClean="0"/>
              <a:t>.</a:t>
            </a:r>
          </a:p>
          <a:p>
            <a:pPr marL="539496" indent="-457200" algn="just">
              <a:buAutoNum type="arabicPeriod"/>
            </a:pPr>
            <a:r>
              <a:rPr lang="uk-UA" sz="2400" b="1" dirty="0" smtClean="0"/>
              <a:t>Буряківництво.</a:t>
            </a:r>
          </a:p>
          <a:p>
            <a:pPr marL="539496" indent="-457200" algn="just">
              <a:buAutoNum type="arabicPeriod"/>
            </a:pPr>
            <a:r>
              <a:rPr lang="uk-UA" sz="2400" b="1" dirty="0" smtClean="0"/>
              <a:t>Льонарство</a:t>
            </a:r>
            <a:r>
              <a:rPr lang="uk-UA" sz="2400" b="1" dirty="0" smtClean="0"/>
              <a:t>.</a:t>
            </a:r>
          </a:p>
          <a:p>
            <a:pPr marL="539496" indent="-457200" algn="just">
              <a:buAutoNum type="arabicPeriod"/>
            </a:pPr>
            <a:r>
              <a:rPr lang="uk-UA" sz="2400" b="1" dirty="0" smtClean="0"/>
              <a:t>Ягідництво.</a:t>
            </a:r>
          </a:p>
          <a:p>
            <a:pPr marL="539496" indent="-457200" algn="just">
              <a:buAutoNum type="arabicPeriod"/>
            </a:pPr>
            <a:r>
              <a:rPr lang="uk-UA" sz="2400" b="1" dirty="0" err="1" smtClean="0"/>
              <a:t>Грибництво</a:t>
            </a:r>
            <a:r>
              <a:rPr lang="uk-UA" sz="2400" b="1" dirty="0" smtClean="0"/>
              <a:t>.</a:t>
            </a:r>
          </a:p>
          <a:p>
            <a:pPr marL="539496" indent="-457200" algn="just">
              <a:buFont typeface="Wingdings 2"/>
              <a:buAutoNum type="arabicPeriod"/>
            </a:pPr>
            <a:r>
              <a:rPr lang="uk-UA" sz="2400" b="1" dirty="0" smtClean="0"/>
              <a:t>Луківництво.</a:t>
            </a:r>
          </a:p>
          <a:p>
            <a:pPr marL="539496" indent="-457200" algn="just">
              <a:buAutoNum type="arabicPeriod"/>
            </a:pPr>
            <a:r>
              <a:rPr lang="uk-UA" sz="2400" b="1" dirty="0" smtClean="0"/>
              <a:t>Лісівництво.</a:t>
            </a:r>
          </a:p>
          <a:p>
            <a:pPr marL="539496" indent="-457200" algn="just">
              <a:buAutoNum type="arabicPeriod"/>
            </a:pPr>
            <a:endParaRPr lang="uk-UA" sz="2400" b="1" dirty="0" smtClean="0">
              <a:solidFill>
                <a:srgbClr val="00B050"/>
              </a:solidFill>
            </a:endParaRPr>
          </a:p>
          <a:p>
            <a:pPr marL="539496" indent="-457200" algn="just">
              <a:buAutoNum type="arabicPeriod"/>
            </a:pPr>
            <a:endParaRPr lang="uk-UA" sz="2400" b="1" dirty="0" smtClean="0">
              <a:solidFill>
                <a:srgbClr val="00B050"/>
              </a:solidFill>
            </a:endParaRPr>
          </a:p>
          <a:p>
            <a:pPr marL="539496" indent="-457200" algn="just">
              <a:buAutoNum type="arabicPeriod"/>
            </a:pPr>
            <a:endParaRPr lang="uk-UA" sz="2400" b="1" dirty="0" smtClean="0">
              <a:solidFill>
                <a:srgbClr val="00B050"/>
              </a:solidFill>
            </a:endParaRPr>
          </a:p>
          <a:p>
            <a:pPr marL="539496" indent="-457200" algn="just">
              <a:buAutoNum type="arabicPeriod"/>
            </a:pPr>
            <a:endParaRPr lang="uk-UA" sz="2400" b="1" dirty="0" smtClean="0">
              <a:solidFill>
                <a:srgbClr val="00B050"/>
              </a:solidFill>
            </a:endParaRPr>
          </a:p>
          <a:p>
            <a:pPr marL="539496" indent="-457200" algn="just">
              <a:buAutoNum type="arabicPeriod"/>
            </a:pPr>
            <a:endParaRPr lang="uk-UA" sz="2400" b="1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02269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35608" y="-99392"/>
            <a:ext cx="7498080" cy="1143000"/>
          </a:xfrm>
        </p:spPr>
        <p:txBody>
          <a:bodyPr>
            <a:normAutofit/>
          </a:bodyPr>
          <a:lstStyle/>
          <a:p>
            <a:pPr algn="ctr">
              <a:tabLst>
                <a:tab pos="3681413" algn="l"/>
              </a:tabLst>
            </a:pPr>
            <a:r>
              <a:rPr lang="uk-UA" sz="2200" b="1" dirty="0" smtClean="0">
                <a:solidFill>
                  <a:srgbClr val="FF0000"/>
                </a:solidFill>
              </a:rPr>
              <a:t>Законодавчі засади рослинництва як галузі сільськогосподарського виробництва</a:t>
            </a:r>
            <a:endParaRPr lang="uk-UA" sz="2200" b="1" dirty="0">
              <a:solidFill>
                <a:srgbClr val="FF0000"/>
              </a:solidFill>
            </a:endParaRPr>
          </a:p>
        </p:txBody>
      </p:sp>
      <p:sp>
        <p:nvSpPr>
          <p:cNvPr id="5" name="Місце для вмісту 4"/>
          <p:cNvSpPr>
            <a:spLocks noGrp="1"/>
          </p:cNvSpPr>
          <p:nvPr>
            <p:ph idx="1"/>
          </p:nvPr>
        </p:nvSpPr>
        <p:spPr>
          <a:xfrm>
            <a:off x="1115616" y="908720"/>
            <a:ext cx="7632848" cy="5832648"/>
          </a:xfrm>
        </p:spPr>
        <p:txBody>
          <a:bodyPr>
            <a:normAutofit fontScale="92500" lnSpcReduction="20000"/>
          </a:bodyPr>
          <a:lstStyle/>
          <a:p>
            <a:pPr marL="361950" indent="-280988" algn="just">
              <a:buFont typeface="Wingdings 2"/>
              <a:buAutoNum type="arabicPeriod"/>
            </a:pPr>
            <a:r>
              <a:rPr lang="uk-UA" sz="2200" b="1" dirty="0"/>
              <a:t>Закон України </a:t>
            </a:r>
            <a:r>
              <a:rPr lang="uk-UA" sz="2200" b="1" dirty="0" smtClean="0"/>
              <a:t>від </a:t>
            </a:r>
            <a:r>
              <a:rPr lang="ru-RU" sz="2200" b="1" dirty="0"/>
              <a:t>21 </a:t>
            </a:r>
            <a:r>
              <a:rPr lang="ru-RU" sz="2200" b="1" dirty="0" err="1"/>
              <a:t>квітня</a:t>
            </a:r>
            <a:r>
              <a:rPr lang="ru-RU" sz="2200" b="1" dirty="0"/>
              <a:t> 1993 </a:t>
            </a:r>
            <a:r>
              <a:rPr lang="ru-RU" sz="2200" b="1" dirty="0" smtClean="0"/>
              <a:t>р. № 3116-XII (в ред. З. У. </a:t>
            </a:r>
            <a:r>
              <a:rPr lang="ru-RU" sz="2200" b="1" dirty="0" err="1" smtClean="0"/>
              <a:t>від</a:t>
            </a:r>
            <a:r>
              <a:rPr lang="ru-RU" sz="2200" b="1" dirty="0" smtClean="0"/>
              <a:t> 17 </a:t>
            </a:r>
            <a:r>
              <a:rPr lang="ru-RU" sz="2200" b="1" dirty="0" err="1" smtClean="0"/>
              <a:t>січня</a:t>
            </a:r>
            <a:r>
              <a:rPr lang="ru-RU" sz="2200" b="1" dirty="0" smtClean="0"/>
              <a:t> 2002 р. № 2986-ІІІ)</a:t>
            </a:r>
            <a:r>
              <a:rPr lang="uk-UA" sz="2200" b="1" dirty="0" smtClean="0"/>
              <a:t> </a:t>
            </a:r>
            <a:r>
              <a:rPr lang="uk-UA" sz="2200" b="1" dirty="0" smtClean="0">
                <a:solidFill>
                  <a:srgbClr val="00B050"/>
                </a:solidFill>
              </a:rPr>
              <a:t>«</a:t>
            </a:r>
            <a:r>
              <a:rPr lang="uk-UA" sz="2200" b="1" dirty="0">
                <a:solidFill>
                  <a:srgbClr val="00B050"/>
                </a:solidFill>
              </a:rPr>
              <a:t>Про </a:t>
            </a:r>
            <a:r>
              <a:rPr lang="uk-UA" sz="2200" b="1" dirty="0" smtClean="0">
                <a:solidFill>
                  <a:srgbClr val="00B050"/>
                </a:solidFill>
              </a:rPr>
              <a:t>охорону прав на сорти рослин».</a:t>
            </a:r>
            <a:endParaRPr lang="uk-UA" sz="2200" b="1" dirty="0">
              <a:solidFill>
                <a:srgbClr val="00B050"/>
              </a:solidFill>
            </a:endParaRPr>
          </a:p>
          <a:p>
            <a:pPr marL="361950" indent="-280988" algn="just">
              <a:buFont typeface="Wingdings 2"/>
              <a:buAutoNum type="arabicPeriod"/>
            </a:pPr>
            <a:r>
              <a:rPr lang="uk-UA" sz="2200" b="1" dirty="0"/>
              <a:t>Закон України від </a:t>
            </a:r>
            <a:r>
              <a:rPr lang="ru-RU" sz="2200" b="1" dirty="0"/>
              <a:t>26 </a:t>
            </a:r>
            <a:r>
              <a:rPr lang="ru-RU" sz="2200" b="1" dirty="0" err="1"/>
              <a:t>грудня</a:t>
            </a:r>
            <a:r>
              <a:rPr lang="ru-RU" sz="2200" b="1" dirty="0"/>
              <a:t> 2002 </a:t>
            </a:r>
            <a:r>
              <a:rPr lang="ru-RU" sz="2200" b="1" dirty="0" smtClean="0"/>
              <a:t>р. № 411-IV (в ред. З. У. </a:t>
            </a:r>
            <a:r>
              <a:rPr lang="ru-RU" sz="2200" b="1" dirty="0" err="1" smtClean="0"/>
              <a:t>від</a:t>
            </a:r>
            <a:r>
              <a:rPr lang="ru-RU" sz="2200" b="1" dirty="0" smtClean="0"/>
              <a:t> 2 </a:t>
            </a:r>
            <a:r>
              <a:rPr lang="ru-RU" sz="2200" b="1" dirty="0" err="1" smtClean="0"/>
              <a:t>жовтня</a:t>
            </a:r>
            <a:r>
              <a:rPr lang="ru-RU" sz="2200" b="1" dirty="0" smtClean="0"/>
              <a:t> 2012 р. № 5397-VІ)</a:t>
            </a:r>
            <a:r>
              <a:rPr lang="uk-UA" sz="2200" b="1" dirty="0" smtClean="0"/>
              <a:t> </a:t>
            </a:r>
            <a:r>
              <a:rPr lang="uk-UA" sz="2200" b="1" dirty="0" smtClean="0">
                <a:solidFill>
                  <a:srgbClr val="00B050"/>
                </a:solidFill>
              </a:rPr>
              <a:t>«Про насіння та садивний матеріал».</a:t>
            </a:r>
            <a:endParaRPr lang="uk-UA" sz="2200" b="1" dirty="0">
              <a:solidFill>
                <a:srgbClr val="00B050"/>
              </a:solidFill>
            </a:endParaRPr>
          </a:p>
          <a:p>
            <a:pPr marL="361950" indent="-280988" algn="just">
              <a:buAutoNum type="arabicPeriod"/>
            </a:pPr>
            <a:r>
              <a:rPr lang="uk-UA" sz="2200" b="1" dirty="0"/>
              <a:t>Закон України від </a:t>
            </a:r>
            <a:r>
              <a:rPr lang="ru-RU" sz="2200" b="1" dirty="0"/>
              <a:t>14 </a:t>
            </a:r>
            <a:r>
              <a:rPr lang="ru-RU" sz="2200" b="1" dirty="0" err="1"/>
              <a:t>жовтня</a:t>
            </a:r>
            <a:r>
              <a:rPr lang="ru-RU" sz="2200" b="1" dirty="0"/>
              <a:t> 1998 </a:t>
            </a:r>
            <a:r>
              <a:rPr lang="ru-RU" sz="2200" b="1" dirty="0" smtClean="0"/>
              <a:t>р. № </a:t>
            </a:r>
            <a:r>
              <a:rPr lang="ru-RU" sz="2200" b="1" dirty="0"/>
              <a:t>180-XIV </a:t>
            </a:r>
            <a:r>
              <a:rPr lang="uk-UA" sz="2200" b="1" dirty="0" smtClean="0">
                <a:solidFill>
                  <a:srgbClr val="00B050"/>
                </a:solidFill>
              </a:rPr>
              <a:t>«</a:t>
            </a:r>
            <a:r>
              <a:rPr lang="uk-UA" sz="2200" b="1" dirty="0">
                <a:solidFill>
                  <a:srgbClr val="00B050"/>
                </a:solidFill>
              </a:rPr>
              <a:t>Про </a:t>
            </a:r>
            <a:r>
              <a:rPr lang="uk-UA" sz="2200" b="1" dirty="0" smtClean="0">
                <a:solidFill>
                  <a:srgbClr val="00B050"/>
                </a:solidFill>
              </a:rPr>
              <a:t>захист рослин».</a:t>
            </a:r>
            <a:endParaRPr lang="uk-UA" sz="2200" b="1" dirty="0">
              <a:solidFill>
                <a:srgbClr val="00B050"/>
              </a:solidFill>
            </a:endParaRPr>
          </a:p>
          <a:p>
            <a:pPr marL="361950" indent="-280988" algn="just">
              <a:buAutoNum type="arabicPeriod"/>
            </a:pPr>
            <a:r>
              <a:rPr lang="uk-UA" sz="2200" b="1" dirty="0"/>
              <a:t>Закон України від </a:t>
            </a:r>
            <a:r>
              <a:rPr lang="ru-RU" sz="2200" b="1" dirty="0"/>
              <a:t>14 </a:t>
            </a:r>
            <a:r>
              <a:rPr lang="ru-RU" sz="2200" b="1" dirty="0" err="1"/>
              <a:t>жовтня</a:t>
            </a:r>
            <a:r>
              <a:rPr lang="ru-RU" sz="2200" b="1" dirty="0"/>
              <a:t> 1998 </a:t>
            </a:r>
            <a:r>
              <a:rPr lang="ru-RU" sz="2200" b="1" dirty="0" smtClean="0"/>
              <a:t>р. (в ред. З. У. </a:t>
            </a:r>
            <a:r>
              <a:rPr lang="ru-RU" sz="2200" b="1" dirty="0" err="1" smtClean="0"/>
              <a:t>від</a:t>
            </a:r>
            <a:r>
              <a:rPr lang="ru-RU" sz="2200" b="1" dirty="0" smtClean="0"/>
              <a:t> 19 </a:t>
            </a:r>
            <a:r>
              <a:rPr lang="ru-RU" sz="2200" b="1" dirty="0" err="1" smtClean="0"/>
              <a:t>січня</a:t>
            </a:r>
            <a:r>
              <a:rPr lang="ru-RU" sz="2200" b="1" dirty="0" smtClean="0"/>
              <a:t> 2006 р. № 3369-IV</a:t>
            </a:r>
            <a:r>
              <a:rPr lang="uk-UA" sz="2200" b="1" dirty="0" smtClean="0"/>
              <a:t>)</a:t>
            </a:r>
            <a:r>
              <a:rPr lang="ru-RU" sz="2200" b="1" dirty="0" smtClean="0"/>
              <a:t> </a:t>
            </a:r>
            <a:r>
              <a:rPr lang="uk-UA" sz="2200" b="1" dirty="0" smtClean="0">
                <a:solidFill>
                  <a:srgbClr val="00B050"/>
                </a:solidFill>
              </a:rPr>
              <a:t>«Про карантин рослин».</a:t>
            </a:r>
          </a:p>
          <a:p>
            <a:pPr marL="361950" indent="-280988" algn="just">
              <a:buAutoNum type="arabicPeriod"/>
            </a:pPr>
            <a:r>
              <a:rPr lang="uk-UA" sz="2200" b="1" dirty="0" smtClean="0"/>
              <a:t>Закон </a:t>
            </a:r>
            <a:r>
              <a:rPr lang="uk-UA" sz="2200" b="1" dirty="0"/>
              <a:t>України від </a:t>
            </a:r>
            <a:r>
              <a:rPr lang="ru-RU" sz="2200" b="1" dirty="0"/>
              <a:t>2 </a:t>
            </a:r>
            <a:r>
              <a:rPr lang="ru-RU" sz="2200" b="1" dirty="0" err="1"/>
              <a:t>березня</a:t>
            </a:r>
            <a:r>
              <a:rPr lang="ru-RU" sz="2200" b="1" dirty="0"/>
              <a:t> 1995 </a:t>
            </a:r>
            <a:r>
              <a:rPr lang="ru-RU" sz="2200" b="1" dirty="0" smtClean="0"/>
              <a:t>р. № </a:t>
            </a:r>
            <a:r>
              <a:rPr lang="ru-RU" sz="2200" b="1" dirty="0"/>
              <a:t>86/95-ВР </a:t>
            </a:r>
            <a:r>
              <a:rPr lang="uk-UA" sz="2200" b="1" dirty="0" smtClean="0">
                <a:solidFill>
                  <a:srgbClr val="00B050"/>
                </a:solidFill>
              </a:rPr>
              <a:t>«</a:t>
            </a:r>
            <a:r>
              <a:rPr lang="uk-UA" sz="2200" b="1" dirty="0">
                <a:solidFill>
                  <a:srgbClr val="00B050"/>
                </a:solidFill>
              </a:rPr>
              <a:t>Про </a:t>
            </a:r>
            <a:r>
              <a:rPr lang="uk-UA" sz="2200" b="1" dirty="0" smtClean="0">
                <a:solidFill>
                  <a:srgbClr val="00B050"/>
                </a:solidFill>
              </a:rPr>
              <a:t>пестициди і агрохімікати».</a:t>
            </a:r>
            <a:endParaRPr lang="uk-UA" sz="2200" b="1" dirty="0">
              <a:solidFill>
                <a:srgbClr val="00B050"/>
              </a:solidFill>
            </a:endParaRPr>
          </a:p>
          <a:p>
            <a:pPr marL="361950" indent="-280988" algn="just">
              <a:buAutoNum type="arabicPeriod"/>
            </a:pPr>
            <a:r>
              <a:rPr lang="uk-UA" sz="2200" b="1" dirty="0" smtClean="0"/>
              <a:t>Закон України від </a:t>
            </a:r>
            <a:r>
              <a:rPr lang="ru-RU" sz="2200" b="1" dirty="0" smtClean="0"/>
              <a:t>4 </a:t>
            </a:r>
            <a:r>
              <a:rPr lang="ru-RU" sz="2200" b="1" dirty="0" err="1"/>
              <a:t>липня</a:t>
            </a:r>
            <a:r>
              <a:rPr lang="ru-RU" sz="2200" b="1" dirty="0"/>
              <a:t> 2002 </a:t>
            </a:r>
            <a:r>
              <a:rPr lang="ru-RU" sz="2200" b="1" dirty="0" smtClean="0"/>
              <a:t>р. № </a:t>
            </a:r>
            <a:r>
              <a:rPr lang="ru-RU" sz="2200" b="1" dirty="0"/>
              <a:t>37-IV</a:t>
            </a:r>
            <a:r>
              <a:rPr lang="uk-UA" sz="2200" b="1" dirty="0" smtClean="0"/>
              <a:t> </a:t>
            </a:r>
            <a:r>
              <a:rPr lang="uk-UA" sz="2200" b="1" dirty="0" smtClean="0">
                <a:solidFill>
                  <a:srgbClr val="00B050"/>
                </a:solidFill>
              </a:rPr>
              <a:t>«Про зерно та ринок зерна в Україні».</a:t>
            </a:r>
          </a:p>
          <a:p>
            <a:pPr marL="361950" indent="-280988" algn="just">
              <a:buAutoNum type="arabicPeriod"/>
            </a:pPr>
            <a:r>
              <a:rPr lang="uk-UA" sz="2200" b="1" dirty="0"/>
              <a:t>Закон України від </a:t>
            </a:r>
            <a:r>
              <a:rPr lang="ru-RU" sz="2200" b="1" dirty="0"/>
              <a:t>16 </a:t>
            </a:r>
            <a:r>
              <a:rPr lang="ru-RU" sz="2200" b="1" dirty="0" err="1"/>
              <a:t>червня</a:t>
            </a:r>
            <a:r>
              <a:rPr lang="ru-RU" sz="2200" b="1" dirty="0"/>
              <a:t> 2005 </a:t>
            </a:r>
            <a:r>
              <a:rPr lang="ru-RU" sz="2200" b="1" dirty="0" smtClean="0"/>
              <a:t>р.№ 2662-IV </a:t>
            </a:r>
            <a:r>
              <a:rPr lang="uk-UA" sz="2200" b="1" dirty="0" smtClean="0">
                <a:solidFill>
                  <a:srgbClr val="00B050"/>
                </a:solidFill>
              </a:rPr>
              <a:t>«Про виноград та виноградне вино».</a:t>
            </a:r>
          </a:p>
          <a:p>
            <a:pPr marL="361950" indent="-280988" algn="just">
              <a:buFont typeface="Wingdings 2"/>
              <a:buAutoNum type="arabicPeriod"/>
            </a:pPr>
            <a:r>
              <a:rPr lang="uk-UA" sz="2200" b="1" dirty="0"/>
              <a:t>Закон України від </a:t>
            </a:r>
            <a:r>
              <a:rPr lang="ru-RU" sz="2200" b="1" dirty="0"/>
              <a:t>10 </a:t>
            </a:r>
            <a:r>
              <a:rPr lang="ru-RU" sz="2200" b="1" dirty="0" err="1"/>
              <a:t>липня</a:t>
            </a:r>
            <a:r>
              <a:rPr lang="ru-RU" sz="2200" b="1" dirty="0"/>
              <a:t> 2018 </a:t>
            </a:r>
            <a:r>
              <a:rPr lang="ru-RU" sz="2200" b="1" dirty="0" smtClean="0"/>
              <a:t>р. № </a:t>
            </a:r>
            <a:r>
              <a:rPr lang="ru-RU" sz="2200" b="1" dirty="0"/>
              <a:t>2496-VIII </a:t>
            </a:r>
            <a:r>
              <a:rPr lang="uk-UA" sz="2200" b="1" dirty="0" smtClean="0">
                <a:solidFill>
                  <a:srgbClr val="00B050"/>
                </a:solidFill>
              </a:rPr>
              <a:t>«</a:t>
            </a:r>
            <a:r>
              <a:rPr lang="uk-UA" sz="2200" b="1" dirty="0">
                <a:solidFill>
                  <a:srgbClr val="00B050"/>
                </a:solidFill>
              </a:rPr>
              <a:t>Про </a:t>
            </a:r>
            <a:r>
              <a:rPr lang="ru-RU" sz="2200" b="1" dirty="0" err="1">
                <a:solidFill>
                  <a:srgbClr val="00B050"/>
                </a:solidFill>
              </a:rPr>
              <a:t>основні</a:t>
            </a:r>
            <a:r>
              <a:rPr lang="ru-RU" sz="2200" b="1" dirty="0">
                <a:solidFill>
                  <a:srgbClr val="00B050"/>
                </a:solidFill>
              </a:rPr>
              <a:t> </a:t>
            </a:r>
            <a:r>
              <a:rPr lang="ru-RU" sz="2200" b="1" dirty="0" err="1">
                <a:solidFill>
                  <a:srgbClr val="00B050"/>
                </a:solidFill>
              </a:rPr>
              <a:t>принципи</a:t>
            </a:r>
            <a:r>
              <a:rPr lang="ru-RU" sz="2200" b="1" dirty="0">
                <a:solidFill>
                  <a:srgbClr val="00B050"/>
                </a:solidFill>
              </a:rPr>
              <a:t> та </a:t>
            </a:r>
            <a:r>
              <a:rPr lang="ru-RU" sz="2200" b="1" dirty="0" err="1">
                <a:solidFill>
                  <a:srgbClr val="00B050"/>
                </a:solidFill>
              </a:rPr>
              <a:t>вимоги</a:t>
            </a:r>
            <a:r>
              <a:rPr lang="ru-RU" sz="2200" b="1" dirty="0">
                <a:solidFill>
                  <a:srgbClr val="00B050"/>
                </a:solidFill>
              </a:rPr>
              <a:t> до </a:t>
            </a:r>
            <a:r>
              <a:rPr lang="ru-RU" sz="2200" b="1" dirty="0" err="1">
                <a:solidFill>
                  <a:srgbClr val="00B050"/>
                </a:solidFill>
              </a:rPr>
              <a:t>органічного</a:t>
            </a:r>
            <a:r>
              <a:rPr lang="ru-RU" sz="2200" b="1" dirty="0">
                <a:solidFill>
                  <a:srgbClr val="00B050"/>
                </a:solidFill>
              </a:rPr>
              <a:t> </a:t>
            </a:r>
            <a:r>
              <a:rPr lang="ru-RU" sz="2200" b="1" dirty="0" err="1">
                <a:solidFill>
                  <a:srgbClr val="00B050"/>
                </a:solidFill>
              </a:rPr>
              <a:t>виробництва</a:t>
            </a:r>
            <a:r>
              <a:rPr lang="ru-RU" sz="2200" b="1" dirty="0">
                <a:solidFill>
                  <a:srgbClr val="00B050"/>
                </a:solidFill>
              </a:rPr>
              <a:t>, </a:t>
            </a:r>
            <a:r>
              <a:rPr lang="ru-RU" sz="2200" b="1" dirty="0" err="1">
                <a:solidFill>
                  <a:srgbClr val="00B050"/>
                </a:solidFill>
              </a:rPr>
              <a:t>обігу</a:t>
            </a:r>
            <a:r>
              <a:rPr lang="ru-RU" sz="2200" b="1" dirty="0">
                <a:solidFill>
                  <a:srgbClr val="00B050"/>
                </a:solidFill>
              </a:rPr>
              <a:t> та </a:t>
            </a:r>
            <a:r>
              <a:rPr lang="ru-RU" sz="2200" b="1" dirty="0" err="1">
                <a:solidFill>
                  <a:srgbClr val="00B050"/>
                </a:solidFill>
              </a:rPr>
              <a:t>маркування</a:t>
            </a:r>
            <a:r>
              <a:rPr lang="ru-RU" sz="2200" b="1" dirty="0">
                <a:solidFill>
                  <a:srgbClr val="00B050"/>
                </a:solidFill>
              </a:rPr>
              <a:t> </a:t>
            </a:r>
            <a:r>
              <a:rPr lang="ru-RU" sz="2200" b="1" dirty="0" err="1">
                <a:solidFill>
                  <a:srgbClr val="00B050"/>
                </a:solidFill>
              </a:rPr>
              <a:t>органічної</a:t>
            </a:r>
            <a:r>
              <a:rPr lang="ru-RU" sz="2200" b="1" dirty="0">
                <a:solidFill>
                  <a:srgbClr val="00B050"/>
                </a:solidFill>
              </a:rPr>
              <a:t> </a:t>
            </a:r>
            <a:r>
              <a:rPr lang="ru-RU" sz="2200" b="1" dirty="0" err="1">
                <a:solidFill>
                  <a:srgbClr val="00B050"/>
                </a:solidFill>
              </a:rPr>
              <a:t>продукції</a:t>
            </a:r>
            <a:r>
              <a:rPr lang="uk-UA" sz="2200" b="1" dirty="0" smtClean="0">
                <a:solidFill>
                  <a:srgbClr val="00B050"/>
                </a:solidFill>
              </a:rPr>
              <a:t>».</a:t>
            </a:r>
            <a:endParaRPr lang="uk-UA" sz="2200" b="1" dirty="0">
              <a:solidFill>
                <a:srgbClr val="00B050"/>
              </a:solidFill>
            </a:endParaRPr>
          </a:p>
          <a:p>
            <a:pPr marL="539496" indent="-457200" algn="just">
              <a:buAutoNum type="arabicPeriod"/>
            </a:pPr>
            <a:endParaRPr lang="uk-UA" sz="2400" b="1" dirty="0">
              <a:solidFill>
                <a:srgbClr val="00B050"/>
              </a:solidFill>
            </a:endParaRPr>
          </a:p>
          <a:p>
            <a:pPr marL="539496" indent="-457200" algn="just">
              <a:buAutoNum type="arabicPeriod"/>
            </a:pPr>
            <a:endParaRPr lang="uk-UA" sz="2400" b="1" dirty="0">
              <a:solidFill>
                <a:srgbClr val="00B050"/>
              </a:solidFill>
            </a:endParaRPr>
          </a:p>
          <a:p>
            <a:pPr marL="539496" indent="-457200" algn="just">
              <a:buAutoNum type="arabicPeriod"/>
            </a:pPr>
            <a:endParaRPr lang="uk-UA" sz="2400" b="1" dirty="0">
              <a:solidFill>
                <a:srgbClr val="00B050"/>
              </a:solidFill>
            </a:endParaRPr>
          </a:p>
          <a:p>
            <a:pPr marL="539496" indent="-457200" algn="just">
              <a:buAutoNum type="arabicPeriod"/>
            </a:pPr>
            <a:endParaRPr lang="uk-UA" sz="2400" b="1" dirty="0" smtClean="0">
              <a:solidFill>
                <a:srgbClr val="00B050"/>
              </a:solidFill>
            </a:endParaRPr>
          </a:p>
          <a:p>
            <a:pPr marL="539496" indent="-457200" algn="just">
              <a:buAutoNum type="arabicPeriod"/>
            </a:pPr>
            <a:endParaRPr lang="uk-UA" sz="2400" b="1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98123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35608" y="-99392"/>
            <a:ext cx="7498080" cy="1143000"/>
          </a:xfrm>
        </p:spPr>
        <p:txBody>
          <a:bodyPr>
            <a:normAutofit/>
          </a:bodyPr>
          <a:lstStyle/>
          <a:p>
            <a:pPr algn="ctr">
              <a:tabLst>
                <a:tab pos="3681413" algn="l"/>
              </a:tabLst>
            </a:pPr>
            <a:r>
              <a:rPr lang="uk-UA" sz="2400" b="1" dirty="0" smtClean="0">
                <a:solidFill>
                  <a:srgbClr val="FF0000"/>
                </a:solidFill>
              </a:rPr>
              <a:t>Правове поняття тваринництва як галузі сільськогосподарського виробництва</a:t>
            </a:r>
            <a:endParaRPr lang="uk-UA" sz="2400" b="1" dirty="0">
              <a:solidFill>
                <a:srgbClr val="FF0000"/>
              </a:solidFill>
            </a:endParaRPr>
          </a:p>
        </p:txBody>
      </p:sp>
      <p:sp>
        <p:nvSpPr>
          <p:cNvPr id="5" name="Місце для вмісту 4"/>
          <p:cNvSpPr>
            <a:spLocks noGrp="1"/>
          </p:cNvSpPr>
          <p:nvPr>
            <p:ph idx="1"/>
          </p:nvPr>
        </p:nvSpPr>
        <p:spPr>
          <a:xfrm>
            <a:off x="1259632" y="908720"/>
            <a:ext cx="7488832" cy="5832648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uk-UA" sz="2400" b="1" dirty="0" smtClean="0">
                <a:solidFill>
                  <a:srgbClr val="00B050"/>
                </a:solidFill>
              </a:rPr>
              <a:t>Тваринництво – </a:t>
            </a:r>
            <a:r>
              <a:rPr lang="uk-UA" sz="2400" b="1" dirty="0" smtClean="0"/>
              <a:t>галузь сільськогосподарського виробництва, яка спрямована на розведення і використання сільськогосподарських тварин метою отримання продуктів харчування та сировини тваринного походження для переробної промисловості. 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uk-UA" sz="2400" b="1" dirty="0" smtClean="0">
              <a:solidFill>
                <a:srgbClr val="00B050"/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2400" b="1" dirty="0">
                <a:solidFill>
                  <a:srgbClr val="00B050"/>
                </a:solidFill>
              </a:rPr>
              <a:t>Тваринництво</a:t>
            </a:r>
            <a:r>
              <a:rPr lang="uk-UA" sz="2400" b="1" dirty="0" smtClean="0">
                <a:solidFill>
                  <a:srgbClr val="00B050"/>
                </a:solidFill>
              </a:rPr>
              <a:t> </a:t>
            </a:r>
            <a:r>
              <a:rPr lang="uk-UA" sz="2400" b="1" dirty="0">
                <a:solidFill>
                  <a:srgbClr val="00B050"/>
                </a:solidFill>
              </a:rPr>
              <a:t>– </a:t>
            </a:r>
            <a:r>
              <a:rPr lang="uk-UA" sz="2400" b="1" dirty="0"/>
              <a:t>галузь сільськогосподарського </a:t>
            </a:r>
            <a:r>
              <a:rPr lang="uk-UA" sz="2400" b="1" dirty="0" smtClean="0"/>
              <a:t>виробництва щодо утримання та розведення в умовах промислового вирощування сільськогосподарських тварин для отримання </a:t>
            </a:r>
            <a:r>
              <a:rPr lang="uk-UA" sz="2400" b="1" dirty="0"/>
              <a:t>продуктів харчування та сировини тваринного походження для переробної промисловості. 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uk-UA" sz="2400" b="1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66608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35608" y="-99392"/>
            <a:ext cx="7498080" cy="1143000"/>
          </a:xfrm>
        </p:spPr>
        <p:txBody>
          <a:bodyPr>
            <a:normAutofit/>
          </a:bodyPr>
          <a:lstStyle/>
          <a:p>
            <a:pPr algn="ctr">
              <a:tabLst>
                <a:tab pos="3681413" algn="l"/>
              </a:tabLst>
            </a:pPr>
            <a:r>
              <a:rPr lang="uk-UA" sz="2400" b="1" dirty="0" smtClean="0">
                <a:solidFill>
                  <a:srgbClr val="FF0000"/>
                </a:solidFill>
              </a:rPr>
              <a:t>Підгалузі тваринництва</a:t>
            </a:r>
            <a:endParaRPr lang="uk-UA" sz="2400" b="1" dirty="0">
              <a:solidFill>
                <a:srgbClr val="FF0000"/>
              </a:solidFill>
            </a:endParaRPr>
          </a:p>
        </p:txBody>
      </p:sp>
      <p:sp>
        <p:nvSpPr>
          <p:cNvPr id="5" name="Місце для вмісту 4"/>
          <p:cNvSpPr>
            <a:spLocks noGrp="1"/>
          </p:cNvSpPr>
          <p:nvPr>
            <p:ph idx="1"/>
          </p:nvPr>
        </p:nvSpPr>
        <p:spPr>
          <a:xfrm>
            <a:off x="1259632" y="908720"/>
            <a:ext cx="7488832" cy="5832648"/>
          </a:xfrm>
        </p:spPr>
        <p:txBody>
          <a:bodyPr>
            <a:normAutofit/>
          </a:bodyPr>
          <a:lstStyle/>
          <a:p>
            <a:pPr marL="539496" indent="-457200" algn="just">
              <a:buAutoNum type="arabicPeriod"/>
            </a:pPr>
            <a:r>
              <a:rPr lang="uk-UA" sz="2400" b="1" dirty="0" smtClean="0"/>
              <a:t>Скотарство</a:t>
            </a:r>
          </a:p>
          <a:p>
            <a:pPr marL="539496" indent="-457200" algn="just">
              <a:buAutoNum type="arabicPeriod"/>
            </a:pPr>
            <a:r>
              <a:rPr lang="uk-UA" sz="2400" b="1" dirty="0" smtClean="0"/>
              <a:t>Свинарство.</a:t>
            </a:r>
          </a:p>
          <a:p>
            <a:pPr marL="539496" indent="-457200" algn="just">
              <a:buAutoNum type="arabicPeriod"/>
            </a:pPr>
            <a:r>
              <a:rPr lang="uk-UA" sz="2400" b="1" dirty="0" smtClean="0"/>
              <a:t>Вівчарство.</a:t>
            </a:r>
          </a:p>
          <a:p>
            <a:pPr marL="539496" indent="-457200" algn="just">
              <a:buAutoNum type="arabicPeriod"/>
            </a:pPr>
            <a:r>
              <a:rPr lang="uk-UA" sz="2400" b="1" dirty="0" smtClean="0"/>
              <a:t>Козівництво.</a:t>
            </a:r>
          </a:p>
          <a:p>
            <a:pPr marL="539496" indent="-457200" algn="just">
              <a:buAutoNum type="arabicPeriod"/>
            </a:pPr>
            <a:r>
              <a:rPr lang="uk-UA" sz="2400" b="1" dirty="0" smtClean="0"/>
              <a:t>Конярство.</a:t>
            </a:r>
          </a:p>
          <a:p>
            <a:pPr marL="539496" indent="-457200" algn="just">
              <a:buAutoNum type="arabicPeriod"/>
            </a:pPr>
            <a:r>
              <a:rPr lang="uk-UA" sz="2400" b="1" dirty="0" smtClean="0"/>
              <a:t>Рибництво.</a:t>
            </a:r>
          </a:p>
          <a:p>
            <a:pPr marL="539496" indent="-457200" algn="just">
              <a:buAutoNum type="arabicPeriod"/>
            </a:pPr>
            <a:r>
              <a:rPr lang="uk-UA" sz="2400" b="1" dirty="0" smtClean="0"/>
              <a:t>Бджільництво.</a:t>
            </a:r>
          </a:p>
          <a:p>
            <a:pPr marL="539496" indent="-457200" algn="just">
              <a:buAutoNum type="arabicPeriod"/>
            </a:pPr>
            <a:r>
              <a:rPr lang="uk-UA" sz="2400" b="1" dirty="0" smtClean="0"/>
              <a:t>Звірівництво.</a:t>
            </a:r>
          </a:p>
          <a:p>
            <a:pPr marL="539496" indent="-457200" algn="just">
              <a:buAutoNum type="arabicPeriod"/>
            </a:pPr>
            <a:r>
              <a:rPr lang="uk-UA" sz="2400" b="1" dirty="0" smtClean="0"/>
              <a:t>Кролівництво.</a:t>
            </a:r>
          </a:p>
          <a:p>
            <a:pPr marL="539496" indent="-457200" algn="just">
              <a:buAutoNum type="arabicPeriod"/>
            </a:pPr>
            <a:r>
              <a:rPr lang="uk-UA" sz="2400" b="1" dirty="0" smtClean="0"/>
              <a:t>Птахівництво.</a:t>
            </a:r>
          </a:p>
          <a:p>
            <a:pPr marL="539496" indent="-457200" algn="just">
              <a:buAutoNum type="arabicPeriod"/>
            </a:pPr>
            <a:r>
              <a:rPr lang="uk-UA" sz="2400" b="1" dirty="0" smtClean="0"/>
              <a:t>Шовківництво.</a:t>
            </a:r>
            <a:endParaRPr lang="uk-UA" sz="2400" b="1" dirty="0" smtClean="0"/>
          </a:p>
          <a:p>
            <a:pPr marL="539496" indent="-457200" algn="just">
              <a:buAutoNum type="arabicPeriod"/>
            </a:pPr>
            <a:r>
              <a:rPr lang="uk-UA" sz="2400" b="1" dirty="0" smtClean="0"/>
              <a:t>Мисливське господарство.</a:t>
            </a:r>
          </a:p>
          <a:p>
            <a:pPr marL="539496" indent="-457200" algn="just">
              <a:buAutoNum type="arabicPeriod"/>
            </a:pPr>
            <a:endParaRPr lang="uk-UA" sz="2400" b="1" dirty="0" smtClean="0">
              <a:solidFill>
                <a:srgbClr val="00B050"/>
              </a:solidFill>
            </a:endParaRPr>
          </a:p>
          <a:p>
            <a:pPr marL="539496" indent="-457200" algn="just">
              <a:buAutoNum type="arabicPeriod"/>
            </a:pPr>
            <a:endParaRPr lang="uk-UA" sz="2400" b="1" dirty="0" smtClean="0">
              <a:solidFill>
                <a:srgbClr val="00B050"/>
              </a:solidFill>
            </a:endParaRPr>
          </a:p>
          <a:p>
            <a:pPr marL="539496" indent="-457200" algn="just">
              <a:buAutoNum type="arabicPeriod"/>
            </a:pPr>
            <a:endParaRPr lang="uk-UA" sz="2400" b="1" dirty="0" smtClean="0">
              <a:solidFill>
                <a:srgbClr val="00B050"/>
              </a:solidFill>
            </a:endParaRPr>
          </a:p>
          <a:p>
            <a:pPr marL="539496" indent="-457200" algn="just">
              <a:buAutoNum type="arabicPeriod"/>
            </a:pPr>
            <a:endParaRPr lang="uk-UA" sz="2400" b="1" dirty="0" smtClean="0">
              <a:solidFill>
                <a:srgbClr val="00B050"/>
              </a:solidFill>
            </a:endParaRPr>
          </a:p>
          <a:p>
            <a:pPr marL="539496" indent="-457200" algn="just">
              <a:buAutoNum type="arabicPeriod"/>
            </a:pPr>
            <a:endParaRPr lang="uk-UA" sz="2400" b="1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39368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634082"/>
          </a:xfrm>
        </p:spPr>
        <p:txBody>
          <a:bodyPr>
            <a:normAutofit/>
          </a:bodyPr>
          <a:lstStyle/>
          <a:p>
            <a:pPr algn="ctr"/>
            <a:r>
              <a:rPr lang="uk-UA" sz="2400" b="1" dirty="0" smtClean="0">
                <a:solidFill>
                  <a:srgbClr val="FF0000"/>
                </a:solidFill>
              </a:rPr>
              <a:t>Статистичні показники тваринницької галузі </a:t>
            </a:r>
            <a:endParaRPr lang="uk-UA" sz="2400" b="1" dirty="0">
              <a:solidFill>
                <a:srgbClr val="FF000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435608" y="1196752"/>
            <a:ext cx="7498080" cy="5051648"/>
          </a:xfrm>
        </p:spPr>
        <p:txBody>
          <a:bodyPr>
            <a:normAutofit fontScale="70000" lnSpcReduction="20000"/>
          </a:bodyPr>
          <a:lstStyle/>
          <a:p>
            <a:pPr marL="82296" indent="0" algn="just">
              <a:buNone/>
            </a:pPr>
            <a:r>
              <a:rPr lang="uk-UA" dirty="0"/>
              <a:t>за даними Державної служби статистики  України, </a:t>
            </a:r>
            <a:r>
              <a:rPr lang="uk-UA" b="1" dirty="0">
                <a:solidFill>
                  <a:srgbClr val="00B050"/>
                </a:solidFill>
              </a:rPr>
              <a:t>з 1 січня 1990 р. до 1 січня 2020 р</a:t>
            </a:r>
            <a:r>
              <a:rPr lang="uk-UA" b="1" dirty="0" smtClean="0">
                <a:solidFill>
                  <a:srgbClr val="00B050"/>
                </a:solidFill>
              </a:rPr>
              <a:t>. </a:t>
            </a:r>
            <a:r>
              <a:rPr lang="uk-UA" dirty="0" smtClean="0"/>
              <a:t>кількість </a:t>
            </a:r>
            <a:r>
              <a:rPr lang="uk-UA" dirty="0"/>
              <a:t>великої рогатої худоби в країні </a:t>
            </a:r>
            <a:r>
              <a:rPr lang="uk-UA" dirty="0" smtClean="0"/>
              <a:t>скоротилась </a:t>
            </a:r>
            <a:r>
              <a:rPr lang="uk-UA" dirty="0"/>
              <a:t>із 25194,8 тис. голів до 3092,0 тис., свиней – із 19946,7 тис. до 5727,4 тис., </a:t>
            </a:r>
            <a:r>
              <a:rPr lang="uk-UA" dirty="0" err="1"/>
              <a:t>овець</a:t>
            </a:r>
            <a:r>
              <a:rPr lang="uk-UA" dirty="0"/>
              <a:t> та кіз – із 9003,1 тис. до 1204,5 тис. голів. </a:t>
            </a:r>
            <a:endParaRPr lang="uk-UA" dirty="0" smtClean="0"/>
          </a:p>
          <a:p>
            <a:pPr marL="82296" indent="0" algn="just">
              <a:buNone/>
            </a:pPr>
            <a:endParaRPr lang="uk-UA" dirty="0"/>
          </a:p>
          <a:p>
            <a:pPr marL="82296" indent="0" algn="just">
              <a:buNone/>
            </a:pPr>
            <a:r>
              <a:rPr lang="uk-UA" dirty="0" smtClean="0"/>
              <a:t>У </a:t>
            </a:r>
            <a:r>
              <a:rPr lang="uk-UA" dirty="0"/>
              <a:t>Стратегії регіонального розвитку Запорізької області на період до 2027 р., затвердженій рішенням Запорізької обласної ради від 12 грудня 2019 р. № 134, зазначається, що протягом останніх років спостерігається негативна динаміка індексу обсягів сільськогосподарського виробництва, що зумовлено скороченням виробництва як рослинницької продукції (у структурі валового виробництва за 2018 рік складає 77,6 %), так і тваринницької (22,4 %).</a:t>
            </a:r>
          </a:p>
        </p:txBody>
      </p:sp>
    </p:spTree>
    <p:extLst>
      <p:ext uri="{BB962C8B-B14F-4D97-AF65-F5344CB8AC3E}">
        <p14:creationId xmlns:p14="http://schemas.microsoft.com/office/powerpoint/2010/main" val="20666213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35608" y="-99392"/>
            <a:ext cx="7498080" cy="1143000"/>
          </a:xfrm>
        </p:spPr>
        <p:txBody>
          <a:bodyPr>
            <a:normAutofit/>
          </a:bodyPr>
          <a:lstStyle/>
          <a:p>
            <a:pPr algn="ctr">
              <a:tabLst>
                <a:tab pos="3681413" algn="l"/>
              </a:tabLst>
            </a:pPr>
            <a:r>
              <a:rPr lang="uk-UA" sz="2200" b="1" dirty="0" smtClean="0">
                <a:solidFill>
                  <a:srgbClr val="FF0000"/>
                </a:solidFill>
              </a:rPr>
              <a:t>Законодавчі засади тваринництва як галузі сільськогосподарського виробництва</a:t>
            </a:r>
            <a:endParaRPr lang="uk-UA" sz="2200" b="1" dirty="0">
              <a:solidFill>
                <a:srgbClr val="FF0000"/>
              </a:solidFill>
            </a:endParaRPr>
          </a:p>
        </p:txBody>
      </p:sp>
      <p:sp>
        <p:nvSpPr>
          <p:cNvPr id="5" name="Місце для вмісту 4"/>
          <p:cNvSpPr>
            <a:spLocks noGrp="1"/>
          </p:cNvSpPr>
          <p:nvPr>
            <p:ph idx="1"/>
          </p:nvPr>
        </p:nvSpPr>
        <p:spPr>
          <a:xfrm>
            <a:off x="1115616" y="908720"/>
            <a:ext cx="7632848" cy="5832648"/>
          </a:xfrm>
        </p:spPr>
        <p:txBody>
          <a:bodyPr>
            <a:normAutofit fontScale="85000" lnSpcReduction="20000"/>
          </a:bodyPr>
          <a:lstStyle/>
          <a:p>
            <a:pPr marL="361950" indent="-280988" algn="just">
              <a:buFont typeface="Wingdings 2"/>
              <a:buAutoNum type="arabicPeriod"/>
            </a:pPr>
            <a:r>
              <a:rPr lang="uk-UA" sz="2200" b="1" dirty="0" smtClean="0"/>
              <a:t>Закон </a:t>
            </a:r>
            <a:r>
              <a:rPr lang="uk-UA" sz="2200" b="1" dirty="0"/>
              <a:t>України від </a:t>
            </a:r>
            <a:r>
              <a:rPr lang="ru-RU" sz="2200" b="1" dirty="0" smtClean="0"/>
              <a:t>15 </a:t>
            </a:r>
            <a:r>
              <a:rPr lang="ru-RU" sz="2200" b="1" dirty="0" err="1"/>
              <a:t>грудня</a:t>
            </a:r>
            <a:r>
              <a:rPr lang="ru-RU" sz="2200" b="1" dirty="0"/>
              <a:t> 1993 </a:t>
            </a:r>
            <a:r>
              <a:rPr lang="ru-RU" sz="2200" b="1" dirty="0" smtClean="0"/>
              <a:t>р.№ </a:t>
            </a:r>
            <a:r>
              <a:rPr lang="ru-RU" sz="2200" b="1" dirty="0"/>
              <a:t>3691-XII (в ред. З. У. </a:t>
            </a:r>
            <a:r>
              <a:rPr lang="ru-RU" sz="2200" b="1" dirty="0" err="1"/>
              <a:t>від</a:t>
            </a:r>
            <a:r>
              <a:rPr lang="ru-RU" sz="2200" b="1" dirty="0"/>
              <a:t> </a:t>
            </a:r>
            <a:r>
              <a:rPr lang="ru-RU" sz="2200" b="1" dirty="0" smtClean="0"/>
              <a:t>21 </a:t>
            </a:r>
            <a:r>
              <a:rPr lang="ru-RU" sz="2200" b="1" dirty="0" err="1" smtClean="0"/>
              <a:t>грудня</a:t>
            </a:r>
            <a:r>
              <a:rPr lang="ru-RU" sz="2200" b="1" dirty="0" smtClean="0"/>
              <a:t> 1999 р. № 1328-ХІ</a:t>
            </a:r>
            <a:r>
              <a:rPr lang="en-US" sz="2200" b="1" dirty="0" smtClean="0">
                <a:latin typeface="Corbel" panose="020B0503020204020204" pitchFamily="34" charset="0"/>
              </a:rPr>
              <a:t>V</a:t>
            </a:r>
            <a:r>
              <a:rPr lang="en-US" sz="2200" b="1" dirty="0">
                <a:latin typeface="Corbel" panose="020B0503020204020204" pitchFamily="34" charset="0"/>
              </a:rPr>
              <a:t>) </a:t>
            </a:r>
            <a:r>
              <a:rPr lang="uk-UA" sz="2200" b="1" dirty="0">
                <a:solidFill>
                  <a:srgbClr val="00B050"/>
                </a:solidFill>
              </a:rPr>
              <a:t>«Про </a:t>
            </a:r>
            <a:r>
              <a:rPr lang="uk-UA" sz="2200" b="1" dirty="0" smtClean="0">
                <a:solidFill>
                  <a:srgbClr val="00B050"/>
                </a:solidFill>
              </a:rPr>
              <a:t>племінну справу у тваринництві».</a:t>
            </a:r>
            <a:endParaRPr lang="uk-UA" sz="2200" b="1" dirty="0">
              <a:solidFill>
                <a:srgbClr val="00B050"/>
              </a:solidFill>
            </a:endParaRPr>
          </a:p>
          <a:p>
            <a:pPr marL="361950" indent="-280988" algn="just">
              <a:buFont typeface="Wingdings 2"/>
              <a:buAutoNum type="arabicPeriod"/>
            </a:pPr>
            <a:r>
              <a:rPr lang="uk-UA" sz="2200" b="1" dirty="0" smtClean="0"/>
              <a:t>Закон </a:t>
            </a:r>
            <a:r>
              <a:rPr lang="uk-UA" sz="2200" b="1" dirty="0"/>
              <a:t>України </a:t>
            </a:r>
            <a:r>
              <a:rPr lang="uk-UA" sz="2200" b="1" dirty="0" smtClean="0"/>
              <a:t>від </a:t>
            </a:r>
            <a:r>
              <a:rPr lang="ru-RU" sz="2200" b="1" dirty="0"/>
              <a:t>25 </a:t>
            </a:r>
            <a:r>
              <a:rPr lang="ru-RU" sz="2200" b="1" dirty="0" err="1"/>
              <a:t>червня</a:t>
            </a:r>
            <a:r>
              <a:rPr lang="ru-RU" sz="2200" b="1" dirty="0"/>
              <a:t> 1992 </a:t>
            </a:r>
            <a:r>
              <a:rPr lang="ru-RU" sz="2200" b="1" dirty="0" smtClean="0"/>
              <a:t>р. № </a:t>
            </a:r>
            <a:r>
              <a:rPr lang="ru-RU" sz="2200" b="1" dirty="0"/>
              <a:t>2498-XII (</a:t>
            </a:r>
            <a:r>
              <a:rPr lang="ru-RU" sz="2200" b="1" dirty="0" smtClean="0"/>
              <a:t>в ред. З. У. </a:t>
            </a:r>
            <a:r>
              <a:rPr lang="ru-RU" sz="2200" b="1" dirty="0" err="1" smtClean="0"/>
              <a:t>від</a:t>
            </a:r>
            <a:r>
              <a:rPr lang="ru-RU" sz="2200" b="1" dirty="0" smtClean="0"/>
              <a:t> 16 листопада 2006 р. № 361-</a:t>
            </a:r>
            <a:r>
              <a:rPr lang="en-US" sz="2200" b="1" dirty="0" smtClean="0">
                <a:latin typeface="Corbel" panose="020B0503020204020204" pitchFamily="34" charset="0"/>
              </a:rPr>
              <a:t>V) </a:t>
            </a:r>
            <a:r>
              <a:rPr lang="uk-UA" sz="2200" b="1" dirty="0" smtClean="0">
                <a:solidFill>
                  <a:srgbClr val="00B050"/>
                </a:solidFill>
              </a:rPr>
              <a:t>«Про ветеринарну медицину».</a:t>
            </a:r>
            <a:endParaRPr lang="uk-UA" sz="2200" b="1" dirty="0">
              <a:solidFill>
                <a:srgbClr val="00B050"/>
              </a:solidFill>
            </a:endParaRPr>
          </a:p>
          <a:p>
            <a:pPr marL="361950" indent="-280988" algn="just">
              <a:buFont typeface="Wingdings 2"/>
              <a:buAutoNum type="arabicPeriod"/>
            </a:pPr>
            <a:r>
              <a:rPr lang="ru-RU" sz="2200" b="1" dirty="0"/>
              <a:t>Закон України </a:t>
            </a:r>
            <a:r>
              <a:rPr lang="ru-RU" sz="2200" b="1" dirty="0" err="1"/>
              <a:t>від</a:t>
            </a:r>
            <a:r>
              <a:rPr lang="ru-RU" sz="2200" b="1" dirty="0"/>
              <a:t> 4 лютого 2021 </a:t>
            </a:r>
            <a:r>
              <a:rPr lang="ru-RU" sz="2200" b="1" dirty="0" smtClean="0"/>
              <a:t>р</a:t>
            </a:r>
            <a:r>
              <a:rPr lang="uk-UA" sz="2200" b="1" dirty="0" smtClean="0"/>
              <a:t>.</a:t>
            </a:r>
            <a:r>
              <a:rPr lang="ru-RU" sz="2200" b="1" dirty="0" smtClean="0"/>
              <a:t> </a:t>
            </a:r>
            <a:r>
              <a:rPr lang="ru-RU" sz="2200" b="1" dirty="0" smtClean="0">
                <a:solidFill>
                  <a:srgbClr val="00B050"/>
                </a:solidFill>
              </a:rPr>
              <a:t>«</a:t>
            </a:r>
            <a:r>
              <a:rPr lang="ru-RU" sz="2200" b="1" dirty="0">
                <a:solidFill>
                  <a:srgbClr val="00B050"/>
                </a:solidFill>
              </a:rPr>
              <a:t>Про </a:t>
            </a:r>
            <a:r>
              <a:rPr lang="ru-RU" sz="2200" b="1" dirty="0" err="1">
                <a:solidFill>
                  <a:srgbClr val="00B050"/>
                </a:solidFill>
              </a:rPr>
              <a:t>ветеринарну</a:t>
            </a:r>
            <a:r>
              <a:rPr lang="ru-RU" sz="2200" b="1" dirty="0">
                <a:solidFill>
                  <a:srgbClr val="00B050"/>
                </a:solidFill>
              </a:rPr>
              <a:t> медицину</a:t>
            </a:r>
            <a:r>
              <a:rPr lang="ru-RU" sz="2200" b="1" dirty="0" smtClean="0">
                <a:solidFill>
                  <a:srgbClr val="00B050"/>
                </a:solidFill>
              </a:rPr>
              <a:t>» </a:t>
            </a:r>
            <a:r>
              <a:rPr lang="ru-RU" sz="2200" b="1" dirty="0" smtClean="0"/>
              <a:t>(</a:t>
            </a:r>
            <a:r>
              <a:rPr lang="ru-RU" sz="2200" b="1" dirty="0" err="1" smtClean="0"/>
              <a:t>вступає</a:t>
            </a:r>
            <a:r>
              <a:rPr lang="ru-RU" sz="2200" b="1" dirty="0" smtClean="0"/>
              <a:t> в силу 21.03.2023).</a:t>
            </a:r>
            <a:endParaRPr lang="ru-RU" sz="2200" b="1" dirty="0"/>
          </a:p>
          <a:p>
            <a:pPr marL="361950" indent="-280988" algn="just">
              <a:buFont typeface="Wingdings 2"/>
              <a:buAutoNum type="arabicPeriod"/>
            </a:pPr>
            <a:r>
              <a:rPr lang="ru-RU" sz="2200" b="1" dirty="0"/>
              <a:t>Закон України </a:t>
            </a:r>
            <a:r>
              <a:rPr lang="ru-RU" sz="2200" b="1" dirty="0" err="1" smtClean="0"/>
              <a:t>від</a:t>
            </a:r>
            <a:r>
              <a:rPr lang="ru-RU" sz="2200" b="1" dirty="0" smtClean="0"/>
              <a:t> 4 </a:t>
            </a:r>
            <a:r>
              <a:rPr lang="ru-RU" sz="2200" b="1" dirty="0" err="1"/>
              <a:t>червня</a:t>
            </a:r>
            <a:r>
              <a:rPr lang="ru-RU" sz="2200" b="1" dirty="0"/>
              <a:t> 2009 </a:t>
            </a:r>
            <a:r>
              <a:rPr lang="ru-RU" sz="2200" b="1" dirty="0" smtClean="0"/>
              <a:t>р</a:t>
            </a:r>
            <a:r>
              <a:rPr lang="ru-RU" sz="2200" b="1" dirty="0"/>
              <a:t>. </a:t>
            </a:r>
            <a:r>
              <a:rPr lang="ru-RU" sz="2200" b="1" dirty="0" smtClean="0"/>
              <a:t>№ 1445-VI </a:t>
            </a:r>
            <a:r>
              <a:rPr lang="ru-RU" sz="2200" b="1" dirty="0" smtClean="0">
                <a:solidFill>
                  <a:srgbClr val="00B050"/>
                </a:solidFill>
              </a:rPr>
              <a:t>«Про</a:t>
            </a:r>
            <a:r>
              <a:rPr lang="en-US" sz="2200" b="1" dirty="0" smtClean="0">
                <a:solidFill>
                  <a:srgbClr val="00B050"/>
                </a:solidFill>
              </a:rPr>
              <a:t> </a:t>
            </a:r>
            <a:r>
              <a:rPr lang="uk-UA" sz="2200" b="1" dirty="0" smtClean="0">
                <a:solidFill>
                  <a:srgbClr val="00B050"/>
                </a:solidFill>
              </a:rPr>
              <a:t>ідентифікацію та реєстрацію тварин</a:t>
            </a:r>
            <a:r>
              <a:rPr lang="ru-RU" sz="2200" b="1" dirty="0" smtClean="0">
                <a:solidFill>
                  <a:srgbClr val="00B050"/>
                </a:solidFill>
              </a:rPr>
              <a:t>».</a:t>
            </a:r>
          </a:p>
          <a:p>
            <a:pPr marL="361950" indent="-280988" algn="just">
              <a:buFont typeface="Wingdings 2"/>
              <a:buAutoNum type="arabicPeriod"/>
            </a:pPr>
            <a:r>
              <a:rPr lang="ru-RU" sz="2200" b="1" dirty="0"/>
              <a:t>Закон України </a:t>
            </a:r>
            <a:r>
              <a:rPr lang="ru-RU" sz="2200" b="1" dirty="0" err="1"/>
              <a:t>від</a:t>
            </a:r>
            <a:r>
              <a:rPr lang="ru-RU" sz="2200" b="1" dirty="0"/>
              <a:t> </a:t>
            </a:r>
            <a:r>
              <a:rPr lang="ru-RU" sz="2200" b="1" dirty="0" smtClean="0"/>
              <a:t>21 </a:t>
            </a:r>
            <a:r>
              <a:rPr lang="ru-RU" sz="2200" b="1" dirty="0" err="1"/>
              <a:t>грудня</a:t>
            </a:r>
            <a:r>
              <a:rPr lang="ru-RU" sz="2200" b="1" dirty="0"/>
              <a:t> 2017 </a:t>
            </a:r>
            <a:r>
              <a:rPr lang="ru-RU" sz="2200" b="1" dirty="0" smtClean="0"/>
              <a:t>р. № 2264-VIII </a:t>
            </a:r>
            <a:r>
              <a:rPr lang="ru-RU" sz="2200" b="1" dirty="0" smtClean="0">
                <a:solidFill>
                  <a:srgbClr val="00B050"/>
                </a:solidFill>
              </a:rPr>
              <a:t>«Про </a:t>
            </a:r>
            <a:r>
              <a:rPr lang="ru-RU" sz="2200" b="1" dirty="0" err="1">
                <a:solidFill>
                  <a:srgbClr val="00B050"/>
                </a:solidFill>
              </a:rPr>
              <a:t>безпечність</a:t>
            </a:r>
            <a:r>
              <a:rPr lang="ru-RU" sz="2200" b="1" dirty="0">
                <a:solidFill>
                  <a:srgbClr val="00B050"/>
                </a:solidFill>
              </a:rPr>
              <a:t> та </a:t>
            </a:r>
            <a:r>
              <a:rPr lang="ru-RU" sz="2200" b="1" dirty="0" err="1">
                <a:solidFill>
                  <a:srgbClr val="00B050"/>
                </a:solidFill>
              </a:rPr>
              <a:t>гігієну</a:t>
            </a:r>
            <a:r>
              <a:rPr lang="ru-RU" sz="2200" b="1" dirty="0">
                <a:solidFill>
                  <a:srgbClr val="00B050"/>
                </a:solidFill>
              </a:rPr>
              <a:t> </a:t>
            </a:r>
            <a:r>
              <a:rPr lang="ru-RU" sz="2200" b="1" dirty="0" err="1" smtClean="0">
                <a:solidFill>
                  <a:srgbClr val="00B050"/>
                </a:solidFill>
              </a:rPr>
              <a:t>кормів</a:t>
            </a:r>
            <a:r>
              <a:rPr lang="ru-RU" sz="2200" b="1" dirty="0" smtClean="0">
                <a:solidFill>
                  <a:srgbClr val="00B050"/>
                </a:solidFill>
              </a:rPr>
              <a:t>».</a:t>
            </a:r>
            <a:endParaRPr lang="ru-RU" sz="2200" b="1" dirty="0">
              <a:solidFill>
                <a:srgbClr val="00B050"/>
              </a:solidFill>
            </a:endParaRPr>
          </a:p>
          <a:p>
            <a:pPr marL="361950" indent="-280988" algn="just">
              <a:buFont typeface="Wingdings 2"/>
              <a:buAutoNum type="arabicPeriod"/>
            </a:pPr>
            <a:r>
              <a:rPr lang="ru-RU" sz="2200" b="1" dirty="0"/>
              <a:t>Закон України </a:t>
            </a:r>
            <a:r>
              <a:rPr lang="ru-RU" sz="2200" b="1" dirty="0" err="1" smtClean="0"/>
              <a:t>від</a:t>
            </a:r>
            <a:r>
              <a:rPr lang="ru-RU" sz="2200" b="1" dirty="0" smtClean="0"/>
              <a:t> 18 </a:t>
            </a:r>
            <a:r>
              <a:rPr lang="ru-RU" sz="2200" b="1" dirty="0" err="1"/>
              <a:t>травня</a:t>
            </a:r>
            <a:r>
              <a:rPr lang="ru-RU" sz="2200" b="1" dirty="0"/>
              <a:t> 2017 </a:t>
            </a:r>
            <a:r>
              <a:rPr lang="ru-RU" sz="2200" b="1" dirty="0" smtClean="0"/>
              <a:t>р. № 2042-VIII </a:t>
            </a:r>
            <a:r>
              <a:rPr lang="ru-RU" sz="2200" b="1" dirty="0" smtClean="0">
                <a:solidFill>
                  <a:srgbClr val="00B050"/>
                </a:solidFill>
              </a:rPr>
              <a:t>«Про </a:t>
            </a:r>
            <a:r>
              <a:rPr lang="ru-RU" sz="2200" b="1" dirty="0" err="1">
                <a:solidFill>
                  <a:srgbClr val="00B050"/>
                </a:solidFill>
              </a:rPr>
              <a:t>державний</a:t>
            </a:r>
            <a:r>
              <a:rPr lang="ru-RU" sz="2200" b="1" dirty="0">
                <a:solidFill>
                  <a:srgbClr val="00B050"/>
                </a:solidFill>
              </a:rPr>
              <a:t> контроль за </a:t>
            </a:r>
            <a:r>
              <a:rPr lang="ru-RU" sz="2200" b="1" dirty="0" err="1">
                <a:solidFill>
                  <a:srgbClr val="00B050"/>
                </a:solidFill>
              </a:rPr>
              <a:t>дотриманням</a:t>
            </a:r>
            <a:r>
              <a:rPr lang="ru-RU" sz="2200" b="1" dirty="0">
                <a:solidFill>
                  <a:srgbClr val="00B050"/>
                </a:solidFill>
              </a:rPr>
              <a:t> </a:t>
            </a:r>
            <a:r>
              <a:rPr lang="ru-RU" sz="2200" b="1" dirty="0" err="1">
                <a:solidFill>
                  <a:srgbClr val="00B050"/>
                </a:solidFill>
              </a:rPr>
              <a:t>законодавства</a:t>
            </a:r>
            <a:r>
              <a:rPr lang="ru-RU" sz="2200" b="1" dirty="0">
                <a:solidFill>
                  <a:srgbClr val="00B050"/>
                </a:solidFill>
              </a:rPr>
              <a:t> про </a:t>
            </a:r>
            <a:r>
              <a:rPr lang="ru-RU" sz="2200" b="1" dirty="0" err="1">
                <a:solidFill>
                  <a:srgbClr val="00B050"/>
                </a:solidFill>
              </a:rPr>
              <a:t>харчові</a:t>
            </a:r>
            <a:r>
              <a:rPr lang="ru-RU" sz="2200" b="1" dirty="0">
                <a:solidFill>
                  <a:srgbClr val="00B050"/>
                </a:solidFill>
              </a:rPr>
              <a:t> </a:t>
            </a:r>
            <a:r>
              <a:rPr lang="ru-RU" sz="2200" b="1" dirty="0" err="1">
                <a:solidFill>
                  <a:srgbClr val="00B050"/>
                </a:solidFill>
              </a:rPr>
              <a:t>продукти</a:t>
            </a:r>
            <a:r>
              <a:rPr lang="ru-RU" sz="2200" b="1" dirty="0">
                <a:solidFill>
                  <a:srgbClr val="00B050"/>
                </a:solidFill>
              </a:rPr>
              <a:t>, корми, </a:t>
            </a:r>
            <a:r>
              <a:rPr lang="ru-RU" sz="2200" b="1" dirty="0" err="1">
                <a:solidFill>
                  <a:srgbClr val="00B050"/>
                </a:solidFill>
              </a:rPr>
              <a:t>побічні</a:t>
            </a:r>
            <a:r>
              <a:rPr lang="ru-RU" sz="2200" b="1" dirty="0">
                <a:solidFill>
                  <a:srgbClr val="00B050"/>
                </a:solidFill>
              </a:rPr>
              <a:t> </a:t>
            </a:r>
            <a:r>
              <a:rPr lang="ru-RU" sz="2200" b="1" dirty="0" err="1">
                <a:solidFill>
                  <a:srgbClr val="00B050"/>
                </a:solidFill>
              </a:rPr>
              <a:t>продукти</a:t>
            </a:r>
            <a:r>
              <a:rPr lang="ru-RU" sz="2200" b="1" dirty="0">
                <a:solidFill>
                  <a:srgbClr val="00B050"/>
                </a:solidFill>
              </a:rPr>
              <a:t> </a:t>
            </a:r>
            <a:r>
              <a:rPr lang="ru-RU" sz="2200" b="1" dirty="0" err="1">
                <a:solidFill>
                  <a:srgbClr val="00B050"/>
                </a:solidFill>
              </a:rPr>
              <a:t>тваринного</a:t>
            </a:r>
            <a:r>
              <a:rPr lang="ru-RU" sz="2200" b="1" dirty="0">
                <a:solidFill>
                  <a:srgbClr val="00B050"/>
                </a:solidFill>
              </a:rPr>
              <a:t> </a:t>
            </a:r>
            <a:r>
              <a:rPr lang="ru-RU" sz="2200" b="1" dirty="0" err="1">
                <a:solidFill>
                  <a:srgbClr val="00B050"/>
                </a:solidFill>
              </a:rPr>
              <a:t>походження</a:t>
            </a:r>
            <a:r>
              <a:rPr lang="ru-RU" sz="2200" b="1" dirty="0">
                <a:solidFill>
                  <a:srgbClr val="00B050"/>
                </a:solidFill>
              </a:rPr>
              <a:t>, </a:t>
            </a:r>
            <a:r>
              <a:rPr lang="ru-RU" sz="2200" b="1" dirty="0" err="1">
                <a:solidFill>
                  <a:srgbClr val="00B050"/>
                </a:solidFill>
              </a:rPr>
              <a:t>ветеринарну</a:t>
            </a:r>
            <a:r>
              <a:rPr lang="ru-RU" sz="2200" b="1" dirty="0">
                <a:solidFill>
                  <a:srgbClr val="00B050"/>
                </a:solidFill>
              </a:rPr>
              <a:t> медицину та </a:t>
            </a:r>
            <a:r>
              <a:rPr lang="ru-RU" sz="2200" b="1" dirty="0" err="1">
                <a:solidFill>
                  <a:srgbClr val="00B050"/>
                </a:solidFill>
              </a:rPr>
              <a:t>благополуччя</a:t>
            </a:r>
            <a:r>
              <a:rPr lang="ru-RU" sz="2200" b="1" dirty="0">
                <a:solidFill>
                  <a:srgbClr val="00B050"/>
                </a:solidFill>
              </a:rPr>
              <a:t> </a:t>
            </a:r>
            <a:r>
              <a:rPr lang="ru-RU" sz="2200" b="1" dirty="0" err="1" smtClean="0">
                <a:solidFill>
                  <a:srgbClr val="00B050"/>
                </a:solidFill>
              </a:rPr>
              <a:t>тварин</a:t>
            </a:r>
            <a:r>
              <a:rPr lang="ru-RU" sz="2200" b="1" dirty="0" smtClean="0">
                <a:solidFill>
                  <a:srgbClr val="00B050"/>
                </a:solidFill>
              </a:rPr>
              <a:t>».</a:t>
            </a:r>
            <a:endParaRPr lang="uk-UA" sz="2200" b="1" dirty="0" smtClean="0">
              <a:solidFill>
                <a:srgbClr val="00B050"/>
              </a:solidFill>
            </a:endParaRPr>
          </a:p>
          <a:p>
            <a:pPr marL="361950" indent="-280988" algn="just">
              <a:buFont typeface="Wingdings 2"/>
              <a:buAutoNum type="arabicPeriod"/>
            </a:pPr>
            <a:r>
              <a:rPr lang="uk-UA" sz="2200" b="1" dirty="0" smtClean="0"/>
              <a:t>Закон </a:t>
            </a:r>
            <a:r>
              <a:rPr lang="uk-UA" sz="2200" b="1" dirty="0"/>
              <a:t>України </a:t>
            </a:r>
            <a:r>
              <a:rPr lang="uk-UA" sz="2200" b="1" dirty="0" smtClean="0"/>
              <a:t>від </a:t>
            </a:r>
            <a:r>
              <a:rPr lang="ru-RU" sz="2200" b="1" dirty="0"/>
              <a:t>22 лютого 2000 </a:t>
            </a:r>
            <a:r>
              <a:rPr lang="ru-RU" sz="2200" b="1" dirty="0" smtClean="0"/>
              <a:t>р. № 1492-II </a:t>
            </a:r>
            <a:r>
              <a:rPr lang="uk-UA" sz="2200" b="1" dirty="0" smtClean="0">
                <a:solidFill>
                  <a:srgbClr val="00B050"/>
                </a:solidFill>
              </a:rPr>
              <a:t>«Про бджільництво».</a:t>
            </a:r>
            <a:endParaRPr lang="uk-UA" sz="2200" b="1" dirty="0">
              <a:solidFill>
                <a:srgbClr val="00B050"/>
              </a:solidFill>
            </a:endParaRPr>
          </a:p>
          <a:p>
            <a:pPr marL="361950" indent="-280988" algn="just">
              <a:buFont typeface="Wingdings 2"/>
              <a:buAutoNum type="arabicPeriod"/>
            </a:pPr>
            <a:r>
              <a:rPr lang="uk-UA" sz="2200" b="1" dirty="0"/>
              <a:t>Закон України від </a:t>
            </a:r>
            <a:r>
              <a:rPr lang="ru-RU" sz="2200" b="1" dirty="0"/>
              <a:t>24 </a:t>
            </a:r>
            <a:r>
              <a:rPr lang="ru-RU" sz="2200" b="1" dirty="0" err="1"/>
              <a:t>червня</a:t>
            </a:r>
            <a:r>
              <a:rPr lang="ru-RU" sz="2200" b="1" dirty="0"/>
              <a:t> 2004 </a:t>
            </a:r>
            <a:r>
              <a:rPr lang="ru-RU" sz="2200" b="1" dirty="0" smtClean="0"/>
              <a:t>р. № </a:t>
            </a:r>
            <a:r>
              <a:rPr lang="ru-RU" sz="2200" b="1" dirty="0"/>
              <a:t>1870-IV </a:t>
            </a:r>
            <a:r>
              <a:rPr lang="uk-UA" sz="2200" b="1" dirty="0" smtClean="0">
                <a:solidFill>
                  <a:srgbClr val="00B050"/>
                </a:solidFill>
              </a:rPr>
              <a:t>«Про молоко та молочні продукти».</a:t>
            </a:r>
            <a:endParaRPr lang="uk-UA" sz="2200" b="1" dirty="0">
              <a:solidFill>
                <a:srgbClr val="00B050"/>
              </a:solidFill>
            </a:endParaRPr>
          </a:p>
          <a:p>
            <a:pPr marL="361950" indent="-280988" algn="just">
              <a:buFont typeface="Wingdings 2"/>
              <a:buAutoNum type="arabicPeriod"/>
            </a:pPr>
            <a:r>
              <a:rPr lang="uk-UA" sz="2200" b="1" dirty="0" smtClean="0"/>
              <a:t>Закон </a:t>
            </a:r>
            <a:r>
              <a:rPr lang="uk-UA" sz="2200" b="1" dirty="0"/>
              <a:t>України від </a:t>
            </a:r>
            <a:r>
              <a:rPr lang="ru-RU" sz="2200" b="1" dirty="0"/>
              <a:t>10 </a:t>
            </a:r>
            <a:r>
              <a:rPr lang="ru-RU" sz="2200" b="1" dirty="0" err="1"/>
              <a:t>липня</a:t>
            </a:r>
            <a:r>
              <a:rPr lang="ru-RU" sz="2200" b="1" dirty="0"/>
              <a:t> 2018 </a:t>
            </a:r>
            <a:r>
              <a:rPr lang="ru-RU" sz="2200" b="1" dirty="0" smtClean="0"/>
              <a:t>р. № </a:t>
            </a:r>
            <a:r>
              <a:rPr lang="ru-RU" sz="2200" b="1" dirty="0"/>
              <a:t>2496-VIII </a:t>
            </a:r>
            <a:r>
              <a:rPr lang="uk-UA" sz="2200" b="1" dirty="0" smtClean="0">
                <a:solidFill>
                  <a:srgbClr val="00B050"/>
                </a:solidFill>
              </a:rPr>
              <a:t>«</a:t>
            </a:r>
            <a:r>
              <a:rPr lang="uk-UA" sz="2200" b="1" dirty="0">
                <a:solidFill>
                  <a:srgbClr val="00B050"/>
                </a:solidFill>
              </a:rPr>
              <a:t>Про </a:t>
            </a:r>
            <a:r>
              <a:rPr lang="ru-RU" sz="2200" b="1" dirty="0" err="1">
                <a:solidFill>
                  <a:srgbClr val="00B050"/>
                </a:solidFill>
              </a:rPr>
              <a:t>основні</a:t>
            </a:r>
            <a:r>
              <a:rPr lang="ru-RU" sz="2200" b="1" dirty="0">
                <a:solidFill>
                  <a:srgbClr val="00B050"/>
                </a:solidFill>
              </a:rPr>
              <a:t> </a:t>
            </a:r>
            <a:r>
              <a:rPr lang="ru-RU" sz="2200" b="1" dirty="0" err="1">
                <a:solidFill>
                  <a:srgbClr val="00B050"/>
                </a:solidFill>
              </a:rPr>
              <a:t>принципи</a:t>
            </a:r>
            <a:r>
              <a:rPr lang="ru-RU" sz="2200" b="1" dirty="0">
                <a:solidFill>
                  <a:srgbClr val="00B050"/>
                </a:solidFill>
              </a:rPr>
              <a:t> та </a:t>
            </a:r>
            <a:r>
              <a:rPr lang="ru-RU" sz="2200" b="1" dirty="0" err="1">
                <a:solidFill>
                  <a:srgbClr val="00B050"/>
                </a:solidFill>
              </a:rPr>
              <a:t>вимоги</a:t>
            </a:r>
            <a:r>
              <a:rPr lang="ru-RU" sz="2200" b="1" dirty="0">
                <a:solidFill>
                  <a:srgbClr val="00B050"/>
                </a:solidFill>
              </a:rPr>
              <a:t> до </a:t>
            </a:r>
            <a:r>
              <a:rPr lang="ru-RU" sz="2200" b="1" dirty="0" err="1">
                <a:solidFill>
                  <a:srgbClr val="00B050"/>
                </a:solidFill>
              </a:rPr>
              <a:t>органічного</a:t>
            </a:r>
            <a:r>
              <a:rPr lang="ru-RU" sz="2200" b="1" dirty="0">
                <a:solidFill>
                  <a:srgbClr val="00B050"/>
                </a:solidFill>
              </a:rPr>
              <a:t> </a:t>
            </a:r>
            <a:r>
              <a:rPr lang="ru-RU" sz="2200" b="1" dirty="0" err="1">
                <a:solidFill>
                  <a:srgbClr val="00B050"/>
                </a:solidFill>
              </a:rPr>
              <a:t>виробництва</a:t>
            </a:r>
            <a:r>
              <a:rPr lang="ru-RU" sz="2200" b="1" dirty="0">
                <a:solidFill>
                  <a:srgbClr val="00B050"/>
                </a:solidFill>
              </a:rPr>
              <a:t>, </a:t>
            </a:r>
            <a:r>
              <a:rPr lang="ru-RU" sz="2200" b="1" dirty="0" err="1">
                <a:solidFill>
                  <a:srgbClr val="00B050"/>
                </a:solidFill>
              </a:rPr>
              <a:t>обігу</a:t>
            </a:r>
            <a:r>
              <a:rPr lang="ru-RU" sz="2200" b="1" dirty="0">
                <a:solidFill>
                  <a:srgbClr val="00B050"/>
                </a:solidFill>
              </a:rPr>
              <a:t> та </a:t>
            </a:r>
            <a:r>
              <a:rPr lang="ru-RU" sz="2200" b="1" dirty="0" err="1">
                <a:solidFill>
                  <a:srgbClr val="00B050"/>
                </a:solidFill>
              </a:rPr>
              <a:t>маркування</a:t>
            </a:r>
            <a:r>
              <a:rPr lang="ru-RU" sz="2200" b="1" dirty="0">
                <a:solidFill>
                  <a:srgbClr val="00B050"/>
                </a:solidFill>
              </a:rPr>
              <a:t> </a:t>
            </a:r>
            <a:r>
              <a:rPr lang="ru-RU" sz="2200" b="1" dirty="0" err="1">
                <a:solidFill>
                  <a:srgbClr val="00B050"/>
                </a:solidFill>
              </a:rPr>
              <a:t>органічної</a:t>
            </a:r>
            <a:r>
              <a:rPr lang="ru-RU" sz="2200" b="1" dirty="0">
                <a:solidFill>
                  <a:srgbClr val="00B050"/>
                </a:solidFill>
              </a:rPr>
              <a:t> </a:t>
            </a:r>
            <a:r>
              <a:rPr lang="ru-RU" sz="2200" b="1" dirty="0" err="1">
                <a:solidFill>
                  <a:srgbClr val="00B050"/>
                </a:solidFill>
              </a:rPr>
              <a:t>продукції</a:t>
            </a:r>
            <a:r>
              <a:rPr lang="uk-UA" sz="2200" b="1" dirty="0" smtClean="0">
                <a:solidFill>
                  <a:srgbClr val="00B050"/>
                </a:solidFill>
              </a:rPr>
              <a:t>».</a:t>
            </a:r>
            <a:endParaRPr lang="uk-UA" sz="2200" b="1" dirty="0">
              <a:solidFill>
                <a:srgbClr val="00B050"/>
              </a:solidFill>
            </a:endParaRPr>
          </a:p>
          <a:p>
            <a:pPr marL="539496" indent="-457200" algn="just">
              <a:buAutoNum type="arabicPeriod"/>
            </a:pPr>
            <a:endParaRPr lang="uk-UA" sz="2400" b="1" dirty="0">
              <a:solidFill>
                <a:srgbClr val="00B050"/>
              </a:solidFill>
            </a:endParaRPr>
          </a:p>
          <a:p>
            <a:pPr marL="539496" indent="-457200" algn="just">
              <a:buAutoNum type="arabicPeriod"/>
            </a:pPr>
            <a:endParaRPr lang="uk-UA" sz="2400" b="1" dirty="0">
              <a:solidFill>
                <a:srgbClr val="00B050"/>
              </a:solidFill>
            </a:endParaRPr>
          </a:p>
          <a:p>
            <a:pPr marL="539496" indent="-457200" algn="just">
              <a:buAutoNum type="arabicPeriod"/>
            </a:pPr>
            <a:endParaRPr lang="uk-UA" sz="2400" b="1" dirty="0">
              <a:solidFill>
                <a:srgbClr val="00B050"/>
              </a:solidFill>
            </a:endParaRPr>
          </a:p>
          <a:p>
            <a:pPr marL="539496" indent="-457200" algn="just">
              <a:buAutoNum type="arabicPeriod"/>
            </a:pPr>
            <a:endParaRPr lang="uk-UA" sz="2400" b="1" dirty="0" smtClean="0">
              <a:solidFill>
                <a:srgbClr val="00B050"/>
              </a:solidFill>
            </a:endParaRPr>
          </a:p>
          <a:p>
            <a:pPr marL="539496" indent="-457200" algn="just">
              <a:buAutoNum type="arabicPeriod"/>
            </a:pPr>
            <a:endParaRPr lang="uk-UA" sz="2400" b="1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1273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35608" y="-99392"/>
            <a:ext cx="7498080" cy="1143000"/>
          </a:xfrm>
        </p:spPr>
        <p:txBody>
          <a:bodyPr>
            <a:normAutofit/>
          </a:bodyPr>
          <a:lstStyle/>
          <a:p>
            <a:pPr algn="ctr">
              <a:tabLst>
                <a:tab pos="3681413" algn="l"/>
              </a:tabLst>
            </a:pPr>
            <a:r>
              <a:rPr lang="uk-UA" sz="2400" b="1" dirty="0" smtClean="0">
                <a:solidFill>
                  <a:srgbClr val="FF0000"/>
                </a:solidFill>
              </a:rPr>
              <a:t>Правове поняття аквакультури (рибництва) як галузі сільськогосподарського виробництва</a:t>
            </a:r>
            <a:endParaRPr lang="uk-UA" sz="2400" b="1" dirty="0">
              <a:solidFill>
                <a:srgbClr val="FF0000"/>
              </a:solidFill>
            </a:endParaRPr>
          </a:p>
        </p:txBody>
      </p:sp>
      <p:sp>
        <p:nvSpPr>
          <p:cNvPr id="5" name="Місце для вмісту 4"/>
          <p:cNvSpPr>
            <a:spLocks noGrp="1"/>
          </p:cNvSpPr>
          <p:nvPr>
            <p:ph idx="1"/>
          </p:nvPr>
        </p:nvSpPr>
        <p:spPr>
          <a:xfrm>
            <a:off x="1043608" y="1043608"/>
            <a:ext cx="7704856" cy="5697760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uk-UA" sz="2400" b="1" dirty="0" smtClean="0">
                <a:solidFill>
                  <a:srgbClr val="00B050"/>
                </a:solidFill>
              </a:rPr>
              <a:t>Аквакультура </a:t>
            </a:r>
            <a:r>
              <a:rPr lang="uk-UA" sz="2400" b="1" dirty="0">
                <a:solidFill>
                  <a:srgbClr val="00B050"/>
                </a:solidFill>
              </a:rPr>
              <a:t>(</a:t>
            </a:r>
            <a:r>
              <a:rPr lang="uk-UA" sz="2400" b="1" dirty="0" smtClean="0">
                <a:solidFill>
                  <a:srgbClr val="00B050"/>
                </a:solidFill>
              </a:rPr>
              <a:t>рибництво) – </a:t>
            </a:r>
            <a:r>
              <a:rPr lang="uk-UA" sz="2400" b="1" dirty="0" smtClean="0"/>
              <a:t>сільськогосподарська </a:t>
            </a:r>
            <a:r>
              <a:rPr lang="uk-UA" sz="2400" b="1" dirty="0"/>
              <a:t>діяльність із штучного розведення, утримання та вирощування об’єктів аквакультури у повністю або частково контрольованих умовах для одержання сільськогосподарської продукції (продукції аквакультури) та її реалізації, виробництва кормів, відтворення біоресурсів, ведення селекційно-племінної роботи, інтродукції, переселення, акліматизації та реакліматизації </a:t>
            </a:r>
            <a:r>
              <a:rPr lang="uk-UA" sz="2400" b="1" dirty="0" err="1"/>
              <a:t>гідробіонтів</a:t>
            </a:r>
            <a:r>
              <a:rPr lang="uk-UA" sz="2400" b="1" dirty="0"/>
              <a:t>, поповнення запасів водних біоресурсів, збереження їх </a:t>
            </a:r>
            <a:r>
              <a:rPr lang="uk-UA" sz="2400" b="1" dirty="0" err="1"/>
              <a:t>біорізноманіття</a:t>
            </a:r>
            <a:r>
              <a:rPr lang="uk-UA" sz="2400" b="1" dirty="0"/>
              <a:t>, а також надання рекреаційних </a:t>
            </a:r>
            <a:r>
              <a:rPr lang="uk-UA" sz="2400" b="1" dirty="0" smtClean="0"/>
              <a:t>послуг.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2400" b="1" dirty="0" smtClean="0">
                <a:solidFill>
                  <a:srgbClr val="00B050"/>
                </a:solidFill>
              </a:rPr>
              <a:t>Марикультура </a:t>
            </a:r>
            <a:r>
              <a:rPr lang="uk-UA" sz="2400" b="1" dirty="0">
                <a:solidFill>
                  <a:srgbClr val="00B050"/>
                </a:solidFill>
              </a:rPr>
              <a:t>(морська аквакультура) </a:t>
            </a:r>
            <a:r>
              <a:rPr lang="uk-UA" sz="2400" b="1" dirty="0" smtClean="0">
                <a:solidFill>
                  <a:srgbClr val="00B050"/>
                </a:solidFill>
              </a:rPr>
              <a:t>– </a:t>
            </a:r>
            <a:r>
              <a:rPr lang="uk-UA" sz="2400" b="1" dirty="0" smtClean="0"/>
              <a:t>діяльність </a:t>
            </a:r>
            <a:r>
              <a:rPr lang="uk-UA" sz="2400" b="1" dirty="0"/>
              <a:t>з розведення, утримання та вирощування об’єктів аквакультури у внутрішніх морських водах, територіальному морі та виключній (морській) економічній зоні України із застосуванням плавучих садків, інших технологічних пристроїв з використанням морської </a:t>
            </a:r>
            <a:r>
              <a:rPr lang="uk-UA" sz="2400" b="1" dirty="0" smtClean="0"/>
              <a:t>води.</a:t>
            </a:r>
          </a:p>
        </p:txBody>
      </p:sp>
    </p:spTree>
    <p:extLst>
      <p:ext uri="{BB962C8B-B14F-4D97-AF65-F5344CB8AC3E}">
        <p14:creationId xmlns:p14="http://schemas.microsoft.com/office/powerpoint/2010/main" val="2864181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35608" y="-99392"/>
            <a:ext cx="7498080" cy="1143000"/>
          </a:xfrm>
        </p:spPr>
        <p:txBody>
          <a:bodyPr>
            <a:normAutofit/>
          </a:bodyPr>
          <a:lstStyle/>
          <a:p>
            <a:pPr algn="ctr">
              <a:tabLst>
                <a:tab pos="3681413" algn="l"/>
              </a:tabLst>
            </a:pPr>
            <a:r>
              <a:rPr lang="uk-UA" sz="2400" b="1" dirty="0" smtClean="0">
                <a:solidFill>
                  <a:srgbClr val="FF0000"/>
                </a:solidFill>
              </a:rPr>
              <a:t>Правове поняття аквакультури (рибництва) як галузі сільськогосподарського виробництва</a:t>
            </a:r>
            <a:endParaRPr lang="uk-UA" sz="2400" b="1" dirty="0">
              <a:solidFill>
                <a:srgbClr val="FF0000"/>
              </a:solidFill>
            </a:endParaRPr>
          </a:p>
        </p:txBody>
      </p:sp>
      <p:sp>
        <p:nvSpPr>
          <p:cNvPr id="5" name="Місце для вмісту 4"/>
          <p:cNvSpPr>
            <a:spLocks noGrp="1"/>
          </p:cNvSpPr>
          <p:nvPr>
            <p:ph idx="1"/>
          </p:nvPr>
        </p:nvSpPr>
        <p:spPr>
          <a:xfrm>
            <a:off x="1043608" y="1043608"/>
            <a:ext cx="7704856" cy="5697760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uk-UA" sz="2400" b="1" dirty="0" smtClean="0">
                <a:solidFill>
                  <a:srgbClr val="00B050"/>
                </a:solidFill>
              </a:rPr>
              <a:t>Рибне </a:t>
            </a:r>
            <a:r>
              <a:rPr lang="uk-UA" sz="2400" b="1" dirty="0">
                <a:solidFill>
                  <a:srgbClr val="00B050"/>
                </a:solidFill>
              </a:rPr>
              <a:t>господарство </a:t>
            </a:r>
            <a:r>
              <a:rPr lang="uk-UA" sz="2400" b="1" dirty="0"/>
              <a:t>- галузь економіки, завданнями якої є вивчення, охорона, відтворення, вирощування, використання водних біоресурсів, їх вилучення (добування, вилов, збирання), реалізація та переробка з метою одержання харчової, технічної, кормової, медичної та іншої продукції, а також забезпечення безпеки мореплавства суден </a:t>
            </a:r>
            <a:r>
              <a:rPr lang="uk-UA" sz="2400" b="1" dirty="0" smtClean="0"/>
              <a:t>флоту рибної промисловості.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2400" b="1" dirty="0"/>
              <a:t>Функціонування </a:t>
            </a:r>
            <a:r>
              <a:rPr lang="uk-UA" sz="2400" b="1" dirty="0">
                <a:solidFill>
                  <a:srgbClr val="00B050"/>
                </a:solidFill>
              </a:rPr>
              <a:t>галузі рибного господарства </a:t>
            </a:r>
            <a:r>
              <a:rPr lang="uk-UA" sz="2400" b="1" dirty="0"/>
              <a:t>забезпечують суб'єкти рибного господарства, а також технологічно пов'язані з ними підприємства та організації чи інші підприємства, які забезпечують діяльність та розвиток галузі (морські рибні порти, галузеві навчальні заклади, навчально-тренажерні центри, науково-дослідні, проектно-конструкторські підприємства та організації, суднобудівні, судноремонтні заводи, селекційні центри, спеціалізовані лабораторії тощо).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uk-UA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41174751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35608" y="-99392"/>
            <a:ext cx="7498080" cy="1143000"/>
          </a:xfrm>
        </p:spPr>
        <p:txBody>
          <a:bodyPr>
            <a:normAutofit/>
          </a:bodyPr>
          <a:lstStyle/>
          <a:p>
            <a:pPr algn="ctr">
              <a:tabLst>
                <a:tab pos="3681413" algn="l"/>
              </a:tabLst>
            </a:pPr>
            <a:r>
              <a:rPr lang="uk-UA" sz="2200" b="1" dirty="0" smtClean="0">
                <a:solidFill>
                  <a:srgbClr val="FF0000"/>
                </a:solidFill>
              </a:rPr>
              <a:t>Законодавчі засади аквакультури як галузі сільськогосподарського виробництва</a:t>
            </a:r>
            <a:endParaRPr lang="uk-UA" sz="2200" b="1" dirty="0">
              <a:solidFill>
                <a:srgbClr val="FF0000"/>
              </a:solidFill>
            </a:endParaRPr>
          </a:p>
        </p:txBody>
      </p:sp>
      <p:sp>
        <p:nvSpPr>
          <p:cNvPr id="5" name="Місце для вмісту 4"/>
          <p:cNvSpPr>
            <a:spLocks noGrp="1"/>
          </p:cNvSpPr>
          <p:nvPr>
            <p:ph idx="1"/>
          </p:nvPr>
        </p:nvSpPr>
        <p:spPr>
          <a:xfrm>
            <a:off x="1115616" y="908720"/>
            <a:ext cx="7632848" cy="5832648"/>
          </a:xfrm>
        </p:spPr>
        <p:txBody>
          <a:bodyPr>
            <a:normAutofit lnSpcReduction="10000"/>
          </a:bodyPr>
          <a:lstStyle/>
          <a:p>
            <a:pPr marL="361950" indent="-280988" algn="just">
              <a:buFont typeface="Wingdings 2"/>
              <a:buAutoNum type="arabicPeriod"/>
            </a:pPr>
            <a:r>
              <a:rPr lang="uk-UA" sz="2200" b="1" dirty="0" smtClean="0"/>
              <a:t>Закон </a:t>
            </a:r>
            <a:r>
              <a:rPr lang="uk-UA" sz="2200" b="1" dirty="0"/>
              <a:t>України від </a:t>
            </a:r>
            <a:r>
              <a:rPr lang="ru-RU" sz="2200" b="1" dirty="0"/>
              <a:t>8 </a:t>
            </a:r>
            <a:r>
              <a:rPr lang="ru-RU" sz="2200" b="1" dirty="0" err="1"/>
              <a:t>липня</a:t>
            </a:r>
            <a:r>
              <a:rPr lang="ru-RU" sz="2200" b="1" dirty="0"/>
              <a:t> 2011 </a:t>
            </a:r>
            <a:r>
              <a:rPr lang="ru-RU" sz="2200" b="1" dirty="0" smtClean="0"/>
              <a:t>р. № </a:t>
            </a:r>
            <a:r>
              <a:rPr lang="ru-RU" sz="2200" b="1" dirty="0"/>
              <a:t>3677-VI </a:t>
            </a:r>
            <a:r>
              <a:rPr lang="uk-UA" sz="2200" b="1" dirty="0" smtClean="0">
                <a:solidFill>
                  <a:srgbClr val="00B050"/>
                </a:solidFill>
              </a:rPr>
              <a:t>«</a:t>
            </a:r>
            <a:r>
              <a:rPr lang="ru-RU" sz="2200" b="1" dirty="0">
                <a:solidFill>
                  <a:srgbClr val="00B050"/>
                </a:solidFill>
              </a:rPr>
              <a:t>Про </a:t>
            </a:r>
            <a:r>
              <a:rPr lang="ru-RU" sz="2200" b="1" dirty="0" err="1">
                <a:solidFill>
                  <a:srgbClr val="00B050"/>
                </a:solidFill>
              </a:rPr>
              <a:t>рибне</a:t>
            </a:r>
            <a:r>
              <a:rPr lang="ru-RU" sz="2200" b="1" dirty="0">
                <a:solidFill>
                  <a:srgbClr val="00B050"/>
                </a:solidFill>
              </a:rPr>
              <a:t> </a:t>
            </a:r>
            <a:r>
              <a:rPr lang="ru-RU" sz="2200" b="1" dirty="0" err="1">
                <a:solidFill>
                  <a:srgbClr val="00B050"/>
                </a:solidFill>
              </a:rPr>
              <a:t>господарство</a:t>
            </a:r>
            <a:r>
              <a:rPr lang="ru-RU" sz="2200" b="1" dirty="0">
                <a:solidFill>
                  <a:srgbClr val="00B050"/>
                </a:solidFill>
              </a:rPr>
              <a:t>, </a:t>
            </a:r>
            <a:r>
              <a:rPr lang="ru-RU" sz="2200" b="1" dirty="0" err="1">
                <a:solidFill>
                  <a:srgbClr val="00B050"/>
                </a:solidFill>
              </a:rPr>
              <a:t>промислове</a:t>
            </a:r>
            <a:r>
              <a:rPr lang="ru-RU" sz="2200" b="1" dirty="0">
                <a:solidFill>
                  <a:srgbClr val="00B050"/>
                </a:solidFill>
              </a:rPr>
              <a:t> </a:t>
            </a:r>
            <a:r>
              <a:rPr lang="ru-RU" sz="2200" b="1" dirty="0" err="1">
                <a:solidFill>
                  <a:srgbClr val="00B050"/>
                </a:solidFill>
              </a:rPr>
              <a:t>рибальство</a:t>
            </a:r>
            <a:r>
              <a:rPr lang="ru-RU" sz="2200" b="1" dirty="0">
                <a:solidFill>
                  <a:srgbClr val="00B050"/>
                </a:solidFill>
              </a:rPr>
              <a:t> та </a:t>
            </a:r>
            <a:r>
              <a:rPr lang="ru-RU" sz="2200" b="1" dirty="0" err="1">
                <a:solidFill>
                  <a:srgbClr val="00B050"/>
                </a:solidFill>
              </a:rPr>
              <a:t>охорону</a:t>
            </a:r>
            <a:r>
              <a:rPr lang="ru-RU" sz="2200" b="1" dirty="0">
                <a:solidFill>
                  <a:srgbClr val="00B050"/>
                </a:solidFill>
              </a:rPr>
              <a:t> </a:t>
            </a:r>
            <a:r>
              <a:rPr lang="ru-RU" sz="2200" b="1" dirty="0" err="1">
                <a:solidFill>
                  <a:srgbClr val="00B050"/>
                </a:solidFill>
              </a:rPr>
              <a:t>водних</a:t>
            </a:r>
            <a:r>
              <a:rPr lang="ru-RU" sz="2200" b="1" dirty="0">
                <a:solidFill>
                  <a:srgbClr val="00B050"/>
                </a:solidFill>
              </a:rPr>
              <a:t> </a:t>
            </a:r>
            <a:r>
              <a:rPr lang="ru-RU" sz="2200" b="1" dirty="0" err="1">
                <a:solidFill>
                  <a:srgbClr val="00B050"/>
                </a:solidFill>
              </a:rPr>
              <a:t>біоресурсів</a:t>
            </a:r>
            <a:r>
              <a:rPr lang="uk-UA" sz="2200" b="1" dirty="0" smtClean="0">
                <a:solidFill>
                  <a:srgbClr val="00B050"/>
                </a:solidFill>
              </a:rPr>
              <a:t>».</a:t>
            </a:r>
            <a:endParaRPr lang="uk-UA" sz="2200" b="1" dirty="0">
              <a:solidFill>
                <a:srgbClr val="00B050"/>
              </a:solidFill>
            </a:endParaRPr>
          </a:p>
          <a:p>
            <a:pPr marL="361950" indent="-280988" algn="just">
              <a:buFont typeface="Wingdings 2"/>
              <a:buAutoNum type="arabicPeriod"/>
            </a:pPr>
            <a:r>
              <a:rPr lang="uk-UA" sz="2200" b="1" dirty="0" smtClean="0"/>
              <a:t>Закон </a:t>
            </a:r>
            <a:r>
              <a:rPr lang="uk-UA" sz="2200" b="1" dirty="0"/>
              <a:t>України </a:t>
            </a:r>
            <a:r>
              <a:rPr lang="uk-UA" sz="2200" b="1" dirty="0" smtClean="0"/>
              <a:t>від </a:t>
            </a:r>
            <a:r>
              <a:rPr lang="ru-RU" sz="2200" b="1" dirty="0"/>
              <a:t>18 </a:t>
            </a:r>
            <a:r>
              <a:rPr lang="ru-RU" sz="2200" b="1" dirty="0" err="1"/>
              <a:t>вересня</a:t>
            </a:r>
            <a:r>
              <a:rPr lang="ru-RU" sz="2200" b="1" dirty="0"/>
              <a:t> 2012 </a:t>
            </a:r>
            <a:r>
              <a:rPr lang="ru-RU" sz="2200" b="1" dirty="0" smtClean="0"/>
              <a:t>р. № </a:t>
            </a:r>
            <a:r>
              <a:rPr lang="ru-RU" sz="2200" b="1" dirty="0"/>
              <a:t>5293-VI </a:t>
            </a:r>
            <a:r>
              <a:rPr lang="uk-UA" sz="2200" b="1" dirty="0" smtClean="0">
                <a:solidFill>
                  <a:srgbClr val="00B050"/>
                </a:solidFill>
              </a:rPr>
              <a:t>«Про аквакультуру».</a:t>
            </a:r>
            <a:endParaRPr lang="uk-UA" sz="2200" b="1" dirty="0">
              <a:solidFill>
                <a:srgbClr val="00B050"/>
              </a:solidFill>
            </a:endParaRPr>
          </a:p>
          <a:p>
            <a:pPr marL="361950" indent="-280988" algn="just">
              <a:buFont typeface="Wingdings 2"/>
              <a:buAutoNum type="arabicPeriod"/>
            </a:pPr>
            <a:r>
              <a:rPr lang="uk-UA" sz="2200" b="1" dirty="0"/>
              <a:t>Закон України </a:t>
            </a:r>
            <a:r>
              <a:rPr lang="uk-UA" sz="2200" b="1" dirty="0" smtClean="0"/>
              <a:t>від </a:t>
            </a:r>
            <a:r>
              <a:rPr lang="ru-RU" sz="2200" b="1" dirty="0" smtClean="0"/>
              <a:t>4 </a:t>
            </a:r>
            <a:r>
              <a:rPr lang="ru-RU" sz="2200" b="1" dirty="0"/>
              <a:t>листопада 2020 </a:t>
            </a:r>
            <a:r>
              <a:rPr lang="ru-RU" sz="2200" b="1" dirty="0" smtClean="0"/>
              <a:t>р. № 963-IX </a:t>
            </a:r>
            <a:r>
              <a:rPr lang="ru-RU" sz="2200" b="1" dirty="0" smtClean="0">
                <a:solidFill>
                  <a:srgbClr val="00B050"/>
                </a:solidFill>
              </a:rPr>
              <a:t>«Про </a:t>
            </a:r>
            <a:r>
              <a:rPr lang="ru-RU" sz="2200" b="1" dirty="0" err="1">
                <a:solidFill>
                  <a:srgbClr val="00B050"/>
                </a:solidFill>
              </a:rPr>
              <a:t>внесення</a:t>
            </a:r>
            <a:r>
              <a:rPr lang="ru-RU" sz="2200" b="1" dirty="0">
                <a:solidFill>
                  <a:srgbClr val="00B050"/>
                </a:solidFill>
              </a:rPr>
              <a:t> </a:t>
            </a:r>
            <a:r>
              <a:rPr lang="ru-RU" sz="2200" b="1" dirty="0" err="1">
                <a:solidFill>
                  <a:srgbClr val="00B050"/>
                </a:solidFill>
              </a:rPr>
              <a:t>змін</a:t>
            </a:r>
            <a:r>
              <a:rPr lang="ru-RU" sz="2200" b="1" dirty="0">
                <a:solidFill>
                  <a:srgbClr val="00B050"/>
                </a:solidFill>
              </a:rPr>
              <a:t> до </a:t>
            </a:r>
            <a:r>
              <a:rPr lang="ru-RU" sz="2200" b="1" dirty="0" err="1">
                <a:solidFill>
                  <a:srgbClr val="00B050"/>
                </a:solidFill>
              </a:rPr>
              <a:t>деяких</a:t>
            </a:r>
            <a:r>
              <a:rPr lang="ru-RU" sz="2200" b="1" dirty="0">
                <a:solidFill>
                  <a:srgbClr val="00B050"/>
                </a:solidFill>
              </a:rPr>
              <a:t> </a:t>
            </a:r>
            <a:r>
              <a:rPr lang="ru-RU" sz="2200" b="1" dirty="0" err="1">
                <a:solidFill>
                  <a:srgbClr val="00B050"/>
                </a:solidFill>
              </a:rPr>
              <a:t>законодавчих</a:t>
            </a:r>
            <a:r>
              <a:rPr lang="ru-RU" sz="2200" b="1" dirty="0">
                <a:solidFill>
                  <a:srgbClr val="00B050"/>
                </a:solidFill>
              </a:rPr>
              <a:t> </a:t>
            </a:r>
            <a:r>
              <a:rPr lang="ru-RU" sz="2200" b="1" dirty="0" err="1">
                <a:solidFill>
                  <a:srgbClr val="00B050"/>
                </a:solidFill>
              </a:rPr>
              <a:t>актів</a:t>
            </a:r>
            <a:r>
              <a:rPr lang="ru-RU" sz="2200" b="1" dirty="0">
                <a:solidFill>
                  <a:srgbClr val="00B050"/>
                </a:solidFill>
              </a:rPr>
              <a:t> України </a:t>
            </a:r>
            <a:r>
              <a:rPr lang="ru-RU" sz="2200" b="1" dirty="0" err="1">
                <a:solidFill>
                  <a:srgbClr val="00B050"/>
                </a:solidFill>
              </a:rPr>
              <a:t>щодо</a:t>
            </a:r>
            <a:r>
              <a:rPr lang="ru-RU" sz="2200" b="1" dirty="0">
                <a:solidFill>
                  <a:srgbClr val="00B050"/>
                </a:solidFill>
              </a:rPr>
              <a:t> </a:t>
            </a:r>
            <a:r>
              <a:rPr lang="ru-RU" sz="2200" b="1" dirty="0" err="1">
                <a:solidFill>
                  <a:srgbClr val="00B050"/>
                </a:solidFill>
              </a:rPr>
              <a:t>уточнення</a:t>
            </a:r>
            <a:r>
              <a:rPr lang="ru-RU" sz="2200" b="1" dirty="0">
                <a:solidFill>
                  <a:srgbClr val="00B050"/>
                </a:solidFill>
              </a:rPr>
              <a:t> порядку </a:t>
            </a:r>
            <a:r>
              <a:rPr lang="ru-RU" sz="2200" b="1" dirty="0" err="1">
                <a:solidFill>
                  <a:srgbClr val="00B050"/>
                </a:solidFill>
              </a:rPr>
              <a:t>передачі</a:t>
            </a:r>
            <a:r>
              <a:rPr lang="ru-RU" sz="2200" b="1" dirty="0">
                <a:solidFill>
                  <a:srgbClr val="00B050"/>
                </a:solidFill>
              </a:rPr>
              <a:t> в </a:t>
            </a:r>
            <a:r>
              <a:rPr lang="ru-RU" sz="2200" b="1" dirty="0" err="1">
                <a:solidFill>
                  <a:srgbClr val="00B050"/>
                </a:solidFill>
              </a:rPr>
              <a:t>оренду</a:t>
            </a:r>
            <a:r>
              <a:rPr lang="ru-RU" sz="2200" b="1" dirty="0">
                <a:solidFill>
                  <a:srgbClr val="00B050"/>
                </a:solidFill>
              </a:rPr>
              <a:t> </a:t>
            </a:r>
            <a:r>
              <a:rPr lang="ru-RU" sz="2200" b="1" dirty="0" err="1">
                <a:solidFill>
                  <a:srgbClr val="00B050"/>
                </a:solidFill>
              </a:rPr>
              <a:t>водних</a:t>
            </a:r>
            <a:r>
              <a:rPr lang="ru-RU" sz="2200" b="1" dirty="0">
                <a:solidFill>
                  <a:srgbClr val="00B050"/>
                </a:solidFill>
              </a:rPr>
              <a:t> </a:t>
            </a:r>
            <a:r>
              <a:rPr lang="ru-RU" sz="2200" b="1" dirty="0" err="1">
                <a:solidFill>
                  <a:srgbClr val="00B050"/>
                </a:solidFill>
              </a:rPr>
              <a:t>об’єктів</a:t>
            </a:r>
            <a:r>
              <a:rPr lang="ru-RU" sz="2200" b="1" dirty="0">
                <a:solidFill>
                  <a:srgbClr val="00B050"/>
                </a:solidFill>
              </a:rPr>
              <a:t> у </a:t>
            </a:r>
            <a:r>
              <a:rPr lang="ru-RU" sz="2200" b="1" dirty="0" err="1">
                <a:solidFill>
                  <a:srgbClr val="00B050"/>
                </a:solidFill>
              </a:rPr>
              <a:t>комплексі</a:t>
            </a:r>
            <a:r>
              <a:rPr lang="ru-RU" sz="2200" b="1" dirty="0">
                <a:solidFill>
                  <a:srgbClr val="00B050"/>
                </a:solidFill>
              </a:rPr>
              <a:t> з </a:t>
            </a:r>
            <a:r>
              <a:rPr lang="ru-RU" sz="2200" b="1" dirty="0" err="1">
                <a:solidFill>
                  <a:srgbClr val="00B050"/>
                </a:solidFill>
              </a:rPr>
              <a:t>земельними</a:t>
            </a:r>
            <a:r>
              <a:rPr lang="ru-RU" sz="2200" b="1" dirty="0">
                <a:solidFill>
                  <a:srgbClr val="00B050"/>
                </a:solidFill>
              </a:rPr>
              <a:t> </a:t>
            </a:r>
            <a:r>
              <a:rPr lang="ru-RU" sz="2200" b="1" dirty="0" err="1" smtClean="0">
                <a:solidFill>
                  <a:srgbClr val="00B050"/>
                </a:solidFill>
              </a:rPr>
              <a:t>ділянками</a:t>
            </a:r>
            <a:r>
              <a:rPr lang="ru-RU" sz="2200" b="1" dirty="0" smtClean="0">
                <a:solidFill>
                  <a:srgbClr val="00B050"/>
                </a:solidFill>
              </a:rPr>
              <a:t>».</a:t>
            </a:r>
            <a:endParaRPr lang="uk-UA" sz="2200" b="1" dirty="0" smtClean="0">
              <a:solidFill>
                <a:srgbClr val="00B050"/>
              </a:solidFill>
            </a:endParaRPr>
          </a:p>
          <a:p>
            <a:pPr marL="361950" indent="-280988" algn="just">
              <a:buFont typeface="Wingdings 2"/>
              <a:buAutoNum type="arabicPeriod"/>
            </a:pPr>
            <a:r>
              <a:rPr lang="ru-RU" sz="2200" b="1" dirty="0" smtClean="0"/>
              <a:t>Закон України </a:t>
            </a:r>
            <a:r>
              <a:rPr lang="ru-RU" sz="2200" b="1" dirty="0" err="1" smtClean="0"/>
              <a:t>від</a:t>
            </a:r>
            <a:r>
              <a:rPr lang="ru-RU" sz="2200" b="1" dirty="0" smtClean="0"/>
              <a:t> 6 </a:t>
            </a:r>
            <a:r>
              <a:rPr lang="ru-RU" sz="2200" b="1" dirty="0"/>
              <a:t>лютого 2003 </a:t>
            </a:r>
            <a:r>
              <a:rPr lang="ru-RU" sz="2200" b="1" dirty="0" smtClean="0"/>
              <a:t>р. № 486-IV </a:t>
            </a:r>
            <a:r>
              <a:rPr lang="ru-RU" sz="2200" b="1" dirty="0" smtClean="0">
                <a:solidFill>
                  <a:srgbClr val="00B050"/>
                </a:solidFill>
              </a:rPr>
              <a:t>«Про </a:t>
            </a:r>
            <a:r>
              <a:rPr lang="ru-RU" sz="2200" b="1" dirty="0" err="1">
                <a:solidFill>
                  <a:srgbClr val="00B050"/>
                </a:solidFill>
              </a:rPr>
              <a:t>рибу</a:t>
            </a:r>
            <a:r>
              <a:rPr lang="ru-RU" sz="2200" b="1" dirty="0">
                <a:solidFill>
                  <a:srgbClr val="00B050"/>
                </a:solidFill>
              </a:rPr>
              <a:t>, </a:t>
            </a:r>
            <a:r>
              <a:rPr lang="ru-RU" sz="2200" b="1" dirty="0" err="1">
                <a:solidFill>
                  <a:srgbClr val="00B050"/>
                </a:solidFill>
              </a:rPr>
              <a:t>інші</a:t>
            </a:r>
            <a:r>
              <a:rPr lang="ru-RU" sz="2200" b="1" dirty="0">
                <a:solidFill>
                  <a:srgbClr val="00B050"/>
                </a:solidFill>
              </a:rPr>
              <a:t> </a:t>
            </a:r>
            <a:r>
              <a:rPr lang="ru-RU" sz="2200" b="1" dirty="0" err="1">
                <a:solidFill>
                  <a:srgbClr val="00B050"/>
                </a:solidFill>
              </a:rPr>
              <a:t>водні</a:t>
            </a:r>
            <a:r>
              <a:rPr lang="ru-RU" sz="2200" b="1" dirty="0">
                <a:solidFill>
                  <a:srgbClr val="00B050"/>
                </a:solidFill>
              </a:rPr>
              <a:t> </a:t>
            </a:r>
            <a:r>
              <a:rPr lang="ru-RU" sz="2200" b="1" dirty="0" err="1">
                <a:solidFill>
                  <a:srgbClr val="00B050"/>
                </a:solidFill>
              </a:rPr>
              <a:t>живі</a:t>
            </a:r>
            <a:r>
              <a:rPr lang="ru-RU" sz="2200" b="1" dirty="0">
                <a:solidFill>
                  <a:srgbClr val="00B050"/>
                </a:solidFill>
              </a:rPr>
              <a:t> </a:t>
            </a:r>
            <a:r>
              <a:rPr lang="ru-RU" sz="2200" b="1" dirty="0" err="1">
                <a:solidFill>
                  <a:srgbClr val="00B050"/>
                </a:solidFill>
              </a:rPr>
              <a:t>ресурси</a:t>
            </a:r>
            <a:r>
              <a:rPr lang="ru-RU" sz="2200" b="1" dirty="0">
                <a:solidFill>
                  <a:srgbClr val="00B050"/>
                </a:solidFill>
              </a:rPr>
              <a:t> та </a:t>
            </a:r>
            <a:r>
              <a:rPr lang="ru-RU" sz="2200" b="1" dirty="0" err="1">
                <a:solidFill>
                  <a:srgbClr val="00B050"/>
                </a:solidFill>
              </a:rPr>
              <a:t>харчову</a:t>
            </a:r>
            <a:r>
              <a:rPr lang="ru-RU" sz="2200" b="1" dirty="0">
                <a:solidFill>
                  <a:srgbClr val="00B050"/>
                </a:solidFill>
              </a:rPr>
              <a:t> </a:t>
            </a:r>
            <a:r>
              <a:rPr lang="ru-RU" sz="2200" b="1" dirty="0" err="1">
                <a:solidFill>
                  <a:srgbClr val="00B050"/>
                </a:solidFill>
              </a:rPr>
              <a:t>продукцію</a:t>
            </a:r>
            <a:r>
              <a:rPr lang="ru-RU" sz="2200" b="1" dirty="0">
                <a:solidFill>
                  <a:srgbClr val="00B050"/>
                </a:solidFill>
              </a:rPr>
              <a:t> з </a:t>
            </a:r>
            <a:r>
              <a:rPr lang="ru-RU" sz="2200" b="1" dirty="0" smtClean="0">
                <a:solidFill>
                  <a:srgbClr val="00B050"/>
                </a:solidFill>
              </a:rPr>
              <a:t>них».</a:t>
            </a:r>
            <a:endParaRPr lang="ru-RU" sz="2200" b="1" dirty="0">
              <a:solidFill>
                <a:srgbClr val="00B050"/>
              </a:solidFill>
            </a:endParaRPr>
          </a:p>
          <a:p>
            <a:pPr marL="361950" indent="-280988" algn="just">
              <a:buFont typeface="Wingdings 2"/>
              <a:buAutoNum type="arabicPeriod"/>
            </a:pPr>
            <a:r>
              <a:rPr lang="uk-UA" sz="2200" b="1" dirty="0" smtClean="0"/>
              <a:t>Закон </a:t>
            </a:r>
            <a:r>
              <a:rPr lang="uk-UA" sz="2200" b="1" dirty="0"/>
              <a:t>України </a:t>
            </a:r>
            <a:r>
              <a:rPr lang="uk-UA" sz="2200" b="1" dirty="0" smtClean="0"/>
              <a:t>від </a:t>
            </a:r>
            <a:r>
              <a:rPr lang="ru-RU" sz="2200" b="1" dirty="0" smtClean="0"/>
              <a:t>13 </a:t>
            </a:r>
            <a:r>
              <a:rPr lang="ru-RU" sz="2200" b="1" dirty="0" err="1"/>
              <a:t>грудня</a:t>
            </a:r>
            <a:r>
              <a:rPr lang="ru-RU" sz="2200" b="1" dirty="0"/>
              <a:t> 2001 </a:t>
            </a:r>
            <a:r>
              <a:rPr lang="ru-RU" sz="2200" b="1" dirty="0" smtClean="0"/>
              <a:t>р. № </a:t>
            </a:r>
            <a:r>
              <a:rPr lang="ru-RU" sz="2200" b="1" dirty="0"/>
              <a:t>2894-III </a:t>
            </a:r>
            <a:r>
              <a:rPr lang="uk-UA" sz="2200" b="1" dirty="0" smtClean="0">
                <a:solidFill>
                  <a:srgbClr val="00B050"/>
                </a:solidFill>
              </a:rPr>
              <a:t>«</a:t>
            </a:r>
            <a:r>
              <a:rPr lang="uk-UA" sz="2200" b="1" dirty="0">
                <a:solidFill>
                  <a:srgbClr val="00B050"/>
                </a:solidFill>
              </a:rPr>
              <a:t>Про </a:t>
            </a:r>
            <a:r>
              <a:rPr lang="uk-UA" sz="2200" b="1" dirty="0" smtClean="0">
                <a:solidFill>
                  <a:srgbClr val="00B050"/>
                </a:solidFill>
              </a:rPr>
              <a:t>тваринний світ».</a:t>
            </a:r>
            <a:endParaRPr lang="uk-UA" sz="2200" b="1" dirty="0">
              <a:solidFill>
                <a:srgbClr val="00B050"/>
              </a:solidFill>
            </a:endParaRPr>
          </a:p>
          <a:p>
            <a:pPr marL="361950" indent="-280988" algn="just">
              <a:buFont typeface="Wingdings 2"/>
              <a:buAutoNum type="arabicPeriod"/>
            </a:pPr>
            <a:r>
              <a:rPr lang="uk-UA" sz="2200" b="1" dirty="0" smtClean="0"/>
              <a:t>Закон </a:t>
            </a:r>
            <a:r>
              <a:rPr lang="uk-UA" sz="2200" b="1" dirty="0"/>
              <a:t>України від </a:t>
            </a:r>
            <a:r>
              <a:rPr lang="ru-RU" sz="2200" b="1" dirty="0"/>
              <a:t>10 </a:t>
            </a:r>
            <a:r>
              <a:rPr lang="ru-RU" sz="2200" b="1" dirty="0" err="1"/>
              <a:t>липня</a:t>
            </a:r>
            <a:r>
              <a:rPr lang="ru-RU" sz="2200" b="1" dirty="0"/>
              <a:t> 2018 </a:t>
            </a:r>
            <a:r>
              <a:rPr lang="ru-RU" sz="2200" b="1" dirty="0" smtClean="0"/>
              <a:t>р. № </a:t>
            </a:r>
            <a:r>
              <a:rPr lang="ru-RU" sz="2200" b="1" dirty="0"/>
              <a:t>2496-VIII </a:t>
            </a:r>
            <a:r>
              <a:rPr lang="uk-UA" sz="2200" b="1" dirty="0" smtClean="0">
                <a:solidFill>
                  <a:srgbClr val="00B050"/>
                </a:solidFill>
              </a:rPr>
              <a:t>«</a:t>
            </a:r>
            <a:r>
              <a:rPr lang="uk-UA" sz="2200" b="1" dirty="0">
                <a:solidFill>
                  <a:srgbClr val="00B050"/>
                </a:solidFill>
              </a:rPr>
              <a:t>Про </a:t>
            </a:r>
            <a:r>
              <a:rPr lang="ru-RU" sz="2200" b="1" dirty="0" err="1">
                <a:solidFill>
                  <a:srgbClr val="00B050"/>
                </a:solidFill>
              </a:rPr>
              <a:t>основні</a:t>
            </a:r>
            <a:r>
              <a:rPr lang="ru-RU" sz="2200" b="1" dirty="0">
                <a:solidFill>
                  <a:srgbClr val="00B050"/>
                </a:solidFill>
              </a:rPr>
              <a:t> </a:t>
            </a:r>
            <a:r>
              <a:rPr lang="ru-RU" sz="2200" b="1" dirty="0" err="1">
                <a:solidFill>
                  <a:srgbClr val="00B050"/>
                </a:solidFill>
              </a:rPr>
              <a:t>принципи</a:t>
            </a:r>
            <a:r>
              <a:rPr lang="ru-RU" sz="2200" b="1" dirty="0">
                <a:solidFill>
                  <a:srgbClr val="00B050"/>
                </a:solidFill>
              </a:rPr>
              <a:t> та </a:t>
            </a:r>
            <a:r>
              <a:rPr lang="ru-RU" sz="2200" b="1" dirty="0" err="1">
                <a:solidFill>
                  <a:srgbClr val="00B050"/>
                </a:solidFill>
              </a:rPr>
              <a:t>вимоги</a:t>
            </a:r>
            <a:r>
              <a:rPr lang="ru-RU" sz="2200" b="1" dirty="0">
                <a:solidFill>
                  <a:srgbClr val="00B050"/>
                </a:solidFill>
              </a:rPr>
              <a:t> до </a:t>
            </a:r>
            <a:r>
              <a:rPr lang="ru-RU" sz="2200" b="1" dirty="0" err="1">
                <a:solidFill>
                  <a:srgbClr val="00B050"/>
                </a:solidFill>
              </a:rPr>
              <a:t>органічного</a:t>
            </a:r>
            <a:r>
              <a:rPr lang="ru-RU" sz="2200" b="1" dirty="0">
                <a:solidFill>
                  <a:srgbClr val="00B050"/>
                </a:solidFill>
              </a:rPr>
              <a:t> </a:t>
            </a:r>
            <a:r>
              <a:rPr lang="ru-RU" sz="2200" b="1" dirty="0" err="1">
                <a:solidFill>
                  <a:srgbClr val="00B050"/>
                </a:solidFill>
              </a:rPr>
              <a:t>виробництва</a:t>
            </a:r>
            <a:r>
              <a:rPr lang="ru-RU" sz="2200" b="1" dirty="0">
                <a:solidFill>
                  <a:srgbClr val="00B050"/>
                </a:solidFill>
              </a:rPr>
              <a:t>, </a:t>
            </a:r>
            <a:r>
              <a:rPr lang="ru-RU" sz="2200" b="1" dirty="0" err="1">
                <a:solidFill>
                  <a:srgbClr val="00B050"/>
                </a:solidFill>
              </a:rPr>
              <a:t>обігу</a:t>
            </a:r>
            <a:r>
              <a:rPr lang="ru-RU" sz="2200" b="1" dirty="0">
                <a:solidFill>
                  <a:srgbClr val="00B050"/>
                </a:solidFill>
              </a:rPr>
              <a:t> та </a:t>
            </a:r>
            <a:r>
              <a:rPr lang="ru-RU" sz="2200" b="1" dirty="0" err="1">
                <a:solidFill>
                  <a:srgbClr val="00B050"/>
                </a:solidFill>
              </a:rPr>
              <a:t>маркування</a:t>
            </a:r>
            <a:r>
              <a:rPr lang="ru-RU" sz="2200" b="1" dirty="0">
                <a:solidFill>
                  <a:srgbClr val="00B050"/>
                </a:solidFill>
              </a:rPr>
              <a:t> </a:t>
            </a:r>
            <a:r>
              <a:rPr lang="ru-RU" sz="2200" b="1" dirty="0" err="1">
                <a:solidFill>
                  <a:srgbClr val="00B050"/>
                </a:solidFill>
              </a:rPr>
              <a:t>органічної</a:t>
            </a:r>
            <a:r>
              <a:rPr lang="ru-RU" sz="2200" b="1" dirty="0">
                <a:solidFill>
                  <a:srgbClr val="00B050"/>
                </a:solidFill>
              </a:rPr>
              <a:t> </a:t>
            </a:r>
            <a:r>
              <a:rPr lang="ru-RU" sz="2200" b="1" dirty="0" err="1">
                <a:solidFill>
                  <a:srgbClr val="00B050"/>
                </a:solidFill>
              </a:rPr>
              <a:t>продукції</a:t>
            </a:r>
            <a:r>
              <a:rPr lang="uk-UA" sz="2200" b="1" dirty="0" smtClean="0">
                <a:solidFill>
                  <a:srgbClr val="00B050"/>
                </a:solidFill>
              </a:rPr>
              <a:t>».</a:t>
            </a:r>
            <a:endParaRPr lang="uk-UA" sz="2200" b="1" dirty="0">
              <a:solidFill>
                <a:srgbClr val="00B050"/>
              </a:solidFill>
            </a:endParaRPr>
          </a:p>
          <a:p>
            <a:pPr marL="539496" indent="-457200" algn="just">
              <a:buAutoNum type="arabicPeriod"/>
            </a:pPr>
            <a:endParaRPr lang="uk-UA" sz="2400" b="1" dirty="0">
              <a:solidFill>
                <a:srgbClr val="00B050"/>
              </a:solidFill>
            </a:endParaRPr>
          </a:p>
          <a:p>
            <a:pPr marL="539496" indent="-457200" algn="just">
              <a:buAutoNum type="arabicPeriod"/>
            </a:pPr>
            <a:endParaRPr lang="uk-UA" sz="2400" b="1" dirty="0">
              <a:solidFill>
                <a:srgbClr val="00B050"/>
              </a:solidFill>
            </a:endParaRPr>
          </a:p>
          <a:p>
            <a:pPr marL="539496" indent="-457200" algn="just">
              <a:buAutoNum type="arabicPeriod"/>
            </a:pPr>
            <a:endParaRPr lang="uk-UA" sz="2400" b="1" dirty="0">
              <a:solidFill>
                <a:srgbClr val="00B050"/>
              </a:solidFill>
            </a:endParaRPr>
          </a:p>
          <a:p>
            <a:pPr marL="539496" indent="-457200" algn="just">
              <a:buAutoNum type="arabicPeriod"/>
            </a:pPr>
            <a:endParaRPr lang="uk-UA" sz="2400" b="1" dirty="0" smtClean="0">
              <a:solidFill>
                <a:srgbClr val="00B050"/>
              </a:solidFill>
            </a:endParaRPr>
          </a:p>
          <a:p>
            <a:pPr marL="539496" indent="-457200" algn="just">
              <a:buAutoNum type="arabicPeriod"/>
            </a:pPr>
            <a:endParaRPr lang="uk-UA" sz="2400" b="1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1626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/>
              <a:t>Основні питання теми</a:t>
            </a:r>
            <a:endParaRPr lang="ru-RU" b="1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96646" indent="-514350">
              <a:buFont typeface="+mj-lt"/>
              <a:buAutoNum type="arabicPeriod"/>
            </a:pPr>
            <a:r>
              <a:rPr lang="uk-UA" sz="2600" b="1" dirty="0" smtClean="0"/>
              <a:t>Поняття, зміст та принципи виробничо-господарської діяльності у сільському господарстві.</a:t>
            </a:r>
          </a:p>
          <a:p>
            <a:pPr marL="596646" indent="-514350">
              <a:buFont typeface="+mj-lt"/>
              <a:buAutoNum type="arabicPeriod"/>
            </a:pPr>
            <a:r>
              <a:rPr lang="uk-UA" sz="2600" b="1" dirty="0" smtClean="0"/>
              <a:t>Правове регулювання рослинництва. </a:t>
            </a:r>
          </a:p>
          <a:p>
            <a:pPr marL="596646" indent="-514350">
              <a:buFont typeface="+mj-lt"/>
              <a:buAutoNum type="arabicPeriod"/>
            </a:pPr>
            <a:r>
              <a:rPr lang="uk-UA" sz="2600" b="1" dirty="0" smtClean="0"/>
              <a:t>Правове регулювання тваринництва.</a:t>
            </a:r>
          </a:p>
          <a:p>
            <a:pPr marL="596646" indent="-514350">
              <a:buFont typeface="+mj-lt"/>
              <a:buAutoNum type="arabicPeriod"/>
            </a:pPr>
            <a:r>
              <a:rPr lang="uk-UA" sz="2600" b="1" dirty="0" smtClean="0"/>
              <a:t>Правове регулювання аквакультури (рибництва). 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b="1" dirty="0" smtClean="0"/>
              <a:t> </a:t>
            </a:r>
            <a:endParaRPr lang="ru-RU" b="1" dirty="0"/>
          </a:p>
          <a:p>
            <a:pPr>
              <a:buNone/>
            </a:pP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35608" y="-99392"/>
            <a:ext cx="7498080" cy="1143000"/>
          </a:xfrm>
        </p:spPr>
        <p:txBody>
          <a:bodyPr>
            <a:normAutofit/>
          </a:bodyPr>
          <a:lstStyle/>
          <a:p>
            <a:pPr algn="ctr">
              <a:tabLst>
                <a:tab pos="3681413" algn="l"/>
              </a:tabLst>
            </a:pPr>
            <a:r>
              <a:rPr lang="uk-UA" sz="2800" b="1" dirty="0" smtClean="0">
                <a:solidFill>
                  <a:srgbClr val="FF0000"/>
                </a:solidFill>
              </a:rPr>
              <a:t>Поняття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uk-UA" sz="2800" b="1" dirty="0" smtClean="0">
                <a:solidFill>
                  <a:srgbClr val="FF0000"/>
                </a:solidFill>
              </a:rPr>
              <a:t>виробничо-господарської діяльності у сільському господарстві</a:t>
            </a:r>
            <a:endParaRPr lang="uk-UA" sz="2800" b="1" dirty="0">
              <a:solidFill>
                <a:srgbClr val="FF0000"/>
              </a:solidFill>
            </a:endParaRPr>
          </a:p>
        </p:txBody>
      </p:sp>
      <p:sp>
        <p:nvSpPr>
          <p:cNvPr id="5" name="Місце для вмісту 4"/>
          <p:cNvSpPr>
            <a:spLocks noGrp="1"/>
          </p:cNvSpPr>
          <p:nvPr>
            <p:ph idx="1"/>
          </p:nvPr>
        </p:nvSpPr>
        <p:spPr>
          <a:xfrm>
            <a:off x="971600" y="1268760"/>
            <a:ext cx="7962088" cy="5688632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uk-UA" sz="2400" b="1" dirty="0" smtClean="0">
                <a:solidFill>
                  <a:srgbClr val="00B050"/>
                </a:solidFill>
              </a:rPr>
              <a:t>Виробничо-господарська діяльність у сільському господарстві – </a:t>
            </a:r>
            <a:r>
              <a:rPr lang="uk-UA" sz="2400" b="1" dirty="0" smtClean="0"/>
              <a:t>це врегульовані нормами аграрного права суспільні відносини, спрямовані на самостійне та  систематичне виробництво сільськогосподарської продукції рослинного і тваринного походження, її переробку, збереження та реалізацію, а також виконання робіт або надання послуг вартісного характеру, що мають цінову визначеність. </a:t>
            </a:r>
          </a:p>
          <a:p>
            <a:pPr marL="82296" indent="0" algn="just">
              <a:buNone/>
            </a:pPr>
            <a:endParaRPr lang="uk-UA" sz="2400" b="1" dirty="0"/>
          </a:p>
        </p:txBody>
      </p:sp>
    </p:spTree>
    <p:extLst>
      <p:ext uri="{BB962C8B-B14F-4D97-AF65-F5344CB8AC3E}">
        <p14:creationId xmlns:p14="http://schemas.microsoft.com/office/powerpoint/2010/main" val="1295313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35608" y="-99392"/>
            <a:ext cx="7498080" cy="1143000"/>
          </a:xfrm>
        </p:spPr>
        <p:txBody>
          <a:bodyPr>
            <a:normAutofit/>
          </a:bodyPr>
          <a:lstStyle/>
          <a:p>
            <a:pPr algn="ctr">
              <a:tabLst>
                <a:tab pos="3681413" algn="l"/>
              </a:tabLst>
            </a:pPr>
            <a:r>
              <a:rPr lang="uk-UA" sz="2800" b="1" dirty="0" smtClean="0">
                <a:solidFill>
                  <a:srgbClr val="FF0000"/>
                </a:solidFill>
              </a:rPr>
              <a:t>Галузі сільськогосподарського виробництва</a:t>
            </a:r>
            <a:endParaRPr lang="uk-UA" sz="2800" b="1" dirty="0">
              <a:solidFill>
                <a:srgbClr val="FF0000"/>
              </a:solidFill>
            </a:endParaRPr>
          </a:p>
        </p:txBody>
      </p:sp>
      <p:sp>
        <p:nvSpPr>
          <p:cNvPr id="5" name="Місце для вмісту 4"/>
          <p:cNvSpPr>
            <a:spLocks noGrp="1"/>
          </p:cNvSpPr>
          <p:nvPr>
            <p:ph idx="1"/>
          </p:nvPr>
        </p:nvSpPr>
        <p:spPr>
          <a:xfrm>
            <a:off x="1187624" y="1268760"/>
            <a:ext cx="7632848" cy="5688632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uk-UA" sz="2600" b="1" dirty="0">
                <a:solidFill>
                  <a:srgbClr val="00B050"/>
                </a:solidFill>
              </a:rPr>
              <a:t>Галузь</a:t>
            </a:r>
            <a:r>
              <a:rPr lang="uk-UA" sz="2600" b="1" dirty="0"/>
              <a:t> </a:t>
            </a:r>
            <a:r>
              <a:rPr lang="uk-UA" sz="2600" b="1" dirty="0" smtClean="0"/>
              <a:t>– це сфера (частина) сільськогосподар-ського виробництва, яка </a:t>
            </a:r>
            <a:r>
              <a:rPr lang="uk-UA" sz="2600" b="1" dirty="0"/>
              <a:t>відрізняється від інших </a:t>
            </a:r>
            <a:r>
              <a:rPr lang="uk-UA" sz="2600" b="1" dirty="0" smtClean="0"/>
              <a:t>видом продукції</a:t>
            </a:r>
            <a:r>
              <a:rPr lang="uk-UA" sz="2600" b="1" dirty="0"/>
              <a:t>, складом </a:t>
            </a:r>
            <a:r>
              <a:rPr lang="uk-UA" sz="2600" b="1" dirty="0" smtClean="0"/>
              <a:t>засобів виробництва </a:t>
            </a:r>
            <a:r>
              <a:rPr lang="uk-UA" sz="2600" b="1" dirty="0"/>
              <a:t>і знарядь </a:t>
            </a:r>
            <a:r>
              <a:rPr lang="uk-UA" sz="2600" b="1" dirty="0" smtClean="0"/>
              <a:t>праці, технологією </a:t>
            </a:r>
            <a:r>
              <a:rPr lang="uk-UA" sz="2600" b="1" dirty="0"/>
              <a:t>та </a:t>
            </a:r>
            <a:r>
              <a:rPr lang="uk-UA" sz="2600" b="1" dirty="0" smtClean="0"/>
              <a:t>організацією виробничих </a:t>
            </a:r>
            <a:r>
              <a:rPr lang="uk-UA" sz="2600" b="1" dirty="0"/>
              <a:t>процесів.</a:t>
            </a:r>
            <a:endParaRPr lang="uk-UA" sz="2600" b="1" dirty="0" smtClean="0">
              <a:solidFill>
                <a:srgbClr val="00B050"/>
              </a:solidFill>
            </a:endParaRPr>
          </a:p>
          <a:p>
            <a:pPr marL="806450" indent="-363538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uk-UA" sz="2400" b="1" dirty="0" smtClean="0">
                <a:solidFill>
                  <a:srgbClr val="00B050"/>
                </a:solidFill>
              </a:rPr>
              <a:t>Основні </a:t>
            </a:r>
            <a:r>
              <a:rPr lang="uk-UA" sz="2400" b="1" dirty="0"/>
              <a:t>(рослинництво, тваринництво);</a:t>
            </a:r>
          </a:p>
          <a:p>
            <a:pPr marL="806450" indent="-363538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uk-UA" sz="2400" b="1" dirty="0" smtClean="0">
                <a:solidFill>
                  <a:srgbClr val="00B050"/>
                </a:solidFill>
              </a:rPr>
              <a:t>Додаткові </a:t>
            </a:r>
            <a:r>
              <a:rPr lang="uk-UA" sz="2400" b="1" dirty="0"/>
              <a:t>(садівництво, овочівництво, рибництво та ін.);</a:t>
            </a:r>
          </a:p>
          <a:p>
            <a:pPr marL="806450" indent="-363538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uk-UA" sz="2400" b="1" dirty="0" smtClean="0">
                <a:solidFill>
                  <a:srgbClr val="00B050"/>
                </a:solidFill>
              </a:rPr>
              <a:t>Допоміжні</a:t>
            </a:r>
            <a:r>
              <a:rPr lang="uk-UA" sz="2400" b="1" dirty="0" smtClean="0"/>
              <a:t> </a:t>
            </a:r>
            <a:r>
              <a:rPr lang="uk-UA" sz="2400" b="1" dirty="0"/>
              <a:t>(переробка, реалізація сільськогосподарської продукції та ін.). </a:t>
            </a:r>
            <a:endParaRPr lang="uk-UA" sz="2400" b="1" dirty="0" smtClean="0"/>
          </a:p>
          <a:p>
            <a:pPr marL="539496" indent="-457200" algn="just">
              <a:buAutoNum type="arabicPeriod"/>
            </a:pPr>
            <a:endParaRPr lang="uk-UA" sz="2400" b="1" dirty="0" smtClean="0"/>
          </a:p>
          <a:p>
            <a:pPr marL="82296" indent="0" algn="just">
              <a:buNone/>
            </a:pPr>
            <a:endParaRPr lang="uk-UA" sz="2400" b="1" dirty="0"/>
          </a:p>
        </p:txBody>
      </p:sp>
    </p:spTree>
    <p:extLst>
      <p:ext uri="{BB962C8B-B14F-4D97-AF65-F5344CB8AC3E}">
        <p14:creationId xmlns:p14="http://schemas.microsoft.com/office/powerpoint/2010/main" val="879267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35608" y="-99392"/>
            <a:ext cx="7498080" cy="1143000"/>
          </a:xfrm>
        </p:spPr>
        <p:txBody>
          <a:bodyPr>
            <a:normAutofit/>
          </a:bodyPr>
          <a:lstStyle/>
          <a:p>
            <a:pPr algn="ctr">
              <a:tabLst>
                <a:tab pos="3681413" algn="l"/>
              </a:tabLst>
            </a:pPr>
            <a:r>
              <a:rPr lang="uk-UA" sz="2800" b="1" dirty="0" smtClean="0">
                <a:solidFill>
                  <a:srgbClr val="FF0000"/>
                </a:solidFill>
              </a:rPr>
              <a:t>Особливості виробничо-господарської діяльності у сільському господарстві</a:t>
            </a:r>
            <a:endParaRPr lang="uk-UA" sz="2800" b="1" dirty="0">
              <a:solidFill>
                <a:srgbClr val="FF0000"/>
              </a:solidFill>
            </a:endParaRPr>
          </a:p>
        </p:txBody>
      </p:sp>
      <p:sp>
        <p:nvSpPr>
          <p:cNvPr id="5" name="Місце для вмісту 4"/>
          <p:cNvSpPr>
            <a:spLocks noGrp="1"/>
          </p:cNvSpPr>
          <p:nvPr>
            <p:ph idx="1"/>
          </p:nvPr>
        </p:nvSpPr>
        <p:spPr>
          <a:xfrm>
            <a:off x="971600" y="1043608"/>
            <a:ext cx="7962088" cy="5913784"/>
          </a:xfrm>
        </p:spPr>
        <p:txBody>
          <a:bodyPr>
            <a:normAutofit/>
          </a:bodyPr>
          <a:lstStyle/>
          <a:p>
            <a:pPr marL="539496" indent="-457200" algn="just">
              <a:buAutoNum type="arabicPeriod"/>
            </a:pPr>
            <a:r>
              <a:rPr lang="uk-UA" sz="2400" b="1" dirty="0" smtClean="0"/>
              <a:t>Використання як основного засобу виробництва земель сільськогосподарського призначення та інших природних ресурсів.</a:t>
            </a:r>
          </a:p>
          <a:p>
            <a:pPr marL="539496" indent="-457200" algn="just">
              <a:buAutoNum type="arabicPeriod"/>
            </a:pPr>
            <a:r>
              <a:rPr lang="uk-UA" sz="2400" b="1" dirty="0" smtClean="0"/>
              <a:t>Використання живих організмів (робочої та продуктивної худоби, бджолосімей тощо).</a:t>
            </a:r>
          </a:p>
          <a:p>
            <a:pPr marL="539496" indent="-457200" algn="just">
              <a:buAutoNum type="arabicPeriod"/>
            </a:pPr>
            <a:r>
              <a:rPr lang="uk-UA" sz="2400" b="1" dirty="0" smtClean="0"/>
              <a:t>Залежність від природно-кліматичних умов.</a:t>
            </a:r>
          </a:p>
          <a:p>
            <a:pPr marL="539496" indent="-457200" algn="just">
              <a:buAutoNum type="arabicPeriod"/>
            </a:pPr>
            <a:r>
              <a:rPr lang="uk-UA" sz="2400" b="1" dirty="0" smtClean="0"/>
              <a:t>Сезонність виробництва.</a:t>
            </a:r>
          </a:p>
          <a:p>
            <a:pPr marL="539496" indent="-457200" algn="just">
              <a:buAutoNum type="arabicPeriod"/>
            </a:pPr>
            <a:r>
              <a:rPr lang="uk-UA" sz="2400" b="1" dirty="0" smtClean="0"/>
              <a:t>Підвищений ризик виробничо-господарської діяльності</a:t>
            </a:r>
            <a:r>
              <a:rPr lang="uk-UA" sz="2400" b="1" dirty="0" smtClean="0"/>
              <a:t>.</a:t>
            </a:r>
            <a:endParaRPr lang="en-US" sz="2400" b="1" dirty="0" smtClean="0"/>
          </a:p>
          <a:p>
            <a:pPr marL="539496" indent="-457200" algn="just">
              <a:buAutoNum type="arabicPeriod"/>
            </a:pPr>
            <a:r>
              <a:rPr lang="uk-UA" sz="2400" b="1" dirty="0" smtClean="0"/>
              <a:t>Наявність органічного взаємозв'язку між галузями рослинництва і тваринництва.</a:t>
            </a:r>
            <a:endParaRPr lang="uk-UA" sz="2400" b="1" dirty="0" smtClean="0"/>
          </a:p>
          <a:p>
            <a:pPr marL="539496" indent="-457200" algn="just">
              <a:buAutoNum type="arabicPeriod"/>
            </a:pPr>
            <a:r>
              <a:rPr lang="uk-UA" sz="2400" b="1" dirty="0" smtClean="0"/>
              <a:t>Спеціальні вимоги до безпеки та якості сільськогосподарської продукції.</a:t>
            </a:r>
          </a:p>
          <a:p>
            <a:pPr marL="539496" indent="-457200" algn="just">
              <a:buAutoNum type="arabicPeriod"/>
            </a:pPr>
            <a:endParaRPr lang="uk-UA" sz="2400" b="1" dirty="0" smtClean="0"/>
          </a:p>
          <a:p>
            <a:pPr marL="539496" indent="-457200" algn="just">
              <a:buAutoNum type="arabicPeriod"/>
            </a:pPr>
            <a:endParaRPr lang="uk-UA" sz="2400" b="1" dirty="0" smtClean="0"/>
          </a:p>
          <a:p>
            <a:pPr marL="82296" indent="0" algn="just">
              <a:buNone/>
            </a:pPr>
            <a:endParaRPr lang="uk-UA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20417187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78098"/>
          </a:xfrm>
        </p:spPr>
        <p:txBody>
          <a:bodyPr>
            <a:noAutofit/>
          </a:bodyPr>
          <a:lstStyle/>
          <a:p>
            <a:pPr algn="ctr"/>
            <a:r>
              <a:rPr lang="uk-UA" sz="2400" b="1" dirty="0" smtClean="0">
                <a:solidFill>
                  <a:srgbClr val="FF0000"/>
                </a:solidFill>
              </a:rPr>
              <a:t>Планування та організація виробничо-господарської діяльності аграрних товаровиробників</a:t>
            </a:r>
            <a:endParaRPr lang="uk-UA" sz="2400" b="1" dirty="0">
              <a:solidFill>
                <a:srgbClr val="FF000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uk-UA" sz="2400" b="1" dirty="0" smtClean="0"/>
              <a:t>Багатогалузевий характер виробництва, залежність сільського господарства від природних та економічних умов, складний взаємозв'язок різних факторів, які впливають на результати господарської діяльності, потребують: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2400" b="1" dirty="0" smtClean="0">
                <a:solidFill>
                  <a:srgbClr val="00B050"/>
                </a:solidFill>
              </a:rPr>
              <a:t>чіткого планування діяльності </a:t>
            </a:r>
            <a:r>
              <a:rPr lang="uk-UA" sz="2400" b="1" dirty="0" smtClean="0"/>
              <a:t>сільськогосподар-ського товаровиробника;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2400" b="1" dirty="0" smtClean="0"/>
              <a:t>ефективної </a:t>
            </a:r>
            <a:r>
              <a:rPr lang="uk-UA" sz="2400" b="1" dirty="0" smtClean="0">
                <a:solidFill>
                  <a:srgbClr val="00B050"/>
                </a:solidFill>
              </a:rPr>
              <a:t>системи оперативного управління</a:t>
            </a:r>
            <a:r>
              <a:rPr lang="uk-UA" sz="2400" b="1" dirty="0" smtClean="0"/>
              <a:t>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2400" b="1" dirty="0" smtClean="0">
                <a:solidFill>
                  <a:srgbClr val="00B050"/>
                </a:solidFill>
              </a:rPr>
              <a:t>науково обґрунтованої організації виробництва </a:t>
            </a:r>
            <a:r>
              <a:rPr lang="uk-UA" sz="2400" b="1" dirty="0" smtClean="0"/>
              <a:t>у сільськогосподарських підприємствах та їх підрозділах (спеціалізації, комплексного використання виробничих ресурсів тощо).</a:t>
            </a:r>
            <a:endParaRPr lang="uk-UA" sz="2400" b="1" dirty="0"/>
          </a:p>
        </p:txBody>
      </p:sp>
    </p:spTree>
    <p:extLst>
      <p:ext uri="{BB962C8B-B14F-4D97-AF65-F5344CB8AC3E}">
        <p14:creationId xmlns:p14="http://schemas.microsoft.com/office/powerpoint/2010/main" val="30270481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35608" y="-99392"/>
            <a:ext cx="7498080" cy="1008112"/>
          </a:xfrm>
        </p:spPr>
        <p:txBody>
          <a:bodyPr>
            <a:normAutofit/>
          </a:bodyPr>
          <a:lstStyle/>
          <a:p>
            <a:pPr algn="ctr">
              <a:tabLst>
                <a:tab pos="3681413" algn="l"/>
              </a:tabLst>
            </a:pPr>
            <a:r>
              <a:rPr lang="uk-UA" sz="2200" b="1" dirty="0" smtClean="0">
                <a:solidFill>
                  <a:srgbClr val="FF0000"/>
                </a:solidFill>
              </a:rPr>
              <a:t>Принципи виробничо-господарської діяльності у</a:t>
            </a:r>
            <a:br>
              <a:rPr lang="uk-UA" sz="2200" b="1" dirty="0" smtClean="0">
                <a:solidFill>
                  <a:srgbClr val="FF0000"/>
                </a:solidFill>
              </a:rPr>
            </a:br>
            <a:r>
              <a:rPr lang="uk-UA" sz="2200" b="1" dirty="0" smtClean="0">
                <a:solidFill>
                  <a:srgbClr val="FF0000"/>
                </a:solidFill>
              </a:rPr>
              <a:t>сільському господарстві</a:t>
            </a:r>
            <a:endParaRPr lang="uk-UA" sz="2200" b="1" dirty="0">
              <a:solidFill>
                <a:srgbClr val="FF0000"/>
              </a:solidFill>
            </a:endParaRPr>
          </a:p>
        </p:txBody>
      </p:sp>
      <p:sp>
        <p:nvSpPr>
          <p:cNvPr id="5" name="Місце для вмісту 4"/>
          <p:cNvSpPr>
            <a:spLocks noGrp="1"/>
          </p:cNvSpPr>
          <p:nvPr>
            <p:ph idx="1"/>
          </p:nvPr>
        </p:nvSpPr>
        <p:spPr>
          <a:xfrm>
            <a:off x="971600" y="764704"/>
            <a:ext cx="7962088" cy="6192688"/>
          </a:xfrm>
        </p:spPr>
        <p:txBody>
          <a:bodyPr>
            <a:normAutofit/>
          </a:bodyPr>
          <a:lstStyle/>
          <a:p>
            <a:pPr marL="539496" indent="-457200" algn="just">
              <a:buFont typeface="+mj-lt"/>
              <a:buAutoNum type="arabicPeriod"/>
            </a:pPr>
            <a:r>
              <a:rPr lang="uk-UA" sz="2000" b="1" dirty="0" smtClean="0"/>
              <a:t>гарантування права на підприємницьку діяльність;</a:t>
            </a:r>
          </a:p>
          <a:p>
            <a:pPr marL="539496" indent="-457200" algn="just">
              <a:buFont typeface="+mj-lt"/>
              <a:buAutoNum type="arabicPeriod"/>
            </a:pPr>
            <a:r>
              <a:rPr lang="uk-UA" sz="2000" b="1" dirty="0" smtClean="0"/>
              <a:t>свободи підприємницької діяльності у межах, визначених законодавством;</a:t>
            </a:r>
          </a:p>
          <a:p>
            <a:pPr marL="539496" indent="-457200" algn="just">
              <a:buFont typeface="+mj-lt"/>
              <a:buAutoNum type="arabicPeriod"/>
            </a:pPr>
            <a:r>
              <a:rPr lang="uk-UA" sz="2000" b="1" dirty="0" smtClean="0"/>
              <a:t>забезпечення багатоманітності та юридичної рівності усіх організаційно-правових форм аграрного господарювання;</a:t>
            </a:r>
          </a:p>
          <a:p>
            <a:pPr marL="539496" indent="-457200" algn="just">
              <a:buFont typeface="+mj-lt"/>
              <a:buAutoNum type="arabicPeriod"/>
            </a:pPr>
            <a:r>
              <a:rPr lang="uk-UA" sz="2000" b="1" dirty="0"/>
              <a:t>заборона незаконного втручання органів державної влади та органів місцевого самоврядування, їх посадових осіб у господарські </a:t>
            </a:r>
            <a:r>
              <a:rPr lang="uk-UA" sz="2000" b="1" dirty="0" smtClean="0"/>
              <a:t>відносини;</a:t>
            </a:r>
            <a:endParaRPr lang="uk-UA" sz="2000" b="1" dirty="0"/>
          </a:p>
          <a:p>
            <a:pPr marL="539496" indent="-457200" algn="just">
              <a:buFont typeface="+mj-lt"/>
              <a:buAutoNum type="arabicPeriod"/>
            </a:pPr>
            <a:r>
              <a:rPr lang="uk-UA" sz="2000" b="1" dirty="0" smtClean="0"/>
              <a:t>захист  національного сільськогосподарського товаровиробника;</a:t>
            </a:r>
          </a:p>
          <a:p>
            <a:pPr marL="539496" indent="-457200" algn="just">
              <a:buFont typeface="+mj-lt"/>
              <a:buAutoNum type="arabicPeriod"/>
            </a:pPr>
            <a:r>
              <a:rPr lang="uk-UA" sz="2000" b="1" dirty="0" smtClean="0"/>
              <a:t>державної підтримки сільськогосподарських товаровиробників;</a:t>
            </a:r>
          </a:p>
          <a:p>
            <a:pPr marL="539496" indent="-457200" algn="just">
              <a:buFont typeface="+mj-lt"/>
              <a:buAutoNum type="arabicPeriod"/>
            </a:pPr>
            <a:r>
              <a:rPr lang="uk-UA" sz="2000" b="1" dirty="0" smtClean="0"/>
              <a:t>екологізації сільськогосподарської діяльності.</a:t>
            </a:r>
          </a:p>
          <a:p>
            <a:pPr marL="539496" indent="-457200" algn="just">
              <a:buFont typeface="+mj-lt"/>
              <a:buAutoNum type="arabicPeriod"/>
            </a:pPr>
            <a:endParaRPr lang="uk-UA" sz="2000" b="1" dirty="0"/>
          </a:p>
          <a:p>
            <a:pPr marL="539496" indent="-457200" algn="just">
              <a:buFont typeface="+mj-lt"/>
              <a:buAutoNum type="arabicPeriod"/>
            </a:pPr>
            <a:endParaRPr lang="uk-UA" sz="2000" b="1" dirty="0" smtClean="0"/>
          </a:p>
          <a:p>
            <a:pPr marL="539496" indent="-457200" algn="just">
              <a:buFont typeface="+mj-lt"/>
              <a:buAutoNum type="arabicPeriod"/>
            </a:pPr>
            <a:endParaRPr lang="uk-UA" sz="2000" b="1" dirty="0" smtClean="0"/>
          </a:p>
          <a:p>
            <a:pPr marL="539496" indent="-457200" algn="just">
              <a:buFont typeface="+mj-lt"/>
              <a:buAutoNum type="arabicPeriod"/>
            </a:pPr>
            <a:endParaRPr lang="uk-UA" sz="2000" b="1" dirty="0" smtClean="0"/>
          </a:p>
          <a:p>
            <a:pPr marL="82296" indent="0" algn="just">
              <a:buNone/>
            </a:pPr>
            <a:endParaRPr lang="uk-UA" sz="2400" b="1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731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35608" y="-99392"/>
            <a:ext cx="7498080" cy="1143000"/>
          </a:xfrm>
        </p:spPr>
        <p:txBody>
          <a:bodyPr>
            <a:normAutofit/>
          </a:bodyPr>
          <a:lstStyle/>
          <a:p>
            <a:pPr algn="ctr">
              <a:tabLst>
                <a:tab pos="3681413" algn="l"/>
              </a:tabLst>
            </a:pPr>
            <a:r>
              <a:rPr lang="uk-UA" sz="2400" b="1" dirty="0" smtClean="0">
                <a:solidFill>
                  <a:srgbClr val="FF0000"/>
                </a:solidFill>
              </a:rPr>
              <a:t>Нормативне забезпечення виробничо-господарської діяльності у сільському господарстві</a:t>
            </a:r>
            <a:endParaRPr lang="uk-UA" sz="2400" b="1" dirty="0">
              <a:solidFill>
                <a:srgbClr val="FF0000"/>
              </a:solidFill>
            </a:endParaRPr>
          </a:p>
        </p:txBody>
      </p:sp>
      <p:sp>
        <p:nvSpPr>
          <p:cNvPr id="5" name="Місце для вмісту 4"/>
          <p:cNvSpPr>
            <a:spLocks noGrp="1"/>
          </p:cNvSpPr>
          <p:nvPr>
            <p:ph idx="1"/>
          </p:nvPr>
        </p:nvSpPr>
        <p:spPr>
          <a:xfrm>
            <a:off x="1187624" y="1043608"/>
            <a:ext cx="7560840" cy="5913784"/>
          </a:xfrm>
        </p:spPr>
        <p:txBody>
          <a:bodyPr>
            <a:normAutofit/>
          </a:bodyPr>
          <a:lstStyle/>
          <a:p>
            <a:pPr marL="539496" indent="-457200" algn="just">
              <a:buFont typeface="+mj-lt"/>
              <a:buAutoNum type="arabicPeriod"/>
            </a:pPr>
            <a:r>
              <a:rPr lang="uk-UA" sz="2400" b="1" dirty="0" smtClean="0"/>
              <a:t>Базові кодифіковані нормативно-правові акти (ЦК, ГК, ЗК).</a:t>
            </a:r>
          </a:p>
          <a:p>
            <a:pPr marL="539496" indent="-457200" algn="just">
              <a:buFont typeface="+mj-lt"/>
              <a:buAutoNum type="arabicPeriod"/>
            </a:pPr>
            <a:r>
              <a:rPr lang="uk-UA" sz="2400" b="1" dirty="0" smtClean="0"/>
              <a:t>Загальні акти господарського законодавства.</a:t>
            </a:r>
          </a:p>
          <a:p>
            <a:pPr marL="539496" indent="-457200" algn="just">
              <a:buFont typeface="+mj-lt"/>
              <a:buAutoNum type="arabicPeriod"/>
            </a:pPr>
            <a:r>
              <a:rPr lang="uk-UA" sz="2400" b="1" dirty="0" smtClean="0"/>
              <a:t>НПА, які визначають правовий статус окремих організаційно-правових форм аграрного господарювання.</a:t>
            </a:r>
          </a:p>
          <a:p>
            <a:pPr marL="539496" indent="-457200" algn="just">
              <a:buFont typeface="+mj-lt"/>
              <a:buAutoNum type="arabicPeriod"/>
            </a:pPr>
            <a:r>
              <a:rPr lang="uk-UA" sz="2400" b="1" dirty="0" smtClean="0"/>
              <a:t>НПА, які визначають особливості правового регулювання окремих галузей та підгалузей сільськогосподарського виробництва.</a:t>
            </a:r>
          </a:p>
          <a:p>
            <a:pPr marL="539496" indent="-457200" algn="just">
              <a:buFont typeface="+mj-lt"/>
              <a:buAutoNum type="arabicPeriod"/>
            </a:pPr>
            <a:r>
              <a:rPr lang="uk-UA" sz="2400" b="1" dirty="0" smtClean="0"/>
              <a:t>Внутрішньогосподарські локальні акти сільськогосподарських підприємств.</a:t>
            </a:r>
          </a:p>
          <a:p>
            <a:pPr marL="539496" indent="-457200" algn="just">
              <a:buFont typeface="+mj-lt"/>
              <a:buAutoNum type="arabicPeriod"/>
            </a:pPr>
            <a:endParaRPr lang="uk-UA" sz="2400" b="1" dirty="0" smtClean="0"/>
          </a:p>
          <a:p>
            <a:pPr marL="82296" indent="0" algn="just">
              <a:buNone/>
            </a:pPr>
            <a:endParaRPr lang="uk-UA" sz="2400" b="1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12998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35608" y="-99392"/>
            <a:ext cx="7498080" cy="1143000"/>
          </a:xfrm>
        </p:spPr>
        <p:txBody>
          <a:bodyPr>
            <a:normAutofit/>
          </a:bodyPr>
          <a:lstStyle/>
          <a:p>
            <a:pPr algn="ctr">
              <a:tabLst>
                <a:tab pos="3681413" algn="l"/>
              </a:tabLst>
            </a:pPr>
            <a:r>
              <a:rPr lang="uk-UA" sz="2400" b="1" dirty="0" smtClean="0">
                <a:solidFill>
                  <a:srgbClr val="FF0000"/>
                </a:solidFill>
              </a:rPr>
              <a:t>Правове поняття рослинництва як галузі сільськогосподарського виробництва</a:t>
            </a:r>
            <a:endParaRPr lang="uk-UA" sz="2400" b="1" dirty="0">
              <a:solidFill>
                <a:srgbClr val="FF0000"/>
              </a:solidFill>
            </a:endParaRPr>
          </a:p>
        </p:txBody>
      </p:sp>
      <p:sp>
        <p:nvSpPr>
          <p:cNvPr id="5" name="Місце для вмісту 4"/>
          <p:cNvSpPr>
            <a:spLocks noGrp="1"/>
          </p:cNvSpPr>
          <p:nvPr>
            <p:ph idx="1"/>
          </p:nvPr>
        </p:nvSpPr>
        <p:spPr>
          <a:xfrm>
            <a:off x="1259632" y="908720"/>
            <a:ext cx="7488832" cy="5832648"/>
          </a:xfrm>
        </p:spPr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uk-UA" sz="2400" b="1" dirty="0" smtClean="0">
                <a:solidFill>
                  <a:srgbClr val="00B050"/>
                </a:solidFill>
              </a:rPr>
              <a:t>Рослинництво – </a:t>
            </a:r>
            <a:r>
              <a:rPr lang="uk-UA" sz="2400" b="1" dirty="0" smtClean="0"/>
              <a:t>галузь сільськогосподарського виробництва, яка ґрунтується на вирощуванні культурних сільськогосподарських рослин з метою отримання продуктів харчування та рослинної сировини для переробної промисловості. 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uk-UA" sz="2400" b="1" dirty="0" smtClean="0">
              <a:solidFill>
                <a:srgbClr val="00B050"/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2400" b="1" dirty="0">
                <a:solidFill>
                  <a:srgbClr val="00B050"/>
                </a:solidFill>
              </a:rPr>
              <a:t>Рослинництво – </a:t>
            </a:r>
            <a:r>
              <a:rPr lang="uk-UA" sz="2400" b="1" dirty="0"/>
              <a:t>галузь сільськогосподарського </a:t>
            </a:r>
            <a:r>
              <a:rPr lang="uk-UA" sz="2400" b="1" dirty="0" smtClean="0"/>
              <a:t>виробництва з вирощування культивованих сільськогосподарських рослин, що пов'язана із засвоюванням посівного матеріалу, спеціальної праці і засобів виробництва, з метою отримання продуктів харчування населення, кормової продукції для тваринництва та рослинної </a:t>
            </a:r>
            <a:r>
              <a:rPr lang="uk-UA" sz="2400" b="1" dirty="0"/>
              <a:t>сировини для переробної </a:t>
            </a:r>
            <a:r>
              <a:rPr lang="uk-UA" sz="2400" b="1" dirty="0" smtClean="0"/>
              <a:t>промисловості (харчової, легкої, фармацевтичної). </a:t>
            </a:r>
            <a:endParaRPr lang="uk-UA" sz="2400" b="1" dirty="0"/>
          </a:p>
          <a:p>
            <a:pPr marL="82296" indent="0" algn="just">
              <a:buNone/>
            </a:pPr>
            <a:endParaRPr lang="uk-UA" sz="2400" b="1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79634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3558</TotalTime>
  <Words>1535</Words>
  <Application>Microsoft Office PowerPoint</Application>
  <PresentationFormat>Екран (4:3)</PresentationFormat>
  <Paragraphs>135</Paragraphs>
  <Slides>18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18</vt:i4>
      </vt:variant>
    </vt:vector>
  </HeadingPairs>
  <TitlesOfParts>
    <vt:vector size="24" baseType="lpstr">
      <vt:lpstr>Corbel</vt:lpstr>
      <vt:lpstr>Gill Sans MT</vt:lpstr>
      <vt:lpstr>Verdana</vt:lpstr>
      <vt:lpstr>Wingdings</vt:lpstr>
      <vt:lpstr>Wingdings 2</vt:lpstr>
      <vt:lpstr>Солнцестояние</vt:lpstr>
      <vt:lpstr> правове регулювання виробничо-господарської діяльності у сільському господарстві </vt:lpstr>
      <vt:lpstr>Основні питання теми</vt:lpstr>
      <vt:lpstr>Поняття виробничо-господарської діяльності у сільському господарстві</vt:lpstr>
      <vt:lpstr>Галузі сільськогосподарського виробництва</vt:lpstr>
      <vt:lpstr>Особливості виробничо-господарської діяльності у сільському господарстві</vt:lpstr>
      <vt:lpstr>Планування та організація виробничо-господарської діяльності аграрних товаровиробників</vt:lpstr>
      <vt:lpstr>Принципи виробничо-господарської діяльності у сільському господарстві</vt:lpstr>
      <vt:lpstr>Нормативне забезпечення виробничо-господарської діяльності у сільському господарстві</vt:lpstr>
      <vt:lpstr>Правове поняття рослинництва як галузі сільськогосподарського виробництва</vt:lpstr>
      <vt:lpstr>Підгалузі рослинництва</vt:lpstr>
      <vt:lpstr>Законодавчі засади рослинництва як галузі сільськогосподарського виробництва</vt:lpstr>
      <vt:lpstr>Правове поняття тваринництва як галузі сільськогосподарського виробництва</vt:lpstr>
      <vt:lpstr>Підгалузі тваринництва</vt:lpstr>
      <vt:lpstr>Статистичні показники тваринницької галузі </vt:lpstr>
      <vt:lpstr>Законодавчі засади тваринництва як галузі сільськогосподарського виробництва</vt:lpstr>
      <vt:lpstr>Правове поняття аквакультури (рибництва) як галузі сільськогосподарського виробництва</vt:lpstr>
      <vt:lpstr>Правове поняття аквакультури (рибництва) як галузі сільськогосподарського виробництва</vt:lpstr>
      <vt:lpstr>Законодавчі засади аквакультури як галузі сільськогосподарського виробництва</vt:lpstr>
    </vt:vector>
  </TitlesOfParts>
  <Company>Deftones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Поняття, предмет та система земельного права України</dc:title>
  <dc:creator>Customer</dc:creator>
  <cp:lastModifiedBy>vice-rector</cp:lastModifiedBy>
  <cp:revision>362</cp:revision>
  <dcterms:created xsi:type="dcterms:W3CDTF">2010-09-03T10:03:27Z</dcterms:created>
  <dcterms:modified xsi:type="dcterms:W3CDTF">2021-04-13T07:04:17Z</dcterms:modified>
</cp:coreProperties>
</file>