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7" r:id="rId3"/>
    <p:sldId id="276" r:id="rId4"/>
    <p:sldId id="278" r:id="rId5"/>
    <p:sldId id="293" r:id="rId6"/>
    <p:sldId id="280" r:id="rId7"/>
    <p:sldId id="284" r:id="rId8"/>
    <p:sldId id="285" r:id="rId9"/>
    <p:sldId id="292" r:id="rId10"/>
    <p:sldId id="287" r:id="rId11"/>
    <p:sldId id="28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590" autoAdjust="0"/>
  </p:normalViewPr>
  <p:slideViewPr>
    <p:cSldViewPr>
      <p:cViewPr varScale="1">
        <p:scale>
          <a:sx n="69" d="100"/>
          <a:sy n="69" d="100"/>
        </p:scale>
        <p:origin x="13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5DED0-90F1-4D17-804F-6956429E9FDC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681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uk-UA" sz="3100" b="1" dirty="0" smtClean="0"/>
              <a:t>Пізнання. Наукове пізнання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Лекція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Проблема пізнання у філософії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Структура знання. Чуттєвий і раціональний рівні пізнання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Творчість у пізнанні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Вчення про істину</a:t>
            </a:r>
          </a:p>
          <a:p>
            <a:pPr marL="0" indent="0" algn="just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Наукове пізнання: специфіка, рівні. Форми і методи наукового пізнання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175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Наукове пізнання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здійснюється спеціально підготовленими групами людей;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особливий об'єкт і предмет;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особливі форми, методи і мовні засоби; 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особливі цілі, що спрямовані на досягнення істинного достовірного систематизованого знання;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досягає особливих результатів – знань про закони та закономірності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емпіричний базис наукового пізнання становлять факти</a:t>
            </a: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62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61446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dirty="0" smtClean="0"/>
              <a:t> </a:t>
            </a:r>
            <a:r>
              <a:rPr lang="ru-RU" b="1" dirty="0" err="1" smtClean="0"/>
              <a:t>Пізнання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Характеристики: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активне, творче відображення об’єктивної дійсності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суспільно-історична обумовленість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процес взаємодії суб’єкта та об’єкта, в якому визначальна роль належить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об’єкту</a:t>
            </a:r>
          </a:p>
          <a:p>
            <a:pPr marL="0" indent="0" algn="ctr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Елементи: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 суб’єкт з його пізнавальними здібностями;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 пізнавальна діяльність, що урухомлює засоби П. та реалізує цілі суб’єкта;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об’єкт, що є першоджерелом знання;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4) істинне знання як результат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пізнання</a:t>
            </a:r>
          </a:p>
          <a:p>
            <a:pPr marL="0" indent="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Пізнання – це суспільно-історичний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процес здобування, накопичення і систематизації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знань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про природу, суспільство, людину та її внутрішній світ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09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Форми чуттєвого відображення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sz="3200" b="1" i="1" u="sng" dirty="0" smtClean="0">
                <a:latin typeface="Times New Roman" pitchFamily="18" charset="0"/>
                <a:cs typeface="Times New Roman" pitchFamily="18" charset="0"/>
              </a:rPr>
              <a:t>Відчуття</a:t>
            </a: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відображає окремі властивості предметів;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можуть проявлятися самостійно, окремо від сприйняття (відчуття холоду, темряви);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але переважно існують як частина сприйняття, що неможливі без відчуттів</a:t>
            </a:r>
          </a:p>
          <a:p>
            <a:pPr marL="0" indent="0" algn="ctr">
              <a:buNone/>
            </a:pPr>
            <a:r>
              <a:rPr lang="uk-UA" sz="3200" b="1" i="1" u="sng" dirty="0" smtClean="0">
                <a:latin typeface="Times New Roman" pitchFamily="18" charset="0"/>
                <a:cs typeface="Times New Roman" pitchFamily="18" charset="0"/>
              </a:rPr>
              <a:t>Сприйняття</a:t>
            </a: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відображають сукупність властивостей предмету;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результат активного/вибіркового відношення людини до середовища;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актуальний предметний зовнішній образ певного предмету</a:t>
            </a:r>
          </a:p>
          <a:p>
            <a:pPr marL="0" indent="0" algn="ctr">
              <a:buNone/>
            </a:pPr>
            <a:r>
              <a:rPr lang="uk-UA" sz="3200" b="1" i="1" u="sng" dirty="0" smtClean="0">
                <a:latin typeface="Times New Roman" pitchFamily="18" charset="0"/>
                <a:cs typeface="Times New Roman" pitchFamily="18" charset="0"/>
              </a:rPr>
              <a:t>Уявлення</a:t>
            </a:r>
            <a:endParaRPr lang="ru-RU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цілісний образ відсутнього предмету (відсутній саме у час його уявлення);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відокремлене від наявної ситуації;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узагальнений, усереднений образ, в якому відтворюється менше індивідуальних і більше загальних рис предмету;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«матеріал» для пам’яті та уяви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19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Форми абстрактного мислення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поняття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форма мислення, що характеризується відображенням закономірних відносин і властивостей об’єкта у вигляді думки про його загальні та специфічні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ознаки;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судження – форма мислення, в якій на підґрунті встановлення зв’язку між поняттями стверджується або заперечується щось про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будь-що;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умовивід – міркування, в ході яких логічно виводиться нове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судження;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риродні або штучні мови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78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dirty="0" smtClean="0"/>
              <a:t>Порівняння абстрактного мислення та чуттєвого відображення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50891"/>
              </p:ext>
            </p:extLst>
          </p:nvPr>
        </p:nvGraphicFramePr>
        <p:xfrm>
          <a:off x="539552" y="1268759"/>
          <a:ext cx="8136905" cy="48965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0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2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4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Абстрактне мислення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Чуттєве </a:t>
                      </a:r>
                      <a:r>
                        <a:rPr lang="uk-UA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відображення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Здатність до відображення загального в окремих предметах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диференціюються загальні та одиничні ознаки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Здатність до відображення істотного в предметах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Істотне не відокремлюється від другорядного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Здатність до конструювання на основі пізнання сутності предметів понять-ідей, що підлягають опредметненню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Є джерелом </a:t>
                      </a:r>
                      <a:r>
                        <a:rPr lang="uk-UA" sz="18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сенсомоторних</a:t>
                      </a: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схем поведінки у конкретній ситуації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Опосередковане пізнання дійсності внаслідок узагальнення чуттєвої інформації, логічних операцій з нею та використання спеціальних приборів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Безпосереднє пізнання конкретної ситуації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16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Семантичний трикутник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ім’я – знаковий, мовний вислів;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що позначується іменем (денотат або десигнат);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смисл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імені – денотат виявляється змістом образу, що співвідноситься 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предметом</a:t>
            </a:r>
          </a:p>
          <a:p>
            <a:pPr marL="0" indent="0" algn="just">
              <a:buNone/>
            </a:pPr>
            <a:r>
              <a:rPr lang="uk-UA" sz="2400" i="1" u="sng" dirty="0">
                <a:latin typeface="Times New Roman" pitchFamily="18" charset="0"/>
                <a:cs typeface="Times New Roman" pitchFamily="18" charset="0"/>
              </a:rPr>
              <a:t>Всі ці складові внутрішньо пов’язані і водночас мають відносну автономність: </a:t>
            </a:r>
            <a:endParaRPr lang="uk-UA" sz="2400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знак завжди співвідноситься з певними предметами і водночас впливає на розуміння їх смисл;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предмет може мати різні знакові позначення;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смисл може змінюватися залежно від конкретної ситуації.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75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i="1" dirty="0" smtClean="0"/>
              <a:t>Творчість у пізнанні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механізм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пристосування людини в нескінченно різноманітному та мінливому світі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природне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необхідне доповнення раціонального мислення</a:t>
            </a:r>
            <a:endParaRPr lang="uk-UA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еалізується за допомогою 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творчої інтуїції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, яка передбачає: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накопичення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несвідомий розподіл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образів і абстракцій у пам'яті;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неусвідомлене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комбінування і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переробку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накопичених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абстракцій та образів; </a:t>
            </a:r>
          </a:p>
          <a:p>
            <a:pPr algn="just"/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несподіване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відкриття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рішення;</a:t>
            </a:r>
          </a:p>
          <a:p>
            <a:pPr algn="just"/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ейдетична </a:t>
            </a:r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інтуїція –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формування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нових наочних образів на підґрунті вже відомих понять;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200" i="1" dirty="0" smtClean="0">
                <a:latin typeface="Times New Roman" pitchFamily="18" charset="0"/>
                <a:cs typeface="Times New Roman" pitchFamily="18" charset="0"/>
              </a:rPr>
              <a:t>концептуальна інтуїція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– формуванням 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нових понять на підґрунті відомих наочних образів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2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Істина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вічна ідея,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що існує поза свідомістю людини в «царстві чистої думки», як незмінну й абсолютну властивість ідеальних об'єктів (Платон, А. Августин)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згода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мислення із самим собою із його апріорними, до досвідними формами (І. Кант, когерентна теорія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діалектичний процес розвитку знання, системи понять, суджень і теорій (Г.В.Ф. Гегель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відповідність мислення відчуттям суб'єкта (Д.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Г’юм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Б. Рассел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корисність та ефективність знань з точки зору досягнення успіху (У. Джеймс, Дж. Дьюї, прагматизм);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найбільш проста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взаємоузгоджуваність відчуттів (Е. Мах, Р. Авенаріус);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результат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довільної угоди, «істинно те, що визнається таким певною групою людей» (А.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Пуанкаре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конвенціоналізм).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відповідність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знання дійсності (Аристотель, кореспондентська теорія).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Об</a:t>
            </a:r>
            <a:r>
              <a:rPr lang="en-US" dirty="0" smtClean="0"/>
              <a:t>’</a:t>
            </a:r>
            <a:r>
              <a:rPr lang="uk-UA" dirty="0" err="1" smtClean="0"/>
              <a:t>єктивна</a:t>
            </a:r>
            <a:r>
              <a:rPr lang="uk-UA" dirty="0" smtClean="0"/>
              <a:t> істина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такий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зміст знань про дійсність, що не залежить ані від конкретної людини, ані від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людства;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діалектична єдність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абсолютного 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відносного,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тобто є істиною абсолютною, але відносно визначених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меж;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характеризується конкретністю, що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передбачає максимально повне і точне виявлення тих меж, у яких знання характеризується об'єктивною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істинністю.</a:t>
            </a:r>
          </a:p>
          <a:p>
            <a:pPr marL="0" indent="0" algn="ctr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Виконує функції: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нтологічну;</a:t>
            </a:r>
          </a:p>
          <a:p>
            <a:pPr algn="just"/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ксеологічну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праксеологічну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емансипаторську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74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1321</TotalTime>
  <Words>779</Words>
  <Application>Microsoft Office PowerPoint</Application>
  <PresentationFormat>Экран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 Пізнання. Наукове пізнання Лекція 4 </vt:lpstr>
      <vt:lpstr> Пізнання</vt:lpstr>
      <vt:lpstr>Форми чуттєвого відображення</vt:lpstr>
      <vt:lpstr>Форми абстрактного мислення</vt:lpstr>
      <vt:lpstr>Порівняння абстрактного мислення та чуттєвого відображення</vt:lpstr>
      <vt:lpstr>Семантичний трикутник</vt:lpstr>
      <vt:lpstr>Творчість у пізнанні</vt:lpstr>
      <vt:lpstr>Істина</vt:lpstr>
      <vt:lpstr>Об’єктивна істина </vt:lpstr>
      <vt:lpstr>Наукове пізнання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Соціально-управлінські технології запобігання та протидії корупції</dc:title>
  <dc:creator>userznu</dc:creator>
  <cp:lastModifiedBy>user</cp:lastModifiedBy>
  <cp:revision>137</cp:revision>
  <dcterms:created xsi:type="dcterms:W3CDTF">2017-10-25T11:02:45Z</dcterms:created>
  <dcterms:modified xsi:type="dcterms:W3CDTF">2023-11-16T09:55:56Z</dcterms:modified>
</cp:coreProperties>
</file>