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9.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10.xml.rels" ContentType="application/vnd.openxmlformats-package.relationships+xml"/>
  <Override PartName="/ppt/notesSlides/notesSlide122.xml" ContentType="application/vnd.openxmlformats-officedocument.presentationml.notesSlide+xml"/>
  <Override PartName="/ppt/notesSlides/notesSlide33.xml" ContentType="application/vnd.openxmlformats-officedocument.presentationml.notesSlide+xml"/>
  <Override PartName="/ppt/notesSlides/_rels/notesSlide33.xml.rels" ContentType="application/vnd.openxmlformats-package.relationships+xml"/>
  <Override PartName="/ppt/notesSlides/_rels/notesSlide122.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11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08.xml.rels" ContentType="application/vnd.openxmlformats-package.relationships+xml"/>
  <Override PartName="/ppt/slideLayouts/_rels/slideLayout109.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18.xml.rels" ContentType="application/vnd.openxmlformats-package.relationships+xml"/>
  <Override PartName="/ppt/slideLayouts/_rels/slideLayout119.xml.rels" ContentType="application/vnd.openxmlformats-package.relationships+xml"/>
  <Override PartName="/ppt/slideLayouts/_rels/slideLayout120.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68.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169.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slides/_rels/slide92.xml.rels" ContentType="application/vnd.openxmlformats-package.relationships+xml"/>
  <Override PartName="/ppt/slides/_rels/slide93.xml.rels" ContentType="application/vnd.openxmlformats-package.relationships+xml"/>
  <Override PartName="/ppt/slides/_rels/slide94.xml.rels" ContentType="application/vnd.openxmlformats-package.relationships+xml"/>
  <Override PartName="/ppt/slides/_rels/slide95.xml.rels" ContentType="application/vnd.openxmlformats-package.relationships+xml"/>
  <Override PartName="/ppt/slides/_rels/slide96.xml.rels" ContentType="application/vnd.openxmlformats-package.relationships+xml"/>
  <Override PartName="/ppt/slides/_rels/slide97.xml.rels" ContentType="application/vnd.openxmlformats-package.relationships+xml"/>
  <Override PartName="/ppt/slides/_rels/slide98.xml.rels" ContentType="application/vnd.openxmlformats-package.relationships+xml"/>
  <Override PartName="/ppt/slides/_rels/slide99.xml.rels" ContentType="application/vnd.openxmlformats-package.relationships+xml"/>
  <Override PartName="/ppt/slides/_rels/slide100.xml.rels" ContentType="application/vnd.openxmlformats-package.relationships+xml"/>
  <Override PartName="/ppt/slides/_rels/slide101.xml.rels" ContentType="application/vnd.openxmlformats-package.relationships+xml"/>
  <Override PartName="/ppt/slides/_rels/slide102.xml.rels" ContentType="application/vnd.openxmlformats-package.relationships+xml"/>
  <Override PartName="/ppt/slides/_rels/slide103.xml.rels" ContentType="application/vnd.openxmlformats-package.relationships+xml"/>
  <Override PartName="/ppt/slides/_rels/slide104.xml.rels" ContentType="application/vnd.openxmlformats-package.relationships+xml"/>
  <Override PartName="/ppt/slides/_rels/slide105.xml.rels" ContentType="application/vnd.openxmlformats-package.relationships+xml"/>
  <Override PartName="/ppt/slides/_rels/slide106.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109.xml.rels" ContentType="application/vnd.openxmlformats-package.relationships+xml"/>
  <Override PartName="/ppt/slides/_rels/slide110.xml.rels" ContentType="application/vnd.openxmlformats-package.relationships+xml"/>
  <Override PartName="/ppt/slides/_rels/slide111.xml.rels" ContentType="application/vnd.openxmlformats-package.relationships+xml"/>
  <Override PartName="/ppt/slides/_rels/slide112.xml.rels" ContentType="application/vnd.openxmlformats-package.relationships+xml"/>
  <Override PartName="/ppt/slides/_rels/slide113.xml.rels" ContentType="application/vnd.openxmlformats-package.relationships+xml"/>
  <Override PartName="/ppt/slides/_rels/slide114.xml.rels" ContentType="application/vnd.openxmlformats-package.relationships+xml"/>
  <Override PartName="/ppt/slides/_rels/slide115.xml.rels" ContentType="application/vnd.openxmlformats-package.relationships+xml"/>
  <Override PartName="/ppt/slides/_rels/slide116.xml.rels" ContentType="application/vnd.openxmlformats-package.relationships+xml"/>
  <Override PartName="/ppt/slides/_rels/slide117.xml.rels" ContentType="application/vnd.openxmlformats-package.relationships+xml"/>
  <Override PartName="/ppt/slides/_rels/slide118.xml.rels" ContentType="application/vnd.openxmlformats-package.relationships+xml"/>
  <Override PartName="/ppt/slides/_rels/slide119.xml.rels" ContentType="application/vnd.openxmlformats-package.relationships+xml"/>
  <Override PartName="/ppt/slides/_rels/slide120.xml.rels" ContentType="application/vnd.openxmlformats-package.relationships+xml"/>
  <Override PartName="/ppt/slides/_rels/slide121.xml.rels" ContentType="application/vnd.openxmlformats-package.relationships+xml"/>
  <Override PartName="/ppt/slides/_rels/slide122.xml.rels" ContentType="application/vnd.openxmlformats-package.relationships+xml"/>
  <Override PartName="/ppt/slides/_rels/slide123.xml.rels" ContentType="application/vnd.openxmlformats-package.relationships+xml"/>
  <Override PartName="/ppt/slides/_rels/slide124.xml.rels" ContentType="application/vnd.openxmlformats-package.relationships+xml"/>
  <Override PartName="/ppt/slides/_rels/slide125.xml.rels" ContentType="application/vnd.openxmlformats-package.relationships+xml"/>
  <Override PartName="/ppt/slides/_rels/slide126.xml.rels" ContentType="application/vnd.openxmlformats-package.relationships+xml"/>
  <Override PartName="/ppt/slides/_rels/slide127.xml.rels" ContentType="application/vnd.openxmlformats-package.relationships+xml"/>
  <Override PartName="/ppt/slides/_rels/slide128.xml.rels" ContentType="application/vnd.openxmlformats-package.relationships+xml"/>
  <Override PartName="/ppt/slides/_rels/slide129.xml.rels" ContentType="application/vnd.openxmlformats-package.relationships+xml"/>
  <Override PartName="/ppt/slides/_rels/slide130.xml.rels" ContentType="application/vnd.openxmlformats-package.relationships+xml"/>
  <Override PartName="/ppt/slides/_rels/slide131.xml.rels" ContentType="application/vnd.openxmlformats-package.relationships+xml"/>
  <Override PartName="/ppt/slides/_rels/slide132.xml.rels" ContentType="application/vnd.openxmlformats-package.relationships+xml"/>
  <Override PartName="/ppt/slides/_rels/slide133.xml.rels" ContentType="application/vnd.openxmlformats-package.relationships+xml"/>
  <Override PartName="/ppt/slides/_rels/slide134.xml.rels" ContentType="application/vnd.openxmlformats-package.relationships+xml"/>
  <Override PartName="/ppt/slides/_rels/slide135.xml.rels" ContentType="application/vnd.openxmlformats-package.relationships+xml"/>
  <Override PartName="/ppt/slides/_rels/slide136.xml.rels" ContentType="application/vnd.openxmlformats-package.relationships+xml"/>
  <Override PartName="/ppt/slides/_rels/slide137.xml.rels" ContentType="application/vnd.openxmlformats-package.relationships+xml"/>
  <Override PartName="/ppt/slides/_rels/slide138.xml.rels" ContentType="application/vnd.openxmlformats-package.relationships+xml"/>
  <Override PartName="/ppt/slides/_rels/slide139.xml.rels" ContentType="application/vnd.openxmlformats-package.relationships+xml"/>
  <Override PartName="/ppt/slides/_rels/slide140.xml.rels" ContentType="application/vnd.openxmlformats-package.relationships+xml"/>
  <Override PartName="/ppt/slides/_rels/slide141.xml.rels" ContentType="application/vnd.openxmlformats-package.relationships+xml"/>
  <Override PartName="/ppt/slides/_rels/slide142.xml.rels" ContentType="application/vnd.openxmlformats-package.relationships+xml"/>
  <Override PartName="/ppt/slides/_rels/slide143.xml.rels" ContentType="application/vnd.openxmlformats-package.relationships+xml"/>
  <Override PartName="/ppt/slides/_rels/slide144.xml.rels" ContentType="application/vnd.openxmlformats-package.relationships+xml"/>
  <Override PartName="/ppt/slides/_rels/slide145.xml.rels" ContentType="application/vnd.openxmlformats-package.relationships+xml"/>
  <Override PartName="/ppt/slides/_rels/slide146.xml.rels" ContentType="application/vnd.openxmlformats-package.relationships+xml"/>
  <Override PartName="/ppt/slides/_rels/slide147.xml.rels" ContentType="application/vnd.openxmlformats-package.relationships+xml"/>
  <Override PartName="/ppt/slides/_rels/slide148.xml.rels" ContentType="application/vnd.openxmlformats-package.relationships+xml"/>
  <Override PartName="/ppt/slides/_rels/slide149.xml.rels" ContentType="application/vnd.openxmlformats-package.relationships+xml"/>
  <Override PartName="/ppt/slides/_rels/slide150.xml.rels" ContentType="application/vnd.openxmlformats-package.relationships+xml"/>
  <Override PartName="/ppt/slides/_rels/slide151.xml.rels" ContentType="application/vnd.openxmlformats-package.relationships+xml"/>
  <Override PartName="/ppt/slides/_rels/slide152.xml.rels" ContentType="application/vnd.openxmlformats-package.relationships+xml"/>
  <Override PartName="/ppt/slides/_rels/slide153.xml.rels" ContentType="application/vnd.openxmlformats-package.relationships+xml"/>
  <Override PartName="/ppt/slides/_rels/slide154.xml.rels" ContentType="application/vnd.openxmlformats-package.relationships+xml"/>
  <Override PartName="/ppt/slides/_rels/slide155.xml.rels" ContentType="application/vnd.openxmlformats-package.relationships+xml"/>
  <Override PartName="/ppt/slides/_rels/slide156.xml.rels" ContentType="application/vnd.openxmlformats-package.relationships+xml"/>
  <Override PartName="/ppt/slides/_rels/slide157.xml.rels" ContentType="application/vnd.openxmlformats-package.relationships+xml"/>
  <Override PartName="/ppt/slides/_rels/slide158.xml.rels" ContentType="application/vnd.openxmlformats-package.relationships+xml"/>
  <Override PartName="/ppt/slides/_rels/slide159.xml.rels" ContentType="application/vnd.openxmlformats-package.relationships+xml"/>
  <Override PartName="/ppt/slides/_rels/slide160.xml.rels" ContentType="application/vnd.openxmlformats-package.relationships+xml"/>
  <Override PartName="/ppt/slides/_rels/slide161.xml.rels" ContentType="application/vnd.openxmlformats-package.relationships+xml"/>
  <Override PartName="/ppt/slides/_rels/slide162.xml.rels" ContentType="application/vnd.openxmlformats-package.relationships+xml"/>
  <Override PartName="/ppt/slides/_rels/slide163.xml.rels" ContentType="application/vnd.openxmlformats-package.relationships+xml"/>
  <Override PartName="/ppt/slides/_rels/slide164.xml.rels" ContentType="application/vnd.openxmlformats-package.relationships+xml"/>
  <Override PartName="/ppt/slides/_rels/slide165.xml.rels" ContentType="application/vnd.openxmlformats-package.relationships+xml"/>
  <Override PartName="/ppt/slides/_rels/slide166.xml.rels" ContentType="application/vnd.openxmlformats-package.relationships+xml"/>
  <Override PartName="/ppt/slides/_rels/slide167.xml.rels" ContentType="application/vnd.openxmlformats-package.relationships+xml"/>
  <Override PartName="/ppt/slides/_rels/slide170.xml.rels" ContentType="application/vnd.openxmlformats-package.relationships+xml"/>
  <Override PartName="/ppt/slides/_rels/slide171.xml.rels" ContentType="application/vnd.openxmlformats-package.relationships+xml"/>
  <Override PartName="/ppt/slides/_rels/slide172.xml.rels" ContentType="application/vnd.openxmlformats-package.relationships+xml"/>
  <Override PartName="/ppt/slides/_rels/slide173.xml.rels" ContentType="application/vnd.openxmlformats-package.relationships+xml"/>
  <Override PartName="/ppt/slides/_rels/slide174.xml.rels" ContentType="application/vnd.openxmlformats-package.relationships+xml"/>
  <Override PartName="/ppt/slides/_rels/slide175.xml.rels" ContentType="application/vnd.openxmlformats-package.relationships+xml"/>
  <Override PartName="/ppt/slides/_rels/slide176.xml.rels" ContentType="application/vnd.openxmlformats-package.relationships+xml"/>
  <Override PartName="/ppt/slides/_rels/slide177.xml.rels" ContentType="application/vnd.openxmlformats-package.relationships+xml"/>
  <Override PartName="/ppt/slides/_rels/slide178.xml.rels" ContentType="application/vnd.openxmlformats-package.relationships+xml"/>
  <Override PartName="/ppt/slides/_rels/slide179.xml.rels" ContentType="application/vnd.openxmlformats-package.relationships+xml"/>
  <Override PartName="/ppt/slides/_rels/slide180.xml.rels" ContentType="application/vnd.openxmlformats-package.relationships+xml"/>
  <Override PartName="/ppt/slides/_rels/slide181.xml.rels" ContentType="application/vnd.openxmlformats-package.relationships+xml"/>
  <Override PartName="/ppt/slides/_rels/slide182.xml.rels" ContentType="application/vnd.openxmlformats-package.relationships+xml"/>
  <Override PartName="/ppt/slides/_rels/slide183.xml.rels" ContentType="application/vnd.openxmlformats-package.relationships+xml"/>
  <Override PartName="/ppt/slides/_rels/slide184.xml.rels" ContentType="application/vnd.openxmlformats-package.relationships+xml"/>
  <Override PartName="/ppt/slides/_rels/slide185.xml.rels" ContentType="application/vnd.openxmlformats-package.relationships+xml"/>
  <Override PartName="/ppt/slides/_rels/slide186.xml.rels" ContentType="application/vnd.openxmlformats-package.relationships+xml"/>
  <Override PartName="/ppt/slides/_rels/slide187.xml.rels" ContentType="application/vnd.openxmlformats-package.relationships+xml"/>
  <Override PartName="/ppt/slides/_rels/slide188.xml.rels" ContentType="application/vnd.openxmlformats-package.relationships+xml"/>
  <Override PartName="/ppt/slides/_rels/slide189.xml.rels" ContentType="application/vnd.openxmlformats-package.relationships+xml"/>
  <Override PartName="/ppt/slides/_rels/slide190.xml.rels" ContentType="application/vnd.openxmlformats-package.relationships+xml"/>
  <Override PartName="/ppt/slides/_rels/slide191.xml.rels" ContentType="application/vnd.openxmlformats-package.relationships+xml"/>
  <Override PartName="/ppt/slides/_rels/slide192.xml.rels" ContentType="application/vnd.openxmlformats-package.relationships+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media/image9.jpeg" ContentType="image/jpeg"/>
  <Override PartName="/ppt/media/image106.jpeg" ContentType="image/jpeg"/>
  <Override PartName="/ppt/media/image17.jpeg" ContentType="image/jpeg"/>
  <Override PartName="/ppt/media/image3.png" ContentType="image/png"/>
  <Override PartName="/ppt/media/image28.png" ContentType="image/png"/>
  <Override PartName="/ppt/media/image142.jpeg" ContentType="image/jpeg"/>
  <Override PartName="/ppt/media/image1.jpeg" ContentType="image/jpeg"/>
  <Override PartName="/ppt/media/image130.png" ContentType="image/png"/>
  <Override PartName="/ppt/media/image58.png" ContentType="image/png"/>
  <Override PartName="/ppt/media/image145.jpeg" ContentType="image/jpeg"/>
  <Override PartName="/ppt/media/image4.jpeg" ContentType="image/jpeg"/>
  <Override PartName="/ppt/media/image2.png" ContentType="image/png"/>
  <Override PartName="/ppt/media/image56.jpeg" ContentType="image/jpeg"/>
  <Override PartName="/ppt/media/image146.jpeg" ContentType="image/jpeg"/>
  <Override PartName="/ppt/media/image5.jpeg" ContentType="image/jpeg"/>
  <Override PartName="/ppt/media/image149.jpeg" ContentType="image/jpeg"/>
  <Override PartName="/ppt/media/image8.jpeg" ContentType="image/jpeg"/>
  <Override PartName="/ppt/media/image190.jpeg" ContentType="image/jpeg"/>
  <Override PartName="/ppt/media/image6.png" ContentType="image/png"/>
  <Override PartName="/ppt/media/image148.jpeg" ContentType="image/jpeg"/>
  <Override PartName="/ppt/media/image7.jpeg" ContentType="image/jpeg"/>
  <Override PartName="/ppt/media/image59.jpeg" ContentType="image/jpeg"/>
  <Override PartName="/ppt/media/image10.jpeg" ContentType="image/jpeg"/>
  <Override PartName="/ppt/media/image100.jpeg" ContentType="image/jpeg"/>
  <Override PartName="/ppt/media/image11.jpeg" ContentType="image/jpeg"/>
  <Override PartName="/ppt/media/image76.png" ContentType="image/png"/>
  <Override PartName="/ppt/media/image12.jpeg" ContentType="image/jpeg"/>
  <Override PartName="/ppt/media/image102.jpeg" ContentType="image/jpeg"/>
  <Override PartName="/ppt/media/image13.jpeg" ContentType="image/jpeg"/>
  <Override PartName="/ppt/media/image103.jpeg" ContentType="image/jpeg"/>
  <Override PartName="/ppt/media/image14.jpeg" ContentType="image/jpeg"/>
  <Override PartName="/ppt/media/image104.jpeg" ContentType="image/jpeg"/>
  <Override PartName="/ppt/media/image15.jpeg" ContentType="image/jpeg"/>
  <Override PartName="/ppt/media/image172.jpeg" ContentType="image/jpeg"/>
  <Override PartName="/ppt/media/image121.png" ContentType="image/png"/>
  <Override PartName="/ppt/media/image49.png" ContentType="image/png"/>
  <Override PartName="/ppt/media/image16.jpeg" ContentType="image/jpeg"/>
  <Override PartName="/ppt/media/image107.jpeg" ContentType="image/jpeg"/>
  <Override PartName="/ppt/media/image18.jpeg" ContentType="image/jpeg"/>
  <Override PartName="/ppt/media/image108.jpeg" ContentType="image/jpeg"/>
  <Override PartName="/ppt/media/image19.jpeg" ContentType="image/jpeg"/>
  <Override PartName="/ppt/media/image20.jpeg" ContentType="image/jpeg"/>
  <Override PartName="/ppt/media/image21.png" ContentType="image/png"/>
  <Override PartName="/ppt/media/image111.jpeg" ContentType="image/jpeg"/>
  <Override PartName="/ppt/media/image22.jpeg" ContentType="image/jpeg"/>
  <Override PartName="/ppt/media/image23.jpeg" ContentType="image/jpeg"/>
  <Override PartName="/ppt/media/image113.jpeg" ContentType="image/jpeg"/>
  <Override PartName="/ppt/media/image24.jpeg" ContentType="image/jpeg"/>
  <Override PartName="/ppt/media/image114.jpeg" ContentType="image/jpeg"/>
  <Override PartName="/ppt/media/image25.jpeg" ContentType="image/jpeg"/>
  <Override PartName="/ppt/media/image115.jpeg" ContentType="image/jpeg"/>
  <Override PartName="/ppt/media/image26.jpeg" ContentType="image/jpeg"/>
  <Override PartName="/ppt/media/image116.jpeg" ContentType="image/jpeg"/>
  <Override PartName="/ppt/media/image27.jpeg" ContentType="image/jpeg"/>
  <Override PartName="/ppt/media/image118.jpeg" ContentType="image/jpeg"/>
  <Override PartName="/ppt/media/image29.jpeg" ContentType="image/jpeg"/>
  <Override PartName="/ppt/media/image30.jpeg" ContentType="image/jpeg"/>
  <Override PartName="/ppt/media/image120.jpeg" ContentType="image/jpeg"/>
  <Override PartName="/ppt/media/image31.jpeg" ContentType="image/jpeg"/>
  <Override PartName="/ppt/media/image32.jpeg" ContentType="image/jpeg"/>
  <Override PartName="/ppt/media/image122.jpeg" ContentType="image/jpeg"/>
  <Override PartName="/ppt/media/image33.jpeg" ContentType="image/jpeg"/>
  <Override PartName="/ppt/media/image34.png" ContentType="image/png"/>
  <Override PartName="/ppt/media/image126.jpeg" ContentType="image/jpeg"/>
  <Override PartName="/ppt/media/image35.png" ContentType="image/png"/>
  <Override PartName="/ppt/media/image37.jpeg" ContentType="image/jpeg"/>
  <Override PartName="/ppt/media/image36.jpeg" ContentType="image/jpeg"/>
  <Override PartName="/ppt/media/image38.jpeg" ContentType="image/jpeg"/>
  <Override PartName="/ppt/media/image45.png" ContentType="image/png"/>
  <Override PartName="/ppt/media/image39.jpeg" ContentType="image/jpeg"/>
  <Override PartName="/ppt/media/image40.jpeg" ContentType="image/jpeg"/>
  <Override PartName="/ppt/media/image41.jpeg" ContentType="image/jpeg"/>
  <Override PartName="/ppt/media/image42.jpeg" ContentType="image/jpeg"/>
  <Override PartName="/ppt/media/image50.png" ContentType="image/png"/>
  <Override PartName="/ppt/media/image169.png" ContentType="image/png"/>
  <Override PartName="/ppt/media/image43.jpeg" ContentType="image/jpeg"/>
  <Override PartName="/ppt/media/image44.jpeg" ContentType="image/jpeg"/>
  <Override PartName="/ppt/media/image46.jpeg" ContentType="image/jpeg"/>
  <Override PartName="/ppt/media/image136.jpeg" ContentType="image/jpeg"/>
  <Override PartName="/ppt/media/image47.jpeg" ContentType="image/jpeg"/>
  <Override PartName="/ppt/media/image144.jpeg" ContentType="image/jpeg"/>
  <Override PartName="/ppt/media/image55.jpeg" ContentType="image/jpeg"/>
  <Override PartName="/ppt/media/image48.png" ContentType="image/png"/>
  <Override PartName="/ppt/media/image140.jpeg" ContentType="image/jpeg"/>
  <Override PartName="/ppt/media/image51.jpeg" ContentType="image/jpeg"/>
  <Override PartName="/ppt/media/image141.jpeg" ContentType="image/jpeg"/>
  <Override PartName="/ppt/media/image52.jpeg" ContentType="image/jpeg"/>
  <Override PartName="/ppt/media/image60.jpeg" ContentType="image/jpeg"/>
  <Override PartName="/ppt/media/image53.png" ContentType="image/png"/>
  <Override PartName="/ppt/media/image143.jpeg" ContentType="image/jpeg"/>
  <Override PartName="/ppt/media/image54.jpeg" ContentType="image/jpeg"/>
  <Override PartName="/ppt/media/image57.png" ContentType="image/png"/>
  <Override PartName="/ppt/media/image192.png" ContentType="image/png"/>
  <Override PartName="/ppt/media/image150.jpeg" ContentType="image/jpeg"/>
  <Override PartName="/ppt/media/image61.jpeg" ContentType="image/jpeg"/>
  <Override PartName="/ppt/media/image151.jpeg" ContentType="image/jpeg"/>
  <Override PartName="/ppt/media/image62.jpeg" ContentType="image/jpeg"/>
  <Override PartName="/ppt/media/image152.jpeg" ContentType="image/jpeg"/>
  <Override PartName="/ppt/media/image63.jpeg" ContentType="image/jpeg"/>
  <Override PartName="/ppt/media/image153.jpeg" ContentType="image/jpeg"/>
  <Override PartName="/ppt/media/image64.jpeg" ContentType="image/jpeg"/>
  <Override PartName="/ppt/media/image154.jpeg" ContentType="image/jpeg"/>
  <Override PartName="/ppt/media/image65.jpeg" ContentType="image/jpeg"/>
  <Override PartName="/ppt/media/image155.jpeg" ContentType="image/jpeg"/>
  <Override PartName="/ppt/media/image66.jpeg" ContentType="image/jpeg"/>
  <Override PartName="/ppt/media/image156.jpeg" ContentType="image/jpeg"/>
  <Override PartName="/ppt/media/image67.jpeg" ContentType="image/jpeg"/>
  <Override PartName="/ppt/media/image157.jpeg" ContentType="image/jpeg"/>
  <Override PartName="/ppt/media/image128.png" ContentType="image/png"/>
  <Override PartName="/ppt/media/image68.jpeg" ContentType="image/jpeg"/>
  <Override PartName="/ppt/media/image158.jpeg" ContentType="image/jpeg"/>
  <Override PartName="/ppt/media/image69.jpeg" ContentType="image/jpeg"/>
  <Override PartName="/ppt/media/image70.jpeg" ContentType="image/jpeg"/>
  <Override PartName="/ppt/media/image71.png" ContentType="image/png"/>
  <Override PartName="/ppt/media/image161.jpeg" ContentType="image/jpeg"/>
  <Override PartName="/ppt/media/image72.jpeg" ContentType="image/jpeg"/>
  <Override PartName="/ppt/media/image162.jpeg" ContentType="image/jpeg"/>
  <Override PartName="/ppt/media/image73.jpeg" ContentType="image/jpeg"/>
  <Override PartName="/ppt/media/image74.png" ContentType="image/png"/>
  <Override PartName="/ppt/media/image75.png" ContentType="image/png"/>
  <Override PartName="/ppt/media/image77.png" ContentType="image/png"/>
  <Override PartName="/ppt/media/image78.png" ContentType="image/png"/>
  <Override PartName="/ppt/media/image86.jpeg" ContentType="image/jpeg"/>
  <Override PartName="/ppt/media/image79.png" ContentType="image/png"/>
  <Override PartName="/ppt/media/image80.jpeg" ContentType="image/jpeg"/>
  <Override PartName="/ppt/media/image81.png" ContentType="image/png"/>
  <Override PartName="/ppt/media/image191.jpeg" ContentType="image/jpeg"/>
  <Override PartName="/ppt/media/image82.png" ContentType="image/png"/>
  <Override PartName="/ppt/media/image83.png" ContentType="image/png"/>
  <Override PartName="/ppt/media/image84.png" ContentType="image/png"/>
  <Override PartName="/ppt/media/image174.jpeg" ContentType="image/jpeg"/>
  <Override PartName="/ppt/media/image85.jpeg" ContentType="image/jpe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182.jpeg" ContentType="image/jpeg"/>
  <Override PartName="/ppt/media/image93.jpeg" ContentType="image/jpeg"/>
  <Override PartName="/ppt/media/image183.jpeg" ContentType="image/jpeg"/>
  <Override PartName="/ppt/media/image94.jpeg" ContentType="image/jpeg"/>
  <Override PartName="/ppt/media/image184.jpeg" ContentType="image/jpeg"/>
  <Override PartName="/ppt/media/image95.jpeg" ContentType="image/jpeg"/>
  <Override PartName="/ppt/media/image185.jpeg" ContentType="image/jpeg"/>
  <Override PartName="/ppt/media/image96.jpeg" ContentType="image/jpeg"/>
  <Override PartName="/ppt/media/image186.jpeg" ContentType="image/jpeg"/>
  <Override PartName="/ppt/media/image97.jpeg" ContentType="image/jpeg"/>
  <Override PartName="/ppt/media/image187.jpeg" ContentType="image/jpeg"/>
  <Override PartName="/ppt/media/image98.jpeg" ContentType="image/jpeg"/>
  <Override PartName="/ppt/media/image188.jpeg" ContentType="image/jpeg"/>
  <Override PartName="/ppt/media/image99.jpeg" ContentType="image/jpeg"/>
  <Override PartName="/ppt/media/image101.png" ContentType="image/png"/>
  <Override PartName="/ppt/media/image105.png" ContentType="image/png"/>
  <Override PartName="/ppt/media/image109.jpeg" ContentType="image/jpeg"/>
  <Override PartName="/ppt/media/image110.jpeg" ContentType="image/jpeg"/>
  <Override PartName="/ppt/media/image112.png" ContentType="image/png"/>
  <Override PartName="/ppt/media/image117.jpeg" ContentType="image/jpeg"/>
  <Override PartName="/ppt/media/image119.jpeg" ContentType="image/jpeg"/>
  <Override PartName="/ppt/media/image123.png" ContentType="image/png"/>
  <Override PartName="/ppt/media/image124.png" ContentType="image/png"/>
  <Override PartName="/ppt/media/image125.png" ContentType="image/png"/>
  <Override PartName="/ppt/media/image127.png" ContentType="image/png"/>
  <Override PartName="/ppt/media/image129.png" ContentType="image/png"/>
  <Override PartName="/ppt/media/image173.jpeg" ContentType="image/jpeg"/>
  <Override PartName="/ppt/media/image131.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7.jpeg" ContentType="image/jpeg"/>
  <Override PartName="/ppt/media/image138.jpeg" ContentType="image/jpeg"/>
  <Override PartName="/ppt/media/image139.jpeg" ContentType="image/jpeg"/>
  <Override PartName="/ppt/media/image147.jpeg" ContentType="image/jpeg"/>
  <Override PartName="/ppt/media/image159.jpeg" ContentType="image/jpeg"/>
  <Override PartName="/ppt/media/image160.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png" ContentType="image/png"/>
  <Override PartName="/ppt/media/image168.png" ContentType="image/png"/>
  <Override PartName="/ppt/media/image170.png" ContentType="image/png"/>
  <Override PartName="/ppt/media/image177.jpeg" ContentType="image/jpeg"/>
  <Override PartName="/ppt/media/image171.png" ContentType="image/png"/>
  <Override PartName="/ppt/media/image175.png" ContentType="image/png"/>
  <Override PartName="/ppt/media/image176.png" ContentType="image/png"/>
  <Override PartName="/ppt/media/image178.jpeg" ContentType="image/jpeg"/>
  <Override PartName="/ppt/media/image179.jpeg" ContentType="image/jpeg"/>
  <Override PartName="/ppt/media/image180.jpeg" ContentType="image/jpeg"/>
  <Override PartName="/ppt/media/image181.jpeg" ContentType="image/jpeg"/>
  <Override PartName="/ppt/media/image189.png" ContentType="image/png"/>
  <Override PartName="/ppt/media/image193.png" ContentType="image/png"/>
  <Override PartName="/ppt/media/image194.jpeg" ContentType="image/jpeg"/>
  <Override PartName="/ppt/media/image195.png" ContentType="image/png"/>
  <Override PartName="/ppt/media/image196.png" ContentType="image/png"/>
  <Override PartName="/ppt/media/image19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399" r:id="rId156"/>
    <p:sldId id="400" r:id="rId157"/>
    <p:sldId id="401" r:id="rId158"/>
    <p:sldId id="402" r:id="rId159"/>
    <p:sldId id="403" r:id="rId160"/>
    <p:sldId id="404" r:id="rId161"/>
    <p:sldId id="405" r:id="rId162"/>
    <p:sldId id="406" r:id="rId163"/>
    <p:sldId id="407" r:id="rId164"/>
    <p:sldId id="408" r:id="rId165"/>
    <p:sldId id="409" r:id="rId166"/>
    <p:sldId id="410" r:id="rId167"/>
    <p:sldId id="411" r:id="rId168"/>
    <p:sldId id="412" r:id="rId169"/>
    <p:sldId id="413" r:id="rId170"/>
    <p:sldId id="414" r:id="rId171"/>
    <p:sldId id="415" r:id="rId172"/>
    <p:sldId id="416" r:id="rId173"/>
    <p:sldId id="417" r:id="rId174"/>
    <p:sldId id="418" r:id="rId175"/>
    <p:sldId id="419" r:id="rId176"/>
    <p:sldId id="420" r:id="rId177"/>
    <p:sldId id="421" r:id="rId178"/>
    <p:sldId id="422" r:id="rId179"/>
    <p:sldId id="423" r:id="rId180"/>
    <p:sldId id="424" r:id="rId181"/>
    <p:sldId id="425" r:id="rId182"/>
    <p:sldId id="426" r:id="rId183"/>
    <p:sldId id="427" r:id="rId184"/>
    <p:sldId id="428" r:id="rId185"/>
    <p:sldId id="429" r:id="rId186"/>
    <p:sldId id="430" r:id="rId187"/>
    <p:sldId id="431" r:id="rId188"/>
    <p:sldId id="432" r:id="rId189"/>
    <p:sldId id="433" r:id="rId190"/>
    <p:sldId id="434" r:id="rId191"/>
    <p:sldId id="435" r:id="rId192"/>
    <p:sldId id="436" r:id="rId193"/>
    <p:sldId id="437" r:id="rId194"/>
    <p:sldId id="438" r:id="rId195"/>
    <p:sldId id="439" r:id="rId196"/>
    <p:sldId id="440" r:id="rId197"/>
    <p:sldId id="441" r:id="rId198"/>
    <p:sldId id="442" r:id="rId199"/>
    <p:sldId id="443" r:id="rId200"/>
    <p:sldId id="444" r:id="rId201"/>
    <p:sldId id="445" r:id="rId202"/>
    <p:sldId id="446" r:id="rId203"/>
    <p:sldId id="447" r:id="rId204"/>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notesMaster" Target="notesMasters/notesMaster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00" Type="http://schemas.openxmlformats.org/officeDocument/2006/relationships/slide" Target="slides/slide88.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140" Type="http://schemas.openxmlformats.org/officeDocument/2006/relationships/slide" Target="slides/slide128.xml"/><Relationship Id="rId141" Type="http://schemas.openxmlformats.org/officeDocument/2006/relationships/slide" Target="slides/slide129.xml"/><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slide" Target="slides/slide135.xml"/><Relationship Id="rId148" Type="http://schemas.openxmlformats.org/officeDocument/2006/relationships/slide" Target="slides/slide136.xml"/><Relationship Id="rId149" Type="http://schemas.openxmlformats.org/officeDocument/2006/relationships/slide" Target="slides/slide137.xml"/><Relationship Id="rId150" Type="http://schemas.openxmlformats.org/officeDocument/2006/relationships/slide" Target="slides/slide138.xml"/><Relationship Id="rId151" Type="http://schemas.openxmlformats.org/officeDocument/2006/relationships/slide" Target="slides/slide139.xml"/><Relationship Id="rId152" Type="http://schemas.openxmlformats.org/officeDocument/2006/relationships/slide" Target="slides/slide140.xml"/><Relationship Id="rId153" Type="http://schemas.openxmlformats.org/officeDocument/2006/relationships/slide" Target="slides/slide141.xml"/><Relationship Id="rId154" Type="http://schemas.openxmlformats.org/officeDocument/2006/relationships/slide" Target="slides/slide142.xml"/><Relationship Id="rId155" Type="http://schemas.openxmlformats.org/officeDocument/2006/relationships/slide" Target="slides/slide143.xml"/><Relationship Id="rId156" Type="http://schemas.openxmlformats.org/officeDocument/2006/relationships/slide" Target="slides/slide144.xml"/><Relationship Id="rId157" Type="http://schemas.openxmlformats.org/officeDocument/2006/relationships/slide" Target="slides/slide145.xml"/><Relationship Id="rId158" Type="http://schemas.openxmlformats.org/officeDocument/2006/relationships/slide" Target="slides/slide146.xml"/><Relationship Id="rId159" Type="http://schemas.openxmlformats.org/officeDocument/2006/relationships/slide" Target="slides/slide147.xml"/><Relationship Id="rId160" Type="http://schemas.openxmlformats.org/officeDocument/2006/relationships/slide" Target="slides/slide148.xml"/><Relationship Id="rId161" Type="http://schemas.openxmlformats.org/officeDocument/2006/relationships/slide" Target="slides/slide149.xml"/><Relationship Id="rId162" Type="http://schemas.openxmlformats.org/officeDocument/2006/relationships/slide" Target="slides/slide150.xml"/><Relationship Id="rId163" Type="http://schemas.openxmlformats.org/officeDocument/2006/relationships/slide" Target="slides/slide151.xml"/><Relationship Id="rId164" Type="http://schemas.openxmlformats.org/officeDocument/2006/relationships/slide" Target="slides/slide152.xml"/><Relationship Id="rId165" Type="http://schemas.openxmlformats.org/officeDocument/2006/relationships/slide" Target="slides/slide153.xml"/><Relationship Id="rId166" Type="http://schemas.openxmlformats.org/officeDocument/2006/relationships/slide" Target="slides/slide154.xml"/><Relationship Id="rId167" Type="http://schemas.openxmlformats.org/officeDocument/2006/relationships/slide" Target="slides/slide155.xml"/><Relationship Id="rId168" Type="http://schemas.openxmlformats.org/officeDocument/2006/relationships/slide" Target="slides/slide156.xml"/><Relationship Id="rId169" Type="http://schemas.openxmlformats.org/officeDocument/2006/relationships/slide" Target="slides/slide157.xml"/><Relationship Id="rId170" Type="http://schemas.openxmlformats.org/officeDocument/2006/relationships/slide" Target="slides/slide158.xml"/><Relationship Id="rId171" Type="http://schemas.openxmlformats.org/officeDocument/2006/relationships/slide" Target="slides/slide159.xml"/><Relationship Id="rId172" Type="http://schemas.openxmlformats.org/officeDocument/2006/relationships/slide" Target="slides/slide160.xml"/><Relationship Id="rId173" Type="http://schemas.openxmlformats.org/officeDocument/2006/relationships/slide" Target="slides/slide161.xml"/><Relationship Id="rId174" Type="http://schemas.openxmlformats.org/officeDocument/2006/relationships/slide" Target="slides/slide162.xml"/><Relationship Id="rId175" Type="http://schemas.openxmlformats.org/officeDocument/2006/relationships/slide" Target="slides/slide163.xml"/><Relationship Id="rId176" Type="http://schemas.openxmlformats.org/officeDocument/2006/relationships/slide" Target="slides/slide164.xml"/><Relationship Id="rId177" Type="http://schemas.openxmlformats.org/officeDocument/2006/relationships/slide" Target="slides/slide165.xml"/><Relationship Id="rId178" Type="http://schemas.openxmlformats.org/officeDocument/2006/relationships/slide" Target="slides/slide166.xml"/><Relationship Id="rId179" Type="http://schemas.openxmlformats.org/officeDocument/2006/relationships/slide" Target="slides/slide167.xml"/><Relationship Id="rId180" Type="http://schemas.openxmlformats.org/officeDocument/2006/relationships/slide" Target="slides/slide168.xml"/><Relationship Id="rId181" Type="http://schemas.openxmlformats.org/officeDocument/2006/relationships/slide" Target="slides/slide169.xml"/><Relationship Id="rId182" Type="http://schemas.openxmlformats.org/officeDocument/2006/relationships/slide" Target="slides/slide170.xml"/><Relationship Id="rId183" Type="http://schemas.openxmlformats.org/officeDocument/2006/relationships/slide" Target="slides/slide171.xml"/><Relationship Id="rId184" Type="http://schemas.openxmlformats.org/officeDocument/2006/relationships/slide" Target="slides/slide172.xml"/><Relationship Id="rId185" Type="http://schemas.openxmlformats.org/officeDocument/2006/relationships/slide" Target="slides/slide173.xml"/><Relationship Id="rId186" Type="http://schemas.openxmlformats.org/officeDocument/2006/relationships/slide" Target="slides/slide174.xml"/><Relationship Id="rId187" Type="http://schemas.openxmlformats.org/officeDocument/2006/relationships/slide" Target="slides/slide175.xml"/><Relationship Id="rId188" Type="http://schemas.openxmlformats.org/officeDocument/2006/relationships/slide" Target="slides/slide176.xml"/><Relationship Id="rId189" Type="http://schemas.openxmlformats.org/officeDocument/2006/relationships/slide" Target="slides/slide177.xml"/><Relationship Id="rId190" Type="http://schemas.openxmlformats.org/officeDocument/2006/relationships/slide" Target="slides/slide178.xml"/><Relationship Id="rId191" Type="http://schemas.openxmlformats.org/officeDocument/2006/relationships/slide" Target="slides/slide179.xml"/><Relationship Id="rId192" Type="http://schemas.openxmlformats.org/officeDocument/2006/relationships/slide" Target="slides/slide180.xml"/><Relationship Id="rId193" Type="http://schemas.openxmlformats.org/officeDocument/2006/relationships/slide" Target="slides/slide181.xml"/><Relationship Id="rId194" Type="http://schemas.openxmlformats.org/officeDocument/2006/relationships/slide" Target="slides/slide182.xml"/><Relationship Id="rId195" Type="http://schemas.openxmlformats.org/officeDocument/2006/relationships/slide" Target="slides/slide183.xml"/><Relationship Id="rId196" Type="http://schemas.openxmlformats.org/officeDocument/2006/relationships/slide" Target="slides/slide184.xml"/><Relationship Id="rId197" Type="http://schemas.openxmlformats.org/officeDocument/2006/relationships/slide" Target="slides/slide185.xml"/><Relationship Id="rId198" Type="http://schemas.openxmlformats.org/officeDocument/2006/relationships/slide" Target="slides/slide186.xml"/><Relationship Id="rId199" Type="http://schemas.openxmlformats.org/officeDocument/2006/relationships/slide" Target="slides/slide187.xml"/><Relationship Id="rId200" Type="http://schemas.openxmlformats.org/officeDocument/2006/relationships/slide" Target="slides/slide188.xml"/><Relationship Id="rId201" Type="http://schemas.openxmlformats.org/officeDocument/2006/relationships/slide" Target="slides/slide189.xml"/><Relationship Id="rId202" Type="http://schemas.openxmlformats.org/officeDocument/2006/relationships/slide" Target="slides/slide190.xml"/><Relationship Id="rId203" Type="http://schemas.openxmlformats.org/officeDocument/2006/relationships/slide" Target="slides/slide191.xml"/><Relationship Id="rId204" Type="http://schemas.openxmlformats.org/officeDocument/2006/relationships/slide" Target="slides/slide192.xml"/>
</Relationships>
</file>

<file path=ppt/notesMasters/_rels/notesMaster1.xml.rels><?xml version="1.0" encoding="UTF-8"?>
<Relationships xmlns="http://schemas.openxmlformats.org/package/2006/relationships"><Relationship Id="rId1" Type="http://schemas.openxmlformats.org/officeDocument/2006/relationships/theme" Target="../theme/theme11.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ru-RU" sz="4400" spc="-1" strike="noStrike">
                <a:latin typeface="Arial"/>
              </a:rPr>
              <a:t>Для перемещения страницы щёлкните мышью</a:t>
            </a:r>
            <a:endParaRPr b="0" lang="ru-RU" sz="4400" spc="-1" strike="noStrike">
              <a:latin typeface="Arial"/>
            </a:endParaRPr>
          </a:p>
        </p:txBody>
      </p:sp>
      <p:sp>
        <p:nvSpPr>
          <p:cNvPr id="613"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614"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 </a:t>
            </a:r>
            <a:endParaRPr b="0" lang="ru-RU" sz="1400" spc="-1" strike="noStrike">
              <a:latin typeface="Times New Roman"/>
            </a:endParaRPr>
          </a:p>
        </p:txBody>
      </p:sp>
      <p:sp>
        <p:nvSpPr>
          <p:cNvPr id="615"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 </a:t>
            </a:r>
            <a:endParaRPr b="0" lang="ru-RU" sz="1400" spc="-1" strike="noStrike">
              <a:latin typeface="Times New Roman"/>
            </a:endParaRPr>
          </a:p>
        </p:txBody>
      </p:sp>
      <p:sp>
        <p:nvSpPr>
          <p:cNvPr id="616"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 </a:t>
            </a:r>
            <a:endParaRPr b="0" lang="ru-RU" sz="1400" spc="-1" strike="noStrike">
              <a:latin typeface="Times New Roman"/>
            </a:endParaRPr>
          </a:p>
        </p:txBody>
      </p:sp>
      <p:sp>
        <p:nvSpPr>
          <p:cNvPr id="617"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CE85F797-718A-427A-A615-D08559D47C19}" type="slidenum">
              <a:rPr b="0" lang="ru-RU" sz="1400" spc="-1" strike="noStrike">
                <a:latin typeface="Times New Roman"/>
              </a:rPr>
              <a:t>1</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2.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notesSlide1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3" name="PlaceHolder 1"/>
          <p:cNvSpPr>
            <a:spLocks noGrp="1"/>
          </p:cNvSpPr>
          <p:nvPr>
            <p:ph type="sldImg"/>
          </p:nvPr>
        </p:nvSpPr>
        <p:spPr>
          <a:xfrm>
            <a:off x="216000" y="801720"/>
            <a:ext cx="7127640" cy="4009680"/>
          </a:xfrm>
          <a:prstGeom prst="rect">
            <a:avLst/>
          </a:prstGeom>
        </p:spPr>
      </p:sp>
      <p:sp>
        <p:nvSpPr>
          <p:cNvPr id="1164" name="PlaceHolder 2"/>
          <p:cNvSpPr>
            <a:spLocks noGrp="1"/>
          </p:cNvSpPr>
          <p:nvPr>
            <p:ph type="body"/>
          </p:nvPr>
        </p:nvSpPr>
        <p:spPr>
          <a:xfrm>
            <a:off x="755640" y="5078520"/>
            <a:ext cx="6048000" cy="4811400"/>
          </a:xfrm>
          <a:prstGeom prst="rect">
            <a:avLst/>
          </a:prstGeom>
        </p:spPr>
        <p:txBody>
          <a:bodyPr>
            <a:normAutofit/>
          </a:bodyPr>
          <a:p>
            <a:endParaRPr b="0" lang="ru-RU" sz="2000" spc="-1" strike="noStrike">
              <a:latin typeface="Arial"/>
            </a:endParaRPr>
          </a:p>
        </p:txBody>
      </p:sp>
      <p:sp>
        <p:nvSpPr>
          <p:cNvPr id="1165" name="TextShape 3"/>
          <p:cNvSpPr txBox="1"/>
          <p:nvPr/>
        </p:nvSpPr>
        <p:spPr>
          <a:xfrm>
            <a:off x="4281480" y="10155240"/>
            <a:ext cx="3276360" cy="534600"/>
          </a:xfrm>
          <a:prstGeom prst="rect">
            <a:avLst/>
          </a:prstGeom>
          <a:noFill/>
          <a:ln>
            <a:noFill/>
          </a:ln>
        </p:spPr>
        <p:txBody>
          <a:bodyPr anchor="b">
            <a:noAutofit/>
          </a:bodyPr>
          <a:p>
            <a:pPr algn="r">
              <a:lnSpc>
                <a:spcPct val="100000"/>
              </a:lnSpc>
            </a:pPr>
            <a:fld id="{7B69A57A-F331-4D23-AA02-43516C94D424}" type="slidenum">
              <a:rPr b="0" lang="ru-RU" sz="1200" spc="-1" strike="noStrike">
                <a:solidFill>
                  <a:srgbClr val="000000"/>
                </a:solidFill>
                <a:latin typeface="+mn-lt"/>
                <a:ea typeface="+mn-ea"/>
              </a:rPr>
              <a:t>&lt;номер&gt;</a:t>
            </a:fld>
            <a:endParaRPr b="0" lang="ru-RU"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0" name="PlaceHolder 1"/>
          <p:cNvSpPr>
            <a:spLocks noGrp="1"/>
          </p:cNvSpPr>
          <p:nvPr>
            <p:ph type="sldImg"/>
          </p:nvPr>
        </p:nvSpPr>
        <p:spPr>
          <a:xfrm>
            <a:off x="216000" y="801720"/>
            <a:ext cx="7127640" cy="4009680"/>
          </a:xfrm>
          <a:prstGeom prst="rect">
            <a:avLst/>
          </a:prstGeom>
        </p:spPr>
      </p:sp>
      <p:sp>
        <p:nvSpPr>
          <p:cNvPr id="1161" name="PlaceHolder 2"/>
          <p:cNvSpPr>
            <a:spLocks noGrp="1"/>
          </p:cNvSpPr>
          <p:nvPr>
            <p:ph type="body"/>
          </p:nvPr>
        </p:nvSpPr>
        <p:spPr>
          <a:xfrm>
            <a:off x="755640" y="5078520"/>
            <a:ext cx="6048000" cy="4811400"/>
          </a:xfrm>
          <a:prstGeom prst="rect">
            <a:avLst/>
          </a:prstGeom>
        </p:spPr>
        <p:txBody>
          <a:bodyPr>
            <a:normAutofit/>
          </a:bodyPr>
          <a:p>
            <a:endParaRPr b="0" lang="ru-RU" sz="2000" spc="-1" strike="noStrike">
              <a:latin typeface="Arial"/>
            </a:endParaRPr>
          </a:p>
        </p:txBody>
      </p:sp>
      <p:sp>
        <p:nvSpPr>
          <p:cNvPr id="1162" name="TextShape 3"/>
          <p:cNvSpPr txBox="1"/>
          <p:nvPr/>
        </p:nvSpPr>
        <p:spPr>
          <a:xfrm>
            <a:off x="4281480" y="10155240"/>
            <a:ext cx="3276360" cy="534600"/>
          </a:xfrm>
          <a:prstGeom prst="rect">
            <a:avLst/>
          </a:prstGeom>
          <a:noFill/>
          <a:ln>
            <a:noFill/>
          </a:ln>
        </p:spPr>
        <p:txBody>
          <a:bodyPr anchor="b">
            <a:noAutofit/>
          </a:bodyPr>
          <a:p>
            <a:pPr algn="r">
              <a:lnSpc>
                <a:spcPct val="100000"/>
              </a:lnSpc>
            </a:pPr>
            <a:fld id="{91D165DA-C59E-4D2F-938A-1FF8005591EF}" type="slidenum">
              <a:rPr b="0" lang="ru-RU" sz="1200" spc="-1" strike="noStrike">
                <a:solidFill>
                  <a:srgbClr val="000000"/>
                </a:solidFill>
                <a:latin typeface="+mn-lt"/>
                <a:ea typeface="+mn-ea"/>
              </a:rPr>
              <a:t>&lt;номер&gt;</a:t>
            </a:fld>
            <a:endParaRPr b="0" lang="ru-RU"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4"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5"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15"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16"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8"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20"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21"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22"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24"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25"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26"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28"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29"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30"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3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32"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33"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35"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36"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37"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38"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40"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41"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42"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43"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44"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45"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7"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8"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9"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0"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77"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79"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8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81"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82"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4"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86"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87"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88"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90"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91"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92"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94"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95"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96"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98"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99"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601"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2"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3"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4"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2"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4"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5"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6"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7"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0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606"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7"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8"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9"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10"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11"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1"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3"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5"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46"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0"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1"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2"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4"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55"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6"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8"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59"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0"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62"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3"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65"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6"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7"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68"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70"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71"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72"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73"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74"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75"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07"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09"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11"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12"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4"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16"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17"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18"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20"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21"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22"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24"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25"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26"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28"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29"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31"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2"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3"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4"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36"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7"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8"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9"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40"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41"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73"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75"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7"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8"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77"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78"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82"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83"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84"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86"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87"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88"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90"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91"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92"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94"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95"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97"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98"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99"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00"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02"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03"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04"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05"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06"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07"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39"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41"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43"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244"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48"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49"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250"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52"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253"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54"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56"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57"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58"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60"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61"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63"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64"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65"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66"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68"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69"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70"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71"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72"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73"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05"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07"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09"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310"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2"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14"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15"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316"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18"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319"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20"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22"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23"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24"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2"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3"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4"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26"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27"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29"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0"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1"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2"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34"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5"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6"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7"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8"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39"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75"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77"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79"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380"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2"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84"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85"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386"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16"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17"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18"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88"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389"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90"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92"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93"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94"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96"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397"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399"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0"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1"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2"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04"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5"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6"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7"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8"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09"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4"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45"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47"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49"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450"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20"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1"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22"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2" name="PlaceHolder 1"/>
          <p:cNvSpPr>
            <a:spLocks noGrp="1"/>
          </p:cNvSpPr>
          <p:nvPr>
            <p:ph type="subTitle"/>
          </p:nvPr>
        </p:nvSpPr>
        <p:spPr>
          <a:xfrm>
            <a:off x="45684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54"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55" name="PlaceHolder 3"/>
          <p:cNvSpPr>
            <a:spLocks noGrp="1"/>
          </p:cNvSpPr>
          <p:nvPr>
            <p:ph type="body"/>
          </p:nvPr>
        </p:nvSpPr>
        <p:spPr>
          <a:xfrm>
            <a:off x="467388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456"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58" name="PlaceHolder 2"/>
          <p:cNvSpPr>
            <a:spLocks noGrp="1"/>
          </p:cNvSpPr>
          <p:nvPr>
            <p:ph type="body"/>
          </p:nvPr>
        </p:nvSpPr>
        <p:spPr>
          <a:xfrm>
            <a:off x="456840" y="1604520"/>
            <a:ext cx="4015800" cy="3977280"/>
          </a:xfrm>
          <a:prstGeom prst="rect">
            <a:avLst/>
          </a:prstGeom>
        </p:spPr>
        <p:txBody>
          <a:bodyPr lIns="0" rIns="0" tIns="0" bIns="0">
            <a:normAutofit/>
          </a:bodyPr>
          <a:p>
            <a:endParaRPr b="0" lang="ru-RU" sz="1800" spc="-1" strike="noStrike">
              <a:solidFill>
                <a:srgbClr val="000000"/>
              </a:solidFill>
              <a:latin typeface="Arial"/>
            </a:endParaRPr>
          </a:p>
        </p:txBody>
      </p:sp>
      <p:sp>
        <p:nvSpPr>
          <p:cNvPr id="459"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60" name="PlaceHolder 4"/>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62"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63"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64" name="PlaceHolder 4"/>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66" name="PlaceHolder 2"/>
          <p:cNvSpPr>
            <a:spLocks noGrp="1"/>
          </p:cNvSpPr>
          <p:nvPr>
            <p:ph type="body"/>
          </p:nvPr>
        </p:nvSpPr>
        <p:spPr>
          <a:xfrm>
            <a:off x="456840" y="160452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67" name="PlaceHolder 3"/>
          <p:cNvSpPr>
            <a:spLocks noGrp="1"/>
          </p:cNvSpPr>
          <p:nvPr>
            <p:ph type="body"/>
          </p:nvPr>
        </p:nvSpPr>
        <p:spPr>
          <a:xfrm>
            <a:off x="456840" y="3682080"/>
            <a:ext cx="822924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69" name="PlaceHolder 2"/>
          <p:cNvSpPr>
            <a:spLocks noGrp="1"/>
          </p:cNvSpPr>
          <p:nvPr>
            <p:ph type="body"/>
          </p:nvPr>
        </p:nvSpPr>
        <p:spPr>
          <a:xfrm>
            <a:off x="45684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0" name="PlaceHolder 3"/>
          <p:cNvSpPr>
            <a:spLocks noGrp="1"/>
          </p:cNvSpPr>
          <p:nvPr>
            <p:ph type="body"/>
          </p:nvPr>
        </p:nvSpPr>
        <p:spPr>
          <a:xfrm>
            <a:off x="4673880" y="160452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1" name="PlaceHolder 4"/>
          <p:cNvSpPr>
            <a:spLocks noGrp="1"/>
          </p:cNvSpPr>
          <p:nvPr>
            <p:ph type="body"/>
          </p:nvPr>
        </p:nvSpPr>
        <p:spPr>
          <a:xfrm>
            <a:off x="45684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2" name="PlaceHolder 5"/>
          <p:cNvSpPr>
            <a:spLocks noGrp="1"/>
          </p:cNvSpPr>
          <p:nvPr>
            <p:ph type="body"/>
          </p:nvPr>
        </p:nvSpPr>
        <p:spPr>
          <a:xfrm>
            <a:off x="4673880" y="3682080"/>
            <a:ext cx="40158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474" name="PlaceHolder 2"/>
          <p:cNvSpPr>
            <a:spLocks noGrp="1"/>
          </p:cNvSpPr>
          <p:nvPr>
            <p:ph type="body"/>
          </p:nvPr>
        </p:nvSpPr>
        <p:spPr>
          <a:xfrm>
            <a:off x="45684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5" name="PlaceHolder 3"/>
          <p:cNvSpPr>
            <a:spLocks noGrp="1"/>
          </p:cNvSpPr>
          <p:nvPr>
            <p:ph type="body"/>
          </p:nvPr>
        </p:nvSpPr>
        <p:spPr>
          <a:xfrm>
            <a:off x="323928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6" name="PlaceHolder 4"/>
          <p:cNvSpPr>
            <a:spLocks noGrp="1"/>
          </p:cNvSpPr>
          <p:nvPr>
            <p:ph type="body"/>
          </p:nvPr>
        </p:nvSpPr>
        <p:spPr>
          <a:xfrm>
            <a:off x="6021720" y="160452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7" name="PlaceHolder 5"/>
          <p:cNvSpPr>
            <a:spLocks noGrp="1"/>
          </p:cNvSpPr>
          <p:nvPr>
            <p:ph type="body"/>
          </p:nvPr>
        </p:nvSpPr>
        <p:spPr>
          <a:xfrm>
            <a:off x="45684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8" name="PlaceHolder 6"/>
          <p:cNvSpPr>
            <a:spLocks noGrp="1"/>
          </p:cNvSpPr>
          <p:nvPr>
            <p:ph type="body"/>
          </p:nvPr>
        </p:nvSpPr>
        <p:spPr>
          <a:xfrm>
            <a:off x="323928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
        <p:nvSpPr>
          <p:cNvPr id="479" name="PlaceHolder 7"/>
          <p:cNvSpPr>
            <a:spLocks noGrp="1"/>
          </p:cNvSpPr>
          <p:nvPr>
            <p:ph type="body"/>
          </p:nvPr>
        </p:nvSpPr>
        <p:spPr>
          <a:xfrm>
            <a:off x="6021720" y="3682080"/>
            <a:ext cx="2649600" cy="189684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0"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11" name="PlaceHolder 2"/>
          <p:cNvSpPr>
            <a:spLocks noGrp="1"/>
          </p:cNvSpPr>
          <p:nvPr>
            <p:ph type="subTitle"/>
          </p:nvPr>
        </p:nvSpPr>
        <p:spPr>
          <a:xfrm>
            <a:off x="45684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456840" y="273600"/>
            <a:ext cx="8229240" cy="1144800"/>
          </a:xfrm>
          <a:prstGeom prst="rect">
            <a:avLst/>
          </a:prstGeom>
        </p:spPr>
        <p:txBody>
          <a:bodyPr lIns="0" rIns="0" tIns="0" bIns="0" anchor="ctr">
            <a:spAutoFit/>
          </a:bodyPr>
          <a:p>
            <a:endParaRPr b="0" lang="ru-RU" sz="1800" spc="-1" strike="noStrike">
              <a:solidFill>
                <a:srgbClr val="000000"/>
              </a:solidFill>
              <a:latin typeface="Arial"/>
            </a:endParaRPr>
          </a:p>
        </p:txBody>
      </p:sp>
      <p:sp>
        <p:nvSpPr>
          <p:cNvPr id="513" name="PlaceHolder 2"/>
          <p:cNvSpPr>
            <a:spLocks noGrp="1"/>
          </p:cNvSpPr>
          <p:nvPr>
            <p:ph type="body"/>
          </p:nvPr>
        </p:nvSpPr>
        <p:spPr>
          <a:xfrm>
            <a:off x="456840" y="1604520"/>
            <a:ext cx="8229240" cy="397728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46" name="Group 1"/>
          <p:cNvGrpSpPr/>
          <p:nvPr/>
        </p:nvGrpSpPr>
        <p:grpSpPr>
          <a:xfrm>
            <a:off x="360" y="228600"/>
            <a:ext cx="2136600" cy="6636240"/>
            <a:chOff x="360" y="228600"/>
            <a:chExt cx="2136600" cy="6636240"/>
          </a:xfrm>
        </p:grpSpPr>
        <p:sp>
          <p:nvSpPr>
            <p:cNvPr id="547" name="CustomShape 2"/>
            <p:cNvSpPr/>
            <p:nvPr/>
          </p:nvSpPr>
          <p:spPr>
            <a:xfrm>
              <a:off x="360" y="2575080"/>
              <a:ext cx="73440" cy="62352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548" name="CustomShape 3"/>
            <p:cNvSpPr/>
            <p:nvPr/>
          </p:nvSpPr>
          <p:spPr>
            <a:xfrm>
              <a:off x="96480" y="3156480"/>
              <a:ext cx="483120" cy="231984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549" name="CustomShape 4"/>
            <p:cNvSpPr/>
            <p:nvPr/>
          </p:nvSpPr>
          <p:spPr>
            <a:xfrm>
              <a:off x="605520" y="5447160"/>
              <a:ext cx="455400" cy="141768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550" name="CustomShape 5"/>
            <p:cNvSpPr/>
            <p:nvPr/>
          </p:nvSpPr>
          <p:spPr>
            <a:xfrm>
              <a:off x="720000" y="6503760"/>
              <a:ext cx="126720" cy="36108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551" name="CustomShape 6"/>
            <p:cNvSpPr/>
            <p:nvPr/>
          </p:nvSpPr>
          <p:spPr>
            <a:xfrm>
              <a:off x="75960" y="3201120"/>
              <a:ext cx="614520" cy="332604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552" name="CustomShape 7"/>
            <p:cNvSpPr/>
            <p:nvPr/>
          </p:nvSpPr>
          <p:spPr>
            <a:xfrm>
              <a:off x="16920" y="228600"/>
              <a:ext cx="77760" cy="292536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553" name="CustomShape 8"/>
            <p:cNvSpPr/>
            <p:nvPr/>
          </p:nvSpPr>
          <p:spPr>
            <a:xfrm>
              <a:off x="58680" y="2944080"/>
              <a:ext cx="56880" cy="49140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554" name="CustomShape 9"/>
            <p:cNvSpPr/>
            <p:nvPr/>
          </p:nvSpPr>
          <p:spPr>
            <a:xfrm>
              <a:off x="577440" y="5478840"/>
              <a:ext cx="140760" cy="102240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555" name="CustomShape 10"/>
            <p:cNvSpPr/>
            <p:nvPr/>
          </p:nvSpPr>
          <p:spPr>
            <a:xfrm>
              <a:off x="581760" y="1398960"/>
              <a:ext cx="1555200" cy="404568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556" name="CustomShape 11"/>
            <p:cNvSpPr/>
            <p:nvPr/>
          </p:nvSpPr>
          <p:spPr>
            <a:xfrm>
              <a:off x="692280" y="6530040"/>
              <a:ext cx="119520" cy="33480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557" name="CustomShape 12"/>
            <p:cNvSpPr/>
            <p:nvPr/>
          </p:nvSpPr>
          <p:spPr>
            <a:xfrm>
              <a:off x="577440" y="5359320"/>
              <a:ext cx="26280" cy="21924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558" name="CustomShape 13"/>
            <p:cNvSpPr/>
            <p:nvPr/>
          </p:nvSpPr>
          <p:spPr>
            <a:xfrm>
              <a:off x="637560" y="6244560"/>
              <a:ext cx="177120" cy="61992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559" name="Group 14"/>
          <p:cNvGrpSpPr/>
          <p:nvPr/>
        </p:nvGrpSpPr>
        <p:grpSpPr>
          <a:xfrm>
            <a:off x="20160" y="-720"/>
            <a:ext cx="1765440" cy="6851520"/>
            <a:chOff x="20160" y="-720"/>
            <a:chExt cx="1765440" cy="6851520"/>
          </a:xfrm>
        </p:grpSpPr>
        <p:sp>
          <p:nvSpPr>
            <p:cNvPr id="560" name="CustomShape 15"/>
            <p:cNvSpPr/>
            <p:nvPr/>
          </p:nvSpPr>
          <p:spPr>
            <a:xfrm>
              <a:off x="20160" y="-720"/>
              <a:ext cx="368640" cy="439848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561" name="CustomShape 16"/>
            <p:cNvSpPr/>
            <p:nvPr/>
          </p:nvSpPr>
          <p:spPr>
            <a:xfrm>
              <a:off x="412560" y="4316400"/>
              <a:ext cx="315360" cy="157824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562" name="CustomShape 17"/>
            <p:cNvSpPr/>
            <p:nvPr/>
          </p:nvSpPr>
          <p:spPr>
            <a:xfrm>
              <a:off x="754200" y="5862600"/>
              <a:ext cx="321480" cy="98820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563" name="CustomShape 18"/>
            <p:cNvSpPr/>
            <p:nvPr/>
          </p:nvSpPr>
          <p:spPr>
            <a:xfrm>
              <a:off x="390960" y="4364280"/>
              <a:ext cx="411840" cy="223344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564" name="CustomShape 19"/>
            <p:cNvSpPr/>
            <p:nvPr/>
          </p:nvSpPr>
          <p:spPr>
            <a:xfrm>
              <a:off x="350640" y="1289160"/>
              <a:ext cx="128880" cy="302472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565" name="CustomShape 20"/>
            <p:cNvSpPr/>
            <p:nvPr/>
          </p:nvSpPr>
          <p:spPr>
            <a:xfrm>
              <a:off x="833400" y="6571440"/>
              <a:ext cx="98640" cy="27900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566" name="CustomShape 21"/>
            <p:cNvSpPr/>
            <p:nvPr/>
          </p:nvSpPr>
          <p:spPr>
            <a:xfrm>
              <a:off x="376560" y="4107600"/>
              <a:ext cx="59760" cy="50904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567" name="CustomShape 22"/>
            <p:cNvSpPr/>
            <p:nvPr/>
          </p:nvSpPr>
          <p:spPr>
            <a:xfrm>
              <a:off x="730080" y="3145680"/>
              <a:ext cx="1055520" cy="271440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568" name="CustomShape 23"/>
            <p:cNvSpPr/>
            <p:nvPr/>
          </p:nvSpPr>
          <p:spPr>
            <a:xfrm>
              <a:off x="804600" y="6600240"/>
              <a:ext cx="88560" cy="25056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569" name="CustomShape 24"/>
            <p:cNvSpPr/>
            <p:nvPr/>
          </p:nvSpPr>
          <p:spPr>
            <a:xfrm>
              <a:off x="730080" y="5897160"/>
              <a:ext cx="101520" cy="67176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570" name="CustomShape 25"/>
            <p:cNvSpPr/>
            <p:nvPr/>
          </p:nvSpPr>
          <p:spPr>
            <a:xfrm>
              <a:off x="730080" y="5772600"/>
              <a:ext cx="26640" cy="22536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571" name="CustomShape 26"/>
            <p:cNvSpPr/>
            <p:nvPr/>
          </p:nvSpPr>
          <p:spPr>
            <a:xfrm>
              <a:off x="754200" y="6322680"/>
              <a:ext cx="156240" cy="52812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572" name="CustomShape 27"/>
          <p:cNvSpPr/>
          <p:nvPr/>
        </p:nvSpPr>
        <p:spPr>
          <a:xfrm>
            <a:off x="360" y="0"/>
            <a:ext cx="135000" cy="685548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573" name="CustomShape 28"/>
          <p:cNvSpPr/>
          <p:nvPr/>
        </p:nvSpPr>
        <p:spPr>
          <a:xfrm flipV="1">
            <a:off x="-1080" y="709560"/>
            <a:ext cx="1189440" cy="50472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574" name="PlaceHolder 29"/>
          <p:cNvSpPr>
            <a:spLocks noGrp="1"/>
          </p:cNvSpPr>
          <p:nvPr>
            <p:ph type="title"/>
          </p:nvPr>
        </p:nvSpPr>
        <p:spPr>
          <a:xfrm>
            <a:off x="456840" y="273240"/>
            <a:ext cx="8228880" cy="1145160"/>
          </a:xfrm>
          <a:prstGeom prst="rect">
            <a:avLst/>
          </a:prstGeom>
        </p:spPr>
        <p:txBody>
          <a:bodyPr lIns="0" rIns="0" tIns="0" bIns="0" anchor="ctr">
            <a:sp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575" name="PlaceHolder 30"/>
          <p:cNvSpPr>
            <a:spLocks noGrp="1"/>
          </p:cNvSpPr>
          <p:nvPr>
            <p:ph type="body"/>
          </p:nvPr>
        </p:nvSpPr>
        <p:spPr>
          <a:xfrm>
            <a:off x="45684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1800" spc="-1" strike="noStrike">
                <a:solidFill>
                  <a:srgbClr val="000000"/>
                </a:solidFill>
                <a:latin typeface="Arial"/>
              </a:rPr>
              <a:t>Пятый уровень структуры</a:t>
            </a:r>
            <a:endParaRPr b="0" lang="ru-R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1800" spc="-1" strike="noStrike">
                <a:solidFill>
                  <a:srgbClr val="000000"/>
                </a:solidFill>
                <a:latin typeface="Arial"/>
              </a:rPr>
              <a:t>Шестой уровень структуры</a:t>
            </a:r>
            <a:endParaRPr b="0" lang="ru-R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1800" spc="-1" strike="noStrike">
                <a:solidFill>
                  <a:srgbClr val="000000"/>
                </a:solidFill>
                <a:latin typeface="Arial"/>
              </a:rPr>
              <a:t>Седьмой уровень структуры</a:t>
            </a:r>
            <a:endParaRPr b="0" lang="ru-RU"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76" name="Group 1"/>
          <p:cNvGrpSpPr/>
          <p:nvPr/>
        </p:nvGrpSpPr>
        <p:grpSpPr>
          <a:xfrm>
            <a:off x="0" y="228600"/>
            <a:ext cx="2136600" cy="6635880"/>
            <a:chOff x="0" y="228600"/>
            <a:chExt cx="2136600" cy="6635880"/>
          </a:xfrm>
        </p:grpSpPr>
        <p:sp>
          <p:nvSpPr>
            <p:cNvPr id="77" name="CustomShape 2"/>
            <p:cNvSpPr/>
            <p:nvPr/>
          </p:nvSpPr>
          <p:spPr>
            <a:xfrm>
              <a:off x="0" y="2575080"/>
              <a:ext cx="73440" cy="62316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78" name="CustomShape 3"/>
            <p:cNvSpPr/>
            <p:nvPr/>
          </p:nvSpPr>
          <p:spPr>
            <a:xfrm>
              <a:off x="96480" y="3156480"/>
              <a:ext cx="482760" cy="231948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79" name="CustomShape 4"/>
            <p:cNvSpPr/>
            <p:nvPr/>
          </p:nvSpPr>
          <p:spPr>
            <a:xfrm>
              <a:off x="605160" y="5447160"/>
              <a:ext cx="455040" cy="141732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80" name="CustomShape 5"/>
            <p:cNvSpPr/>
            <p:nvPr/>
          </p:nvSpPr>
          <p:spPr>
            <a:xfrm>
              <a:off x="719640" y="6503760"/>
              <a:ext cx="126360" cy="36072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81" name="CustomShape 6"/>
            <p:cNvSpPr/>
            <p:nvPr/>
          </p:nvSpPr>
          <p:spPr>
            <a:xfrm>
              <a:off x="75600" y="3201120"/>
              <a:ext cx="614160" cy="332568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82" name="CustomShape 7"/>
            <p:cNvSpPr/>
            <p:nvPr/>
          </p:nvSpPr>
          <p:spPr>
            <a:xfrm>
              <a:off x="16560" y="228600"/>
              <a:ext cx="77760" cy="292500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83" name="CustomShape 8"/>
            <p:cNvSpPr/>
            <p:nvPr/>
          </p:nvSpPr>
          <p:spPr>
            <a:xfrm>
              <a:off x="58680" y="2944080"/>
              <a:ext cx="56160" cy="49104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84" name="CustomShape 9"/>
            <p:cNvSpPr/>
            <p:nvPr/>
          </p:nvSpPr>
          <p:spPr>
            <a:xfrm>
              <a:off x="577080" y="5478840"/>
              <a:ext cx="140400" cy="102204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85" name="CustomShape 10"/>
            <p:cNvSpPr/>
            <p:nvPr/>
          </p:nvSpPr>
          <p:spPr>
            <a:xfrm>
              <a:off x="581400" y="1398960"/>
              <a:ext cx="1555200" cy="404532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86" name="CustomShape 11"/>
            <p:cNvSpPr/>
            <p:nvPr/>
          </p:nvSpPr>
          <p:spPr>
            <a:xfrm>
              <a:off x="691920" y="6530040"/>
              <a:ext cx="119520" cy="33444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87" name="CustomShape 12"/>
            <p:cNvSpPr/>
            <p:nvPr/>
          </p:nvSpPr>
          <p:spPr>
            <a:xfrm>
              <a:off x="577080" y="5359320"/>
              <a:ext cx="25920" cy="21888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88" name="CustomShape 13"/>
            <p:cNvSpPr/>
            <p:nvPr/>
          </p:nvSpPr>
          <p:spPr>
            <a:xfrm>
              <a:off x="637560" y="6244560"/>
              <a:ext cx="176760" cy="61956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89" name="Group 14"/>
          <p:cNvGrpSpPr/>
          <p:nvPr/>
        </p:nvGrpSpPr>
        <p:grpSpPr>
          <a:xfrm>
            <a:off x="20520" y="-720"/>
            <a:ext cx="1765080" cy="6851160"/>
            <a:chOff x="20520" y="-720"/>
            <a:chExt cx="1765080" cy="6851160"/>
          </a:xfrm>
        </p:grpSpPr>
        <p:sp>
          <p:nvSpPr>
            <p:cNvPr id="90" name="CustomShape 15"/>
            <p:cNvSpPr/>
            <p:nvPr/>
          </p:nvSpPr>
          <p:spPr>
            <a:xfrm>
              <a:off x="20520" y="-720"/>
              <a:ext cx="368280" cy="439812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91" name="CustomShape 16"/>
            <p:cNvSpPr/>
            <p:nvPr/>
          </p:nvSpPr>
          <p:spPr>
            <a:xfrm>
              <a:off x="412560" y="4316400"/>
              <a:ext cx="315360" cy="157788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92" name="CustomShape 17"/>
            <p:cNvSpPr/>
            <p:nvPr/>
          </p:nvSpPr>
          <p:spPr>
            <a:xfrm>
              <a:off x="754560" y="5862600"/>
              <a:ext cx="321120" cy="98784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93" name="CustomShape 18"/>
            <p:cNvSpPr/>
            <p:nvPr/>
          </p:nvSpPr>
          <p:spPr>
            <a:xfrm>
              <a:off x="390960" y="4364280"/>
              <a:ext cx="411840" cy="223308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94" name="CustomShape 19"/>
            <p:cNvSpPr/>
            <p:nvPr/>
          </p:nvSpPr>
          <p:spPr>
            <a:xfrm>
              <a:off x="351000" y="1289160"/>
              <a:ext cx="128520" cy="302436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95" name="CustomShape 20"/>
            <p:cNvSpPr/>
            <p:nvPr/>
          </p:nvSpPr>
          <p:spPr>
            <a:xfrm>
              <a:off x="833760" y="6571440"/>
              <a:ext cx="98280" cy="27864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96" name="CustomShape 21"/>
            <p:cNvSpPr/>
            <p:nvPr/>
          </p:nvSpPr>
          <p:spPr>
            <a:xfrm>
              <a:off x="376920" y="4107600"/>
              <a:ext cx="59400" cy="50868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97" name="CustomShape 22"/>
            <p:cNvSpPr/>
            <p:nvPr/>
          </p:nvSpPr>
          <p:spPr>
            <a:xfrm>
              <a:off x="730080" y="3145680"/>
              <a:ext cx="1055520" cy="271404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98" name="CustomShape 23"/>
            <p:cNvSpPr/>
            <p:nvPr/>
          </p:nvSpPr>
          <p:spPr>
            <a:xfrm>
              <a:off x="804960" y="6600240"/>
              <a:ext cx="88200" cy="25020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99" name="CustomShape 24"/>
            <p:cNvSpPr/>
            <p:nvPr/>
          </p:nvSpPr>
          <p:spPr>
            <a:xfrm>
              <a:off x="730080" y="5897160"/>
              <a:ext cx="101520" cy="67140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100" name="CustomShape 25"/>
            <p:cNvSpPr/>
            <p:nvPr/>
          </p:nvSpPr>
          <p:spPr>
            <a:xfrm>
              <a:off x="730080" y="5772600"/>
              <a:ext cx="26640" cy="22500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101" name="CustomShape 26"/>
            <p:cNvSpPr/>
            <p:nvPr/>
          </p:nvSpPr>
          <p:spPr>
            <a:xfrm>
              <a:off x="754560" y="6322680"/>
              <a:ext cx="155880" cy="52776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102" name="CustomShape 27"/>
          <p:cNvSpPr/>
          <p:nvPr/>
        </p:nvSpPr>
        <p:spPr>
          <a:xfrm>
            <a:off x="0" y="0"/>
            <a:ext cx="135000" cy="685512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103" name="CustomShape 28"/>
          <p:cNvSpPr/>
          <p:nvPr/>
        </p:nvSpPr>
        <p:spPr>
          <a:xfrm flipV="1">
            <a:off x="-1080" y="708480"/>
            <a:ext cx="1189440" cy="50436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104" name="PlaceHolder 29"/>
          <p:cNvSpPr>
            <a:spLocks noGrp="1"/>
          </p:cNvSpPr>
          <p:nvPr>
            <p:ph type="title"/>
          </p:nvPr>
        </p:nvSpPr>
        <p:spPr>
          <a:xfrm>
            <a:off x="456840" y="273240"/>
            <a:ext cx="8228880" cy="1145160"/>
          </a:xfrm>
          <a:prstGeom prst="rect">
            <a:avLst/>
          </a:prstGeom>
        </p:spPr>
        <p:txBody>
          <a:bodyPr lIns="0" rIns="0" tIns="0" bIns="0" anchor="ctr">
            <a:sp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105" name="PlaceHolder 30"/>
          <p:cNvSpPr>
            <a:spLocks noGrp="1"/>
          </p:cNvSpPr>
          <p:nvPr>
            <p:ph type="body"/>
          </p:nvPr>
        </p:nvSpPr>
        <p:spPr>
          <a:xfrm>
            <a:off x="45684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1800" spc="-1" strike="noStrike">
                <a:solidFill>
                  <a:srgbClr val="000000"/>
                </a:solidFill>
                <a:latin typeface="Arial"/>
              </a:rPr>
              <a:t>Пятый уровень структуры</a:t>
            </a:r>
            <a:endParaRPr b="0" lang="ru-R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1800" spc="-1" strike="noStrike">
                <a:solidFill>
                  <a:srgbClr val="000000"/>
                </a:solidFill>
                <a:latin typeface="Arial"/>
              </a:rPr>
              <a:t>Шестой уровень структуры</a:t>
            </a:r>
            <a:endParaRPr b="0" lang="ru-R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1800" spc="-1" strike="noStrike">
                <a:solidFill>
                  <a:srgbClr val="000000"/>
                </a:solidFill>
                <a:latin typeface="Arial"/>
              </a:rPr>
              <a:t>Седьмой уровень структуры</a:t>
            </a:r>
            <a:endParaRPr b="0" lang="ru-RU"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42" name="Group 1"/>
          <p:cNvGrpSpPr/>
          <p:nvPr/>
        </p:nvGrpSpPr>
        <p:grpSpPr>
          <a:xfrm>
            <a:off x="0" y="228600"/>
            <a:ext cx="2136600" cy="6635880"/>
            <a:chOff x="0" y="228600"/>
            <a:chExt cx="2136600" cy="6635880"/>
          </a:xfrm>
        </p:grpSpPr>
        <p:sp>
          <p:nvSpPr>
            <p:cNvPr id="143" name="CustomShape 2"/>
            <p:cNvSpPr/>
            <p:nvPr/>
          </p:nvSpPr>
          <p:spPr>
            <a:xfrm>
              <a:off x="0" y="2575080"/>
              <a:ext cx="73440" cy="62316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144" name="CustomShape 3"/>
            <p:cNvSpPr/>
            <p:nvPr/>
          </p:nvSpPr>
          <p:spPr>
            <a:xfrm>
              <a:off x="96480" y="3156480"/>
              <a:ext cx="482760" cy="231948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145" name="CustomShape 4"/>
            <p:cNvSpPr/>
            <p:nvPr/>
          </p:nvSpPr>
          <p:spPr>
            <a:xfrm>
              <a:off x="605160" y="5447160"/>
              <a:ext cx="455040" cy="141732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146" name="CustomShape 5"/>
            <p:cNvSpPr/>
            <p:nvPr/>
          </p:nvSpPr>
          <p:spPr>
            <a:xfrm>
              <a:off x="719640" y="6503760"/>
              <a:ext cx="126360" cy="36072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147" name="CustomShape 6"/>
            <p:cNvSpPr/>
            <p:nvPr/>
          </p:nvSpPr>
          <p:spPr>
            <a:xfrm>
              <a:off x="75600" y="3201120"/>
              <a:ext cx="614160" cy="332568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148" name="CustomShape 7"/>
            <p:cNvSpPr/>
            <p:nvPr/>
          </p:nvSpPr>
          <p:spPr>
            <a:xfrm>
              <a:off x="16560" y="228600"/>
              <a:ext cx="77760" cy="292500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149" name="CustomShape 8"/>
            <p:cNvSpPr/>
            <p:nvPr/>
          </p:nvSpPr>
          <p:spPr>
            <a:xfrm>
              <a:off x="58680" y="2944080"/>
              <a:ext cx="56160" cy="49104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150" name="CustomShape 9"/>
            <p:cNvSpPr/>
            <p:nvPr/>
          </p:nvSpPr>
          <p:spPr>
            <a:xfrm>
              <a:off x="577080" y="5478840"/>
              <a:ext cx="140400" cy="102204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151" name="CustomShape 10"/>
            <p:cNvSpPr/>
            <p:nvPr/>
          </p:nvSpPr>
          <p:spPr>
            <a:xfrm>
              <a:off x="581400" y="1398960"/>
              <a:ext cx="1555200" cy="404532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152" name="CustomShape 11"/>
            <p:cNvSpPr/>
            <p:nvPr/>
          </p:nvSpPr>
          <p:spPr>
            <a:xfrm>
              <a:off x="691920" y="6530040"/>
              <a:ext cx="119520" cy="33444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153" name="CustomShape 12"/>
            <p:cNvSpPr/>
            <p:nvPr/>
          </p:nvSpPr>
          <p:spPr>
            <a:xfrm>
              <a:off x="577080" y="5359320"/>
              <a:ext cx="25920" cy="21888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154" name="CustomShape 13"/>
            <p:cNvSpPr/>
            <p:nvPr/>
          </p:nvSpPr>
          <p:spPr>
            <a:xfrm>
              <a:off x="637560" y="6244560"/>
              <a:ext cx="176760" cy="61956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155" name="Group 14"/>
          <p:cNvGrpSpPr/>
          <p:nvPr/>
        </p:nvGrpSpPr>
        <p:grpSpPr>
          <a:xfrm>
            <a:off x="20520" y="-720"/>
            <a:ext cx="1765080" cy="6851160"/>
            <a:chOff x="20520" y="-720"/>
            <a:chExt cx="1765080" cy="6851160"/>
          </a:xfrm>
        </p:grpSpPr>
        <p:sp>
          <p:nvSpPr>
            <p:cNvPr id="156" name="CustomShape 15"/>
            <p:cNvSpPr/>
            <p:nvPr/>
          </p:nvSpPr>
          <p:spPr>
            <a:xfrm>
              <a:off x="20520" y="-720"/>
              <a:ext cx="368280" cy="439812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157" name="CustomShape 16"/>
            <p:cNvSpPr/>
            <p:nvPr/>
          </p:nvSpPr>
          <p:spPr>
            <a:xfrm>
              <a:off x="412560" y="4316400"/>
              <a:ext cx="315360" cy="157788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158" name="CustomShape 17"/>
            <p:cNvSpPr/>
            <p:nvPr/>
          </p:nvSpPr>
          <p:spPr>
            <a:xfrm>
              <a:off x="754560" y="5862600"/>
              <a:ext cx="321120" cy="98784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159" name="CustomShape 18"/>
            <p:cNvSpPr/>
            <p:nvPr/>
          </p:nvSpPr>
          <p:spPr>
            <a:xfrm>
              <a:off x="390960" y="4364280"/>
              <a:ext cx="411840" cy="223308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160" name="CustomShape 19"/>
            <p:cNvSpPr/>
            <p:nvPr/>
          </p:nvSpPr>
          <p:spPr>
            <a:xfrm>
              <a:off x="351000" y="1289160"/>
              <a:ext cx="128520" cy="302436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161" name="CustomShape 20"/>
            <p:cNvSpPr/>
            <p:nvPr/>
          </p:nvSpPr>
          <p:spPr>
            <a:xfrm>
              <a:off x="833760" y="6571440"/>
              <a:ext cx="98280" cy="27864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162" name="CustomShape 21"/>
            <p:cNvSpPr/>
            <p:nvPr/>
          </p:nvSpPr>
          <p:spPr>
            <a:xfrm>
              <a:off x="376920" y="4107600"/>
              <a:ext cx="59400" cy="50868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163" name="CustomShape 22"/>
            <p:cNvSpPr/>
            <p:nvPr/>
          </p:nvSpPr>
          <p:spPr>
            <a:xfrm>
              <a:off x="730080" y="3145680"/>
              <a:ext cx="1055520" cy="271404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164" name="CustomShape 23"/>
            <p:cNvSpPr/>
            <p:nvPr/>
          </p:nvSpPr>
          <p:spPr>
            <a:xfrm>
              <a:off x="804960" y="6600240"/>
              <a:ext cx="88200" cy="25020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165" name="CustomShape 24"/>
            <p:cNvSpPr/>
            <p:nvPr/>
          </p:nvSpPr>
          <p:spPr>
            <a:xfrm>
              <a:off x="730080" y="5897160"/>
              <a:ext cx="101520" cy="67140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166" name="CustomShape 25"/>
            <p:cNvSpPr/>
            <p:nvPr/>
          </p:nvSpPr>
          <p:spPr>
            <a:xfrm>
              <a:off x="730080" y="5772600"/>
              <a:ext cx="26640" cy="22500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167" name="CustomShape 26"/>
            <p:cNvSpPr/>
            <p:nvPr/>
          </p:nvSpPr>
          <p:spPr>
            <a:xfrm>
              <a:off x="754560" y="6322680"/>
              <a:ext cx="155880" cy="52776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168" name="CustomShape 27"/>
          <p:cNvSpPr/>
          <p:nvPr/>
        </p:nvSpPr>
        <p:spPr>
          <a:xfrm>
            <a:off x="0" y="0"/>
            <a:ext cx="135000" cy="685512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169" name="CustomShape 28"/>
          <p:cNvSpPr/>
          <p:nvPr/>
        </p:nvSpPr>
        <p:spPr>
          <a:xfrm flipV="1">
            <a:off x="-1080" y="708480"/>
            <a:ext cx="1189440" cy="50436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170" name="PlaceHolder 29"/>
          <p:cNvSpPr>
            <a:spLocks noGrp="1"/>
          </p:cNvSpPr>
          <p:nvPr>
            <p:ph type="title"/>
          </p:nvPr>
        </p:nvSpPr>
        <p:spPr>
          <a:xfrm>
            <a:off x="456840" y="273600"/>
            <a:ext cx="8229240" cy="114480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171" name="PlaceHolder 30"/>
          <p:cNvSpPr>
            <a:spLocks noGrp="1"/>
          </p:cNvSpPr>
          <p:nvPr>
            <p:ph type="body"/>
          </p:nvPr>
        </p:nvSpPr>
        <p:spPr>
          <a:xfrm>
            <a:off x="45684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08" name="Group 1"/>
          <p:cNvGrpSpPr/>
          <p:nvPr/>
        </p:nvGrpSpPr>
        <p:grpSpPr>
          <a:xfrm>
            <a:off x="0" y="228600"/>
            <a:ext cx="2136600" cy="6635880"/>
            <a:chOff x="0" y="228600"/>
            <a:chExt cx="2136600" cy="6635880"/>
          </a:xfrm>
        </p:grpSpPr>
        <p:sp>
          <p:nvSpPr>
            <p:cNvPr id="209" name="CustomShape 2"/>
            <p:cNvSpPr/>
            <p:nvPr/>
          </p:nvSpPr>
          <p:spPr>
            <a:xfrm>
              <a:off x="0" y="2575080"/>
              <a:ext cx="73440" cy="62316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210" name="CustomShape 3"/>
            <p:cNvSpPr/>
            <p:nvPr/>
          </p:nvSpPr>
          <p:spPr>
            <a:xfrm>
              <a:off x="96480" y="3156480"/>
              <a:ext cx="482760" cy="231948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211" name="CustomShape 4"/>
            <p:cNvSpPr/>
            <p:nvPr/>
          </p:nvSpPr>
          <p:spPr>
            <a:xfrm>
              <a:off x="605160" y="5447160"/>
              <a:ext cx="455040" cy="141732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212" name="CustomShape 5"/>
            <p:cNvSpPr/>
            <p:nvPr/>
          </p:nvSpPr>
          <p:spPr>
            <a:xfrm>
              <a:off x="719640" y="6503760"/>
              <a:ext cx="126360" cy="36072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213" name="CustomShape 6"/>
            <p:cNvSpPr/>
            <p:nvPr/>
          </p:nvSpPr>
          <p:spPr>
            <a:xfrm>
              <a:off x="75600" y="3201120"/>
              <a:ext cx="614160" cy="332568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214" name="CustomShape 7"/>
            <p:cNvSpPr/>
            <p:nvPr/>
          </p:nvSpPr>
          <p:spPr>
            <a:xfrm>
              <a:off x="16560" y="228600"/>
              <a:ext cx="77760" cy="292500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215" name="CustomShape 8"/>
            <p:cNvSpPr/>
            <p:nvPr/>
          </p:nvSpPr>
          <p:spPr>
            <a:xfrm>
              <a:off x="58680" y="2944080"/>
              <a:ext cx="56160" cy="49104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216" name="CustomShape 9"/>
            <p:cNvSpPr/>
            <p:nvPr/>
          </p:nvSpPr>
          <p:spPr>
            <a:xfrm>
              <a:off x="577080" y="5478840"/>
              <a:ext cx="140400" cy="102204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217" name="CustomShape 10"/>
            <p:cNvSpPr/>
            <p:nvPr/>
          </p:nvSpPr>
          <p:spPr>
            <a:xfrm>
              <a:off x="581400" y="1398960"/>
              <a:ext cx="1555200" cy="404532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218" name="CustomShape 11"/>
            <p:cNvSpPr/>
            <p:nvPr/>
          </p:nvSpPr>
          <p:spPr>
            <a:xfrm>
              <a:off x="691920" y="6530040"/>
              <a:ext cx="119520" cy="33444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219" name="CustomShape 12"/>
            <p:cNvSpPr/>
            <p:nvPr/>
          </p:nvSpPr>
          <p:spPr>
            <a:xfrm>
              <a:off x="577080" y="5359320"/>
              <a:ext cx="25920" cy="21888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220" name="CustomShape 13"/>
            <p:cNvSpPr/>
            <p:nvPr/>
          </p:nvSpPr>
          <p:spPr>
            <a:xfrm>
              <a:off x="637560" y="6244560"/>
              <a:ext cx="176760" cy="61956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221" name="Group 14"/>
          <p:cNvGrpSpPr/>
          <p:nvPr/>
        </p:nvGrpSpPr>
        <p:grpSpPr>
          <a:xfrm>
            <a:off x="20520" y="-720"/>
            <a:ext cx="1765080" cy="6851160"/>
            <a:chOff x="20520" y="-720"/>
            <a:chExt cx="1765080" cy="6851160"/>
          </a:xfrm>
        </p:grpSpPr>
        <p:sp>
          <p:nvSpPr>
            <p:cNvPr id="222" name="CustomShape 15"/>
            <p:cNvSpPr/>
            <p:nvPr/>
          </p:nvSpPr>
          <p:spPr>
            <a:xfrm>
              <a:off x="20520" y="-720"/>
              <a:ext cx="368280" cy="439812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223" name="CustomShape 16"/>
            <p:cNvSpPr/>
            <p:nvPr/>
          </p:nvSpPr>
          <p:spPr>
            <a:xfrm>
              <a:off x="412560" y="4316400"/>
              <a:ext cx="315360" cy="157788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224" name="CustomShape 17"/>
            <p:cNvSpPr/>
            <p:nvPr/>
          </p:nvSpPr>
          <p:spPr>
            <a:xfrm>
              <a:off x="754560" y="5862600"/>
              <a:ext cx="321120" cy="98784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225" name="CustomShape 18"/>
            <p:cNvSpPr/>
            <p:nvPr/>
          </p:nvSpPr>
          <p:spPr>
            <a:xfrm>
              <a:off x="390960" y="4364280"/>
              <a:ext cx="411840" cy="223308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226" name="CustomShape 19"/>
            <p:cNvSpPr/>
            <p:nvPr/>
          </p:nvSpPr>
          <p:spPr>
            <a:xfrm>
              <a:off x="351000" y="1289160"/>
              <a:ext cx="128520" cy="302436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227" name="CustomShape 20"/>
            <p:cNvSpPr/>
            <p:nvPr/>
          </p:nvSpPr>
          <p:spPr>
            <a:xfrm>
              <a:off x="833760" y="6571440"/>
              <a:ext cx="98280" cy="27864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228" name="CustomShape 21"/>
            <p:cNvSpPr/>
            <p:nvPr/>
          </p:nvSpPr>
          <p:spPr>
            <a:xfrm>
              <a:off x="376920" y="4107600"/>
              <a:ext cx="59400" cy="50868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229" name="CustomShape 22"/>
            <p:cNvSpPr/>
            <p:nvPr/>
          </p:nvSpPr>
          <p:spPr>
            <a:xfrm>
              <a:off x="730080" y="3145680"/>
              <a:ext cx="1055520" cy="271404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230" name="CustomShape 23"/>
            <p:cNvSpPr/>
            <p:nvPr/>
          </p:nvSpPr>
          <p:spPr>
            <a:xfrm>
              <a:off x="804960" y="6600240"/>
              <a:ext cx="88200" cy="25020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231" name="CustomShape 24"/>
            <p:cNvSpPr/>
            <p:nvPr/>
          </p:nvSpPr>
          <p:spPr>
            <a:xfrm>
              <a:off x="730080" y="5897160"/>
              <a:ext cx="101520" cy="67140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232" name="CustomShape 25"/>
            <p:cNvSpPr/>
            <p:nvPr/>
          </p:nvSpPr>
          <p:spPr>
            <a:xfrm>
              <a:off x="730080" y="5772600"/>
              <a:ext cx="26640" cy="22500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233" name="CustomShape 26"/>
            <p:cNvSpPr/>
            <p:nvPr/>
          </p:nvSpPr>
          <p:spPr>
            <a:xfrm>
              <a:off x="754560" y="6322680"/>
              <a:ext cx="155880" cy="52776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234" name="CustomShape 27"/>
          <p:cNvSpPr/>
          <p:nvPr/>
        </p:nvSpPr>
        <p:spPr>
          <a:xfrm>
            <a:off x="0" y="0"/>
            <a:ext cx="135000" cy="685512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235" name="CustomShape 28"/>
          <p:cNvSpPr/>
          <p:nvPr/>
        </p:nvSpPr>
        <p:spPr>
          <a:xfrm flipV="1">
            <a:off x="-1080" y="708480"/>
            <a:ext cx="1189440" cy="50436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236" name="PlaceHolder 29"/>
          <p:cNvSpPr>
            <a:spLocks noGrp="1"/>
          </p:cNvSpPr>
          <p:nvPr>
            <p:ph type="title"/>
          </p:nvPr>
        </p:nvSpPr>
        <p:spPr>
          <a:xfrm>
            <a:off x="456840" y="273600"/>
            <a:ext cx="8229240" cy="114480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237" name="PlaceHolder 30"/>
          <p:cNvSpPr>
            <a:spLocks noGrp="1"/>
          </p:cNvSpPr>
          <p:nvPr>
            <p:ph type="body"/>
          </p:nvPr>
        </p:nvSpPr>
        <p:spPr>
          <a:xfrm>
            <a:off x="45684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74" name="Group 1"/>
          <p:cNvGrpSpPr/>
          <p:nvPr/>
        </p:nvGrpSpPr>
        <p:grpSpPr>
          <a:xfrm>
            <a:off x="360" y="228600"/>
            <a:ext cx="2136600" cy="6636240"/>
            <a:chOff x="360" y="228600"/>
            <a:chExt cx="2136600" cy="6636240"/>
          </a:xfrm>
        </p:grpSpPr>
        <p:sp>
          <p:nvSpPr>
            <p:cNvPr id="275" name="CustomShape 2"/>
            <p:cNvSpPr/>
            <p:nvPr/>
          </p:nvSpPr>
          <p:spPr>
            <a:xfrm>
              <a:off x="360" y="2575080"/>
              <a:ext cx="73440" cy="62352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276" name="CustomShape 3"/>
            <p:cNvSpPr/>
            <p:nvPr/>
          </p:nvSpPr>
          <p:spPr>
            <a:xfrm>
              <a:off x="96480" y="3156480"/>
              <a:ext cx="483120" cy="231984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277" name="CustomShape 4"/>
            <p:cNvSpPr/>
            <p:nvPr/>
          </p:nvSpPr>
          <p:spPr>
            <a:xfrm>
              <a:off x="605520" y="5447160"/>
              <a:ext cx="455400" cy="141768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278" name="CustomShape 5"/>
            <p:cNvSpPr/>
            <p:nvPr/>
          </p:nvSpPr>
          <p:spPr>
            <a:xfrm>
              <a:off x="720000" y="6503760"/>
              <a:ext cx="126720" cy="36108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279" name="CustomShape 6"/>
            <p:cNvSpPr/>
            <p:nvPr/>
          </p:nvSpPr>
          <p:spPr>
            <a:xfrm>
              <a:off x="75960" y="3201120"/>
              <a:ext cx="614520" cy="332604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280" name="CustomShape 7"/>
            <p:cNvSpPr/>
            <p:nvPr/>
          </p:nvSpPr>
          <p:spPr>
            <a:xfrm>
              <a:off x="16920" y="228600"/>
              <a:ext cx="77760" cy="292536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281" name="CustomShape 8"/>
            <p:cNvSpPr/>
            <p:nvPr/>
          </p:nvSpPr>
          <p:spPr>
            <a:xfrm>
              <a:off x="58680" y="2944080"/>
              <a:ext cx="56880" cy="49140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282" name="CustomShape 9"/>
            <p:cNvSpPr/>
            <p:nvPr/>
          </p:nvSpPr>
          <p:spPr>
            <a:xfrm>
              <a:off x="577440" y="5478840"/>
              <a:ext cx="140760" cy="102240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283" name="CustomShape 10"/>
            <p:cNvSpPr/>
            <p:nvPr/>
          </p:nvSpPr>
          <p:spPr>
            <a:xfrm>
              <a:off x="581760" y="1398960"/>
              <a:ext cx="1555200" cy="404568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284" name="CustomShape 11"/>
            <p:cNvSpPr/>
            <p:nvPr/>
          </p:nvSpPr>
          <p:spPr>
            <a:xfrm>
              <a:off x="692280" y="6530040"/>
              <a:ext cx="119520" cy="33480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285" name="CustomShape 12"/>
            <p:cNvSpPr/>
            <p:nvPr/>
          </p:nvSpPr>
          <p:spPr>
            <a:xfrm>
              <a:off x="577440" y="5359320"/>
              <a:ext cx="26280" cy="21924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286" name="CustomShape 13"/>
            <p:cNvSpPr/>
            <p:nvPr/>
          </p:nvSpPr>
          <p:spPr>
            <a:xfrm>
              <a:off x="637560" y="6244560"/>
              <a:ext cx="177120" cy="61992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287" name="Group 14"/>
          <p:cNvGrpSpPr/>
          <p:nvPr/>
        </p:nvGrpSpPr>
        <p:grpSpPr>
          <a:xfrm>
            <a:off x="20160" y="-720"/>
            <a:ext cx="1765440" cy="6851520"/>
            <a:chOff x="20160" y="-720"/>
            <a:chExt cx="1765440" cy="6851520"/>
          </a:xfrm>
        </p:grpSpPr>
        <p:sp>
          <p:nvSpPr>
            <p:cNvPr id="288" name="CustomShape 15"/>
            <p:cNvSpPr/>
            <p:nvPr/>
          </p:nvSpPr>
          <p:spPr>
            <a:xfrm>
              <a:off x="20160" y="-720"/>
              <a:ext cx="368640" cy="439848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289" name="CustomShape 16"/>
            <p:cNvSpPr/>
            <p:nvPr/>
          </p:nvSpPr>
          <p:spPr>
            <a:xfrm>
              <a:off x="412560" y="4316400"/>
              <a:ext cx="315360" cy="157824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290" name="CustomShape 17"/>
            <p:cNvSpPr/>
            <p:nvPr/>
          </p:nvSpPr>
          <p:spPr>
            <a:xfrm>
              <a:off x="754200" y="5862600"/>
              <a:ext cx="321480" cy="98820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291" name="CustomShape 18"/>
            <p:cNvSpPr/>
            <p:nvPr/>
          </p:nvSpPr>
          <p:spPr>
            <a:xfrm>
              <a:off x="390960" y="4364280"/>
              <a:ext cx="411840" cy="223344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292" name="CustomShape 19"/>
            <p:cNvSpPr/>
            <p:nvPr/>
          </p:nvSpPr>
          <p:spPr>
            <a:xfrm>
              <a:off x="350640" y="1289160"/>
              <a:ext cx="128880" cy="302472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293" name="CustomShape 20"/>
            <p:cNvSpPr/>
            <p:nvPr/>
          </p:nvSpPr>
          <p:spPr>
            <a:xfrm>
              <a:off x="833400" y="6571440"/>
              <a:ext cx="98640" cy="27900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294" name="CustomShape 21"/>
            <p:cNvSpPr/>
            <p:nvPr/>
          </p:nvSpPr>
          <p:spPr>
            <a:xfrm>
              <a:off x="376560" y="4107600"/>
              <a:ext cx="59760" cy="50904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295" name="CustomShape 22"/>
            <p:cNvSpPr/>
            <p:nvPr/>
          </p:nvSpPr>
          <p:spPr>
            <a:xfrm>
              <a:off x="730080" y="3145680"/>
              <a:ext cx="1055520" cy="271440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296" name="CustomShape 23"/>
            <p:cNvSpPr/>
            <p:nvPr/>
          </p:nvSpPr>
          <p:spPr>
            <a:xfrm>
              <a:off x="804600" y="6600240"/>
              <a:ext cx="88560" cy="25056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297" name="CustomShape 24"/>
            <p:cNvSpPr/>
            <p:nvPr/>
          </p:nvSpPr>
          <p:spPr>
            <a:xfrm>
              <a:off x="730080" y="5897160"/>
              <a:ext cx="101520" cy="67176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298" name="CustomShape 25"/>
            <p:cNvSpPr/>
            <p:nvPr/>
          </p:nvSpPr>
          <p:spPr>
            <a:xfrm>
              <a:off x="730080" y="5772600"/>
              <a:ext cx="26640" cy="22536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299" name="CustomShape 26"/>
            <p:cNvSpPr/>
            <p:nvPr/>
          </p:nvSpPr>
          <p:spPr>
            <a:xfrm>
              <a:off x="754200" y="6322680"/>
              <a:ext cx="156240" cy="52812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300" name="CustomShape 27"/>
          <p:cNvSpPr/>
          <p:nvPr/>
        </p:nvSpPr>
        <p:spPr>
          <a:xfrm>
            <a:off x="360" y="0"/>
            <a:ext cx="135000" cy="685548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301" name="CustomShape 28"/>
          <p:cNvSpPr/>
          <p:nvPr/>
        </p:nvSpPr>
        <p:spPr>
          <a:xfrm flipV="1">
            <a:off x="-1080" y="709560"/>
            <a:ext cx="1189440" cy="50472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302" name="PlaceHolder 29"/>
          <p:cNvSpPr>
            <a:spLocks noGrp="1"/>
          </p:cNvSpPr>
          <p:nvPr>
            <p:ph type="title"/>
          </p:nvPr>
        </p:nvSpPr>
        <p:spPr>
          <a:xfrm>
            <a:off x="456840" y="273240"/>
            <a:ext cx="8228880" cy="1145160"/>
          </a:xfrm>
          <a:prstGeom prst="rect">
            <a:avLst/>
          </a:prstGeom>
        </p:spPr>
        <p:txBody>
          <a:bodyPr lIns="0" rIns="0" tIns="0" bIns="0" anchor="ctr">
            <a:sp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303" name="PlaceHolder 30"/>
          <p:cNvSpPr>
            <a:spLocks noGrp="1"/>
          </p:cNvSpPr>
          <p:nvPr>
            <p:ph type="body"/>
          </p:nvPr>
        </p:nvSpPr>
        <p:spPr>
          <a:xfrm>
            <a:off x="45684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1800" spc="-1" strike="noStrike">
                <a:solidFill>
                  <a:srgbClr val="000000"/>
                </a:solidFill>
                <a:latin typeface="Arial"/>
              </a:rPr>
              <a:t>Пятый уровень структуры</a:t>
            </a:r>
            <a:endParaRPr b="0" lang="ru-R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1800" spc="-1" strike="noStrike">
                <a:solidFill>
                  <a:srgbClr val="000000"/>
                </a:solidFill>
                <a:latin typeface="Arial"/>
              </a:rPr>
              <a:t>Шестой уровень структуры</a:t>
            </a:r>
            <a:endParaRPr b="0" lang="ru-R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1800" spc="-1" strike="noStrike">
                <a:solidFill>
                  <a:srgbClr val="000000"/>
                </a:solidFill>
                <a:latin typeface="Arial"/>
              </a:rPr>
              <a:t>Седьмой уровень структуры</a:t>
            </a:r>
            <a:endParaRPr b="0" lang="ru-RU"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40" name="Group 1"/>
          <p:cNvGrpSpPr/>
          <p:nvPr/>
        </p:nvGrpSpPr>
        <p:grpSpPr>
          <a:xfrm>
            <a:off x="0" y="228600"/>
            <a:ext cx="2136600" cy="6635880"/>
            <a:chOff x="0" y="228600"/>
            <a:chExt cx="2136600" cy="6635880"/>
          </a:xfrm>
        </p:grpSpPr>
        <p:sp>
          <p:nvSpPr>
            <p:cNvPr id="341" name="CustomShape 2"/>
            <p:cNvSpPr/>
            <p:nvPr/>
          </p:nvSpPr>
          <p:spPr>
            <a:xfrm>
              <a:off x="0" y="2575080"/>
              <a:ext cx="73440" cy="62316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342" name="CustomShape 3"/>
            <p:cNvSpPr/>
            <p:nvPr/>
          </p:nvSpPr>
          <p:spPr>
            <a:xfrm>
              <a:off x="96480" y="3156480"/>
              <a:ext cx="482760" cy="231948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343" name="CustomShape 4"/>
            <p:cNvSpPr/>
            <p:nvPr/>
          </p:nvSpPr>
          <p:spPr>
            <a:xfrm>
              <a:off x="605160" y="5447160"/>
              <a:ext cx="455040" cy="141732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344" name="CustomShape 5"/>
            <p:cNvSpPr/>
            <p:nvPr/>
          </p:nvSpPr>
          <p:spPr>
            <a:xfrm>
              <a:off x="719640" y="6503760"/>
              <a:ext cx="126360" cy="36072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345" name="CustomShape 6"/>
            <p:cNvSpPr/>
            <p:nvPr/>
          </p:nvSpPr>
          <p:spPr>
            <a:xfrm>
              <a:off x="75600" y="3201120"/>
              <a:ext cx="614160" cy="332568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346" name="CustomShape 7"/>
            <p:cNvSpPr/>
            <p:nvPr/>
          </p:nvSpPr>
          <p:spPr>
            <a:xfrm>
              <a:off x="16560" y="228600"/>
              <a:ext cx="77760" cy="292500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347" name="CustomShape 8"/>
            <p:cNvSpPr/>
            <p:nvPr/>
          </p:nvSpPr>
          <p:spPr>
            <a:xfrm>
              <a:off x="58680" y="2944080"/>
              <a:ext cx="56160" cy="49104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348" name="CustomShape 9"/>
            <p:cNvSpPr/>
            <p:nvPr/>
          </p:nvSpPr>
          <p:spPr>
            <a:xfrm>
              <a:off x="577080" y="5478840"/>
              <a:ext cx="140400" cy="102204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349" name="CustomShape 10"/>
            <p:cNvSpPr/>
            <p:nvPr/>
          </p:nvSpPr>
          <p:spPr>
            <a:xfrm>
              <a:off x="581400" y="1398960"/>
              <a:ext cx="1555200" cy="404532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350" name="CustomShape 11"/>
            <p:cNvSpPr/>
            <p:nvPr/>
          </p:nvSpPr>
          <p:spPr>
            <a:xfrm>
              <a:off x="691920" y="6530040"/>
              <a:ext cx="119520" cy="33444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351" name="CustomShape 12"/>
            <p:cNvSpPr/>
            <p:nvPr/>
          </p:nvSpPr>
          <p:spPr>
            <a:xfrm>
              <a:off x="577080" y="5359320"/>
              <a:ext cx="25920" cy="21888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352" name="CustomShape 13"/>
            <p:cNvSpPr/>
            <p:nvPr/>
          </p:nvSpPr>
          <p:spPr>
            <a:xfrm>
              <a:off x="637560" y="6244560"/>
              <a:ext cx="176760" cy="61956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353" name="Group 14"/>
          <p:cNvGrpSpPr/>
          <p:nvPr/>
        </p:nvGrpSpPr>
        <p:grpSpPr>
          <a:xfrm>
            <a:off x="20520" y="-720"/>
            <a:ext cx="1765080" cy="6851160"/>
            <a:chOff x="20520" y="-720"/>
            <a:chExt cx="1765080" cy="6851160"/>
          </a:xfrm>
        </p:grpSpPr>
        <p:sp>
          <p:nvSpPr>
            <p:cNvPr id="354" name="CustomShape 15"/>
            <p:cNvSpPr/>
            <p:nvPr/>
          </p:nvSpPr>
          <p:spPr>
            <a:xfrm>
              <a:off x="20520" y="-720"/>
              <a:ext cx="368280" cy="439812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355" name="CustomShape 16"/>
            <p:cNvSpPr/>
            <p:nvPr/>
          </p:nvSpPr>
          <p:spPr>
            <a:xfrm>
              <a:off x="412560" y="4316400"/>
              <a:ext cx="315360" cy="157788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356" name="CustomShape 17"/>
            <p:cNvSpPr/>
            <p:nvPr/>
          </p:nvSpPr>
          <p:spPr>
            <a:xfrm>
              <a:off x="754560" y="5862600"/>
              <a:ext cx="321120" cy="98784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357" name="CustomShape 18"/>
            <p:cNvSpPr/>
            <p:nvPr/>
          </p:nvSpPr>
          <p:spPr>
            <a:xfrm>
              <a:off x="390960" y="4364280"/>
              <a:ext cx="411840" cy="223308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358" name="CustomShape 19"/>
            <p:cNvSpPr/>
            <p:nvPr/>
          </p:nvSpPr>
          <p:spPr>
            <a:xfrm>
              <a:off x="351000" y="1289160"/>
              <a:ext cx="128520" cy="302436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359" name="CustomShape 20"/>
            <p:cNvSpPr/>
            <p:nvPr/>
          </p:nvSpPr>
          <p:spPr>
            <a:xfrm>
              <a:off x="833760" y="6571440"/>
              <a:ext cx="98280" cy="27864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360" name="CustomShape 21"/>
            <p:cNvSpPr/>
            <p:nvPr/>
          </p:nvSpPr>
          <p:spPr>
            <a:xfrm>
              <a:off x="376920" y="4107600"/>
              <a:ext cx="59400" cy="50868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361" name="CustomShape 22"/>
            <p:cNvSpPr/>
            <p:nvPr/>
          </p:nvSpPr>
          <p:spPr>
            <a:xfrm>
              <a:off x="730080" y="3145680"/>
              <a:ext cx="1055520" cy="271404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362" name="CustomShape 23"/>
            <p:cNvSpPr/>
            <p:nvPr/>
          </p:nvSpPr>
          <p:spPr>
            <a:xfrm>
              <a:off x="804960" y="6600240"/>
              <a:ext cx="88200" cy="25020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363" name="CustomShape 24"/>
            <p:cNvSpPr/>
            <p:nvPr/>
          </p:nvSpPr>
          <p:spPr>
            <a:xfrm>
              <a:off x="730080" y="5897160"/>
              <a:ext cx="101520" cy="67140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364" name="CustomShape 25"/>
            <p:cNvSpPr/>
            <p:nvPr/>
          </p:nvSpPr>
          <p:spPr>
            <a:xfrm>
              <a:off x="730080" y="5772600"/>
              <a:ext cx="26640" cy="22500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365" name="CustomShape 26"/>
            <p:cNvSpPr/>
            <p:nvPr/>
          </p:nvSpPr>
          <p:spPr>
            <a:xfrm>
              <a:off x="754560" y="6322680"/>
              <a:ext cx="155880" cy="52776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366" name="CustomShape 27"/>
          <p:cNvSpPr/>
          <p:nvPr/>
        </p:nvSpPr>
        <p:spPr>
          <a:xfrm>
            <a:off x="0" y="0"/>
            <a:ext cx="135000" cy="685512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367" name="CustomShape 28"/>
          <p:cNvSpPr/>
          <p:nvPr/>
        </p:nvSpPr>
        <p:spPr>
          <a:xfrm flipV="1">
            <a:off x="-1080" y="708480"/>
            <a:ext cx="1189440" cy="50436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368" name="PlaceHolder 29"/>
          <p:cNvSpPr>
            <a:spLocks noGrp="1"/>
          </p:cNvSpPr>
          <p:nvPr>
            <p:ph type="title"/>
          </p:nvPr>
        </p:nvSpPr>
        <p:spPr>
          <a:xfrm>
            <a:off x="685440" y="609480"/>
            <a:ext cx="7772040" cy="1142640"/>
          </a:xfrm>
          <a:prstGeom prst="rect">
            <a:avLst/>
          </a:prstGeom>
        </p:spPr>
        <p:txBody>
          <a:bodyPr lIns="0" rIns="0" tIns="0" bIns="0" anchor="ctr">
            <a:noAutofit/>
          </a:bodyPr>
          <a:p>
            <a:pPr>
              <a:lnSpc>
                <a:spcPct val="100000"/>
              </a:lnSpc>
            </a:pPr>
            <a:r>
              <a:rPr b="0" lang="ru-RU" sz="1800" spc="-1" strike="noStrike">
                <a:solidFill>
                  <a:srgbClr val="000000"/>
                </a:solidFill>
                <a:latin typeface="Arial"/>
              </a:rPr>
              <a:t>Образец заголовка</a:t>
            </a:r>
            <a:endParaRPr b="0" lang="ru-RU" sz="1800" spc="-1" strike="noStrike">
              <a:solidFill>
                <a:srgbClr val="000000"/>
              </a:solidFill>
              <a:latin typeface="Arial"/>
            </a:endParaRPr>
          </a:p>
        </p:txBody>
      </p:sp>
      <p:sp>
        <p:nvSpPr>
          <p:cNvPr id="369" name="PlaceHolder 30"/>
          <p:cNvSpPr>
            <a:spLocks noGrp="1"/>
          </p:cNvSpPr>
          <p:nvPr>
            <p:ph type="body"/>
          </p:nvPr>
        </p:nvSpPr>
        <p:spPr>
          <a:xfrm>
            <a:off x="685440" y="1981080"/>
            <a:ext cx="3809520" cy="4114440"/>
          </a:xfrm>
          <a:prstGeom prst="rect">
            <a:avLst/>
          </a:prstGeom>
        </p:spPr>
        <p:txBody>
          <a:bodyPr lIns="90000" rIns="90000" tIns="45000" bIns="45000">
            <a:no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1800" spc="-1" strike="noStrike">
                <a:solidFill>
                  <a:srgbClr val="000000"/>
                </a:solidFill>
                <a:latin typeface="Arial"/>
              </a:rPr>
              <a:t>Пятый уровень структуры</a:t>
            </a:r>
            <a:endParaRPr b="0" lang="ru-R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1800" spc="-1" strike="noStrike">
                <a:solidFill>
                  <a:srgbClr val="000000"/>
                </a:solidFill>
                <a:latin typeface="Arial"/>
              </a:rPr>
              <a:t>Шестой уровень структуры</a:t>
            </a:r>
            <a:endParaRPr b="0" lang="ru-R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1800" spc="-1" strike="noStrike">
                <a:solidFill>
                  <a:srgbClr val="000000"/>
                </a:solidFill>
                <a:latin typeface="Arial"/>
              </a:rPr>
              <a:t>Седьмой уровень структуры</a:t>
            </a:r>
            <a:endParaRPr b="0" lang="ru-RU" sz="1800" spc="-1" strike="noStrike">
              <a:solidFill>
                <a:srgbClr val="000000"/>
              </a:solidFill>
              <a:latin typeface="Arial"/>
            </a:endParaRPr>
          </a:p>
        </p:txBody>
      </p:sp>
      <p:sp>
        <p:nvSpPr>
          <p:cNvPr id="370" name="PlaceHolder 31"/>
          <p:cNvSpPr>
            <a:spLocks noGrp="1"/>
          </p:cNvSpPr>
          <p:nvPr>
            <p:ph type="body"/>
          </p:nvPr>
        </p:nvSpPr>
        <p:spPr>
          <a:xfrm>
            <a:off x="4647960" y="1981080"/>
            <a:ext cx="3809520" cy="4114440"/>
          </a:xfrm>
          <a:prstGeom prst="rect">
            <a:avLst/>
          </a:prstGeom>
        </p:spPr>
        <p:txBody>
          <a:bodyPr lIns="0" rIns="0" tIns="0" bIns="0">
            <a:noAutofit/>
          </a:bodyPr>
          <a:p>
            <a:pPr>
              <a:lnSpc>
                <a:spcPct val="100000"/>
              </a:lnSpc>
            </a:pPr>
            <a:r>
              <a:rPr b="0" lang="ru-RU" sz="1800" spc="-1" strike="noStrike">
                <a:solidFill>
                  <a:srgbClr val="000000"/>
                </a:solidFill>
                <a:latin typeface="Arial"/>
              </a:rPr>
              <a:t>Образец текста</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Второй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Третий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Четвертый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Пятый уровень</a:t>
            </a:r>
            <a:endParaRPr b="0" lang="ru-RU" sz="1800" spc="-1" strike="noStrike">
              <a:solidFill>
                <a:srgbClr val="000000"/>
              </a:solidFill>
              <a:latin typeface="Arial"/>
            </a:endParaRPr>
          </a:p>
        </p:txBody>
      </p:sp>
      <p:sp>
        <p:nvSpPr>
          <p:cNvPr id="371" name="PlaceHolder 32"/>
          <p:cNvSpPr>
            <a:spLocks noGrp="1"/>
          </p:cNvSpPr>
          <p:nvPr>
            <p:ph type="dt"/>
          </p:nvPr>
        </p:nvSpPr>
        <p:spPr>
          <a:xfrm>
            <a:off x="685440" y="6248520"/>
            <a:ext cx="1904760" cy="456840"/>
          </a:xfrm>
          <a:prstGeom prst="rect">
            <a:avLst/>
          </a:prstGeom>
        </p:spPr>
        <p:txBody>
          <a:bodyPr lIns="90000" rIns="90000" tIns="45000" bIns="45000">
            <a:noAutofit/>
          </a:bodyPr>
          <a:p>
            <a:endParaRPr b="0" lang="ru-RU" sz="2400" spc="-1" strike="noStrike">
              <a:latin typeface="Times New Roman"/>
            </a:endParaRPr>
          </a:p>
        </p:txBody>
      </p:sp>
      <p:sp>
        <p:nvSpPr>
          <p:cNvPr id="372" name="PlaceHolder 33"/>
          <p:cNvSpPr>
            <a:spLocks noGrp="1"/>
          </p:cNvSpPr>
          <p:nvPr>
            <p:ph type="ftr"/>
          </p:nvPr>
        </p:nvSpPr>
        <p:spPr>
          <a:xfrm>
            <a:off x="3124080" y="6248520"/>
            <a:ext cx="2895120" cy="456840"/>
          </a:xfrm>
          <a:prstGeom prst="rect">
            <a:avLst/>
          </a:prstGeom>
        </p:spPr>
        <p:txBody>
          <a:bodyPr lIns="90000" rIns="90000" tIns="45000" bIns="45000">
            <a:noAutofit/>
          </a:bodyPr>
          <a:p>
            <a:endParaRPr b="0" lang="ru-RU" sz="2400" spc="-1" strike="noStrike">
              <a:latin typeface="Times New Roman"/>
            </a:endParaRPr>
          </a:p>
        </p:txBody>
      </p:sp>
      <p:sp>
        <p:nvSpPr>
          <p:cNvPr id="373" name="PlaceHolder 34"/>
          <p:cNvSpPr>
            <a:spLocks noGrp="1"/>
          </p:cNvSpPr>
          <p:nvPr>
            <p:ph type="sldNum"/>
          </p:nvPr>
        </p:nvSpPr>
        <p:spPr>
          <a:xfrm>
            <a:off x="6553080" y="6248520"/>
            <a:ext cx="1904760" cy="456840"/>
          </a:xfrm>
          <a:prstGeom prst="rect">
            <a:avLst/>
          </a:prstGeom>
        </p:spPr>
        <p:txBody>
          <a:bodyPr lIns="90000" rIns="90000" tIns="45000" bIns="45000">
            <a:noAutofit/>
          </a:bodyPr>
          <a:p>
            <a:pPr>
              <a:lnSpc>
                <a:spcPct val="100000"/>
              </a:lnSpc>
            </a:pPr>
            <a:fld id="{49AA353D-BE6C-4EF7-A818-A569F88A0D97}" type="slidenum">
              <a:rPr b="0" lang="ru-RU" sz="1800" spc="-1" strike="noStrike">
                <a:solidFill>
                  <a:srgbClr val="000000"/>
                </a:solidFill>
                <a:latin typeface="Arial"/>
                <a:ea typeface="DejaVu Sans"/>
              </a:rPr>
              <a:t>1</a:t>
            </a:fld>
            <a:endParaRPr b="0" lang="ru-RU"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10" name="Group 1"/>
          <p:cNvGrpSpPr/>
          <p:nvPr/>
        </p:nvGrpSpPr>
        <p:grpSpPr>
          <a:xfrm>
            <a:off x="0" y="228600"/>
            <a:ext cx="2136600" cy="6635880"/>
            <a:chOff x="0" y="228600"/>
            <a:chExt cx="2136600" cy="6635880"/>
          </a:xfrm>
        </p:grpSpPr>
        <p:sp>
          <p:nvSpPr>
            <p:cNvPr id="411" name="CustomShape 2"/>
            <p:cNvSpPr/>
            <p:nvPr/>
          </p:nvSpPr>
          <p:spPr>
            <a:xfrm>
              <a:off x="0" y="2575080"/>
              <a:ext cx="73440" cy="62316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412" name="CustomShape 3"/>
            <p:cNvSpPr/>
            <p:nvPr/>
          </p:nvSpPr>
          <p:spPr>
            <a:xfrm>
              <a:off x="96480" y="3156480"/>
              <a:ext cx="482760" cy="231948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413" name="CustomShape 4"/>
            <p:cNvSpPr/>
            <p:nvPr/>
          </p:nvSpPr>
          <p:spPr>
            <a:xfrm>
              <a:off x="605160" y="5447160"/>
              <a:ext cx="455040" cy="141732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414" name="CustomShape 5"/>
            <p:cNvSpPr/>
            <p:nvPr/>
          </p:nvSpPr>
          <p:spPr>
            <a:xfrm>
              <a:off x="719640" y="6503760"/>
              <a:ext cx="126360" cy="36072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415" name="CustomShape 6"/>
            <p:cNvSpPr/>
            <p:nvPr/>
          </p:nvSpPr>
          <p:spPr>
            <a:xfrm>
              <a:off x="75600" y="3201120"/>
              <a:ext cx="614160" cy="332568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416" name="CustomShape 7"/>
            <p:cNvSpPr/>
            <p:nvPr/>
          </p:nvSpPr>
          <p:spPr>
            <a:xfrm>
              <a:off x="16560" y="228600"/>
              <a:ext cx="77760" cy="292500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417" name="CustomShape 8"/>
            <p:cNvSpPr/>
            <p:nvPr/>
          </p:nvSpPr>
          <p:spPr>
            <a:xfrm>
              <a:off x="58680" y="2944080"/>
              <a:ext cx="56160" cy="49104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418" name="CustomShape 9"/>
            <p:cNvSpPr/>
            <p:nvPr/>
          </p:nvSpPr>
          <p:spPr>
            <a:xfrm>
              <a:off x="577080" y="5478840"/>
              <a:ext cx="140400" cy="102204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419" name="CustomShape 10"/>
            <p:cNvSpPr/>
            <p:nvPr/>
          </p:nvSpPr>
          <p:spPr>
            <a:xfrm>
              <a:off x="581400" y="1398960"/>
              <a:ext cx="1555200" cy="404532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420" name="CustomShape 11"/>
            <p:cNvSpPr/>
            <p:nvPr/>
          </p:nvSpPr>
          <p:spPr>
            <a:xfrm>
              <a:off x="691920" y="6530040"/>
              <a:ext cx="119520" cy="33444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421" name="CustomShape 12"/>
            <p:cNvSpPr/>
            <p:nvPr/>
          </p:nvSpPr>
          <p:spPr>
            <a:xfrm>
              <a:off x="577080" y="5359320"/>
              <a:ext cx="25920" cy="21888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422" name="CustomShape 13"/>
            <p:cNvSpPr/>
            <p:nvPr/>
          </p:nvSpPr>
          <p:spPr>
            <a:xfrm>
              <a:off x="637560" y="6244560"/>
              <a:ext cx="176760" cy="61956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423" name="Group 14"/>
          <p:cNvGrpSpPr/>
          <p:nvPr/>
        </p:nvGrpSpPr>
        <p:grpSpPr>
          <a:xfrm>
            <a:off x="20520" y="-720"/>
            <a:ext cx="1765080" cy="6851160"/>
            <a:chOff x="20520" y="-720"/>
            <a:chExt cx="1765080" cy="6851160"/>
          </a:xfrm>
        </p:grpSpPr>
        <p:sp>
          <p:nvSpPr>
            <p:cNvPr id="424" name="CustomShape 15"/>
            <p:cNvSpPr/>
            <p:nvPr/>
          </p:nvSpPr>
          <p:spPr>
            <a:xfrm>
              <a:off x="20520" y="-720"/>
              <a:ext cx="368280" cy="439812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425" name="CustomShape 16"/>
            <p:cNvSpPr/>
            <p:nvPr/>
          </p:nvSpPr>
          <p:spPr>
            <a:xfrm>
              <a:off x="412560" y="4316400"/>
              <a:ext cx="315360" cy="157788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426" name="CustomShape 17"/>
            <p:cNvSpPr/>
            <p:nvPr/>
          </p:nvSpPr>
          <p:spPr>
            <a:xfrm>
              <a:off x="754560" y="5862600"/>
              <a:ext cx="321120" cy="98784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427" name="CustomShape 18"/>
            <p:cNvSpPr/>
            <p:nvPr/>
          </p:nvSpPr>
          <p:spPr>
            <a:xfrm>
              <a:off x="390960" y="4364280"/>
              <a:ext cx="411840" cy="223308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428" name="CustomShape 19"/>
            <p:cNvSpPr/>
            <p:nvPr/>
          </p:nvSpPr>
          <p:spPr>
            <a:xfrm>
              <a:off x="351000" y="1289160"/>
              <a:ext cx="128520" cy="302436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429" name="CustomShape 20"/>
            <p:cNvSpPr/>
            <p:nvPr/>
          </p:nvSpPr>
          <p:spPr>
            <a:xfrm>
              <a:off x="833760" y="6571440"/>
              <a:ext cx="98280" cy="27864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430" name="CustomShape 21"/>
            <p:cNvSpPr/>
            <p:nvPr/>
          </p:nvSpPr>
          <p:spPr>
            <a:xfrm>
              <a:off x="376920" y="4107600"/>
              <a:ext cx="59400" cy="50868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431" name="CustomShape 22"/>
            <p:cNvSpPr/>
            <p:nvPr/>
          </p:nvSpPr>
          <p:spPr>
            <a:xfrm>
              <a:off x="730080" y="3145680"/>
              <a:ext cx="1055520" cy="271404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432" name="CustomShape 23"/>
            <p:cNvSpPr/>
            <p:nvPr/>
          </p:nvSpPr>
          <p:spPr>
            <a:xfrm>
              <a:off x="804960" y="6600240"/>
              <a:ext cx="88200" cy="25020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433" name="CustomShape 24"/>
            <p:cNvSpPr/>
            <p:nvPr/>
          </p:nvSpPr>
          <p:spPr>
            <a:xfrm>
              <a:off x="730080" y="5897160"/>
              <a:ext cx="101520" cy="67140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434" name="CustomShape 25"/>
            <p:cNvSpPr/>
            <p:nvPr/>
          </p:nvSpPr>
          <p:spPr>
            <a:xfrm>
              <a:off x="730080" y="5772600"/>
              <a:ext cx="26640" cy="22500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435" name="CustomShape 26"/>
            <p:cNvSpPr/>
            <p:nvPr/>
          </p:nvSpPr>
          <p:spPr>
            <a:xfrm>
              <a:off x="754560" y="6322680"/>
              <a:ext cx="155880" cy="52776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436" name="CustomShape 27"/>
          <p:cNvSpPr/>
          <p:nvPr/>
        </p:nvSpPr>
        <p:spPr>
          <a:xfrm>
            <a:off x="0" y="0"/>
            <a:ext cx="135000" cy="685512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437" name="CustomShape 28"/>
          <p:cNvSpPr/>
          <p:nvPr/>
        </p:nvSpPr>
        <p:spPr>
          <a:xfrm flipV="1">
            <a:off x="-1080" y="708480"/>
            <a:ext cx="1189440" cy="50436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438" name="PlaceHolder 29"/>
          <p:cNvSpPr>
            <a:spLocks noGrp="1"/>
          </p:cNvSpPr>
          <p:nvPr>
            <p:ph type="title"/>
          </p:nvPr>
        </p:nvSpPr>
        <p:spPr>
          <a:xfrm>
            <a:off x="685440" y="609480"/>
            <a:ext cx="7772040" cy="1142640"/>
          </a:xfrm>
          <a:prstGeom prst="rect">
            <a:avLst/>
          </a:prstGeom>
        </p:spPr>
        <p:txBody>
          <a:bodyPr lIns="0" rIns="0" tIns="0" bIns="0" anchor="ctr">
            <a:noAutofit/>
          </a:bodyPr>
          <a:p>
            <a:pPr>
              <a:lnSpc>
                <a:spcPct val="100000"/>
              </a:lnSpc>
            </a:pPr>
            <a:r>
              <a:rPr b="0" lang="ru-RU" sz="1800" spc="-1" strike="noStrike">
                <a:solidFill>
                  <a:srgbClr val="000000"/>
                </a:solidFill>
                <a:latin typeface="Arial"/>
              </a:rPr>
              <a:t>Образец заголовка</a:t>
            </a:r>
            <a:endParaRPr b="0" lang="ru-RU" sz="1800" spc="-1" strike="noStrike">
              <a:solidFill>
                <a:srgbClr val="000000"/>
              </a:solidFill>
              <a:latin typeface="Arial"/>
            </a:endParaRPr>
          </a:p>
        </p:txBody>
      </p:sp>
      <p:sp>
        <p:nvSpPr>
          <p:cNvPr id="439" name="PlaceHolder 30"/>
          <p:cNvSpPr>
            <a:spLocks noGrp="1"/>
          </p:cNvSpPr>
          <p:nvPr>
            <p:ph type="body"/>
          </p:nvPr>
        </p:nvSpPr>
        <p:spPr>
          <a:xfrm>
            <a:off x="685440" y="1981080"/>
            <a:ext cx="7772040" cy="1980720"/>
          </a:xfrm>
          <a:prstGeom prst="rect">
            <a:avLst/>
          </a:prstGeom>
        </p:spPr>
        <p:txBody>
          <a:bodyPr lIns="0" rIns="0" tIns="0" bIns="0">
            <a:noAutofit/>
          </a:bodyPr>
          <a:p>
            <a:pPr>
              <a:lnSpc>
                <a:spcPct val="100000"/>
              </a:lnSpc>
            </a:pPr>
            <a:r>
              <a:rPr b="0" lang="ru-RU" sz="1800" spc="-1" strike="noStrike">
                <a:solidFill>
                  <a:srgbClr val="000000"/>
                </a:solidFill>
                <a:latin typeface="Arial"/>
              </a:rPr>
              <a:t>Образец текста</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Второй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Третий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Четвертый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Пятый уровень</a:t>
            </a:r>
            <a:endParaRPr b="0" lang="ru-RU" sz="1800" spc="-1" strike="noStrike">
              <a:solidFill>
                <a:srgbClr val="000000"/>
              </a:solidFill>
              <a:latin typeface="Arial"/>
            </a:endParaRPr>
          </a:p>
        </p:txBody>
      </p:sp>
      <p:sp>
        <p:nvSpPr>
          <p:cNvPr id="440" name="PlaceHolder 31"/>
          <p:cNvSpPr>
            <a:spLocks noGrp="1"/>
          </p:cNvSpPr>
          <p:nvPr>
            <p:ph type="body"/>
          </p:nvPr>
        </p:nvSpPr>
        <p:spPr>
          <a:xfrm>
            <a:off x="685440" y="4114800"/>
            <a:ext cx="7772040" cy="1980720"/>
          </a:xfrm>
          <a:prstGeom prst="rect">
            <a:avLst/>
          </a:prstGeom>
        </p:spPr>
        <p:txBody>
          <a:bodyPr lIns="0" rIns="0" tIns="0" bIns="0">
            <a:noAutofit/>
          </a:bodyPr>
          <a:p>
            <a:pPr>
              <a:lnSpc>
                <a:spcPct val="100000"/>
              </a:lnSpc>
            </a:pPr>
            <a:r>
              <a:rPr b="0" lang="ru-RU" sz="1800" spc="-1" strike="noStrike">
                <a:solidFill>
                  <a:srgbClr val="000000"/>
                </a:solidFill>
                <a:latin typeface="Arial"/>
              </a:rPr>
              <a:t>Образец текста</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Второй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Третий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Четвертый уровень</a:t>
            </a:r>
            <a:endParaRPr b="0" lang="ru-RU" sz="1800" spc="-1" strike="noStrike">
              <a:solidFill>
                <a:srgbClr val="000000"/>
              </a:solidFill>
              <a:latin typeface="Arial"/>
            </a:endParaRPr>
          </a:p>
          <a:p>
            <a:pPr>
              <a:lnSpc>
                <a:spcPct val="100000"/>
              </a:lnSpc>
            </a:pPr>
            <a:r>
              <a:rPr b="0" lang="ru-RU" sz="1800" spc="-1" strike="noStrike">
                <a:solidFill>
                  <a:srgbClr val="000000"/>
                </a:solidFill>
                <a:latin typeface="Arial"/>
              </a:rPr>
              <a:t>Пятый уровень</a:t>
            </a:r>
            <a:endParaRPr b="0" lang="ru-RU" sz="1800" spc="-1" strike="noStrike">
              <a:solidFill>
                <a:srgbClr val="000000"/>
              </a:solidFill>
              <a:latin typeface="Arial"/>
            </a:endParaRPr>
          </a:p>
        </p:txBody>
      </p:sp>
      <p:sp>
        <p:nvSpPr>
          <p:cNvPr id="441" name="PlaceHolder 32"/>
          <p:cNvSpPr>
            <a:spLocks noGrp="1"/>
          </p:cNvSpPr>
          <p:nvPr>
            <p:ph type="dt"/>
          </p:nvPr>
        </p:nvSpPr>
        <p:spPr>
          <a:xfrm>
            <a:off x="685440" y="6248520"/>
            <a:ext cx="1904760" cy="456840"/>
          </a:xfrm>
          <a:prstGeom prst="rect">
            <a:avLst/>
          </a:prstGeom>
        </p:spPr>
        <p:txBody>
          <a:bodyPr lIns="90000" rIns="90000" tIns="45000" bIns="45000">
            <a:noAutofit/>
          </a:bodyPr>
          <a:p>
            <a:endParaRPr b="0" lang="ru-RU" sz="2400" spc="-1" strike="noStrike">
              <a:latin typeface="Times New Roman"/>
            </a:endParaRPr>
          </a:p>
        </p:txBody>
      </p:sp>
      <p:sp>
        <p:nvSpPr>
          <p:cNvPr id="442" name="PlaceHolder 33"/>
          <p:cNvSpPr>
            <a:spLocks noGrp="1"/>
          </p:cNvSpPr>
          <p:nvPr>
            <p:ph type="ftr"/>
          </p:nvPr>
        </p:nvSpPr>
        <p:spPr>
          <a:xfrm>
            <a:off x="3124080" y="6248520"/>
            <a:ext cx="2895120" cy="456840"/>
          </a:xfrm>
          <a:prstGeom prst="rect">
            <a:avLst/>
          </a:prstGeom>
        </p:spPr>
        <p:txBody>
          <a:bodyPr lIns="90000" rIns="90000" tIns="45000" bIns="45000">
            <a:noAutofit/>
          </a:bodyPr>
          <a:p>
            <a:endParaRPr b="0" lang="ru-RU" sz="2400" spc="-1" strike="noStrike">
              <a:latin typeface="Times New Roman"/>
            </a:endParaRPr>
          </a:p>
        </p:txBody>
      </p:sp>
      <p:sp>
        <p:nvSpPr>
          <p:cNvPr id="443" name="PlaceHolder 34"/>
          <p:cNvSpPr>
            <a:spLocks noGrp="1"/>
          </p:cNvSpPr>
          <p:nvPr>
            <p:ph type="sldNum"/>
          </p:nvPr>
        </p:nvSpPr>
        <p:spPr>
          <a:xfrm>
            <a:off x="6553080" y="6248520"/>
            <a:ext cx="1904760" cy="456840"/>
          </a:xfrm>
          <a:prstGeom prst="rect">
            <a:avLst/>
          </a:prstGeom>
        </p:spPr>
        <p:txBody>
          <a:bodyPr lIns="90000" rIns="90000" tIns="45000" bIns="45000">
            <a:noAutofit/>
          </a:bodyPr>
          <a:p>
            <a:pPr>
              <a:lnSpc>
                <a:spcPct val="100000"/>
              </a:lnSpc>
            </a:pPr>
            <a:fld id="{4DC7C08A-67A2-4769-9B67-612A32B08038}" type="slidenum">
              <a:rPr b="0" lang="ru-RU" sz="1800" spc="-1" strike="noStrike">
                <a:solidFill>
                  <a:srgbClr val="000000"/>
                </a:solidFill>
                <a:latin typeface="Arial"/>
                <a:ea typeface="DejaVu Sans"/>
              </a:rPr>
              <a:t>1</a:t>
            </a:fld>
            <a:endParaRPr b="0" lang="ru-RU"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80" name="Group 1"/>
          <p:cNvGrpSpPr/>
          <p:nvPr/>
        </p:nvGrpSpPr>
        <p:grpSpPr>
          <a:xfrm>
            <a:off x="360" y="228600"/>
            <a:ext cx="2136600" cy="6636240"/>
            <a:chOff x="360" y="228600"/>
            <a:chExt cx="2136600" cy="6636240"/>
          </a:xfrm>
        </p:grpSpPr>
        <p:sp>
          <p:nvSpPr>
            <p:cNvPr id="481" name="CustomShape 2"/>
            <p:cNvSpPr/>
            <p:nvPr/>
          </p:nvSpPr>
          <p:spPr>
            <a:xfrm>
              <a:off x="360" y="2575080"/>
              <a:ext cx="73440" cy="623520"/>
            </a:xfrm>
            <a:custGeom>
              <a:avLst/>
              <a:gdLst/>
              <a:ah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fillRef idx="0"/>
            <a:effectRef idx="0"/>
            <a:fontRef idx="minor"/>
          </p:style>
        </p:sp>
        <p:sp>
          <p:nvSpPr>
            <p:cNvPr id="482" name="CustomShape 3"/>
            <p:cNvSpPr/>
            <p:nvPr/>
          </p:nvSpPr>
          <p:spPr>
            <a:xfrm>
              <a:off x="96480" y="3156480"/>
              <a:ext cx="483120" cy="2319840"/>
            </a:xfrm>
            <a:custGeom>
              <a:avLst/>
              <a:gdLst/>
              <a:ah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fillRef idx="0"/>
            <a:effectRef idx="0"/>
            <a:fontRef idx="minor"/>
          </p:style>
        </p:sp>
        <p:sp>
          <p:nvSpPr>
            <p:cNvPr id="483" name="CustomShape 4"/>
            <p:cNvSpPr/>
            <p:nvPr/>
          </p:nvSpPr>
          <p:spPr>
            <a:xfrm>
              <a:off x="605520" y="5447160"/>
              <a:ext cx="455400" cy="1417680"/>
            </a:xfrm>
            <a:custGeom>
              <a:avLst/>
              <a:gdLst/>
              <a:ah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fillRef idx="0"/>
            <a:effectRef idx="0"/>
            <a:fontRef idx="minor"/>
          </p:style>
        </p:sp>
        <p:sp>
          <p:nvSpPr>
            <p:cNvPr id="484" name="CustomShape 5"/>
            <p:cNvSpPr/>
            <p:nvPr/>
          </p:nvSpPr>
          <p:spPr>
            <a:xfrm>
              <a:off x="720000" y="6503760"/>
              <a:ext cx="126720" cy="361080"/>
            </a:xfrm>
            <a:custGeom>
              <a:avLst/>
              <a:gdLst/>
              <a:ah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fillRef idx="0"/>
            <a:effectRef idx="0"/>
            <a:fontRef idx="minor"/>
          </p:style>
        </p:sp>
        <p:sp>
          <p:nvSpPr>
            <p:cNvPr id="485" name="CustomShape 6"/>
            <p:cNvSpPr/>
            <p:nvPr/>
          </p:nvSpPr>
          <p:spPr>
            <a:xfrm>
              <a:off x="75960" y="3201120"/>
              <a:ext cx="614520" cy="3326040"/>
            </a:xfrm>
            <a:custGeom>
              <a:avLst/>
              <a:gdLst/>
              <a:ah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fillRef idx="0"/>
            <a:effectRef idx="0"/>
            <a:fontRef idx="minor"/>
          </p:style>
        </p:sp>
        <p:sp>
          <p:nvSpPr>
            <p:cNvPr id="486" name="CustomShape 7"/>
            <p:cNvSpPr/>
            <p:nvPr/>
          </p:nvSpPr>
          <p:spPr>
            <a:xfrm>
              <a:off x="16920" y="228600"/>
              <a:ext cx="77760" cy="2925360"/>
            </a:xfrm>
            <a:custGeom>
              <a:avLst/>
              <a:gdLst/>
              <a:ah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fillRef idx="0"/>
            <a:effectRef idx="0"/>
            <a:fontRef idx="minor"/>
          </p:style>
        </p:sp>
        <p:sp>
          <p:nvSpPr>
            <p:cNvPr id="487" name="CustomShape 8"/>
            <p:cNvSpPr/>
            <p:nvPr/>
          </p:nvSpPr>
          <p:spPr>
            <a:xfrm>
              <a:off x="58680" y="2944080"/>
              <a:ext cx="56880" cy="491400"/>
            </a:xfrm>
            <a:custGeom>
              <a:avLst/>
              <a:gdLst/>
              <a:ah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fillRef idx="0"/>
            <a:effectRef idx="0"/>
            <a:fontRef idx="minor"/>
          </p:style>
        </p:sp>
        <p:sp>
          <p:nvSpPr>
            <p:cNvPr id="488" name="CustomShape 9"/>
            <p:cNvSpPr/>
            <p:nvPr/>
          </p:nvSpPr>
          <p:spPr>
            <a:xfrm>
              <a:off x="577440" y="5478840"/>
              <a:ext cx="140760" cy="1022400"/>
            </a:xfrm>
            <a:custGeom>
              <a:avLst/>
              <a:gdLst/>
              <a:ah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fillRef idx="0"/>
            <a:effectRef idx="0"/>
            <a:fontRef idx="minor"/>
          </p:style>
        </p:sp>
        <p:sp>
          <p:nvSpPr>
            <p:cNvPr id="489" name="CustomShape 10"/>
            <p:cNvSpPr/>
            <p:nvPr/>
          </p:nvSpPr>
          <p:spPr>
            <a:xfrm>
              <a:off x="581760" y="1398960"/>
              <a:ext cx="1555200" cy="4045680"/>
            </a:xfrm>
            <a:custGeom>
              <a:avLst/>
              <a:gdLst/>
              <a:ah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fillRef idx="0"/>
            <a:effectRef idx="0"/>
            <a:fontRef idx="minor"/>
          </p:style>
        </p:sp>
        <p:sp>
          <p:nvSpPr>
            <p:cNvPr id="490" name="CustomShape 11"/>
            <p:cNvSpPr/>
            <p:nvPr/>
          </p:nvSpPr>
          <p:spPr>
            <a:xfrm>
              <a:off x="692280" y="6530040"/>
              <a:ext cx="119520" cy="334800"/>
            </a:xfrm>
            <a:custGeom>
              <a:avLst/>
              <a:gdLst/>
              <a:ah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fillRef idx="0"/>
            <a:effectRef idx="0"/>
            <a:fontRef idx="minor"/>
          </p:style>
        </p:sp>
        <p:sp>
          <p:nvSpPr>
            <p:cNvPr id="491" name="CustomShape 12"/>
            <p:cNvSpPr/>
            <p:nvPr/>
          </p:nvSpPr>
          <p:spPr>
            <a:xfrm>
              <a:off x="577440" y="5359320"/>
              <a:ext cx="26280" cy="219240"/>
            </a:xfrm>
            <a:custGeom>
              <a:avLst/>
              <a:gdLst/>
              <a:ah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fillRef idx="0"/>
            <a:effectRef idx="0"/>
            <a:fontRef idx="minor"/>
          </p:style>
        </p:sp>
        <p:sp>
          <p:nvSpPr>
            <p:cNvPr id="492" name="CustomShape 13"/>
            <p:cNvSpPr/>
            <p:nvPr/>
          </p:nvSpPr>
          <p:spPr>
            <a:xfrm>
              <a:off x="637560" y="6244560"/>
              <a:ext cx="177120" cy="619920"/>
            </a:xfrm>
            <a:custGeom>
              <a:avLst/>
              <a:gdLst/>
              <a:ah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fillRef idx="0"/>
            <a:effectRef idx="0"/>
            <a:fontRef idx="minor"/>
          </p:style>
        </p:sp>
      </p:grpSp>
      <p:grpSp>
        <p:nvGrpSpPr>
          <p:cNvPr id="493" name="Group 14"/>
          <p:cNvGrpSpPr/>
          <p:nvPr/>
        </p:nvGrpSpPr>
        <p:grpSpPr>
          <a:xfrm>
            <a:off x="20160" y="-720"/>
            <a:ext cx="1765440" cy="6851520"/>
            <a:chOff x="20160" y="-720"/>
            <a:chExt cx="1765440" cy="6851520"/>
          </a:xfrm>
        </p:grpSpPr>
        <p:sp>
          <p:nvSpPr>
            <p:cNvPr id="494" name="CustomShape 15"/>
            <p:cNvSpPr/>
            <p:nvPr/>
          </p:nvSpPr>
          <p:spPr>
            <a:xfrm>
              <a:off x="20160" y="-720"/>
              <a:ext cx="368640" cy="4398480"/>
            </a:xfrm>
            <a:custGeom>
              <a:avLst/>
              <a:gdLst/>
              <a:ah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fillRef idx="0"/>
            <a:effectRef idx="0"/>
            <a:fontRef idx="minor"/>
          </p:style>
        </p:sp>
        <p:sp>
          <p:nvSpPr>
            <p:cNvPr id="495" name="CustomShape 16"/>
            <p:cNvSpPr/>
            <p:nvPr/>
          </p:nvSpPr>
          <p:spPr>
            <a:xfrm>
              <a:off x="412560" y="4316400"/>
              <a:ext cx="315360" cy="1578240"/>
            </a:xfrm>
            <a:custGeom>
              <a:avLst/>
              <a:gdLst/>
              <a:ah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fillRef idx="0"/>
            <a:effectRef idx="0"/>
            <a:fontRef idx="minor"/>
          </p:style>
        </p:sp>
        <p:sp>
          <p:nvSpPr>
            <p:cNvPr id="496" name="CustomShape 17"/>
            <p:cNvSpPr/>
            <p:nvPr/>
          </p:nvSpPr>
          <p:spPr>
            <a:xfrm>
              <a:off x="754200" y="5862600"/>
              <a:ext cx="321480" cy="988200"/>
            </a:xfrm>
            <a:custGeom>
              <a:avLst/>
              <a:gdLst/>
              <a:ah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fillRef idx="0"/>
            <a:effectRef idx="0"/>
            <a:fontRef idx="minor"/>
          </p:style>
        </p:sp>
        <p:sp>
          <p:nvSpPr>
            <p:cNvPr id="497" name="CustomShape 18"/>
            <p:cNvSpPr/>
            <p:nvPr/>
          </p:nvSpPr>
          <p:spPr>
            <a:xfrm>
              <a:off x="390960" y="4364280"/>
              <a:ext cx="411840" cy="2233440"/>
            </a:xfrm>
            <a:custGeom>
              <a:avLst/>
              <a:gdLst/>
              <a:ah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fillRef idx="0"/>
            <a:effectRef idx="0"/>
            <a:fontRef idx="minor"/>
          </p:style>
        </p:sp>
        <p:sp>
          <p:nvSpPr>
            <p:cNvPr id="498" name="CustomShape 19"/>
            <p:cNvSpPr/>
            <p:nvPr/>
          </p:nvSpPr>
          <p:spPr>
            <a:xfrm>
              <a:off x="350640" y="1289160"/>
              <a:ext cx="128880" cy="3024720"/>
            </a:xfrm>
            <a:custGeom>
              <a:avLst/>
              <a:gdLst/>
              <a:ah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fillRef idx="0"/>
            <a:effectRef idx="0"/>
            <a:fontRef idx="minor"/>
          </p:style>
        </p:sp>
        <p:sp>
          <p:nvSpPr>
            <p:cNvPr id="499" name="CustomShape 20"/>
            <p:cNvSpPr/>
            <p:nvPr/>
          </p:nvSpPr>
          <p:spPr>
            <a:xfrm>
              <a:off x="833400" y="6571440"/>
              <a:ext cx="98640" cy="279000"/>
            </a:xfrm>
            <a:custGeom>
              <a:avLst/>
              <a:gdLst/>
              <a:ah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fillRef idx="0"/>
            <a:effectRef idx="0"/>
            <a:fontRef idx="minor"/>
          </p:style>
        </p:sp>
        <p:sp>
          <p:nvSpPr>
            <p:cNvPr id="500" name="CustomShape 21"/>
            <p:cNvSpPr/>
            <p:nvPr/>
          </p:nvSpPr>
          <p:spPr>
            <a:xfrm>
              <a:off x="376560" y="4107600"/>
              <a:ext cx="59760" cy="509040"/>
            </a:xfrm>
            <a:custGeom>
              <a:avLst/>
              <a:gdLst/>
              <a:ah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fillRef idx="0"/>
            <a:effectRef idx="0"/>
            <a:fontRef idx="minor"/>
          </p:style>
        </p:sp>
        <p:sp>
          <p:nvSpPr>
            <p:cNvPr id="501" name="CustomShape 22"/>
            <p:cNvSpPr/>
            <p:nvPr/>
          </p:nvSpPr>
          <p:spPr>
            <a:xfrm>
              <a:off x="730080" y="3145680"/>
              <a:ext cx="1055520" cy="2714400"/>
            </a:xfrm>
            <a:custGeom>
              <a:avLst/>
              <a:gdLst/>
              <a:ah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fillRef idx="0"/>
            <a:effectRef idx="0"/>
            <a:fontRef idx="minor"/>
          </p:style>
        </p:sp>
        <p:sp>
          <p:nvSpPr>
            <p:cNvPr id="502" name="CustomShape 23"/>
            <p:cNvSpPr/>
            <p:nvPr/>
          </p:nvSpPr>
          <p:spPr>
            <a:xfrm>
              <a:off x="804600" y="6600240"/>
              <a:ext cx="88560" cy="250560"/>
            </a:xfrm>
            <a:custGeom>
              <a:avLst/>
              <a:gdLst/>
              <a:ah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fillRef idx="0"/>
            <a:effectRef idx="0"/>
            <a:fontRef idx="minor"/>
          </p:style>
        </p:sp>
        <p:sp>
          <p:nvSpPr>
            <p:cNvPr id="503" name="CustomShape 24"/>
            <p:cNvSpPr/>
            <p:nvPr/>
          </p:nvSpPr>
          <p:spPr>
            <a:xfrm>
              <a:off x="730080" y="5897160"/>
              <a:ext cx="101520" cy="671760"/>
            </a:xfrm>
            <a:custGeom>
              <a:avLst/>
              <a:gdLst/>
              <a:ah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fillRef idx="0"/>
            <a:effectRef idx="0"/>
            <a:fontRef idx="minor"/>
          </p:style>
        </p:sp>
        <p:sp>
          <p:nvSpPr>
            <p:cNvPr id="504" name="CustomShape 25"/>
            <p:cNvSpPr/>
            <p:nvPr/>
          </p:nvSpPr>
          <p:spPr>
            <a:xfrm>
              <a:off x="730080" y="5772600"/>
              <a:ext cx="26640" cy="225360"/>
            </a:xfrm>
            <a:custGeom>
              <a:avLst/>
              <a:gdLst/>
              <a:ah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fillRef idx="0"/>
            <a:effectRef idx="0"/>
            <a:fontRef idx="minor"/>
          </p:style>
        </p:sp>
        <p:sp>
          <p:nvSpPr>
            <p:cNvPr id="505" name="CustomShape 26"/>
            <p:cNvSpPr/>
            <p:nvPr/>
          </p:nvSpPr>
          <p:spPr>
            <a:xfrm>
              <a:off x="754200" y="6322680"/>
              <a:ext cx="156240" cy="528120"/>
            </a:xfrm>
            <a:custGeom>
              <a:avLst/>
              <a:gdLst/>
              <a:ah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fillRef idx="0"/>
            <a:effectRef idx="0"/>
            <a:fontRef idx="minor"/>
          </p:style>
        </p:sp>
      </p:grpSp>
      <p:sp>
        <p:nvSpPr>
          <p:cNvPr id="506" name="CustomShape 27"/>
          <p:cNvSpPr/>
          <p:nvPr/>
        </p:nvSpPr>
        <p:spPr>
          <a:xfrm>
            <a:off x="360" y="0"/>
            <a:ext cx="135000" cy="6855480"/>
          </a:xfrm>
          <a:prstGeom prst="rect">
            <a:avLst/>
          </a:prstGeom>
          <a:solidFill>
            <a:schemeClr val="tx2"/>
          </a:solidFill>
          <a:ln>
            <a:noFill/>
          </a:ln>
          <a:effectLst>
            <a:outerShdw blurRad="38100" dir="5400000" dist="2556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507" name="CustomShape 28"/>
          <p:cNvSpPr/>
          <p:nvPr/>
        </p:nvSpPr>
        <p:spPr>
          <a:xfrm flipV="1">
            <a:off x="-1080" y="709560"/>
            <a:ext cx="1189440" cy="504720"/>
          </a:xfrm>
          <a:custGeom>
            <a:avLst/>
            <a:gdLst/>
            <a:ah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fillRef idx="0"/>
          <a:effectRef idx="0"/>
          <a:fontRef idx="minor"/>
        </p:style>
      </p:sp>
      <p:sp>
        <p:nvSpPr>
          <p:cNvPr id="508" name="PlaceHolder 29"/>
          <p:cNvSpPr>
            <a:spLocks noGrp="1"/>
          </p:cNvSpPr>
          <p:nvPr>
            <p:ph type="title"/>
          </p:nvPr>
        </p:nvSpPr>
        <p:spPr>
          <a:xfrm>
            <a:off x="456840" y="273240"/>
            <a:ext cx="8228880" cy="1145160"/>
          </a:xfrm>
          <a:prstGeom prst="rect">
            <a:avLst/>
          </a:prstGeom>
        </p:spPr>
        <p:txBody>
          <a:bodyPr lIns="0" rIns="0" tIns="0" bIns="0" anchor="ctr">
            <a:sp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509" name="PlaceHolder 30"/>
          <p:cNvSpPr>
            <a:spLocks noGrp="1"/>
          </p:cNvSpPr>
          <p:nvPr>
            <p:ph type="body"/>
          </p:nvPr>
        </p:nvSpPr>
        <p:spPr>
          <a:xfrm>
            <a:off x="45684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1800" spc="-1" strike="noStrike">
                <a:solidFill>
                  <a:srgbClr val="000000"/>
                </a:solidFill>
                <a:latin typeface="Arial"/>
              </a:rPr>
              <a:t>Пятый уровень структуры</a:t>
            </a:r>
            <a:endParaRPr b="0" lang="ru-R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1800" spc="-1" strike="noStrike">
                <a:solidFill>
                  <a:srgbClr val="000000"/>
                </a:solidFill>
                <a:latin typeface="Arial"/>
              </a:rPr>
              <a:t>Шестой уровень структуры</a:t>
            </a:r>
            <a:endParaRPr b="0" lang="ru-R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1800" spc="-1" strike="noStrike">
                <a:solidFill>
                  <a:srgbClr val="000000"/>
                </a:solidFill>
                <a:latin typeface="Arial"/>
              </a:rPr>
              <a:t>Седьмой уровень структуры</a:t>
            </a:r>
            <a:endParaRPr b="0" lang="ru-RU"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0.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image" Target="../media/image101.png"/><Relationship Id="rId3" Type="http://schemas.openxmlformats.org/officeDocument/2006/relationships/slideLayout" Target="../slideLayouts/slideLayout13.xml"/>
</Relationships>
</file>

<file path=ppt/slides/_rels/slide101.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103.jpeg"/><Relationship Id="rId3" Type="http://schemas.openxmlformats.org/officeDocument/2006/relationships/slideLayout" Target="../slideLayouts/slideLayout13.xml"/>
</Relationships>
</file>

<file path=ppt/slides/_rels/slide102.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slideLayout" Target="../slideLayouts/slideLayout13.xml"/>
</Relationships>
</file>

<file path=ppt/slides/_rels/slide103.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13.xml"/>
</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7.xml.rels><?xml version="1.0" encoding="UTF-8"?>
<Relationships xmlns="http://schemas.openxmlformats.org/package/2006/relationships"><Relationship Id="rId1" Type="http://schemas.openxmlformats.org/officeDocument/2006/relationships/image" Target="../media/image106.jpeg"/><Relationship Id="rId2" Type="http://schemas.openxmlformats.org/officeDocument/2006/relationships/image" Target="../media/image107.jpeg"/><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slideLayout" Target="../slideLayouts/slideLayout13.xml"/>
</Relationships>
</file>

<file path=ppt/slides/_rels/slide108.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slideLayout" Target="../slideLayouts/slideLayout13.xml"/>
</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0.xml.rels><?xml version="1.0" encoding="UTF-8"?>
<Relationships xmlns="http://schemas.openxmlformats.org/package/2006/relationships"><Relationship Id="rId1" Type="http://schemas.openxmlformats.org/officeDocument/2006/relationships/image" Target="../media/image111.jpeg"/><Relationship Id="rId2" Type="http://schemas.openxmlformats.org/officeDocument/2006/relationships/image" Target="../media/image112.png"/><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slideLayout" Target="../slideLayouts/slideLayout13.xml"/>
</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5.xml.rels><?xml version="1.0" encoding="UTF-8"?>
<Relationships xmlns="http://schemas.openxmlformats.org/package/2006/relationships"><Relationship Id="rId1" Type="http://schemas.openxmlformats.org/officeDocument/2006/relationships/image" Target="../media/image115.jpeg"/><Relationship Id="rId2" Type="http://schemas.openxmlformats.org/officeDocument/2006/relationships/slideLayout" Target="../slideLayouts/slideLayout13.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9.xml.rels><?xml version="1.0" encoding="UTF-8"?>
<Relationships xmlns="http://schemas.openxmlformats.org/package/2006/relationships"><Relationship Id="rId1" Type="http://schemas.openxmlformats.org/officeDocument/2006/relationships/image" Target="../media/image116.jpeg"/><Relationship Id="rId2" Type="http://schemas.openxmlformats.org/officeDocument/2006/relationships/image" Target="../media/image117.jpe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2.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4.xml.rels><?xml version="1.0" encoding="UTF-8"?>
<Relationships xmlns="http://schemas.openxmlformats.org/package/2006/relationships"><Relationship Id="rId1" Type="http://schemas.openxmlformats.org/officeDocument/2006/relationships/image" Target="../media/image118.jpeg"/><Relationship Id="rId2" Type="http://schemas.openxmlformats.org/officeDocument/2006/relationships/slideLayout" Target="../slideLayouts/slideLayout13.xml"/>
</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7.xml.rels><?xml version="1.0" encoding="UTF-8"?>
<Relationships xmlns="http://schemas.openxmlformats.org/package/2006/relationships"><Relationship Id="rId1" Type="http://schemas.openxmlformats.org/officeDocument/2006/relationships/image" Target="../media/image119.jpeg"/><Relationship Id="rId2" Type="http://schemas.openxmlformats.org/officeDocument/2006/relationships/slideLayout" Target="../slideLayouts/slideLayout13.xml"/>
</Relationships>
</file>

<file path=ppt/slides/_rels/slide128.xml.rels><?xml version="1.0" encoding="UTF-8"?>
<Relationships xmlns="http://schemas.openxmlformats.org/package/2006/relationships"><Relationship Id="rId1" Type="http://schemas.openxmlformats.org/officeDocument/2006/relationships/image" Target="../media/image120.jpeg"/><Relationship Id="rId2" Type="http://schemas.openxmlformats.org/officeDocument/2006/relationships/image" Target="../media/image121.png"/><Relationship Id="rId3" Type="http://schemas.openxmlformats.org/officeDocument/2006/relationships/image" Target="../media/image122.jpe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jpeg"/><Relationship Id="rId8" Type="http://schemas.openxmlformats.org/officeDocument/2006/relationships/image" Target="../media/image127.png"/><Relationship Id="rId9" Type="http://schemas.openxmlformats.org/officeDocument/2006/relationships/slideLayout" Target="../slideLayouts/slideLayout73.xml"/>
</Relationships>
</file>

<file path=ppt/slides/_rels/slide129.xml.rels><?xml version="1.0" encoding="UTF-8"?>
<Relationships xmlns="http://schemas.openxmlformats.org/package/2006/relationships"><Relationship Id="rId1" Type="http://schemas.openxmlformats.org/officeDocument/2006/relationships/image" Target="../media/image128.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0.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31.xml.rels><?xml version="1.0" encoding="UTF-8"?>
<Relationships xmlns="http://schemas.openxmlformats.org/package/2006/relationships"><Relationship Id="rId1" Type="http://schemas.openxmlformats.org/officeDocument/2006/relationships/image" Target="../media/image129.png"/><Relationship Id="rId2" Type="http://schemas.openxmlformats.org/officeDocument/2006/relationships/slideLayout" Target="../slideLayouts/slideLayout13.xml"/>
</Relationships>
</file>

<file path=ppt/slides/_rels/slide132.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slideLayout" Target="../slideLayouts/slideLayout13.xml"/>
</Relationships>
</file>

<file path=ppt/slides/_rels/slide133.xml.rels><?xml version="1.0" encoding="UTF-8"?>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3.xml"/>
</Relationships>
</file>

<file path=ppt/slides/_rels/slide134.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slideLayout" Target="../slideLayouts/slideLayout13.xml"/>
</Relationships>
</file>

<file path=ppt/slides/_rels/slide135.xml.rels><?xml version="1.0" encoding="UTF-8"?>
<Relationships xmlns="http://schemas.openxmlformats.org/package/2006/relationships"><Relationship Id="rId1" Type="http://schemas.openxmlformats.org/officeDocument/2006/relationships/image" Target="../media/image133.png"/><Relationship Id="rId2" Type="http://schemas.openxmlformats.org/officeDocument/2006/relationships/slideLayout" Target="../slideLayouts/slideLayout13.xml"/>
</Relationships>
</file>

<file path=ppt/slides/_rels/slide136.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slideLayout" Target="../slideLayouts/slideLayout13.xml"/>
</Relationships>
</file>

<file path=ppt/slides/_rels/slide137.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slideLayout" Target="../slideLayouts/slideLayout13.xml"/>
</Relationships>
</file>

<file path=ppt/slides/_rels/slide138.xml.rels><?xml version="1.0" encoding="UTF-8"?>
<Relationships xmlns="http://schemas.openxmlformats.org/package/2006/relationships"><Relationship Id="rId1" Type="http://schemas.openxmlformats.org/officeDocument/2006/relationships/image" Target="../media/image136.jpeg"/><Relationship Id="rId2" Type="http://schemas.openxmlformats.org/officeDocument/2006/relationships/image" Target="../media/image137.jpeg"/><Relationship Id="rId3" Type="http://schemas.openxmlformats.org/officeDocument/2006/relationships/image" Target="../media/image138.jpeg"/><Relationship Id="rId4" Type="http://schemas.openxmlformats.org/officeDocument/2006/relationships/slideLayout" Target="../slideLayouts/slideLayout61.xml"/>
</Relationships>
</file>

<file path=ppt/slides/_rels/slide139.xml.rels><?xml version="1.0" encoding="UTF-8"?>
<Relationships xmlns="http://schemas.openxmlformats.org/package/2006/relationships"><Relationship Id="rId1" Type="http://schemas.openxmlformats.org/officeDocument/2006/relationships/image" Target="../media/image139.jpeg"/><Relationship Id="rId2" Type="http://schemas.openxmlformats.org/officeDocument/2006/relationships/image" Target="../media/image140.jpeg"/><Relationship Id="rId3" Type="http://schemas.openxmlformats.org/officeDocument/2006/relationships/slideLayout" Target="../slideLayouts/slideLayout6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0.xml.rels><?xml version="1.0" encoding="UTF-8"?>
<Relationships xmlns="http://schemas.openxmlformats.org/package/2006/relationships"><Relationship Id="rId1" Type="http://schemas.openxmlformats.org/officeDocument/2006/relationships/image" Target="../media/image141.jpeg"/><Relationship Id="rId2" Type="http://schemas.openxmlformats.org/officeDocument/2006/relationships/slideLayout" Target="../slideLayouts/slideLayout61.xml"/>
</Relationships>
</file>

<file path=ppt/slides/_rels/slide141.xml.rels><?xml version="1.0" encoding="UTF-8"?>
<Relationships xmlns="http://schemas.openxmlformats.org/package/2006/relationships"><Relationship Id="rId1" Type="http://schemas.openxmlformats.org/officeDocument/2006/relationships/image" Target="../media/image142.jpeg"/><Relationship Id="rId2" Type="http://schemas.openxmlformats.org/officeDocument/2006/relationships/slideLayout" Target="../slideLayouts/slideLayout13.xml"/>
</Relationships>
</file>

<file path=ppt/slides/_rels/slide142.xml.rels><?xml version="1.0" encoding="UTF-8"?>
<Relationships xmlns="http://schemas.openxmlformats.org/package/2006/relationships"><Relationship Id="rId1" Type="http://schemas.openxmlformats.org/officeDocument/2006/relationships/image" Target="../media/image143.jpeg"/><Relationship Id="rId2" Type="http://schemas.openxmlformats.org/officeDocument/2006/relationships/image" Target="../media/image144.jpeg"/><Relationship Id="rId3" Type="http://schemas.openxmlformats.org/officeDocument/2006/relationships/slideLayout" Target="../slideLayouts/slideLayout61.xml"/>
</Relationships>
</file>

<file path=ppt/slides/_rels/slide143.xml.rels><?xml version="1.0" encoding="UTF-8"?>
<Relationships xmlns="http://schemas.openxmlformats.org/package/2006/relationships"><Relationship Id="rId1" Type="http://schemas.openxmlformats.org/officeDocument/2006/relationships/image" Target="../media/image145.jpeg"/><Relationship Id="rId2" Type="http://schemas.openxmlformats.org/officeDocument/2006/relationships/image" Target="../media/image146.jpeg"/><Relationship Id="rId3" Type="http://schemas.openxmlformats.org/officeDocument/2006/relationships/slideLayout" Target="../slideLayouts/slideLayout61.xml"/>
</Relationships>
</file>

<file path=ppt/slides/_rels/slide144.xml.rels><?xml version="1.0" encoding="UTF-8"?>
<Relationships xmlns="http://schemas.openxmlformats.org/package/2006/relationships"><Relationship Id="rId1" Type="http://schemas.openxmlformats.org/officeDocument/2006/relationships/image" Target="../media/image147.jpeg"/><Relationship Id="rId2" Type="http://schemas.openxmlformats.org/officeDocument/2006/relationships/image" Target="../media/image148.jpeg"/><Relationship Id="rId3" Type="http://schemas.openxmlformats.org/officeDocument/2006/relationships/image" Target="../media/image149.jpeg"/><Relationship Id="rId4" Type="http://schemas.openxmlformats.org/officeDocument/2006/relationships/slideLayout" Target="../slideLayouts/slideLayout61.xml"/>
</Relationships>
</file>

<file path=ppt/slides/_rels/slide145.xml.rels><?xml version="1.0" encoding="UTF-8"?>
<Relationships xmlns="http://schemas.openxmlformats.org/package/2006/relationships"><Relationship Id="rId1" Type="http://schemas.openxmlformats.org/officeDocument/2006/relationships/image" Target="../media/image150.jpeg"/><Relationship Id="rId2" Type="http://schemas.openxmlformats.org/officeDocument/2006/relationships/image" Target="../media/image151.jpeg"/><Relationship Id="rId3" Type="http://schemas.openxmlformats.org/officeDocument/2006/relationships/slideLayout" Target="../slideLayouts/slideLayout61.xml"/>
</Relationships>
</file>

<file path=ppt/slides/_rels/slide146.xml.rels><?xml version="1.0" encoding="UTF-8"?>
<Relationships xmlns="http://schemas.openxmlformats.org/package/2006/relationships"><Relationship Id="rId1" Type="http://schemas.openxmlformats.org/officeDocument/2006/relationships/image" Target="../media/image152.jpeg"/><Relationship Id="rId2" Type="http://schemas.openxmlformats.org/officeDocument/2006/relationships/slideLayout" Target="../slideLayouts/slideLayout61.xml"/>
</Relationships>
</file>

<file path=ppt/slides/_rels/slide147.xml.rels><?xml version="1.0" encoding="UTF-8"?>
<Relationships xmlns="http://schemas.openxmlformats.org/package/2006/relationships"><Relationship Id="rId1" Type="http://schemas.openxmlformats.org/officeDocument/2006/relationships/image" Target="../media/image153.jpeg"/><Relationship Id="rId2" Type="http://schemas.openxmlformats.org/officeDocument/2006/relationships/image" Target="../media/image154.jpeg"/><Relationship Id="rId3" Type="http://schemas.openxmlformats.org/officeDocument/2006/relationships/slideLayout" Target="../slideLayouts/slideLayout61.xml"/>
</Relationships>
</file>

<file path=ppt/slides/_rels/slide148.xml.rels><?xml version="1.0" encoding="UTF-8"?>
<Relationships xmlns="http://schemas.openxmlformats.org/package/2006/relationships"><Relationship Id="rId1" Type="http://schemas.openxmlformats.org/officeDocument/2006/relationships/image" Target="../media/image155.jpeg"/><Relationship Id="rId2" Type="http://schemas.openxmlformats.org/officeDocument/2006/relationships/slideLayout" Target="../slideLayouts/slideLayout61.xml"/>
</Relationships>
</file>

<file path=ppt/slides/_rels/slide149.xml.rels><?xml version="1.0" encoding="UTF-8"?>
<Relationships xmlns="http://schemas.openxmlformats.org/package/2006/relationships"><Relationship Id="rId1" Type="http://schemas.openxmlformats.org/officeDocument/2006/relationships/image" Target="../media/image156.jpeg"/><Relationship Id="rId2" Type="http://schemas.openxmlformats.org/officeDocument/2006/relationships/image" Target="../media/image157.jpeg"/><Relationship Id="rId3"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0.xml.rels><?xml version="1.0" encoding="UTF-8"?>
<Relationships xmlns="http://schemas.openxmlformats.org/package/2006/relationships"><Relationship Id="rId1" Type="http://schemas.openxmlformats.org/officeDocument/2006/relationships/image" Target="../media/image158.jpeg"/><Relationship Id="rId2" Type="http://schemas.openxmlformats.org/officeDocument/2006/relationships/slideLayout" Target="../slideLayouts/slideLayout61.xml"/>
</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5.xml.rels><?xml version="1.0" encoding="UTF-8"?>
<Relationships xmlns="http://schemas.openxmlformats.org/package/2006/relationships"><Relationship Id="rId1" Type="http://schemas.openxmlformats.org/officeDocument/2006/relationships/image" Target="../media/image159.jpeg"/><Relationship Id="rId2" Type="http://schemas.openxmlformats.org/officeDocument/2006/relationships/image" Target="../media/image160.jpeg"/><Relationship Id="rId3" Type="http://schemas.openxmlformats.org/officeDocument/2006/relationships/slideLayout" Target="../slideLayouts/slideLayout61.xml"/>
</Relationships>
</file>

<file path=ppt/slides/_rels/slide156.xml.rels><?xml version="1.0" encoding="UTF-8"?>
<Relationships xmlns="http://schemas.openxmlformats.org/package/2006/relationships"><Relationship Id="rId1" Type="http://schemas.openxmlformats.org/officeDocument/2006/relationships/image" Target="../media/image161.jpeg"/><Relationship Id="rId2" Type="http://schemas.openxmlformats.org/officeDocument/2006/relationships/slideLayout" Target="../slideLayouts/slideLayout61.xml"/>
</Relationships>
</file>

<file path=ppt/slides/_rels/slide157.xml.rels><?xml version="1.0" encoding="UTF-8"?>
<Relationships xmlns="http://schemas.openxmlformats.org/package/2006/relationships"><Relationship Id="rId1" Type="http://schemas.openxmlformats.org/officeDocument/2006/relationships/image" Target="../media/image162.jpeg"/><Relationship Id="rId2" Type="http://schemas.openxmlformats.org/officeDocument/2006/relationships/image" Target="../media/image163.jpeg"/><Relationship Id="rId3" Type="http://schemas.openxmlformats.org/officeDocument/2006/relationships/slideLayout" Target="../slideLayouts/slideLayout61.xml"/>
</Relationships>
</file>

<file path=ppt/slides/_rels/slide158.xml.rels><?xml version="1.0" encoding="UTF-8"?>
<Relationships xmlns="http://schemas.openxmlformats.org/package/2006/relationships"><Relationship Id="rId1" Type="http://schemas.openxmlformats.org/officeDocument/2006/relationships/image" Target="../media/image164.jpeg"/><Relationship Id="rId2" Type="http://schemas.openxmlformats.org/officeDocument/2006/relationships/image" Target="../media/image165.jpeg"/><Relationship Id="rId3" Type="http://schemas.openxmlformats.org/officeDocument/2006/relationships/slideLayout" Target="../slideLayouts/slideLayout61.xml"/>
</Relationships>
</file>

<file path=ppt/slides/_rels/slide159.xml.rels><?xml version="1.0" encoding="UTF-8"?>
<Relationships xmlns="http://schemas.openxmlformats.org/package/2006/relationships"><Relationship Id="rId1" Type="http://schemas.openxmlformats.org/officeDocument/2006/relationships/image" Target="../media/image166.jpeg"/><Relationship Id="rId2" Type="http://schemas.openxmlformats.org/officeDocument/2006/relationships/slideLayout" Target="../slideLayouts/slideLayout6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0.xml.rels><?xml version="1.0" encoding="UTF-8"?>
<Relationships xmlns="http://schemas.openxmlformats.org/package/2006/relationships"><Relationship Id="rId1" Type="http://schemas.openxmlformats.org/officeDocument/2006/relationships/image" Target="../media/image167.png"/><Relationship Id="rId2" Type="http://schemas.openxmlformats.org/officeDocument/2006/relationships/slideLayout" Target="../slideLayouts/slideLayout13.xml"/>
</Relationships>
</file>

<file path=ppt/slides/_rels/slide161.xml.rels><?xml version="1.0" encoding="UTF-8"?>
<Relationships xmlns="http://schemas.openxmlformats.org/package/2006/relationships"><Relationship Id="rId1" Type="http://schemas.openxmlformats.org/officeDocument/2006/relationships/image" Target="../media/image168.png"/><Relationship Id="rId2" Type="http://schemas.openxmlformats.org/officeDocument/2006/relationships/slideLayout" Target="../slideLayouts/slideLayout13.xml"/>
</Relationships>
</file>

<file path=ppt/slides/_rels/slide162.xml.rels><?xml version="1.0" encoding="UTF-8"?>
<Relationships xmlns="http://schemas.openxmlformats.org/package/2006/relationships"><Relationship Id="rId1" Type="http://schemas.openxmlformats.org/officeDocument/2006/relationships/image" Target="../media/image169.png"/><Relationship Id="rId2" Type="http://schemas.openxmlformats.org/officeDocument/2006/relationships/slideLayout" Target="../slideLayouts/slideLayout13.xml"/>
</Relationships>
</file>

<file path=ppt/slides/_rels/slide163.xml.rels><?xml version="1.0" encoding="UTF-8"?>
<Relationships xmlns="http://schemas.openxmlformats.org/package/2006/relationships"><Relationship Id="rId1" Type="http://schemas.openxmlformats.org/officeDocument/2006/relationships/image" Target="../media/image170.png"/><Relationship Id="rId2" Type="http://schemas.openxmlformats.org/officeDocument/2006/relationships/slideLayout" Target="../slideLayouts/slideLayout13.xml"/>
</Relationships>
</file>

<file path=ppt/slides/_rels/slide164.xml.rels><?xml version="1.0" encoding="UTF-8"?>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3.xml"/>
</Relationships>
</file>

<file path=ppt/slides/_rels/slide165.xml.rels><?xml version="1.0" encoding="UTF-8"?>
<Relationships xmlns="http://schemas.openxmlformats.org/package/2006/relationships"><Relationship Id="rId1" Type="http://schemas.openxmlformats.org/officeDocument/2006/relationships/image" Target="../media/image172.jpeg"/><Relationship Id="rId2" Type="http://schemas.openxmlformats.org/officeDocument/2006/relationships/image" Target="../media/image173.jpeg"/><Relationship Id="rId3" Type="http://schemas.openxmlformats.org/officeDocument/2006/relationships/slideLayout" Target="../slideLayouts/slideLayout61.xml"/>
</Relationships>
</file>

<file path=ppt/slides/_rels/slide166.xml.rels><?xml version="1.0" encoding="UTF-8"?>
<Relationships xmlns="http://schemas.openxmlformats.org/package/2006/relationships"><Relationship Id="rId1" Type="http://schemas.openxmlformats.org/officeDocument/2006/relationships/image" Target="../media/image174.jpeg"/><Relationship Id="rId2" Type="http://schemas.openxmlformats.org/officeDocument/2006/relationships/slideLayout" Target="../slideLayouts/slideLayout61.xml"/>
</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9.xml.rels><?xml version="1.0" encoding="UTF-8"?>
<Relationships xmlns="http://schemas.openxmlformats.org/package/2006/relationships"><Relationship Id="rId1" Type="http://schemas.openxmlformats.org/officeDocument/2006/relationships/image" Target="../media/image175.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0.xml.rels><?xml version="1.0" encoding="UTF-8"?>
<Relationships xmlns="http://schemas.openxmlformats.org/package/2006/relationships"><Relationship Id="rId1" Type="http://schemas.openxmlformats.org/officeDocument/2006/relationships/image" Target="../media/image176.png"/><Relationship Id="rId2" Type="http://schemas.openxmlformats.org/officeDocument/2006/relationships/slideLayout" Target="../slideLayouts/slideLayout13.xml"/>
</Relationships>
</file>

<file path=ppt/slides/_rels/slide171.xml.rels><?xml version="1.0" encoding="UTF-8"?>
<Relationships xmlns="http://schemas.openxmlformats.org/package/2006/relationships"><Relationship Id="rId1" Type="http://schemas.openxmlformats.org/officeDocument/2006/relationships/image" Target="../media/image177.jpeg"/><Relationship Id="rId2" Type="http://schemas.openxmlformats.org/officeDocument/2006/relationships/image" Target="../media/image178.jpeg"/><Relationship Id="rId3" Type="http://schemas.openxmlformats.org/officeDocument/2006/relationships/slideLayout" Target="../slideLayouts/slideLayout61.xml"/>
</Relationships>
</file>

<file path=ppt/slides/_rels/slide172.xml.rels><?xml version="1.0" encoding="UTF-8"?>
<Relationships xmlns="http://schemas.openxmlformats.org/package/2006/relationships"><Relationship Id="rId1" Type="http://schemas.openxmlformats.org/officeDocument/2006/relationships/image" Target="../media/image179.jpeg"/><Relationship Id="rId2" Type="http://schemas.openxmlformats.org/officeDocument/2006/relationships/slideLayout" Target="../slideLayouts/slideLayout61.xml"/>
</Relationships>
</file>

<file path=ppt/slides/_rels/slide173.xml.rels><?xml version="1.0" encoding="UTF-8"?>
<Relationships xmlns="http://schemas.openxmlformats.org/package/2006/relationships"><Relationship Id="rId1" Type="http://schemas.openxmlformats.org/officeDocument/2006/relationships/image" Target="../media/image180.jpeg"/><Relationship Id="rId2" Type="http://schemas.openxmlformats.org/officeDocument/2006/relationships/image" Target="../media/image181.jpeg"/><Relationship Id="rId3" Type="http://schemas.openxmlformats.org/officeDocument/2006/relationships/slideLayout" Target="../slideLayouts/slideLayout61.xml"/>
</Relationships>
</file>

<file path=ppt/slides/_rels/slide174.xml.rels><?xml version="1.0" encoding="UTF-8"?>
<Relationships xmlns="http://schemas.openxmlformats.org/package/2006/relationships"><Relationship Id="rId1" Type="http://schemas.openxmlformats.org/officeDocument/2006/relationships/image" Target="../media/image182.jpeg"/><Relationship Id="rId2" Type="http://schemas.openxmlformats.org/officeDocument/2006/relationships/image" Target="../media/image183.jpeg"/><Relationship Id="rId3" Type="http://schemas.openxmlformats.org/officeDocument/2006/relationships/slideLayout" Target="../slideLayouts/slideLayout61.xml"/>
</Relationships>
</file>

<file path=ppt/slides/_rels/slide175.xml.rels><?xml version="1.0" encoding="UTF-8"?>
<Relationships xmlns="http://schemas.openxmlformats.org/package/2006/relationships"><Relationship Id="rId1" Type="http://schemas.openxmlformats.org/officeDocument/2006/relationships/image" Target="../media/image184.jpeg"/><Relationship Id="rId2" Type="http://schemas.openxmlformats.org/officeDocument/2006/relationships/image" Target="../media/image185.jpeg"/><Relationship Id="rId3" Type="http://schemas.openxmlformats.org/officeDocument/2006/relationships/slideLayout" Target="../slideLayouts/slideLayout61.xml"/>
</Relationships>
</file>

<file path=ppt/slides/_rels/slide176.xml.rels><?xml version="1.0" encoding="UTF-8"?>
<Relationships xmlns="http://schemas.openxmlformats.org/package/2006/relationships"><Relationship Id="rId1" Type="http://schemas.openxmlformats.org/officeDocument/2006/relationships/image" Target="../media/image186.jpeg"/><Relationship Id="rId2" Type="http://schemas.openxmlformats.org/officeDocument/2006/relationships/image" Target="../media/image187.jpeg"/><Relationship Id="rId3" Type="http://schemas.openxmlformats.org/officeDocument/2006/relationships/slideLayout" Target="../slideLayouts/slideLayout61.xml"/>
</Relationships>
</file>

<file path=ppt/slides/_rels/slide177.xml.rels><?xml version="1.0" encoding="UTF-8"?>
<Relationships xmlns="http://schemas.openxmlformats.org/package/2006/relationships"><Relationship Id="rId1" Type="http://schemas.openxmlformats.org/officeDocument/2006/relationships/image" Target="../media/image188.jpeg"/><Relationship Id="rId2" Type="http://schemas.openxmlformats.org/officeDocument/2006/relationships/image" Target="../media/image189.png"/><Relationship Id="rId3" Type="http://schemas.openxmlformats.org/officeDocument/2006/relationships/slideLayout" Target="../slideLayouts/slideLayout61.xml"/>
</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0.xml.rels><?xml version="1.0" encoding="UTF-8"?>
<Relationships xmlns="http://schemas.openxmlformats.org/package/2006/relationships"><Relationship Id="rId1" Type="http://schemas.openxmlformats.org/officeDocument/2006/relationships/image" Target="../media/image190.jpeg"/><Relationship Id="rId2" Type="http://schemas.openxmlformats.org/officeDocument/2006/relationships/slideLayout" Target="../slideLayouts/slideLayout13.xml"/>
</Relationships>
</file>

<file path=ppt/slides/_rels/slide181.xml.rels><?xml version="1.0" encoding="UTF-8"?>
<Relationships xmlns="http://schemas.openxmlformats.org/package/2006/relationships"><Relationship Id="rId1" Type="http://schemas.openxmlformats.org/officeDocument/2006/relationships/image" Target="../media/image191.jpeg"/><Relationship Id="rId2" Type="http://schemas.openxmlformats.org/officeDocument/2006/relationships/slideLayout" Target="../slideLayouts/slideLayout13.xml"/>
</Relationships>
</file>

<file path=ppt/slides/_rels/slide182.xml.rels><?xml version="1.0" encoding="UTF-8"?>
<Relationships xmlns="http://schemas.openxmlformats.org/package/2006/relationships"><Relationship Id="rId1" Type="http://schemas.openxmlformats.org/officeDocument/2006/relationships/image" Target="../media/image192.png"/><Relationship Id="rId2" Type="http://schemas.openxmlformats.org/officeDocument/2006/relationships/slideLayout" Target="../slideLayouts/slideLayout61.xml"/>
</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4.xml.rels><?xml version="1.0" encoding="UTF-8"?>
<Relationships xmlns="http://schemas.openxmlformats.org/package/2006/relationships"><Relationship Id="rId1" Type="http://schemas.openxmlformats.org/officeDocument/2006/relationships/image" Target="../media/image193.png"/><Relationship Id="rId2" Type="http://schemas.openxmlformats.org/officeDocument/2006/relationships/slideLayout" Target="../slideLayouts/slideLayout13.xml"/>
</Relationships>
</file>

<file path=ppt/slides/_rels/slide185.xml.rels><?xml version="1.0" encoding="UTF-8"?>
<Relationships xmlns="http://schemas.openxmlformats.org/package/2006/relationships"><Relationship Id="rId1" Type="http://schemas.openxmlformats.org/officeDocument/2006/relationships/image" Target="../media/image194.jpeg"/><Relationship Id="rId2" Type="http://schemas.openxmlformats.org/officeDocument/2006/relationships/image" Target="../media/image195.png"/><Relationship Id="rId3" Type="http://schemas.openxmlformats.org/officeDocument/2006/relationships/slideLayout" Target="../slideLayouts/slideLayout13.xml"/>
</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7.xml.rels><?xml version="1.0" encoding="UTF-8"?>
<Relationships xmlns="http://schemas.openxmlformats.org/package/2006/relationships"><Relationship Id="rId1" Type="http://schemas.openxmlformats.org/officeDocument/2006/relationships/image" Target="../media/image196.png"/><Relationship Id="rId2" Type="http://schemas.openxmlformats.org/officeDocument/2006/relationships/slideLayout" Target="../slideLayouts/slideLayout13.xml"/>
</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9.xml.rels><?xml version="1.0" encoding="UTF-8"?>
<Relationships xmlns="http://schemas.openxmlformats.org/package/2006/relationships"><Relationship Id="rId1" Type="http://schemas.openxmlformats.org/officeDocument/2006/relationships/image" Target="../media/image197.jpeg"/><Relationship Id="rId2" Type="http://schemas.openxmlformats.org/officeDocument/2006/relationships/slideLayout" Target="../slideLayouts/slideLayout6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91.xml.rels><?xml version="1.0" encoding="UTF-8"?>
<Relationships xmlns="http://schemas.openxmlformats.org/package/2006/relationships"><Relationship Id="rId1" Type="http://schemas.openxmlformats.org/officeDocument/2006/relationships/hyperlink" Target="http://medulka.ru/himiya-biohimiya/books-page" TargetMode="External"/><Relationship Id="rId2" Type="http://schemas.openxmlformats.org/officeDocument/2006/relationships/hyperlink" Target="http://www.medliter.ru/" TargetMode="External"/><Relationship Id="rId3" Type="http://schemas.openxmlformats.org/officeDocument/2006/relationships/hyperlink" Target="http://bookboon.com/en/textbooks/biology-biochemistry" TargetMode="External"/><Relationship Id="rId4" Type="http://schemas.openxmlformats.org/officeDocument/2006/relationships/hyperlink" Target="http://kurort.gov.ua/index.php/uk/zhurnal" TargetMode="External"/><Relationship Id="rId5" Type="http://schemas.openxmlformats.org/officeDocument/2006/relationships/hyperlink" Target="https://rehabmed.pro/index.php/journal" TargetMode="External"/><Relationship Id="rId6" Type="http://schemas.openxmlformats.org/officeDocument/2006/relationships/hyperlink" Target="http://www.medlit.ru/journalsview/physiotherapy/&#1075;&#1083;&#1072;&#1074;&#1085;&#1072;&#1103;/" TargetMode="External"/><Relationship Id="rId7" Type="http://schemas.openxmlformats.org/officeDocument/2006/relationships/hyperlink" Target="https://mediasphera.ru/journal/voprosy-kurortologii-fizioterapii-i-lechebnoj-fizicheskoj-kultury" TargetMode="External"/><Relationship Id="rId8" Type="http://schemas.openxmlformats.org/officeDocument/2006/relationships/hyperlink" Target="https://js.sagamorepub.com/trj" TargetMode="External"/><Relationship Id="rId9" Type="http://schemas.openxmlformats.org/officeDocument/2006/relationships/hyperlink" Target="http://www.todayscience.org/jtr" TargetMode="External"/><Relationship Id="rId10" Type="http://schemas.openxmlformats.org/officeDocument/2006/relationships/hyperlink" Target="https://uwaterloo.ca/recreation-and-leisure-studies/research/research-journals" TargetMode="External"/><Relationship Id="rId11" Type="http://schemas.openxmlformats.org/officeDocument/2006/relationships/hyperlink" Target="http://bioclima.ro/Journal.htm" TargetMode="External"/><Relationship Id="rId12" Type="http://schemas.openxmlformats.org/officeDocument/2006/relationships/slideLayout" Target="../slideLayouts/slideLayout1.xml"/>
</Relationships>
</file>

<file path=ppt/slides/_rels/slide19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09.xml"/>
</Relationships>
</file>

<file path=ppt/slides/_rels/slide37.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09.xml"/>
</Relationships>
</file>

<file path=ppt/slides/_rels/slide3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slideLayout" Target="../slideLayouts/slideLayout109.xml"/>
</Relationships>
</file>

<file path=ppt/slides/_rels/slide4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09.xml"/>
</Relationships>
</file>

<file path=ppt/slides/_rels/slide42.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jpeg"/><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image" Target="../media/image60.jpeg"/><Relationship Id="rId4"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slideLayout" Target="../slideLayouts/slideLayout13.xml"/>
</Relationships>
</file>

<file path=ppt/slides/_rels/slide66.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image" Target="../media/image69.jpeg"/><Relationship Id="rId4"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png"/><Relationship Id="rId3"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jpeg"/><Relationship Id="rId3"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1.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9.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0.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slideLayout" Target="../slideLayouts/slideLayout13.xml"/>
</Relationships>
</file>

<file path=ppt/slides/_rels/slide91.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image" Target="../media/image91.png"/><Relationship Id="rId3" Type="http://schemas.openxmlformats.org/officeDocument/2006/relationships/slideLayout" Target="../slideLayouts/slideLayout13.xml"/>
</Relationships>
</file>

<file path=ppt/slides/_rels/slide92.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13.xml"/>
</Relationships>
</file>

<file path=ppt/slides/_rels/slide93.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slideLayout" Target="../slideLayouts/slideLayout13.xml"/>
</Relationships>
</file>

<file path=ppt/slides/_rels/slide94.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slideLayout" Target="../slideLayouts/slideLayout13.xml"/>
</Relationships>
</file>

<file path=ppt/slides/_rels/slide95.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13.xml"/>
</Relationships>
</file>

<file path=ppt/slides/_rels/slide96.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image" Target="../media/image97.jpeg"/><Relationship Id="rId3" Type="http://schemas.openxmlformats.org/officeDocument/2006/relationships/slideLayout" Target="../slideLayouts/slideLayout13.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9.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jpe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8" name="CustomShape 1"/>
          <p:cNvSpPr/>
          <p:nvPr/>
        </p:nvSpPr>
        <p:spPr>
          <a:xfrm>
            <a:off x="358560" y="360000"/>
            <a:ext cx="8497440" cy="4925520"/>
          </a:xfrm>
          <a:prstGeom prst="rect">
            <a:avLst/>
          </a:prstGeom>
          <a:noFill/>
          <a:ln>
            <a:noFill/>
          </a:ln>
        </p:spPr>
        <p:style>
          <a:lnRef idx="0"/>
          <a:fillRef idx="0"/>
          <a:effectRef idx="0"/>
          <a:fontRef idx="minor"/>
        </p:style>
        <p:txBody>
          <a:bodyPr lIns="90000" rIns="90000" tIns="45000" bIns="45000">
            <a:normAutofit/>
          </a:bodyPr>
          <a:p>
            <a:pPr algn="ctr">
              <a:lnSpc>
                <a:spcPct val="100000"/>
              </a:lnSpc>
            </a:pPr>
            <a:r>
              <a:rPr b="1" lang="ru-RU" sz="5400" spc="-1" strike="noStrike">
                <a:solidFill>
                  <a:srgbClr val="ff0000"/>
                </a:solidFill>
                <a:latin typeface="Century Gothic"/>
                <a:ea typeface="DejaVu Sans"/>
              </a:rPr>
              <a:t>Лекція </a:t>
            </a:r>
            <a:endParaRPr b="0" lang="ru-RU" sz="5400" spc="-1" strike="noStrike">
              <a:latin typeface="Arial"/>
            </a:endParaRPr>
          </a:p>
          <a:p>
            <a:pPr algn="ctr">
              <a:lnSpc>
                <a:spcPct val="100000"/>
              </a:lnSpc>
            </a:pPr>
            <a:r>
              <a:rPr b="1" lang="ru-RU" sz="3600" spc="-1" strike="noStrike">
                <a:solidFill>
                  <a:srgbClr val="ff0000"/>
                </a:solidFill>
                <a:latin typeface="Century Gothic"/>
                <a:ea typeface="DejaVu Sans"/>
              </a:rPr>
              <a:t>Тема 10. </a:t>
            </a:r>
            <a:r>
              <a:rPr b="1" lang="ru-RU" sz="3600" spc="-1" strike="noStrike">
                <a:solidFill>
                  <a:srgbClr val="ff0000"/>
                </a:solidFill>
                <a:latin typeface="Century Gothic"/>
                <a:ea typeface="DejaVu Sans"/>
              </a:rPr>
              <a:t>Кліматотерапія. </a:t>
            </a:r>
            <a:r>
              <a:rPr b="1" lang="uk-UA" sz="3600" spc="-1" strike="noStrike">
                <a:solidFill>
                  <a:srgbClr val="ff0000"/>
                </a:solidFill>
                <a:latin typeface="Century Gothic"/>
                <a:ea typeface="DejaVu Sans"/>
              </a:rPr>
              <a:t>Бальнеотерапія. Курортотерапія. Фізіотерапія</a:t>
            </a:r>
            <a:endParaRPr b="0" lang="ru-RU" sz="3600" spc="-1" strike="noStrike">
              <a:latin typeface="Arial"/>
            </a:endParaRPr>
          </a:p>
          <a:p>
            <a:pPr algn="ctr">
              <a:lnSpc>
                <a:spcPct val="100000"/>
              </a:lnSpc>
              <a:spcBef>
                <a:spcPts val="799"/>
              </a:spcBef>
            </a:pPr>
            <a:r>
              <a:rPr b="1" lang="ru-RU" sz="3600" spc="-1" strike="noStrike">
                <a:solidFill>
                  <a:srgbClr val="ff0000"/>
                </a:solidFill>
                <a:latin typeface="Century Gothic"/>
                <a:ea typeface="DejaVu Sans"/>
              </a:rPr>
              <a:t>11. </a:t>
            </a:r>
            <a:r>
              <a:rPr b="1" lang="uk-UA" sz="3600" spc="-1" strike="noStrike">
                <a:solidFill>
                  <a:srgbClr val="ff0000"/>
                </a:solidFill>
                <a:latin typeface="Century Gothic"/>
                <a:ea typeface="DejaVu Sans"/>
              </a:rPr>
              <a:t>Раціональне харчування</a:t>
            </a:r>
            <a:endParaRPr b="0" lang="ru-RU" sz="3600" spc="-1" strike="noStrike">
              <a:latin typeface="Arial"/>
            </a:endParaRPr>
          </a:p>
        </p:txBody>
      </p:sp>
      <p:pic>
        <p:nvPicPr>
          <p:cNvPr id="619" name="Picture 2" descr=""/>
          <p:cNvPicPr/>
          <p:nvPr/>
        </p:nvPicPr>
        <p:blipFill>
          <a:blip r:embed="rId1"/>
          <a:stretch/>
        </p:blipFill>
        <p:spPr>
          <a:xfrm>
            <a:off x="32760" y="3688560"/>
            <a:ext cx="2991240" cy="1999440"/>
          </a:xfrm>
          <a:prstGeom prst="rect">
            <a:avLst/>
          </a:prstGeom>
          <a:ln>
            <a:noFill/>
          </a:ln>
        </p:spPr>
      </p:pic>
      <p:pic>
        <p:nvPicPr>
          <p:cNvPr id="620" name="" descr=""/>
          <p:cNvPicPr/>
          <p:nvPr/>
        </p:nvPicPr>
        <p:blipFill>
          <a:blip r:embed="rId2"/>
          <a:stretch/>
        </p:blipFill>
        <p:spPr>
          <a:xfrm>
            <a:off x="5904000" y="3600000"/>
            <a:ext cx="3240000" cy="2168640"/>
          </a:xfrm>
          <a:prstGeom prst="rect">
            <a:avLst/>
          </a:prstGeom>
          <a:ln>
            <a:noFill/>
          </a:ln>
        </p:spPr>
      </p:pic>
      <p:pic>
        <p:nvPicPr>
          <p:cNvPr id="621" name="" descr=""/>
          <p:cNvPicPr/>
          <p:nvPr/>
        </p:nvPicPr>
        <p:blipFill>
          <a:blip r:embed="rId3"/>
          <a:stretch/>
        </p:blipFill>
        <p:spPr>
          <a:xfrm>
            <a:off x="3123000" y="4704840"/>
            <a:ext cx="2807640" cy="20653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1" name="CustomShape 1"/>
          <p:cNvSpPr/>
          <p:nvPr/>
        </p:nvSpPr>
        <p:spPr>
          <a:xfrm>
            <a:off x="216000" y="216000"/>
            <a:ext cx="8640000" cy="61815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Клімат впливає як позитивно, так і негативно на організм людини. </a:t>
            </a:r>
            <a:endParaRPr b="0" lang="ru-RU" sz="2000" spc="-1" strike="noStrike">
              <a:latin typeface="Arial"/>
            </a:endParaRPr>
          </a:p>
          <a:p>
            <a:pPr algn="just">
              <a:lnSpc>
                <a:spcPct val="100000"/>
              </a:lnSpc>
            </a:pPr>
            <a:r>
              <a:rPr b="1" lang="ru-RU" sz="2000" spc="-1" strike="noStrike">
                <a:solidFill>
                  <a:srgbClr val="ff0000"/>
                </a:solidFill>
                <a:latin typeface="Arial"/>
                <a:ea typeface="DejaVu Sans"/>
              </a:rPr>
              <a:t>Позитивну дію </a:t>
            </a:r>
            <a:r>
              <a:rPr b="1" lang="ru-RU" sz="2000" spc="-1" strike="noStrike">
                <a:solidFill>
                  <a:srgbClr val="000000"/>
                </a:solidFill>
                <a:latin typeface="Arial"/>
                <a:ea typeface="DejaVu Sans"/>
              </a:rPr>
              <a:t>звичайно використовують у рекреаційній діяльності для організації кліматолікування.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Від </a:t>
            </a:r>
            <a:r>
              <a:rPr b="1" lang="ru-RU" sz="2000" spc="-1" strike="noStrike">
                <a:solidFill>
                  <a:srgbClr val="ff0000"/>
                </a:solidFill>
                <a:latin typeface="Arial"/>
                <a:ea typeface="DejaVu Sans"/>
              </a:rPr>
              <a:t>негативних чинників </a:t>
            </a:r>
            <a:r>
              <a:rPr b="1" lang="ru-RU" sz="2000" spc="-1" strike="noStrike">
                <a:solidFill>
                  <a:srgbClr val="000000"/>
                </a:solidFill>
                <a:latin typeface="Arial"/>
                <a:ea typeface="DejaVu Sans"/>
              </a:rPr>
              <a:t>потрібний захист у вигляді кліматопрофілактики. Використання кліматичних чинників має дуже велике оздоровче значення у зв’язку з </a:t>
            </a:r>
            <a:r>
              <a:rPr b="1" i="1" lang="ru-RU" sz="2000" spc="-1" strike="noStrike">
                <a:solidFill>
                  <a:srgbClr val="ff0000"/>
                </a:solidFill>
                <a:latin typeface="Arial"/>
                <a:ea typeface="DejaVu Sans"/>
              </a:rPr>
              <a:t>тренувальною дією </a:t>
            </a:r>
            <a:r>
              <a:rPr b="1" lang="ru-RU" sz="2000" spc="-1" strike="noStrike">
                <a:solidFill>
                  <a:srgbClr val="000000"/>
                </a:solidFill>
                <a:latin typeface="Arial"/>
                <a:ea typeface="DejaVu Sans"/>
              </a:rPr>
              <a:t>клімату на природні механізми, що стимулюють життєдіяльність організму людини. Люди в процесі історичного розвитку пристосовуються до певних кліматичних умов. Пристосованість до певних умов називають </a:t>
            </a:r>
            <a:r>
              <a:rPr b="1" lang="ru-RU" sz="2000" spc="-1" strike="noStrike">
                <a:solidFill>
                  <a:srgbClr val="00b0f0"/>
                </a:solidFill>
                <a:latin typeface="Arial"/>
                <a:ea typeface="DejaVu Sans"/>
              </a:rPr>
              <a:t>кліматичною адаптацією</a:t>
            </a:r>
            <a:r>
              <a:rPr b="1" lang="ru-RU" sz="2000" spc="-1" strike="noStrike">
                <a:solidFill>
                  <a:srgbClr val="000000"/>
                </a:solidFill>
                <a:latin typeface="Arial"/>
                <a:ea typeface="DejaVu Sans"/>
              </a:rPr>
              <a:t>. При зміні кліматичних умов організм людини випробовує значні </a:t>
            </a:r>
            <a:r>
              <a:rPr b="1" lang="ru-RU" sz="2000" spc="-1" strike="noStrike">
                <a:solidFill>
                  <a:srgbClr val="ff0000"/>
                </a:solidFill>
                <a:latin typeface="Arial"/>
                <a:ea typeface="DejaVu Sans"/>
              </a:rPr>
              <a:t>адаптаційні навантаження</a:t>
            </a:r>
            <a:r>
              <a:rPr b="1" lang="ru-RU" sz="2000" spc="-1" strike="noStrike">
                <a:solidFill>
                  <a:srgbClr val="000000"/>
                </a:solidFill>
                <a:latin typeface="Arial"/>
                <a:ea typeface="DejaVu Sans"/>
              </a:rPr>
              <a:t>, яких необхідно уникати. При організації відпочинку і лікування необхідно враховувати і вибирати сезони з найменшим рівнем адаптаційного навантаження. Звикання людини до нових кліматичних умов відбувається поступово, протягом певного часово-адаптаційного періоду. При організації відпочинку і лікуванні під впливом тривалого знаходження людини в природних умовах, особливо при використанні кліматопроцедур, значно підвищується стійкість організму до несприятливих дій довкілля.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8" name="Picture 2" descr=""/>
          <p:cNvPicPr/>
          <p:nvPr/>
        </p:nvPicPr>
        <p:blipFill>
          <a:blip r:embed="rId1"/>
          <a:stretch/>
        </p:blipFill>
        <p:spPr>
          <a:xfrm>
            <a:off x="285480" y="214200"/>
            <a:ext cx="4615560" cy="3900240"/>
          </a:xfrm>
          <a:prstGeom prst="rect">
            <a:avLst/>
          </a:prstGeom>
          <a:ln>
            <a:noFill/>
          </a:ln>
        </p:spPr>
      </p:pic>
      <p:sp>
        <p:nvSpPr>
          <p:cNvPr id="829" name="CustomShape 1"/>
          <p:cNvSpPr/>
          <p:nvPr/>
        </p:nvSpPr>
        <p:spPr>
          <a:xfrm>
            <a:off x="928440" y="4286160"/>
            <a:ext cx="351036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000000"/>
                </a:solidFill>
                <a:latin typeface="Arial"/>
                <a:ea typeface="DejaVu Sans"/>
              </a:rPr>
              <a:t>Озеро Сиваш, Арабатська стріла</a:t>
            </a:r>
            <a:endParaRPr b="0" lang="ru-RU" sz="1800" spc="-1" strike="noStrike">
              <a:latin typeface="Arial"/>
            </a:endParaRPr>
          </a:p>
        </p:txBody>
      </p:sp>
      <p:pic>
        <p:nvPicPr>
          <p:cNvPr id="830" name="Picture 8" descr=""/>
          <p:cNvPicPr/>
          <p:nvPr/>
        </p:nvPicPr>
        <p:blipFill>
          <a:blip r:embed="rId2"/>
          <a:stretch/>
        </p:blipFill>
        <p:spPr>
          <a:xfrm>
            <a:off x="4732560" y="2857320"/>
            <a:ext cx="4411080" cy="4000320"/>
          </a:xfrm>
          <a:prstGeom prst="rect">
            <a:avLst/>
          </a:prstGeom>
          <a:ln>
            <a:noFill/>
          </a:ln>
        </p:spPr>
      </p:pic>
      <p:sp>
        <p:nvSpPr>
          <p:cNvPr id="831" name="CustomShape 2"/>
          <p:cNvSpPr/>
          <p:nvPr/>
        </p:nvSpPr>
        <p:spPr>
          <a:xfrm>
            <a:off x="5686560" y="2571840"/>
            <a:ext cx="18712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Азовське море</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2" name="Picture 2" descr=""/>
          <p:cNvPicPr/>
          <p:nvPr/>
        </p:nvPicPr>
        <p:blipFill>
          <a:blip r:embed="rId1"/>
          <a:stretch/>
        </p:blipFill>
        <p:spPr>
          <a:xfrm>
            <a:off x="124920" y="0"/>
            <a:ext cx="5162760" cy="3785760"/>
          </a:xfrm>
          <a:prstGeom prst="rect">
            <a:avLst/>
          </a:prstGeom>
          <a:ln>
            <a:noFill/>
          </a:ln>
        </p:spPr>
      </p:pic>
      <p:sp>
        <p:nvSpPr>
          <p:cNvPr id="833" name="CustomShape 1"/>
          <p:cNvSpPr/>
          <p:nvPr/>
        </p:nvSpPr>
        <p:spPr>
          <a:xfrm>
            <a:off x="1196640" y="3857760"/>
            <a:ext cx="241056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000000"/>
                </a:solidFill>
                <a:latin typeface="Arial"/>
                <a:ea typeface="DejaVu Sans"/>
              </a:rPr>
              <a:t>Блакитна глина Криму</a:t>
            </a:r>
            <a:endParaRPr b="0" lang="ru-RU" sz="1800" spc="-1" strike="noStrike">
              <a:latin typeface="Arial"/>
            </a:endParaRPr>
          </a:p>
        </p:txBody>
      </p:sp>
      <p:pic>
        <p:nvPicPr>
          <p:cNvPr id="834" name="Picture 4" descr=""/>
          <p:cNvPicPr/>
          <p:nvPr/>
        </p:nvPicPr>
        <p:blipFill>
          <a:blip r:embed="rId2"/>
          <a:stretch/>
        </p:blipFill>
        <p:spPr>
          <a:xfrm>
            <a:off x="4482360" y="2714760"/>
            <a:ext cx="4660920" cy="4142880"/>
          </a:xfrm>
          <a:prstGeom prst="rect">
            <a:avLst/>
          </a:prstGeom>
          <a:ln>
            <a:noFill/>
          </a:ln>
        </p:spPr>
      </p:pic>
      <p:sp>
        <p:nvSpPr>
          <p:cNvPr id="835" name="CustomShape 2"/>
          <p:cNvSpPr/>
          <p:nvPr/>
        </p:nvSpPr>
        <p:spPr>
          <a:xfrm>
            <a:off x="5857560" y="2000160"/>
            <a:ext cx="283932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Соляна пустеля та лікувальні грязі Куяльника</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6" name="Picture 2" descr=""/>
          <p:cNvPicPr/>
          <p:nvPr/>
        </p:nvPicPr>
        <p:blipFill>
          <a:blip r:embed="rId1"/>
          <a:stretch/>
        </p:blipFill>
        <p:spPr>
          <a:xfrm>
            <a:off x="553320" y="214200"/>
            <a:ext cx="8282880" cy="4714560"/>
          </a:xfrm>
          <a:prstGeom prst="rect">
            <a:avLst/>
          </a:prstGeom>
          <a:ln>
            <a:noFill/>
          </a:ln>
        </p:spPr>
      </p:pic>
      <p:sp>
        <p:nvSpPr>
          <p:cNvPr id="837" name="CustomShape 1"/>
          <p:cNvSpPr/>
          <p:nvPr/>
        </p:nvSpPr>
        <p:spPr>
          <a:xfrm>
            <a:off x="1089360" y="5214960"/>
            <a:ext cx="7446960" cy="1186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1800" spc="-1" strike="noStrike">
                <a:solidFill>
                  <a:srgbClr val="000000"/>
                </a:solidFill>
                <a:latin typeface="Arial"/>
                <a:ea typeface="DejaVu Sans"/>
              </a:rPr>
              <a:t>В Одеській області є унікальний курорт Сергіївка. Це місце особливе тим, що лиман із цілющими грязями розділяє селище на кілька частин. Зокрема, основна частина Сергіївки розташована на материковій частині.</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8" name="Picture 4" descr=""/>
          <p:cNvPicPr/>
          <p:nvPr/>
        </p:nvPicPr>
        <p:blipFill>
          <a:blip r:embed="rId1"/>
          <a:stretch/>
        </p:blipFill>
        <p:spPr>
          <a:xfrm>
            <a:off x="323640" y="1125360"/>
            <a:ext cx="8587440" cy="4731840"/>
          </a:xfrm>
          <a:prstGeom prst="rect">
            <a:avLst/>
          </a:prstGeom>
          <a:ln>
            <a:noFill/>
          </a:ln>
        </p:spPr>
      </p:pic>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CustomShape 1"/>
          <p:cNvSpPr/>
          <p:nvPr/>
        </p:nvSpPr>
        <p:spPr>
          <a:xfrm>
            <a:off x="553320" y="289080"/>
            <a:ext cx="8143560" cy="6092640"/>
          </a:xfrm>
          <a:prstGeom prst="rect">
            <a:avLst/>
          </a:prstGeom>
          <a:solidFill>
            <a:schemeClr val="bg1"/>
          </a:solidFill>
          <a:ln w="9360">
            <a:noFill/>
          </a:ln>
        </p:spPr>
        <p:style>
          <a:lnRef idx="0"/>
          <a:fillRef idx="0"/>
          <a:effectRef idx="0"/>
          <a:fontRef idx="minor"/>
        </p:style>
        <p:txBody>
          <a:bodyPr anchor="ctr">
            <a:spAutoFit/>
          </a:bodyPr>
          <a:p>
            <a:pPr algn="ctr">
              <a:lnSpc>
                <a:spcPct val="100000"/>
              </a:lnSpc>
            </a:pPr>
            <a:r>
              <a:rPr b="0" lang="ru-RU" sz="2800" spc="-1" strike="noStrike">
                <a:solidFill>
                  <a:srgbClr val="7030a0"/>
                </a:solidFill>
                <a:latin typeface="Arial Black"/>
                <a:ea typeface="Times New Roman"/>
              </a:rPr>
              <a:t>За міжнародною класифікацією лікувальні грязі поділяють на:</a:t>
            </a:r>
            <a:endParaRPr b="0" lang="ru-RU" sz="2800" spc="-1" strike="noStrike">
              <a:latin typeface="Arial"/>
            </a:endParaRPr>
          </a:p>
          <a:p>
            <a:pPr algn="just">
              <a:lnSpc>
                <a:spcPct val="100000"/>
              </a:lnSpc>
            </a:pPr>
            <a:r>
              <a:rPr b="0" lang="ru-RU" sz="2600" spc="-1" strike="noStrike">
                <a:solidFill>
                  <a:srgbClr val="000000"/>
                </a:solidFill>
                <a:latin typeface="Arial Black"/>
                <a:ea typeface="Times New Roman"/>
              </a:rPr>
              <a:t>	</a:t>
            </a:r>
            <a:r>
              <a:rPr b="0" lang="ru-RU" sz="2600" spc="-1" strike="noStrike">
                <a:solidFill>
                  <a:srgbClr val="ff0000"/>
                </a:solidFill>
                <a:latin typeface="Arial Black"/>
                <a:ea typeface="Times New Roman"/>
              </a:rPr>
              <a:t>1) неорганічні (мінеральні) мулові грязі;</a:t>
            </a:r>
            <a:endParaRPr b="0" lang="ru-RU" sz="2600" spc="-1" strike="noStrike">
              <a:latin typeface="Arial"/>
            </a:endParaRPr>
          </a:p>
          <a:p>
            <a:pPr algn="just">
              <a:lnSpc>
                <a:spcPct val="100000"/>
              </a:lnSpc>
            </a:pPr>
            <a:r>
              <a:rPr b="0" lang="ru-RU" sz="2600" spc="-1" strike="noStrike">
                <a:solidFill>
                  <a:srgbClr val="000000"/>
                </a:solidFill>
                <a:latin typeface="Arial Black"/>
                <a:ea typeface="Times New Roman"/>
              </a:rPr>
              <a:t>  </a:t>
            </a:r>
            <a:r>
              <a:rPr b="0" lang="ru-RU" sz="2600" spc="-1" strike="noStrike">
                <a:solidFill>
                  <a:srgbClr val="000000"/>
                </a:solidFill>
                <a:latin typeface="Arial Black"/>
                <a:ea typeface="Times New Roman"/>
              </a:rPr>
              <a:t>а) ключові грязі, що утворюються в місцях виходу ключів;</a:t>
            </a:r>
            <a:endParaRPr b="0" lang="ru-RU" sz="2600" spc="-1" strike="noStrike">
              <a:latin typeface="Arial"/>
            </a:endParaRPr>
          </a:p>
          <a:p>
            <a:pPr algn="just">
              <a:lnSpc>
                <a:spcPct val="100000"/>
              </a:lnSpc>
            </a:pPr>
            <a:r>
              <a:rPr b="0" lang="ru-RU" sz="2600" spc="-1" strike="noStrike">
                <a:solidFill>
                  <a:srgbClr val="000000"/>
                </a:solidFill>
                <a:latin typeface="Arial Black"/>
                <a:ea typeface="Times New Roman"/>
              </a:rPr>
              <a:t>	</a:t>
            </a:r>
            <a:r>
              <a:rPr b="0" lang="ru-RU" sz="2600" spc="-1" strike="noStrike">
                <a:solidFill>
                  <a:srgbClr val="000000"/>
                </a:solidFill>
                <a:latin typeface="Arial Black"/>
                <a:ea typeface="Times New Roman"/>
              </a:rPr>
              <a:t>б) сопкові грязі, що виходять на землю разом з холодною водою;</a:t>
            </a:r>
            <a:endParaRPr b="0" lang="ru-RU" sz="2600" spc="-1" strike="noStrike">
              <a:latin typeface="Arial"/>
            </a:endParaRPr>
          </a:p>
          <a:p>
            <a:pPr algn="just">
              <a:lnSpc>
                <a:spcPct val="100000"/>
              </a:lnSpc>
            </a:pPr>
            <a:r>
              <a:rPr b="0" lang="ru-RU" sz="2600" spc="-1" strike="noStrike">
                <a:solidFill>
                  <a:srgbClr val="000000"/>
                </a:solidFill>
                <a:latin typeface="Arial Black"/>
                <a:ea typeface="Times New Roman"/>
              </a:rPr>
              <a:t>	</a:t>
            </a:r>
            <a:r>
              <a:rPr b="0" lang="ru-RU" sz="2600" spc="-1" strike="noStrike">
                <a:solidFill>
                  <a:srgbClr val="000000"/>
                </a:solidFill>
                <a:latin typeface="Arial Black"/>
                <a:ea typeface="Times New Roman"/>
              </a:rPr>
              <a:t>в) осадкові грязі лиманів морів;</a:t>
            </a:r>
            <a:endParaRPr b="0" lang="ru-RU" sz="2600" spc="-1" strike="noStrike">
              <a:latin typeface="Arial"/>
            </a:endParaRPr>
          </a:p>
          <a:p>
            <a:pPr algn="just">
              <a:lnSpc>
                <a:spcPct val="100000"/>
              </a:lnSpc>
            </a:pPr>
            <a:r>
              <a:rPr b="0" lang="ru-RU" sz="2600" spc="-1" strike="noStrike">
                <a:solidFill>
                  <a:srgbClr val="000000"/>
                </a:solidFill>
                <a:latin typeface="Arial Black"/>
                <a:ea typeface="Times New Roman"/>
              </a:rPr>
              <a:t>	</a:t>
            </a:r>
            <a:r>
              <a:rPr b="0" lang="ru-RU" sz="2600" spc="-1" strike="noStrike">
                <a:solidFill>
                  <a:srgbClr val="ff0000"/>
                </a:solidFill>
                <a:latin typeface="Arial Black"/>
                <a:ea typeface="Times New Roman"/>
              </a:rPr>
              <a:t>2) органічні (сапропелеві) грязі, </a:t>
            </a:r>
            <a:r>
              <a:rPr b="0" lang="ru-RU" sz="2600" spc="-1" strike="noStrike">
                <a:solidFill>
                  <a:srgbClr val="000000"/>
                </a:solidFill>
                <a:latin typeface="Arial Black"/>
                <a:ea typeface="Times New Roman"/>
              </a:rPr>
              <a:t>що знаходяться на дні озер. Ці грязі утворюються з рослинних і тваринних організмів.</a:t>
            </a:r>
            <a:endParaRPr b="0" lang="ru-RU" sz="2600" spc="-1" strike="noStrike">
              <a:latin typeface="Arial"/>
            </a:endParaRPr>
          </a:p>
          <a:p>
            <a:pPr algn="just">
              <a:lnSpc>
                <a:spcPct val="100000"/>
              </a:lnSpc>
            </a:pPr>
            <a:r>
              <a:rPr b="0" lang="ru-RU" sz="2600" spc="-1" strike="noStrike">
                <a:solidFill>
                  <a:srgbClr val="000000"/>
                </a:solidFill>
                <a:latin typeface="Arial Black"/>
                <a:ea typeface="Times New Roman"/>
              </a:rPr>
              <a:t>	</a:t>
            </a:r>
            <a:r>
              <a:rPr b="0" lang="ru-RU" sz="2600" spc="-1" strike="noStrike">
                <a:solidFill>
                  <a:srgbClr val="ff0000"/>
                </a:solidFill>
                <a:latin typeface="Arial Black"/>
                <a:ea typeface="Times New Roman"/>
              </a:rPr>
              <a:t>3) торф’яні грязі боліт </a:t>
            </a:r>
            <a:r>
              <a:rPr b="0" lang="ru-RU" sz="2600" spc="-1" strike="noStrike">
                <a:solidFill>
                  <a:srgbClr val="000000"/>
                </a:solidFill>
                <a:latin typeface="Arial Black"/>
                <a:ea typeface="Times New Roman"/>
              </a:rPr>
              <a:t>(залізисті, сульфідні, соляні, радіоактивні).</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TextShape 1"/>
          <p:cNvSpPr txBox="1"/>
          <p:nvPr/>
        </p:nvSpPr>
        <p:spPr>
          <a:xfrm>
            <a:off x="714240" y="857160"/>
            <a:ext cx="8229240" cy="5665320"/>
          </a:xfrm>
          <a:prstGeom prst="rect">
            <a:avLst/>
          </a:prstGeom>
          <a:solidFill>
            <a:srgbClr val="ffffff"/>
          </a:solidFill>
          <a:ln>
            <a:noFill/>
          </a:ln>
        </p:spPr>
        <p:txBody>
          <a:bodyPr lIns="0" rIns="0" tIns="0" bIns="0">
            <a:noAutofit/>
          </a:bodyPr>
          <a:p>
            <a:pPr algn="ctr">
              <a:lnSpc>
                <a:spcPct val="90000"/>
              </a:lnSpc>
            </a:pPr>
            <a:r>
              <a:rPr b="1" lang="ru-RU" sz="3600" spc="-1" strike="noStrike">
                <a:solidFill>
                  <a:srgbClr val="7030a0"/>
                </a:solidFill>
                <a:latin typeface="Arial"/>
              </a:rPr>
              <a:t>Класифікація грязей за вмістом  органічних речовин :</a:t>
            </a:r>
            <a:endParaRPr b="0" lang="ru-RU" sz="3600" spc="-1" strike="noStrike">
              <a:solidFill>
                <a:srgbClr val="000000"/>
              </a:solidFill>
              <a:latin typeface="Arial"/>
            </a:endParaRPr>
          </a:p>
          <a:p>
            <a:pPr algn="ctr">
              <a:lnSpc>
                <a:spcPct val="90000"/>
              </a:lnSpc>
            </a:pPr>
            <a:endParaRPr b="0" lang="ru-RU" sz="3600" spc="-1" strike="noStrike">
              <a:solidFill>
                <a:srgbClr val="000000"/>
              </a:solidFill>
              <a:latin typeface="Arial"/>
            </a:endParaRPr>
          </a:p>
          <a:p>
            <a:pPr marL="432000" indent="-324000">
              <a:lnSpc>
                <a:spcPct val="90000"/>
              </a:lnSpc>
              <a:buClr>
                <a:srgbClr val="ff0000"/>
              </a:buClr>
              <a:buFont typeface="Wingdings" charset="2"/>
              <a:buChar char=""/>
            </a:pPr>
            <a:r>
              <a:rPr b="1" i="1" lang="ru-RU" sz="3200" spc="-1" strike="noStrike">
                <a:solidFill>
                  <a:srgbClr val="ff0000"/>
                </a:solidFill>
                <a:latin typeface="Arial"/>
              </a:rPr>
              <a:t>органічні (торфяні, сапропелеві), у яких вміст органічних речовин становить </a:t>
            </a:r>
            <a:r>
              <a:rPr b="1" i="1" lang="ru-RU" sz="3200" spc="-1" strike="noStrike">
                <a:solidFill>
                  <a:srgbClr val="0070c0"/>
                </a:solidFill>
                <a:latin typeface="Arial"/>
              </a:rPr>
              <a:t>більше 10 % сухого залишку</a:t>
            </a:r>
            <a:endParaRPr b="0" lang="ru-RU" sz="3200" spc="-1" strike="noStrike">
              <a:solidFill>
                <a:srgbClr val="000000"/>
              </a:solidFill>
              <a:latin typeface="Arial"/>
            </a:endParaRPr>
          </a:p>
          <a:p>
            <a:pPr>
              <a:lnSpc>
                <a:spcPct val="90000"/>
              </a:lnSpc>
            </a:pPr>
            <a:endParaRPr b="0" lang="ru-RU" sz="3200" spc="-1" strike="noStrike">
              <a:solidFill>
                <a:srgbClr val="000000"/>
              </a:solidFill>
              <a:latin typeface="Arial"/>
            </a:endParaRPr>
          </a:p>
          <a:p>
            <a:pPr marL="432000" indent="-324000">
              <a:lnSpc>
                <a:spcPct val="90000"/>
              </a:lnSpc>
              <a:buClr>
                <a:srgbClr val="ff0000"/>
              </a:buClr>
              <a:buFont typeface="Wingdings" charset="2"/>
              <a:buChar char=""/>
            </a:pPr>
            <a:r>
              <a:rPr b="1" i="1" lang="ru-RU" sz="3200" spc="-1" strike="noStrike">
                <a:solidFill>
                  <a:srgbClr val="ff0000"/>
                </a:solidFill>
                <a:latin typeface="Arial"/>
              </a:rPr>
              <a:t>мінеральні (мулові, сопочні), у яких вміст органічних речовин становить  </a:t>
            </a:r>
            <a:r>
              <a:rPr b="1" i="1" lang="ru-RU" sz="3200" spc="-1" strike="noStrike">
                <a:solidFill>
                  <a:srgbClr val="0070c0"/>
                </a:solidFill>
                <a:latin typeface="Arial"/>
              </a:rPr>
              <a:t>менше 10 % сухого залишку</a:t>
            </a:r>
            <a:endParaRPr b="0" lang="ru-RU" sz="3200" spc="-1" strike="noStrike">
              <a:solidFill>
                <a:srgbClr val="000000"/>
              </a:solidFill>
              <a:latin typeface="Arial"/>
            </a:endParaRPr>
          </a:p>
          <a:p>
            <a:pPr>
              <a:lnSpc>
                <a:spcPct val="90000"/>
              </a:lnSpc>
            </a:pPr>
            <a:endParaRPr b="0" lang="ru-R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1" name="CustomShape 1"/>
          <p:cNvSpPr/>
          <p:nvPr/>
        </p:nvSpPr>
        <p:spPr>
          <a:xfrm>
            <a:off x="339120" y="153000"/>
            <a:ext cx="8444880" cy="6247440"/>
          </a:xfrm>
          <a:prstGeom prst="rect">
            <a:avLst/>
          </a:prstGeom>
          <a:solidFill>
            <a:schemeClr val="bg1"/>
          </a:solidFill>
          <a:ln w="9360">
            <a:noFill/>
          </a:ln>
        </p:spPr>
        <p:style>
          <a:lnRef idx="0"/>
          <a:fillRef idx="0"/>
          <a:effectRef idx="0"/>
          <a:fontRef idx="minor"/>
        </p:style>
        <p:txBody>
          <a:bodyPr anchor="ctr">
            <a:spAutoFit/>
          </a:bodyPr>
          <a:p>
            <a:pPr algn="ctr">
              <a:lnSpc>
                <a:spcPct val="100000"/>
              </a:lnSpc>
            </a:pPr>
            <a:r>
              <a:rPr b="0" lang="ru-RU" sz="2200" spc="-1" strike="noStrike">
                <a:solidFill>
                  <a:srgbClr val="7030a0"/>
                </a:solidFill>
                <a:latin typeface="Arial Black"/>
                <a:ea typeface="Times New Roman"/>
              </a:rPr>
              <a:t>За походженням лікувальні грязі підрозділяються на декілька типів: </a:t>
            </a:r>
            <a:endParaRPr b="0" lang="ru-RU" sz="2200" spc="-1" strike="noStrike">
              <a:latin typeface="Arial"/>
            </a:endParaRPr>
          </a:p>
          <a:p>
            <a:pPr indent="457200" algn="just">
              <a:lnSpc>
                <a:spcPct val="100000"/>
              </a:lnSpc>
              <a:buClr>
                <a:srgbClr val="ff0000"/>
              </a:buClr>
              <a:buFont typeface="Symbol" charset="2"/>
              <a:buChar char=""/>
            </a:pPr>
            <a:r>
              <a:rPr b="0" lang="ru-RU" sz="1800" spc="-1" strike="noStrike">
                <a:solidFill>
                  <a:srgbClr val="ff0000"/>
                </a:solidFill>
                <a:latin typeface="Arial Black"/>
                <a:ea typeface="Times New Roman"/>
              </a:rPr>
              <a:t>торф’яні грязі </a:t>
            </a:r>
            <a:r>
              <a:rPr b="0" lang="ru-RU" sz="1800" spc="-1" strike="noStrike">
                <a:solidFill>
                  <a:srgbClr val="000000"/>
                </a:solidFill>
                <a:latin typeface="Arial Black"/>
                <a:ea typeface="Times New Roman"/>
              </a:rPr>
              <a:t>— органічні речовини рослинного походження, що розклалися, з малим вмістом мінеральних речовин. Вони широко поширені в зонах надмірного зволоження і широкого розповсюдження боліт (лісова зона). Лікувальний торф має високий ступінь розкладання;</a:t>
            </a:r>
            <a:endParaRPr b="0" lang="ru-RU" sz="1800" spc="-1" strike="noStrike">
              <a:latin typeface="Arial"/>
            </a:endParaRPr>
          </a:p>
          <a:p>
            <a:pPr indent="457200" algn="just">
              <a:lnSpc>
                <a:spcPct val="100000"/>
              </a:lnSpc>
              <a:buClr>
                <a:srgbClr val="ff0000"/>
              </a:buClr>
              <a:buFont typeface="Symbol" charset="2"/>
              <a:buChar char=""/>
            </a:pPr>
            <a:r>
              <a:rPr b="0" lang="ru-RU" sz="1800" spc="-1" strike="noStrike">
                <a:solidFill>
                  <a:srgbClr val="ff0000"/>
                </a:solidFill>
                <a:latin typeface="Arial Black"/>
                <a:ea typeface="Times New Roman"/>
              </a:rPr>
              <a:t>сапропель</a:t>
            </a:r>
            <a:r>
              <a:rPr b="0" lang="ru-RU" sz="1800" spc="-1" strike="noStrike">
                <a:solidFill>
                  <a:srgbClr val="000000"/>
                </a:solidFill>
                <a:latin typeface="Arial Black"/>
                <a:ea typeface="Times New Roman"/>
              </a:rPr>
              <a:t> — це відкладення мула, переважно органічного складу, які є продуктами розкладання тваринних і рослинних залишків на дні прісних водоймищ (річок, озер). Сапропель — це желеподібна пластична маса різного кольору з високою вологістю, низькою мінералізацією і невисоким вмістом сульфідів. Родовища поширені, в основному, в тундрі, лісотундрі і лісовій зоні, там, де велика заозереність території;</a:t>
            </a:r>
            <a:endParaRPr b="0" lang="ru-RU" sz="1800" spc="-1" strike="noStrike">
              <a:latin typeface="Arial"/>
            </a:endParaRPr>
          </a:p>
          <a:p>
            <a:pPr indent="457200" algn="just">
              <a:lnSpc>
                <a:spcPct val="100000"/>
              </a:lnSpc>
              <a:buClr>
                <a:srgbClr val="ff0000"/>
              </a:buClr>
              <a:buFont typeface="Symbol" charset="2"/>
              <a:buChar char=""/>
            </a:pPr>
            <a:r>
              <a:rPr b="0" lang="ru-RU" sz="1800" spc="-1" strike="noStrike">
                <a:solidFill>
                  <a:srgbClr val="ff0000"/>
                </a:solidFill>
                <a:latin typeface="Arial Black"/>
                <a:ea typeface="DejaVu Sans"/>
              </a:rPr>
              <a:t>сульфідні грязі мула </a:t>
            </a:r>
            <a:r>
              <a:rPr b="0" lang="ru-RU" sz="1800" spc="-1" strike="noStrike">
                <a:solidFill>
                  <a:srgbClr val="000000"/>
                </a:solidFill>
                <a:latin typeface="Arial Black"/>
                <a:ea typeface="DejaVu Sans"/>
              </a:rPr>
              <a:t>— це відкладення мула переважно мінеральних озер, в які поступає велика кількість розчинених мінеральних речовин і твердих частинок. Вони бідні органічними речовинами і багаті сульфідами заліза і водорозчинними солями. Сульфідні грязі мула є пластичною масою чорного або темно-сірого кольору, різного іонного складу;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2" name="Picture 2" descr=""/>
          <p:cNvPicPr/>
          <p:nvPr/>
        </p:nvPicPr>
        <p:blipFill>
          <a:blip r:embed="rId1"/>
          <a:srcRect l="11253" t="23754" r="12812" b="6249"/>
          <a:stretch/>
        </p:blipFill>
        <p:spPr>
          <a:xfrm>
            <a:off x="499680" y="0"/>
            <a:ext cx="4178880" cy="3852000"/>
          </a:xfrm>
          <a:prstGeom prst="rect">
            <a:avLst/>
          </a:prstGeom>
          <a:ln>
            <a:noFill/>
          </a:ln>
        </p:spPr>
      </p:pic>
      <p:sp>
        <p:nvSpPr>
          <p:cNvPr id="843" name="CustomShape 1"/>
          <p:cNvSpPr/>
          <p:nvPr/>
        </p:nvSpPr>
        <p:spPr>
          <a:xfrm>
            <a:off x="2182680" y="3571920"/>
            <a:ext cx="2919960" cy="3646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ru-RU" sz="1800" spc="-1" strike="noStrike">
                <a:solidFill>
                  <a:srgbClr val="ff0000"/>
                </a:solidFill>
                <a:latin typeface="Arial Black"/>
                <a:ea typeface="DejaVu Sans"/>
              </a:rPr>
              <a:t>сульфідні грязі мула</a:t>
            </a:r>
            <a:endParaRPr b="0" lang="ru-RU" sz="1800" spc="-1" strike="noStrike">
              <a:latin typeface="Arial"/>
            </a:endParaRPr>
          </a:p>
        </p:txBody>
      </p:sp>
      <p:sp>
        <p:nvSpPr>
          <p:cNvPr id="844" name="CustomShape 2"/>
          <p:cNvSpPr/>
          <p:nvPr/>
        </p:nvSpPr>
        <p:spPr>
          <a:xfrm>
            <a:off x="116280" y="-144360"/>
            <a:ext cx="228240" cy="304560"/>
          </a:xfrm>
          <a:prstGeom prst="rect">
            <a:avLst/>
          </a:prstGeom>
          <a:noFill/>
          <a:ln>
            <a:noFill/>
          </a:ln>
        </p:spPr>
        <p:style>
          <a:lnRef idx="0"/>
          <a:fillRef idx="0"/>
          <a:effectRef idx="0"/>
          <a:fontRef idx="minor"/>
        </p:style>
      </p:sp>
      <p:pic>
        <p:nvPicPr>
          <p:cNvPr id="845" name="Picture 6" descr=""/>
          <p:cNvPicPr/>
          <p:nvPr/>
        </p:nvPicPr>
        <p:blipFill>
          <a:blip r:embed="rId2"/>
          <a:stretch/>
        </p:blipFill>
        <p:spPr>
          <a:xfrm>
            <a:off x="5214960" y="0"/>
            <a:ext cx="3928680" cy="3654000"/>
          </a:xfrm>
          <a:prstGeom prst="rect">
            <a:avLst/>
          </a:prstGeom>
          <a:ln>
            <a:noFill/>
          </a:ln>
        </p:spPr>
      </p:pic>
      <p:pic>
        <p:nvPicPr>
          <p:cNvPr id="846" name="Picture 8" descr=""/>
          <p:cNvPicPr/>
          <p:nvPr/>
        </p:nvPicPr>
        <p:blipFill>
          <a:blip r:embed="rId3"/>
          <a:stretch/>
        </p:blipFill>
        <p:spPr>
          <a:xfrm>
            <a:off x="5214960" y="3714840"/>
            <a:ext cx="3928680" cy="3142800"/>
          </a:xfrm>
          <a:prstGeom prst="rect">
            <a:avLst/>
          </a:prstGeom>
          <a:ln>
            <a:noFill/>
          </a:ln>
        </p:spPr>
      </p:pic>
      <p:pic>
        <p:nvPicPr>
          <p:cNvPr id="847" name="Picture 12" descr=""/>
          <p:cNvPicPr/>
          <p:nvPr/>
        </p:nvPicPr>
        <p:blipFill>
          <a:blip r:embed="rId4"/>
          <a:stretch/>
        </p:blipFill>
        <p:spPr>
          <a:xfrm>
            <a:off x="660600" y="4071960"/>
            <a:ext cx="3714480" cy="2402280"/>
          </a:xfrm>
          <a:prstGeom prst="rect">
            <a:avLst/>
          </a:prstGeom>
          <a:ln>
            <a:noFill/>
          </a:ln>
        </p:spPr>
      </p:pic>
      <p:sp>
        <p:nvSpPr>
          <p:cNvPr id="848" name="CustomShape 3"/>
          <p:cNvSpPr/>
          <p:nvPr/>
        </p:nvSpPr>
        <p:spPr>
          <a:xfrm>
            <a:off x="943560" y="6000840"/>
            <a:ext cx="767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торф</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9" name="Picture 4" descr=""/>
          <p:cNvPicPr/>
          <p:nvPr/>
        </p:nvPicPr>
        <p:blipFill>
          <a:blip r:embed="rId1"/>
          <a:stretch/>
        </p:blipFill>
        <p:spPr>
          <a:xfrm>
            <a:off x="392760" y="642960"/>
            <a:ext cx="8493480" cy="4928760"/>
          </a:xfrm>
          <a:prstGeom prst="rect">
            <a:avLst/>
          </a:prstGeom>
          <a:ln>
            <a:noFill/>
          </a:ln>
        </p:spPr>
      </p:pic>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CustomShape 1"/>
          <p:cNvSpPr/>
          <p:nvPr/>
        </p:nvSpPr>
        <p:spPr>
          <a:xfrm>
            <a:off x="432000" y="481680"/>
            <a:ext cx="8357760" cy="5624280"/>
          </a:xfrm>
          <a:prstGeom prst="rect">
            <a:avLst/>
          </a:prstGeom>
          <a:solidFill>
            <a:schemeClr val="bg1"/>
          </a:solidFill>
          <a:ln w="9360">
            <a:noFill/>
          </a:ln>
        </p:spPr>
        <p:style>
          <a:lnRef idx="0"/>
          <a:fillRef idx="0"/>
          <a:effectRef idx="0"/>
          <a:fontRef idx="minor"/>
        </p:style>
        <p:txBody>
          <a:bodyPr anchor="ctr">
            <a:spAutoFit/>
          </a:bodyPr>
          <a:p>
            <a:pPr indent="457200" algn="just">
              <a:lnSpc>
                <a:spcPct val="100000"/>
              </a:lnSpc>
              <a:buClr>
                <a:srgbClr val="ff0000"/>
              </a:buClr>
              <a:buFont typeface="Symbol" charset="2"/>
              <a:buChar char=""/>
            </a:pPr>
            <a:r>
              <a:rPr b="0" lang="ru-RU" sz="1800" spc="-1" strike="noStrike">
                <a:solidFill>
                  <a:srgbClr val="ff0000"/>
                </a:solidFill>
                <a:latin typeface="Arial Black"/>
                <a:ea typeface="Times New Roman"/>
              </a:rPr>
              <a:t>сопкові грязі</a:t>
            </a:r>
            <a:r>
              <a:rPr b="0" lang="ru-RU" sz="1800" spc="-1" strike="noStrike">
                <a:solidFill>
                  <a:srgbClr val="000000"/>
                </a:solidFill>
                <a:latin typeface="Arial Black"/>
                <a:ea typeface="Times New Roman"/>
              </a:rPr>
              <a:t> є результатом підземного розвантаження термальних вод. Вони утворюються в районах з родовищами нафти і газу, де є товщі глинистих порід. </a:t>
            </a:r>
            <a:r>
              <a:rPr b="0" i="1" lang="ru-RU" sz="1800" spc="-1" strike="noStrike">
                <a:solidFill>
                  <a:srgbClr val="7030a0"/>
                </a:solidFill>
                <a:latin typeface="Arial Black"/>
                <a:ea typeface="Times New Roman"/>
              </a:rPr>
              <a:t>Сопкові грязі </a:t>
            </a:r>
            <a:r>
              <a:rPr b="0" lang="ru-RU" sz="1800" spc="-1" strike="noStrike">
                <a:solidFill>
                  <a:srgbClr val="000000"/>
                </a:solidFill>
                <a:latin typeface="Arial Black"/>
                <a:ea typeface="Times New Roman"/>
              </a:rPr>
              <a:t>— продукт діяльності грязьових вулканів і сопок, які розміщуються в молодих складчастих ділянках, в зонах тектонічних зрушень, складених глинистими товщами. Це напіврідкі глинисті утворення, що викидаються на поверхню по тектонічних тріщинах під тиском газів і підземних вод. Сопкові грязі характеризуються незначним вмістом органіки, але підвищеною концентрацією мікроелементів (йоду, бору, брому та ін.) і, відповідно, високим рівнем мінералізації;</a:t>
            </a:r>
            <a:endParaRPr b="0" lang="ru-RU" sz="1800" spc="-1" strike="noStrike">
              <a:latin typeface="Arial"/>
            </a:endParaRPr>
          </a:p>
          <a:p>
            <a:pPr algn="just">
              <a:lnSpc>
                <a:spcPct val="100000"/>
              </a:lnSpc>
            </a:pPr>
            <a:endParaRPr b="0" lang="ru-RU" sz="1800" spc="-1" strike="noStrike">
              <a:latin typeface="Arial"/>
            </a:endParaRPr>
          </a:p>
          <a:p>
            <a:pPr indent="457200" algn="just">
              <a:lnSpc>
                <a:spcPct val="100000"/>
              </a:lnSpc>
              <a:buClr>
                <a:srgbClr val="ff0000"/>
              </a:buClr>
              <a:buFont typeface="Symbol" charset="2"/>
              <a:buChar char=""/>
            </a:pPr>
            <a:r>
              <a:rPr b="0" lang="ru-RU" sz="1800" spc="-1" strike="noStrike">
                <a:solidFill>
                  <a:srgbClr val="ff0000"/>
                </a:solidFill>
                <a:latin typeface="Arial Black"/>
                <a:ea typeface="Times New Roman"/>
              </a:rPr>
              <a:t>гідротермальні грязі </a:t>
            </a:r>
            <a:r>
              <a:rPr b="0" lang="ru-RU" sz="1800" spc="-1" strike="noStrike">
                <a:solidFill>
                  <a:srgbClr val="000000"/>
                </a:solidFill>
                <a:latin typeface="Arial Black"/>
                <a:ea typeface="Times New Roman"/>
              </a:rPr>
              <a:t>характерні для районів з активною вулканічною діяльністю. Виявляються на ділянках виходу на поверхню гарячих газопарових струменів з вуглекислим газом і сірководнем. Струмені б’ють під сильним тиском і розчиняють породу, внаслідок чого утворюється рідка грязьова маса. У грязьовому розчині переважають сульфати і різка кисла реакція. У лікувальній практиці гідротермальні грязі не застосовуються.</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CustomShape 1"/>
          <p:cNvSpPr/>
          <p:nvPr/>
        </p:nvSpPr>
        <p:spPr>
          <a:xfrm>
            <a:off x="360000" y="288000"/>
            <a:ext cx="8496000" cy="61560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ff0000"/>
                </a:solidFill>
                <a:latin typeface="Arial"/>
                <a:ea typeface="DejaVu Sans"/>
              </a:rPr>
              <a:t>Д</a:t>
            </a:r>
            <a:r>
              <a:rPr b="1" i="1" lang="ru-RU" sz="1800" spc="-1" strike="noStrike">
                <a:solidFill>
                  <a:srgbClr val="ff0000"/>
                </a:solidFill>
                <a:latin typeface="Arial"/>
                <a:ea typeface="DejaVu Sans"/>
              </a:rPr>
              <a:t>о рекреаційних кліматичних ресурсів відносяться, у першу чергу, погодні умови: </a:t>
            </a:r>
            <a:endParaRPr b="0" lang="ru-RU" sz="1800" spc="-1" strike="noStrike">
              <a:latin typeface="Arial"/>
            </a:endParaRPr>
          </a:p>
          <a:p>
            <a:pPr indent="-216000" algn="just">
              <a:lnSpc>
                <a:spcPct val="100000"/>
              </a:lnSpc>
              <a:buClr>
                <a:srgbClr val="000000"/>
              </a:buClr>
              <a:buFont typeface="Wingdings" charset="2"/>
              <a:buChar char=""/>
            </a:pPr>
            <a:r>
              <a:rPr b="1" lang="ru-RU" sz="1800" spc="-1" strike="noStrike">
                <a:solidFill>
                  <a:srgbClr val="000000"/>
                </a:solidFill>
                <a:latin typeface="Arial"/>
                <a:ea typeface="DejaVu Sans"/>
              </a:rPr>
              <a:t>кількість сонячних днів, </a:t>
            </a:r>
            <a:endParaRPr b="0" lang="ru-RU" sz="1800" spc="-1" strike="noStrike">
              <a:latin typeface="Arial"/>
            </a:endParaRPr>
          </a:p>
          <a:p>
            <a:pPr indent="-216000" algn="just">
              <a:lnSpc>
                <a:spcPct val="100000"/>
              </a:lnSpc>
              <a:buClr>
                <a:srgbClr val="000000"/>
              </a:buClr>
              <a:buFont typeface="Wingdings" charset="2"/>
              <a:buChar char=""/>
            </a:pPr>
            <a:r>
              <a:rPr b="1" lang="ru-RU" sz="1800" spc="-1" strike="noStrike">
                <a:solidFill>
                  <a:srgbClr val="000000"/>
                </a:solidFill>
                <a:latin typeface="Arial"/>
                <a:ea typeface="DejaVu Sans"/>
              </a:rPr>
              <a:t>ультрафіолетове випромінювання, </a:t>
            </a:r>
            <a:endParaRPr b="0" lang="ru-RU" sz="1800" spc="-1" strike="noStrike">
              <a:latin typeface="Arial"/>
            </a:endParaRPr>
          </a:p>
          <a:p>
            <a:pPr indent="-216000" algn="just">
              <a:lnSpc>
                <a:spcPct val="100000"/>
              </a:lnSpc>
              <a:buClr>
                <a:srgbClr val="000000"/>
              </a:buClr>
              <a:buFont typeface="Wingdings" charset="2"/>
              <a:buChar char=""/>
            </a:pPr>
            <a:r>
              <a:rPr b="1" lang="ru-RU" sz="1800" spc="-1" strike="noStrike">
                <a:solidFill>
                  <a:srgbClr val="000000"/>
                </a:solidFill>
                <a:latin typeface="Arial"/>
                <a:ea typeface="DejaVu Sans"/>
              </a:rPr>
              <a:t>чисте, наповнене фітонцидами та іонізоване повітря.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Все це забезпечує організацію всіляких рекреаційних занять.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Оздоровлююча дія кліматичних чинників заснована на тому, що для нормальної життєдіяльності організму необхідні в певних кількостях тепло, світло, ультрафіолетові промені, чисте повітря та інше.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Крім того, організм потребує </a:t>
            </a:r>
            <a:r>
              <a:rPr b="1" lang="ru-RU" sz="1800" spc="-1" strike="noStrike">
                <a:solidFill>
                  <a:srgbClr val="ff0000"/>
                </a:solidFill>
                <a:latin typeface="Arial"/>
                <a:ea typeface="DejaVu Sans"/>
              </a:rPr>
              <a:t>постійної активізації своїх захисно-пристосовних механізмів (теплорегуляції, газообміну та ін.).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Погода мінлива, а клімат відносно постійний.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Залежно від стійкості основних метеорологічних чинників виділяють такі типи погоди. </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Тип 1 — вельми сприятлива погода </a:t>
            </a:r>
            <a:r>
              <a:rPr b="1" lang="ru-RU" sz="1800" spc="-1" strike="noStrike">
                <a:solidFill>
                  <a:srgbClr val="000000"/>
                </a:solidFill>
                <a:latin typeface="Arial"/>
                <a:ea typeface="DejaVu Sans"/>
              </a:rPr>
              <a:t>(зі стійким нормальним ходом основних метеоелементів).  </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Тип 2 — сприятлива погода </a:t>
            </a:r>
            <a:r>
              <a:rPr b="1" lang="ru-RU" sz="1800" spc="-1" strike="noStrike">
                <a:solidFill>
                  <a:srgbClr val="000000"/>
                </a:solidFill>
                <a:latin typeface="Arial"/>
                <a:ea typeface="DejaVu Sans"/>
              </a:rPr>
              <a:t>(зі змінами основних метеоелементів помірного характеру).  </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Тип 3 — несприятлива погода </a:t>
            </a:r>
            <a:r>
              <a:rPr b="1" lang="ru-RU" sz="1800" spc="-1" strike="noStrike">
                <a:solidFill>
                  <a:srgbClr val="000000"/>
                </a:solidFill>
                <a:latin typeface="Arial"/>
                <a:ea typeface="DejaVu Sans"/>
              </a:rPr>
              <a:t>(з нестійким ходом основних метеоелементів). </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Тип 4 — особливо несприятлива погода </a:t>
            </a:r>
            <a:r>
              <a:rPr b="1" lang="ru-RU" sz="1800" spc="-1" strike="noStrike">
                <a:solidFill>
                  <a:srgbClr val="000000"/>
                </a:solidFill>
                <a:latin typeface="Arial"/>
                <a:ea typeface="DejaVu Sans"/>
              </a:rPr>
              <a:t>(зі стрибкоподібними змінами основних метеоелементів, сильними вітрами, шквалами, грозами).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1" name="Picture 2" descr=""/>
          <p:cNvPicPr/>
          <p:nvPr/>
        </p:nvPicPr>
        <p:blipFill>
          <a:blip r:embed="rId1"/>
          <a:stretch/>
        </p:blipFill>
        <p:spPr>
          <a:xfrm>
            <a:off x="178200" y="0"/>
            <a:ext cx="3964320" cy="3524040"/>
          </a:xfrm>
          <a:prstGeom prst="rect">
            <a:avLst/>
          </a:prstGeom>
          <a:ln>
            <a:noFill/>
          </a:ln>
        </p:spPr>
      </p:pic>
      <p:sp>
        <p:nvSpPr>
          <p:cNvPr id="852" name="CustomShape 1"/>
          <p:cNvSpPr/>
          <p:nvPr/>
        </p:nvSpPr>
        <p:spPr>
          <a:xfrm>
            <a:off x="116280" y="-144360"/>
            <a:ext cx="228240" cy="304560"/>
          </a:xfrm>
          <a:prstGeom prst="rect">
            <a:avLst/>
          </a:prstGeom>
          <a:noFill/>
          <a:ln>
            <a:noFill/>
          </a:ln>
        </p:spPr>
        <p:style>
          <a:lnRef idx="0"/>
          <a:fillRef idx="0"/>
          <a:effectRef idx="0"/>
          <a:fontRef idx="minor"/>
        </p:style>
      </p:sp>
      <p:pic>
        <p:nvPicPr>
          <p:cNvPr id="853" name="Picture 6" descr=""/>
          <p:cNvPicPr/>
          <p:nvPr/>
        </p:nvPicPr>
        <p:blipFill>
          <a:blip r:embed="rId2"/>
          <a:stretch/>
        </p:blipFill>
        <p:spPr>
          <a:xfrm>
            <a:off x="178200" y="3429000"/>
            <a:ext cx="3964320" cy="3428640"/>
          </a:xfrm>
          <a:prstGeom prst="rect">
            <a:avLst/>
          </a:prstGeom>
          <a:ln>
            <a:noFill/>
          </a:ln>
        </p:spPr>
      </p:pic>
      <p:sp>
        <p:nvSpPr>
          <p:cNvPr id="854" name="CustomShape 2"/>
          <p:cNvSpPr/>
          <p:nvPr/>
        </p:nvSpPr>
        <p:spPr>
          <a:xfrm>
            <a:off x="693000" y="3714840"/>
            <a:ext cx="19414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ff0000"/>
                </a:solidFill>
                <a:latin typeface="Arial"/>
                <a:ea typeface="DejaVu Sans"/>
              </a:rPr>
              <a:t>СОПКОВІ ГРЯЗІ</a:t>
            </a:r>
            <a:endParaRPr b="0" lang="ru-RU" sz="1800" spc="-1" strike="noStrike">
              <a:latin typeface="Arial"/>
            </a:endParaRPr>
          </a:p>
        </p:txBody>
      </p:sp>
      <p:pic>
        <p:nvPicPr>
          <p:cNvPr id="855" name="Picture 8" descr=""/>
          <p:cNvPicPr/>
          <p:nvPr/>
        </p:nvPicPr>
        <p:blipFill>
          <a:blip r:embed="rId3"/>
          <a:stretch/>
        </p:blipFill>
        <p:spPr>
          <a:xfrm>
            <a:off x="4857480" y="0"/>
            <a:ext cx="4285800" cy="3571560"/>
          </a:xfrm>
          <a:prstGeom prst="rect">
            <a:avLst/>
          </a:prstGeom>
          <a:ln>
            <a:noFill/>
          </a:ln>
        </p:spPr>
      </p:pic>
      <p:pic>
        <p:nvPicPr>
          <p:cNvPr id="856" name="Picture 10" descr=""/>
          <p:cNvPicPr/>
          <p:nvPr/>
        </p:nvPicPr>
        <p:blipFill>
          <a:blip r:embed="rId4"/>
          <a:stretch/>
        </p:blipFill>
        <p:spPr>
          <a:xfrm>
            <a:off x="4839840" y="3571920"/>
            <a:ext cx="4303800" cy="3285720"/>
          </a:xfrm>
          <a:prstGeom prst="rect">
            <a:avLst/>
          </a:prstGeom>
          <a:ln>
            <a:noFill/>
          </a:ln>
        </p:spPr>
      </p:pic>
      <p:sp>
        <p:nvSpPr>
          <p:cNvPr id="857" name="CustomShape 3"/>
          <p:cNvSpPr/>
          <p:nvPr/>
        </p:nvSpPr>
        <p:spPr>
          <a:xfrm>
            <a:off x="5718240" y="3857760"/>
            <a:ext cx="29289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ff0000"/>
                </a:solidFill>
                <a:latin typeface="Arial"/>
                <a:ea typeface="DejaVu Sans"/>
              </a:rPr>
              <a:t>ГІДРОТЕРМАЛЬНІ ГРЯЗІ</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8" name="TextShape 1"/>
          <p:cNvSpPr txBox="1"/>
          <p:nvPr/>
        </p:nvSpPr>
        <p:spPr>
          <a:xfrm>
            <a:off x="1249920" y="142920"/>
            <a:ext cx="6822000" cy="2999880"/>
          </a:xfrm>
          <a:prstGeom prst="rect">
            <a:avLst/>
          </a:prstGeom>
          <a:solidFill>
            <a:srgbClr val="ffffff"/>
          </a:solidFill>
          <a:ln>
            <a:noFill/>
          </a:ln>
        </p:spPr>
        <p:txBody>
          <a:bodyPr lIns="0" rIns="0" tIns="0" bIns="0">
            <a:noAutofit/>
          </a:bodyPr>
          <a:p>
            <a:pPr algn="ctr">
              <a:lnSpc>
                <a:spcPct val="80000"/>
              </a:lnSpc>
            </a:pPr>
            <a:r>
              <a:rPr b="1" lang="ru-RU" sz="2800" spc="-1" strike="noStrike">
                <a:solidFill>
                  <a:srgbClr val="ff0000"/>
                </a:solidFill>
                <a:latin typeface="Arial"/>
              </a:rPr>
              <a:t>Класифікація грязей за вмістом водорозчинних солей (мінералізацією):</a:t>
            </a:r>
            <a:endParaRPr b="0" lang="ru-RU" sz="2800" spc="-1" strike="noStrike">
              <a:solidFill>
                <a:srgbClr val="000000"/>
              </a:solidFill>
              <a:latin typeface="Arial"/>
            </a:endParaRPr>
          </a:p>
          <a:p>
            <a:pPr algn="ctr">
              <a:lnSpc>
                <a:spcPct val="80000"/>
              </a:lnSpc>
            </a:pPr>
            <a:endParaRPr b="0" lang="ru-RU" sz="2800" spc="-1" strike="noStrike">
              <a:solidFill>
                <a:srgbClr val="000000"/>
              </a:solidFill>
              <a:latin typeface="Arial"/>
            </a:endParaRPr>
          </a:p>
          <a:p>
            <a:pPr marL="432000" indent="-324000">
              <a:lnSpc>
                <a:spcPct val="80000"/>
              </a:lnSpc>
              <a:buClr>
                <a:srgbClr val="000000"/>
              </a:buClr>
              <a:buFont typeface="Wingdings" charset="2"/>
              <a:buChar char=""/>
            </a:pPr>
            <a:r>
              <a:rPr b="1" lang="ru-RU" sz="2800" spc="-1" strike="noStrike">
                <a:solidFill>
                  <a:srgbClr val="ff9900"/>
                </a:solidFill>
                <a:latin typeface="Arial"/>
              </a:rPr>
              <a:t>прісноводні (до 1 г/л)</a:t>
            </a:r>
            <a:endParaRPr b="0" lang="ru-RU" sz="2800" spc="-1" strike="noStrike">
              <a:solidFill>
                <a:srgbClr val="000000"/>
              </a:solidFill>
              <a:latin typeface="Arial"/>
            </a:endParaRPr>
          </a:p>
          <a:p>
            <a:pPr marL="432000" indent="-324000">
              <a:lnSpc>
                <a:spcPct val="80000"/>
              </a:lnSpc>
              <a:buClr>
                <a:srgbClr val="000000"/>
              </a:buClr>
              <a:buFont typeface="Wingdings" charset="2"/>
              <a:buChar char=""/>
            </a:pPr>
            <a:r>
              <a:rPr b="1" lang="ru-RU" sz="2800" spc="-1" strike="noStrike">
                <a:solidFill>
                  <a:srgbClr val="ff9900"/>
                </a:solidFill>
                <a:latin typeface="Arial"/>
              </a:rPr>
              <a:t>низькомінералізовані (1- 15 г/л)</a:t>
            </a:r>
            <a:endParaRPr b="0" lang="ru-RU" sz="2800" spc="-1" strike="noStrike">
              <a:solidFill>
                <a:srgbClr val="000000"/>
              </a:solidFill>
              <a:latin typeface="Arial"/>
            </a:endParaRPr>
          </a:p>
          <a:p>
            <a:pPr marL="432000" indent="-324000">
              <a:lnSpc>
                <a:spcPct val="80000"/>
              </a:lnSpc>
              <a:buClr>
                <a:srgbClr val="000000"/>
              </a:buClr>
              <a:buFont typeface="Wingdings" charset="2"/>
              <a:buChar char=""/>
            </a:pPr>
            <a:r>
              <a:rPr b="1" lang="ru-RU" sz="2800" spc="-1" strike="noStrike">
                <a:solidFill>
                  <a:srgbClr val="ff9900"/>
                </a:solidFill>
                <a:latin typeface="Arial"/>
              </a:rPr>
              <a:t>середньомінералізовані (15- 35 г/л)</a:t>
            </a:r>
            <a:endParaRPr b="0" lang="ru-RU" sz="2800" spc="-1" strike="noStrike">
              <a:solidFill>
                <a:srgbClr val="000000"/>
              </a:solidFill>
              <a:latin typeface="Arial"/>
            </a:endParaRPr>
          </a:p>
          <a:p>
            <a:pPr marL="432000" indent="-324000">
              <a:lnSpc>
                <a:spcPct val="80000"/>
              </a:lnSpc>
              <a:buClr>
                <a:srgbClr val="000000"/>
              </a:buClr>
              <a:buFont typeface="Wingdings" charset="2"/>
              <a:buChar char=""/>
            </a:pPr>
            <a:r>
              <a:rPr b="1" lang="ru-RU" sz="2800" spc="-1" strike="noStrike">
                <a:solidFill>
                  <a:srgbClr val="ff9900"/>
                </a:solidFill>
                <a:latin typeface="Arial"/>
              </a:rPr>
              <a:t>високомінералізовані (35-150  г/л)</a:t>
            </a:r>
            <a:endParaRPr b="0" lang="ru-RU" sz="2800" spc="-1" strike="noStrike">
              <a:solidFill>
                <a:srgbClr val="000000"/>
              </a:solidFill>
              <a:latin typeface="Arial"/>
            </a:endParaRPr>
          </a:p>
          <a:p>
            <a:pPr marL="432000" indent="-324000">
              <a:lnSpc>
                <a:spcPct val="80000"/>
              </a:lnSpc>
              <a:buClr>
                <a:srgbClr val="000000"/>
              </a:buClr>
              <a:buFont typeface="Wingdings" charset="2"/>
              <a:buChar char=""/>
            </a:pPr>
            <a:r>
              <a:rPr b="1" lang="ru-RU" sz="2800" spc="-1" strike="noStrike">
                <a:solidFill>
                  <a:srgbClr val="ff9900"/>
                </a:solidFill>
                <a:latin typeface="Arial"/>
              </a:rPr>
              <a:t>насичені солями (150- 300 г/л)</a:t>
            </a:r>
            <a:endParaRPr b="0" lang="ru-RU" sz="2800" spc="-1" strike="noStrike">
              <a:solidFill>
                <a:srgbClr val="000000"/>
              </a:solidFill>
              <a:latin typeface="Arial"/>
            </a:endParaRPr>
          </a:p>
          <a:p>
            <a:pPr marL="432000" indent="-324000">
              <a:lnSpc>
                <a:spcPct val="80000"/>
              </a:lnSpc>
              <a:buClr>
                <a:srgbClr val="000000"/>
              </a:buClr>
              <a:buFont typeface="Wingdings" charset="2"/>
              <a:buChar char=""/>
            </a:pPr>
            <a:r>
              <a:rPr b="1" lang="ru-RU" sz="2800" spc="-1" strike="noStrike">
                <a:solidFill>
                  <a:srgbClr val="ff9900"/>
                </a:solidFill>
                <a:latin typeface="Arial"/>
              </a:rPr>
              <a:t>перенасичені солями (300 г/л і більше)</a:t>
            </a:r>
            <a:endParaRPr b="0" lang="ru-RU" sz="2800" spc="-1" strike="noStrike">
              <a:solidFill>
                <a:srgbClr val="000000"/>
              </a:solidFill>
              <a:latin typeface="Arial"/>
            </a:endParaRPr>
          </a:p>
          <a:p>
            <a:pPr>
              <a:lnSpc>
                <a:spcPct val="80000"/>
              </a:lnSpc>
            </a:pPr>
            <a:endParaRPr b="0" lang="ru-RU" sz="2800" spc="-1" strike="noStrike">
              <a:solidFill>
                <a:srgbClr val="000000"/>
              </a:solidFill>
              <a:latin typeface="Arial"/>
            </a:endParaRPr>
          </a:p>
        </p:txBody>
      </p:sp>
      <p:sp>
        <p:nvSpPr>
          <p:cNvPr id="859" name="TextShape 2"/>
          <p:cNvSpPr txBox="1"/>
          <p:nvPr/>
        </p:nvSpPr>
        <p:spPr>
          <a:xfrm>
            <a:off x="1008000" y="3907440"/>
            <a:ext cx="7800480" cy="2428560"/>
          </a:xfrm>
          <a:prstGeom prst="rect">
            <a:avLst/>
          </a:prstGeom>
          <a:solidFill>
            <a:srgbClr val="ffffff"/>
          </a:solidFill>
          <a:ln>
            <a:noFill/>
          </a:ln>
        </p:spPr>
        <p:txBody>
          <a:bodyPr lIns="0" rIns="0" tIns="0" bIns="0">
            <a:noAutofit/>
          </a:bodyPr>
          <a:p>
            <a:pPr algn="ctr">
              <a:lnSpc>
                <a:spcPct val="80000"/>
              </a:lnSpc>
            </a:pPr>
            <a:r>
              <a:rPr b="1" lang="ru-RU" sz="2800" spc="-1" strike="noStrike">
                <a:solidFill>
                  <a:srgbClr val="ff0000"/>
                </a:solidFill>
                <a:latin typeface="Arial"/>
              </a:rPr>
              <a:t>Класифікація грязей за реакцією середовища:</a:t>
            </a:r>
            <a:endParaRPr b="0" lang="ru-RU" sz="2800" spc="-1" strike="noStrike">
              <a:solidFill>
                <a:srgbClr val="000000"/>
              </a:solidFill>
              <a:latin typeface="Arial"/>
            </a:endParaRPr>
          </a:p>
          <a:p>
            <a:pPr algn="ctr">
              <a:lnSpc>
                <a:spcPct val="80000"/>
              </a:lnSpc>
            </a:pPr>
            <a:endParaRPr b="0" lang="ru-RU" sz="2800" spc="-1" strike="noStrike">
              <a:solidFill>
                <a:srgbClr val="000000"/>
              </a:solidFill>
              <a:latin typeface="Arial"/>
            </a:endParaRPr>
          </a:p>
          <a:p>
            <a:pPr marL="743040" indent="-742680">
              <a:lnSpc>
                <a:spcPct val="80000"/>
              </a:lnSpc>
              <a:buClr>
                <a:srgbClr val="000000"/>
              </a:buClr>
              <a:buFont typeface="Wingdings" charset="2"/>
              <a:buChar char=""/>
            </a:pPr>
            <a:r>
              <a:rPr b="1" lang="ru-RU" sz="2800" spc="-1" strike="noStrike">
                <a:solidFill>
                  <a:srgbClr val="ff9900"/>
                </a:solidFill>
                <a:latin typeface="Arial"/>
              </a:rPr>
              <a:t>ультракислі (рН &lt; 2,5 )</a:t>
            </a:r>
            <a:endParaRPr b="0" lang="ru-RU" sz="2800" spc="-1" strike="noStrike">
              <a:solidFill>
                <a:srgbClr val="000000"/>
              </a:solidFill>
              <a:latin typeface="Arial"/>
            </a:endParaRPr>
          </a:p>
          <a:p>
            <a:pPr marL="743040" indent="-742680">
              <a:lnSpc>
                <a:spcPct val="80000"/>
              </a:lnSpc>
              <a:buClr>
                <a:srgbClr val="000000"/>
              </a:buClr>
              <a:buFont typeface="Wingdings" charset="2"/>
              <a:buChar char=""/>
            </a:pPr>
            <a:r>
              <a:rPr b="1" lang="ru-RU" sz="2800" spc="-1" strike="noStrike">
                <a:solidFill>
                  <a:srgbClr val="ff9900"/>
                </a:solidFill>
                <a:latin typeface="Arial"/>
              </a:rPr>
              <a:t>кислі (рН 2,5-5,0)</a:t>
            </a:r>
            <a:endParaRPr b="0" lang="ru-RU" sz="2800" spc="-1" strike="noStrike">
              <a:solidFill>
                <a:srgbClr val="000000"/>
              </a:solidFill>
              <a:latin typeface="Arial"/>
            </a:endParaRPr>
          </a:p>
          <a:p>
            <a:pPr marL="743040" indent="-742680">
              <a:lnSpc>
                <a:spcPct val="80000"/>
              </a:lnSpc>
              <a:buClr>
                <a:srgbClr val="000000"/>
              </a:buClr>
              <a:buFont typeface="Wingdings" charset="2"/>
              <a:buChar char=""/>
            </a:pPr>
            <a:r>
              <a:rPr b="1" lang="ru-RU" sz="2800" spc="-1" strike="noStrike">
                <a:solidFill>
                  <a:srgbClr val="ff9900"/>
                </a:solidFill>
                <a:latin typeface="Arial"/>
              </a:rPr>
              <a:t>слабокислі (рН 5,0-7,0)</a:t>
            </a:r>
            <a:endParaRPr b="0" lang="ru-RU" sz="2800" spc="-1" strike="noStrike">
              <a:solidFill>
                <a:srgbClr val="000000"/>
              </a:solidFill>
              <a:latin typeface="Arial"/>
            </a:endParaRPr>
          </a:p>
          <a:p>
            <a:pPr marL="743040" indent="-742680">
              <a:lnSpc>
                <a:spcPct val="80000"/>
              </a:lnSpc>
              <a:buClr>
                <a:srgbClr val="000000"/>
              </a:buClr>
              <a:buFont typeface="Wingdings" charset="2"/>
              <a:buChar char=""/>
            </a:pPr>
            <a:r>
              <a:rPr b="1" lang="ru-RU" sz="2800" spc="-1" strike="noStrike">
                <a:solidFill>
                  <a:srgbClr val="ff9900"/>
                </a:solidFill>
                <a:latin typeface="Arial"/>
              </a:rPr>
              <a:t>слаболужні (рН 7,0-9,0)</a:t>
            </a:r>
            <a:endParaRPr b="0" lang="ru-RU" sz="2800" spc="-1" strike="noStrike">
              <a:solidFill>
                <a:srgbClr val="000000"/>
              </a:solidFill>
              <a:latin typeface="Arial"/>
            </a:endParaRPr>
          </a:p>
          <a:p>
            <a:pPr marL="743040" indent="-742680">
              <a:lnSpc>
                <a:spcPct val="80000"/>
              </a:lnSpc>
              <a:buClr>
                <a:srgbClr val="000000"/>
              </a:buClr>
              <a:buFont typeface="Wingdings" charset="2"/>
              <a:buChar char=""/>
            </a:pPr>
            <a:r>
              <a:rPr b="1" lang="ru-RU" sz="2800" spc="-1" strike="noStrike">
                <a:solidFill>
                  <a:srgbClr val="ff9900"/>
                </a:solidFill>
                <a:latin typeface="Arial"/>
              </a:rPr>
              <a:t>лужні (рН &gt; 9,0)</a:t>
            </a:r>
            <a:endParaRPr b="0" lang="ru-RU" sz="2800" spc="-1" strike="noStrike">
              <a:solidFill>
                <a:srgbClr val="000000"/>
              </a:solidFill>
              <a:latin typeface="Arial"/>
            </a:endParaRPr>
          </a:p>
          <a:p>
            <a:pPr>
              <a:lnSpc>
                <a:spcPct val="80000"/>
              </a:lnSpc>
            </a:pPr>
            <a:endParaRPr b="0" lang="ru-RU"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CustomShape 1"/>
          <p:cNvSpPr/>
          <p:nvPr/>
        </p:nvSpPr>
        <p:spPr>
          <a:xfrm>
            <a:off x="339120" y="204840"/>
            <a:ext cx="8625960" cy="640152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0" lang="ru-RU" sz="1800" spc="-1" strike="noStrike">
                <a:solidFill>
                  <a:srgbClr val="000000"/>
                </a:solidFill>
                <a:latin typeface="Arial Black"/>
                <a:ea typeface="Times New Roman"/>
              </a:rPr>
              <a:t>У </a:t>
            </a:r>
            <a:r>
              <a:rPr b="0" lang="ru-RU" sz="1800" spc="-1" strike="noStrike">
                <a:solidFill>
                  <a:srgbClr val="7030a0"/>
                </a:solidFill>
                <a:latin typeface="Arial Black"/>
                <a:ea typeface="Times New Roman"/>
              </a:rPr>
              <a:t>грязьосховищах</a:t>
            </a:r>
            <a:r>
              <a:rPr b="0" lang="ru-RU" sz="1800" spc="-1" strike="noStrike">
                <a:solidFill>
                  <a:srgbClr val="000000"/>
                </a:solidFill>
                <a:latin typeface="Arial Black"/>
                <a:ea typeface="Times New Roman"/>
              </a:rPr>
              <a:t> грязь зберігається під шаром соляного розчину — </a:t>
            </a:r>
            <a:r>
              <a:rPr b="0" lang="ru-RU" sz="1800" spc="-1" strike="noStrike">
                <a:solidFill>
                  <a:srgbClr val="ff0000"/>
                </a:solidFill>
                <a:latin typeface="Arial Black"/>
                <a:ea typeface="Times New Roman"/>
              </a:rPr>
              <a:t>ропи</a:t>
            </a:r>
            <a:r>
              <a:rPr b="0" lang="ru-RU" sz="1800" spc="-1" strike="noStrike">
                <a:solidFill>
                  <a:srgbClr val="000000"/>
                </a:solidFill>
                <a:latin typeface="Arial Black"/>
                <a:ea typeface="Times New Roman"/>
              </a:rPr>
              <a:t>. </a:t>
            </a:r>
            <a:endParaRPr b="0" lang="ru-RU" sz="1800" spc="-1" strike="noStrike">
              <a:latin typeface="Arial"/>
            </a:endParaRPr>
          </a:p>
          <a:p>
            <a:pPr algn="just">
              <a:lnSpc>
                <a:spcPct val="100000"/>
              </a:lnSpc>
            </a:pPr>
            <a:r>
              <a:rPr b="0" lang="ru-RU" sz="1800" spc="-1" strike="noStrike">
                <a:solidFill>
                  <a:srgbClr val="00b050"/>
                </a:solidFill>
                <a:latin typeface="Arial Black"/>
                <a:ea typeface="Times New Roman"/>
              </a:rPr>
              <a:t>Прісні грязі</a:t>
            </a:r>
            <a:r>
              <a:rPr b="0" lang="ru-RU" sz="1800" spc="-1" strike="noStrike">
                <a:solidFill>
                  <a:srgbClr val="000000"/>
                </a:solidFill>
                <a:latin typeface="Arial Black"/>
                <a:ea typeface="Times New Roman"/>
              </a:rPr>
              <a:t> після їх застосування використовують на добрива, а </a:t>
            </a:r>
            <a:r>
              <a:rPr b="0" lang="ru-RU" sz="1800" spc="-1" strike="noStrike">
                <a:solidFill>
                  <a:srgbClr val="00b050"/>
                </a:solidFill>
                <a:latin typeface="Arial Black"/>
                <a:ea typeface="Times New Roman"/>
              </a:rPr>
              <a:t>сульфідні мулові </a:t>
            </a:r>
            <a:r>
              <a:rPr b="0" lang="ru-RU" sz="1800" spc="-1" strike="noStrike">
                <a:solidFill>
                  <a:srgbClr val="000000"/>
                </a:solidFill>
                <a:latin typeface="Arial Black"/>
                <a:ea typeface="Times New Roman"/>
              </a:rPr>
              <a:t>- закладають в сховища для регенерації. Протягом півроку гинуть всі мікроби і грязь знову готова до застосування. Регенерацію роблять 1 раз.</a:t>
            </a:r>
            <a:endParaRPr b="0" lang="ru-RU" sz="1800" spc="-1" strike="noStrike">
              <a:latin typeface="Arial"/>
            </a:endParaRPr>
          </a:p>
          <a:p>
            <a:pPr algn="just">
              <a:lnSpc>
                <a:spcPct val="100000"/>
              </a:lnSpc>
            </a:pPr>
            <a:r>
              <a:rPr b="0" lang="ru-RU" sz="1800" spc="-1" strike="noStrike">
                <a:solidFill>
                  <a:srgbClr val="7030a0"/>
                </a:solidFill>
                <a:latin typeface="Arial Black"/>
                <a:ea typeface="Times New Roman"/>
              </a:rPr>
              <a:t>Грязелікування </a:t>
            </a:r>
            <a:r>
              <a:rPr b="0" lang="ru-RU" sz="1800" spc="-1" strike="noStrike">
                <a:solidFill>
                  <a:srgbClr val="000000"/>
                </a:solidFill>
                <a:latin typeface="Arial Black"/>
                <a:ea typeface="Times New Roman"/>
              </a:rPr>
              <a:t>застосовується зазвичай у складі комплексної терапії, але іноді може бути і самостійним методом лікування. У зв’язку з цим розрізняють грязелікарні, водогрязелікарні, бальнеолікарні та торфолікарні. </a:t>
            </a:r>
            <a:endParaRPr b="0" lang="ru-RU" sz="1800" spc="-1" strike="noStrike">
              <a:latin typeface="Arial"/>
            </a:endParaRPr>
          </a:p>
          <a:p>
            <a:pPr algn="just">
              <a:lnSpc>
                <a:spcPct val="100000"/>
              </a:lnSpc>
            </a:pPr>
            <a:r>
              <a:rPr b="0" lang="ru-RU" sz="1800" spc="-1" strike="noStrike">
                <a:solidFill>
                  <a:srgbClr val="000000"/>
                </a:solidFill>
                <a:latin typeface="Arial Black"/>
                <a:ea typeface="Times New Roman"/>
              </a:rPr>
              <a:t>Терапевтичний ефект грязей залежить від їх фізико-хімічних властивостей, методики застосування, тривалості і кількості процедур, стану організму, перебігу захворювань. На організм людини грязі мають складний вплив завдяки комплексному впливу їх теплових, механічних та хімічних властивостей. </a:t>
            </a:r>
            <a:endParaRPr b="0" lang="ru-RU" sz="1800" spc="-1" strike="noStrike">
              <a:latin typeface="Arial"/>
            </a:endParaRPr>
          </a:p>
          <a:p>
            <a:pPr algn="just">
              <a:lnSpc>
                <a:spcPct val="100000"/>
              </a:lnSpc>
            </a:pPr>
            <a:r>
              <a:rPr b="0" lang="ru-RU" sz="1800" spc="-1" strike="noStrike">
                <a:solidFill>
                  <a:srgbClr val="ff0000"/>
                </a:solidFill>
                <a:latin typeface="Arial Black"/>
                <a:ea typeface="Times New Roman"/>
              </a:rPr>
              <a:t>Теплова дія </a:t>
            </a:r>
            <a:r>
              <a:rPr b="0" lang="ru-RU" sz="1800" spc="-1" strike="noStrike">
                <a:solidFill>
                  <a:srgbClr val="000000"/>
                </a:solidFill>
                <a:latin typeface="Arial Black"/>
                <a:ea typeface="Times New Roman"/>
              </a:rPr>
              <a:t>лікувальних грязей визначається їх теплоємністю, теплопровідністю і здатністю утримувати тепло. Максимальні межі нагріву грязей 44-48°С (44°С для сульфідних грязей мула, 46°С для сапропелевих, 48°С для торф’яних). Під впливом тепла на місці застосування грязей відмічається розширення судин, прискорення кровотоку, обмінних процесів, підвищення температури тіла, нормалізація проникності судин.</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1" name="CustomShape 1"/>
          <p:cNvSpPr/>
          <p:nvPr/>
        </p:nvSpPr>
        <p:spPr>
          <a:xfrm>
            <a:off x="446400" y="152640"/>
            <a:ext cx="8357760" cy="651240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1" lang="ru-RU" sz="1800" spc="-1" strike="noStrike">
                <a:solidFill>
                  <a:srgbClr val="ff0000"/>
                </a:solidFill>
                <a:latin typeface="Arial Black"/>
                <a:ea typeface="Times New Roman"/>
              </a:rPr>
              <a:t>Механічний чинник </a:t>
            </a:r>
            <a:r>
              <a:rPr b="1" lang="ru-RU" sz="1600" spc="-1" strike="noStrike">
                <a:solidFill>
                  <a:srgbClr val="000000"/>
                </a:solidFill>
                <a:latin typeface="Arial Black"/>
                <a:ea typeface="Times New Roman"/>
              </a:rPr>
              <a:t>є істотним при проведенні загальних грязьових ванн і при порожнинному грязелікуванні. Стиснення тканин сприяє розповсюдженню в них тепла на велику глибину. При аплікаційному методі значення механічного чинника зменшується.</a:t>
            </a:r>
            <a:endParaRPr b="0" lang="ru-RU" sz="1600" spc="-1" strike="noStrike">
              <a:latin typeface="Arial"/>
            </a:endParaRPr>
          </a:p>
          <a:p>
            <a:pPr algn="just">
              <a:lnSpc>
                <a:spcPct val="100000"/>
              </a:lnSpc>
            </a:pPr>
            <a:r>
              <a:rPr b="1" lang="ru-RU" sz="1800" spc="-1" strike="noStrike">
                <a:solidFill>
                  <a:srgbClr val="ff0000"/>
                </a:solidFill>
                <a:latin typeface="Arial Black"/>
                <a:ea typeface="Times New Roman"/>
              </a:rPr>
              <a:t>Хімічний чинник</a:t>
            </a:r>
            <a:r>
              <a:rPr b="1" lang="ru-RU" sz="1800" spc="-1" strike="noStrike">
                <a:solidFill>
                  <a:srgbClr val="000000"/>
                </a:solidFill>
                <a:latin typeface="Arial Black"/>
                <a:ea typeface="Times New Roman"/>
              </a:rPr>
              <a:t> </a:t>
            </a:r>
            <a:r>
              <a:rPr b="1" lang="ru-RU" sz="1600" spc="-1" strike="noStrike">
                <a:solidFill>
                  <a:srgbClr val="000000"/>
                </a:solidFill>
                <a:latin typeface="Arial Black"/>
                <a:ea typeface="Times New Roman"/>
              </a:rPr>
              <a:t>— дія органічних і неорганічних сполук, біологічно активних речовин, мікроелементів, газів та інших речовин, що містяться в грязях (сульфіди, залізо, йод, бром та ін.). Ці компоненти викликають подразнення рецепторів шкіри і шкірних судин. Деякі частинки потрапляють в кров і впливають на функції різних органів і систем.</a:t>
            </a:r>
            <a:endParaRPr b="0" lang="ru-RU" sz="1600" spc="-1" strike="noStrike">
              <a:latin typeface="Arial"/>
            </a:endParaRPr>
          </a:p>
          <a:p>
            <a:pPr algn="just">
              <a:lnSpc>
                <a:spcPct val="100000"/>
              </a:lnSpc>
            </a:pPr>
            <a:r>
              <a:rPr b="1" lang="ru-RU" sz="1600" spc="-1" strike="noStrike">
                <a:solidFill>
                  <a:srgbClr val="000000"/>
                </a:solidFill>
                <a:latin typeface="Arial Black"/>
                <a:ea typeface="Times New Roman"/>
              </a:rPr>
              <a:t>При грязелікуванні відбувається підвищення активності ряду ферментів, внаслідок чого прискорюються окислювально-відновні процеси, поліпшуються газообмін і тканинне дихання. Присутні в грязях біогенні стимулятори активізують клітинний метаболізм і регенеративні процеси.</a:t>
            </a:r>
            <a:endParaRPr b="0" lang="ru-RU" sz="1600" spc="-1" strike="noStrike">
              <a:latin typeface="Arial"/>
            </a:endParaRPr>
          </a:p>
          <a:p>
            <a:pPr algn="just">
              <a:lnSpc>
                <a:spcPct val="100000"/>
              </a:lnSpc>
            </a:pPr>
            <a:r>
              <a:rPr b="1" lang="ru-RU" sz="1800" spc="-1" strike="noStrike">
                <a:solidFill>
                  <a:srgbClr val="7030a0"/>
                </a:solidFill>
                <a:latin typeface="Arial Black"/>
                <a:ea typeface="Times New Roman"/>
              </a:rPr>
              <a:t>Розрізняють загальні і місцеві грязьові процедури.</a:t>
            </a:r>
            <a:r>
              <a:rPr b="1" lang="ru-RU" sz="1600" spc="-1" strike="noStrike">
                <a:solidFill>
                  <a:srgbClr val="000000"/>
                </a:solidFill>
                <a:latin typeface="Arial Black"/>
                <a:ea typeface="Times New Roman"/>
              </a:rPr>
              <a:t> Більш поширена аплікаційна методика грязелікування у вигляді загальних і місцевих грязьових аплікацій. На тіло хворого наносять шар лікувальної грязі певної температури, товщини і консистенції. Тривалість процедури 15-20 хвилин. </a:t>
            </a:r>
            <a:endParaRPr b="0" lang="ru-RU" sz="1600" spc="-1" strike="noStrike">
              <a:latin typeface="Arial"/>
            </a:endParaRPr>
          </a:p>
          <a:p>
            <a:pPr algn="just">
              <a:lnSpc>
                <a:spcPct val="100000"/>
              </a:lnSpc>
            </a:pPr>
            <a:r>
              <a:rPr b="1" lang="ru-RU" sz="1600" spc="-1" strike="noStrike">
                <a:solidFill>
                  <a:srgbClr val="000000"/>
                </a:solidFill>
                <a:latin typeface="Arial Black"/>
                <a:ea typeface="Times New Roman"/>
              </a:rPr>
              <a:t>При </a:t>
            </a:r>
            <a:r>
              <a:rPr b="1" lang="ru-RU" sz="1600" spc="-1" strike="noStrike">
                <a:solidFill>
                  <a:srgbClr val="ff0000"/>
                </a:solidFill>
                <a:latin typeface="Arial Black"/>
                <a:ea typeface="Times New Roman"/>
              </a:rPr>
              <a:t>загальних аплікаціях </a:t>
            </a:r>
            <a:r>
              <a:rPr b="1" lang="ru-RU" sz="1600" spc="-1" strike="noStrike">
                <a:solidFill>
                  <a:srgbClr val="000000"/>
                </a:solidFill>
                <a:latin typeface="Arial Black"/>
                <a:ea typeface="Times New Roman"/>
              </a:rPr>
              <a:t>обмазують гряззю все тіло хворого, за винятком голови і передньої поверхні грудної клітки. При </a:t>
            </a:r>
            <a:r>
              <a:rPr b="1" lang="ru-RU" sz="1600" spc="-1" strike="noStrike">
                <a:solidFill>
                  <a:srgbClr val="ff0000"/>
                </a:solidFill>
                <a:latin typeface="Arial Black"/>
                <a:ea typeface="Times New Roman"/>
              </a:rPr>
              <a:t>місцевих аплікаціях </a:t>
            </a:r>
            <a:r>
              <a:rPr b="1" lang="ru-RU" sz="1600" spc="-1" strike="noStrike">
                <a:solidFill>
                  <a:srgbClr val="000000"/>
                </a:solidFill>
                <a:latin typeface="Arial Black"/>
                <a:ea typeface="Times New Roman"/>
              </a:rPr>
              <a:t>накладають грязь на ділянку або частину тіла («панчохи», «шкарпетки», «рукавички», «брюки», «комір», тощо). До місцевих процедур відносяться і </a:t>
            </a:r>
            <a:r>
              <a:rPr b="1" lang="ru-RU" sz="1600" spc="-1" strike="noStrike">
                <a:solidFill>
                  <a:srgbClr val="ff0000"/>
                </a:solidFill>
                <a:latin typeface="Arial Black"/>
                <a:ea typeface="Times New Roman"/>
              </a:rPr>
              <a:t>грязьові компреси</a:t>
            </a:r>
            <a:r>
              <a:rPr b="1" lang="ru-RU" sz="1600" spc="-1" strike="noStrike">
                <a:solidFill>
                  <a:srgbClr val="000000"/>
                </a:solidFill>
                <a:latin typeface="Arial Black"/>
                <a:ea typeface="Times New Roman"/>
              </a:rPr>
              <a:t>. Їх застосовують в основному при захворюваннях суглобів.</a:t>
            </a:r>
            <a:r>
              <a:rPr b="1" lang="ru-RU" sz="1300" spc="-1" strike="noStrike">
                <a:solidFill>
                  <a:srgbClr val="000000"/>
                </a:solidFill>
                <a:latin typeface="Arial Black"/>
                <a:ea typeface="DejaVu Sans"/>
              </a:rPr>
              <a:t> </a:t>
            </a:r>
            <a:endParaRPr b="0" lang="ru-RU" sz="1300" spc="-1" strike="noStrike">
              <a:latin typeface="Arial"/>
            </a:endParaRPr>
          </a:p>
        </p:txBody>
      </p:sp>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TextShape 1"/>
          <p:cNvSpPr txBox="1"/>
          <p:nvPr/>
        </p:nvSpPr>
        <p:spPr>
          <a:xfrm>
            <a:off x="446040" y="214200"/>
            <a:ext cx="8465040" cy="6357600"/>
          </a:xfrm>
          <a:prstGeom prst="rect">
            <a:avLst/>
          </a:prstGeom>
          <a:solidFill>
            <a:srgbClr val="ffffff"/>
          </a:solidFill>
          <a:ln>
            <a:noFill/>
          </a:ln>
        </p:spPr>
        <p:txBody>
          <a:bodyPr lIns="0" rIns="0" tIns="0" bIns="0">
            <a:noAutofit/>
          </a:bodyPr>
          <a:p>
            <a:pPr>
              <a:lnSpc>
                <a:spcPct val="100000"/>
              </a:lnSpc>
            </a:pPr>
            <a:r>
              <a:rPr b="1" lang="ru-RU" sz="1800" spc="-1" strike="noStrike">
                <a:solidFill>
                  <a:srgbClr val="56c7aa"/>
                </a:solidFill>
                <a:latin typeface="Arial"/>
              </a:rPr>
              <a:t>   </a:t>
            </a:r>
            <a:r>
              <a:rPr b="1" lang="ru-RU" sz="2800" spc="-1" strike="noStrike">
                <a:solidFill>
                  <a:srgbClr val="0070c0"/>
                </a:solidFill>
                <a:latin typeface="Arial"/>
              </a:rPr>
              <a:t>Лікувальні грязі  впливають через фактори:</a:t>
            </a:r>
            <a:endParaRPr b="0" lang="ru-RU" sz="2800" spc="-1" strike="noStrike">
              <a:solidFill>
                <a:srgbClr val="000000"/>
              </a:solidFill>
              <a:latin typeface="Arial"/>
            </a:endParaRPr>
          </a:p>
          <a:p>
            <a:pPr marL="432000" indent="-324000" algn="ctr">
              <a:lnSpc>
                <a:spcPct val="100000"/>
              </a:lnSpc>
              <a:buClr>
                <a:srgbClr val="000000"/>
              </a:buClr>
              <a:buFont typeface="Wingdings" charset="2"/>
              <a:buChar char=""/>
            </a:pPr>
            <a:r>
              <a:rPr b="1" lang="ru-RU" sz="2800" spc="-1" strike="noStrike">
                <a:solidFill>
                  <a:srgbClr val="0070c0"/>
                </a:solidFill>
                <a:latin typeface="Arial"/>
              </a:rPr>
              <a:t> </a:t>
            </a:r>
            <a:r>
              <a:rPr b="1" lang="ru-RU" sz="2800" spc="-1" strike="noStrike">
                <a:solidFill>
                  <a:srgbClr val="ff0000"/>
                </a:solidFill>
                <a:latin typeface="Arial"/>
              </a:rPr>
              <a:t>температурний</a:t>
            </a:r>
            <a:endParaRPr b="0" lang="ru-RU" sz="2800" spc="-1" strike="noStrike">
              <a:solidFill>
                <a:srgbClr val="000000"/>
              </a:solidFill>
              <a:latin typeface="Arial"/>
            </a:endParaRPr>
          </a:p>
          <a:p>
            <a:pPr marL="432000" indent="-324000" algn="ctr">
              <a:lnSpc>
                <a:spcPct val="100000"/>
              </a:lnSpc>
              <a:buClr>
                <a:srgbClr val="ff0000"/>
              </a:buClr>
              <a:buFont typeface="Wingdings" charset="2"/>
              <a:buChar char=""/>
            </a:pPr>
            <a:r>
              <a:rPr b="1" lang="ru-RU" sz="2800" spc="-1" strike="noStrike">
                <a:solidFill>
                  <a:srgbClr val="ff0000"/>
                </a:solidFill>
                <a:latin typeface="Arial"/>
              </a:rPr>
              <a:t> </a:t>
            </a:r>
            <a:r>
              <a:rPr b="1" lang="ru-RU" sz="2800" spc="-1" strike="noStrike">
                <a:solidFill>
                  <a:srgbClr val="ff0000"/>
                </a:solidFill>
                <a:latin typeface="Arial"/>
              </a:rPr>
              <a:t>хімічний </a:t>
            </a:r>
            <a:endParaRPr b="0" lang="ru-RU" sz="2800" spc="-1" strike="noStrike">
              <a:solidFill>
                <a:srgbClr val="000000"/>
              </a:solidFill>
              <a:latin typeface="Arial"/>
            </a:endParaRPr>
          </a:p>
          <a:p>
            <a:pPr marL="432000" indent="-324000" algn="ctr">
              <a:lnSpc>
                <a:spcPct val="100000"/>
              </a:lnSpc>
              <a:buClr>
                <a:srgbClr val="ff0000"/>
              </a:buClr>
              <a:buFont typeface="Wingdings" charset="2"/>
              <a:buChar char=""/>
            </a:pPr>
            <a:r>
              <a:rPr b="1" lang="ru-RU" sz="2800" spc="-1" strike="noStrike">
                <a:solidFill>
                  <a:srgbClr val="ff0000"/>
                </a:solidFill>
                <a:latin typeface="Arial"/>
              </a:rPr>
              <a:t> </a:t>
            </a:r>
            <a:r>
              <a:rPr b="1" lang="ru-RU" sz="2800" spc="-1" strike="noStrike">
                <a:solidFill>
                  <a:srgbClr val="ff0000"/>
                </a:solidFill>
                <a:latin typeface="Arial"/>
              </a:rPr>
              <a:t>механічний</a:t>
            </a:r>
            <a:endParaRPr b="0" lang="ru-RU" sz="2800" spc="-1" strike="noStrike">
              <a:solidFill>
                <a:srgbClr val="000000"/>
              </a:solidFill>
              <a:latin typeface="Arial"/>
            </a:endParaRPr>
          </a:p>
          <a:p>
            <a:pPr>
              <a:lnSpc>
                <a:spcPct val="90000"/>
              </a:lnSpc>
            </a:pPr>
            <a:r>
              <a:rPr b="1" lang="ru-RU" sz="2400" spc="-1" strike="noStrike">
                <a:solidFill>
                  <a:srgbClr val="0070c0"/>
                </a:solidFill>
                <a:latin typeface="Arial"/>
              </a:rPr>
              <a:t>Хімічний фактор реалізує свою дію через хімічні речовини (сірководень, аміак, леткі речовини, іони), які містяться у лікувальних грязях</a:t>
            </a:r>
            <a:endParaRPr b="0" lang="ru-RU" sz="2400" spc="-1" strike="noStrike">
              <a:solidFill>
                <a:srgbClr val="000000"/>
              </a:solidFill>
              <a:latin typeface="Arial"/>
            </a:endParaRPr>
          </a:p>
          <a:p>
            <a:pPr>
              <a:lnSpc>
                <a:spcPct val="90000"/>
              </a:lnSpc>
            </a:pPr>
            <a:r>
              <a:rPr b="1" lang="ru-RU" sz="2400" spc="-1" strike="noStrike">
                <a:solidFill>
                  <a:srgbClr val="0070c0"/>
                </a:solidFill>
                <a:latin typeface="Arial"/>
              </a:rPr>
              <a:t>   </a:t>
            </a:r>
            <a:r>
              <a:rPr b="1" lang="ru-RU" sz="2400" spc="-1" strike="noStrike">
                <a:solidFill>
                  <a:srgbClr val="ff0000"/>
                </a:solidFill>
                <a:latin typeface="Arial"/>
              </a:rPr>
              <a:t>Хімічні речовини впливають:</a:t>
            </a:r>
            <a:endParaRPr b="0" lang="ru-RU" sz="2400" spc="-1" strike="noStrike">
              <a:solidFill>
                <a:srgbClr val="000000"/>
              </a:solidFill>
              <a:latin typeface="Arial"/>
            </a:endParaRPr>
          </a:p>
          <a:p>
            <a:pPr marL="432000" indent="-324000">
              <a:lnSpc>
                <a:spcPct val="90000"/>
              </a:lnSpc>
              <a:buClr>
                <a:srgbClr val="000000"/>
              </a:buClr>
              <a:buFont typeface="Wingdings" charset="2"/>
              <a:buChar char=""/>
            </a:pPr>
            <a:r>
              <a:rPr b="1" lang="ru-RU" sz="2400" spc="-1" strike="noStrike">
                <a:solidFill>
                  <a:srgbClr val="ff0000"/>
                </a:solidFill>
                <a:latin typeface="Arial"/>
              </a:rPr>
              <a:t>безпосередньо на шкіру та її структури</a:t>
            </a:r>
            <a:endParaRPr b="0" lang="ru-RU" sz="2400" spc="-1" strike="noStrike">
              <a:solidFill>
                <a:srgbClr val="000000"/>
              </a:solidFill>
              <a:latin typeface="Arial"/>
            </a:endParaRPr>
          </a:p>
          <a:p>
            <a:pPr marL="432000" indent="-324000">
              <a:lnSpc>
                <a:spcPct val="90000"/>
              </a:lnSpc>
              <a:buClr>
                <a:srgbClr val="000000"/>
              </a:buClr>
              <a:buFont typeface="Wingdings" charset="2"/>
              <a:buChar char=""/>
            </a:pPr>
            <a:r>
              <a:rPr b="1" lang="ru-RU" sz="2400" spc="-1" strike="noStrike">
                <a:solidFill>
                  <a:srgbClr val="ff0000"/>
                </a:solidFill>
                <a:latin typeface="Arial"/>
              </a:rPr>
              <a:t>рефлекторно через рецептори шкіри</a:t>
            </a:r>
            <a:endParaRPr b="0" lang="ru-RU" sz="2400" spc="-1" strike="noStrike">
              <a:solidFill>
                <a:srgbClr val="000000"/>
              </a:solidFill>
              <a:latin typeface="Arial"/>
            </a:endParaRPr>
          </a:p>
          <a:p>
            <a:pPr marL="432000" indent="-324000">
              <a:lnSpc>
                <a:spcPct val="90000"/>
              </a:lnSpc>
              <a:buClr>
                <a:srgbClr val="000000"/>
              </a:buClr>
              <a:buFont typeface="Wingdings" charset="2"/>
              <a:buChar char=""/>
            </a:pPr>
            <a:r>
              <a:rPr b="1" lang="ru-RU" sz="2400" spc="-1" strike="noStrike">
                <a:solidFill>
                  <a:srgbClr val="ff0000"/>
                </a:solidFill>
                <a:latin typeface="Arial"/>
              </a:rPr>
              <a:t>гуморально після проникнення через шкіру в кров</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a:lnSpc>
                <a:spcPct val="100000"/>
              </a:lnSpc>
            </a:pPr>
            <a:r>
              <a:rPr b="1" lang="ru-RU" sz="2400" spc="-1" strike="noStrike">
                <a:solidFill>
                  <a:srgbClr val="0070c0"/>
                </a:solidFill>
                <a:latin typeface="Arial"/>
              </a:rPr>
              <a:t>Механічний фактор </a:t>
            </a:r>
            <a:r>
              <a:rPr b="1" lang="ru-RU" sz="2400" spc="-1" strike="noStrike">
                <a:solidFill>
                  <a:srgbClr val="ff0000"/>
                </a:solidFill>
                <a:latin typeface="Arial"/>
              </a:rPr>
              <a:t>реалізує свою дію шляхом:</a:t>
            </a:r>
            <a:endParaRPr b="0" lang="ru-RU" sz="2400" spc="-1" strike="noStrike">
              <a:solidFill>
                <a:srgbClr val="000000"/>
              </a:solidFill>
              <a:latin typeface="Arial"/>
            </a:endParaRPr>
          </a:p>
          <a:p>
            <a:pPr marL="432000" indent="-324000">
              <a:lnSpc>
                <a:spcPct val="100000"/>
              </a:lnSpc>
              <a:buClr>
                <a:srgbClr val="000000"/>
              </a:buClr>
              <a:buFont typeface="Wingdings" charset="2"/>
              <a:buChar char=""/>
            </a:pPr>
            <a:r>
              <a:rPr b="1" lang="ru-RU" sz="2400" spc="-1" strike="noStrike">
                <a:solidFill>
                  <a:srgbClr val="ff0000"/>
                </a:solidFill>
                <a:latin typeface="Arial"/>
              </a:rPr>
              <a:t>подразнення механорецепторів шкіри</a:t>
            </a:r>
            <a:endParaRPr b="0" lang="ru-RU" sz="2400" spc="-1" strike="noStrike">
              <a:solidFill>
                <a:srgbClr val="000000"/>
              </a:solidFill>
              <a:latin typeface="Arial"/>
            </a:endParaRPr>
          </a:p>
          <a:p>
            <a:pPr marL="432000" indent="-324000">
              <a:lnSpc>
                <a:spcPct val="100000"/>
              </a:lnSpc>
              <a:buClr>
                <a:srgbClr val="000000"/>
              </a:buClr>
              <a:buFont typeface="Wingdings" charset="2"/>
              <a:buChar char=""/>
            </a:pPr>
            <a:r>
              <a:rPr b="1" lang="ru-RU" sz="2400" spc="-1" strike="noStrike">
                <a:solidFill>
                  <a:srgbClr val="ff0000"/>
                </a:solidFill>
                <a:latin typeface="Arial"/>
              </a:rPr>
              <a:t>стискання венозних судин</a:t>
            </a:r>
            <a:endParaRPr b="0" lang="ru-RU" sz="2400" spc="-1" strike="noStrike">
              <a:solidFill>
                <a:srgbClr val="000000"/>
              </a:solidFill>
              <a:latin typeface="Arial"/>
            </a:endParaRPr>
          </a:p>
          <a:p>
            <a:pPr marL="432000" indent="-324000">
              <a:lnSpc>
                <a:spcPct val="100000"/>
              </a:lnSpc>
              <a:buClr>
                <a:srgbClr val="000000"/>
              </a:buClr>
              <a:buFont typeface="Wingdings" charset="2"/>
              <a:buChar char=""/>
            </a:pPr>
            <a:r>
              <a:rPr b="1" lang="ru-RU" sz="2400" spc="-1" strike="noStrike">
                <a:solidFill>
                  <a:srgbClr val="ff0000"/>
                </a:solidFill>
                <a:latin typeface="Arial"/>
              </a:rPr>
              <a:t>стискання грудної клітки і черевної порожнини</a:t>
            </a:r>
            <a:endParaRPr b="0" lang="ru-RU" sz="2400" spc="-1" strike="noStrike">
              <a:solidFill>
                <a:srgbClr val="000000"/>
              </a:solidFill>
              <a:latin typeface="Arial"/>
            </a:endParaRPr>
          </a:p>
          <a:p>
            <a:pPr marL="432000" indent="-324000">
              <a:lnSpc>
                <a:spcPct val="100000"/>
              </a:lnSpc>
              <a:buClr>
                <a:srgbClr val="000000"/>
              </a:buClr>
              <a:buFont typeface="Wingdings" charset="2"/>
              <a:buChar char=""/>
            </a:pPr>
            <a:r>
              <a:rPr b="1" lang="ru-RU" sz="2400" spc="-1" strike="noStrike">
                <a:solidFill>
                  <a:srgbClr val="ff0000"/>
                </a:solidFill>
                <a:latin typeface="Arial"/>
              </a:rPr>
              <a:t>посилення передачі тепла в глибину тканин</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3" name="Picture 2" descr=""/>
          <p:cNvPicPr/>
          <p:nvPr/>
        </p:nvPicPr>
        <p:blipFill>
          <a:blip r:embed="rId1"/>
          <a:srcRect l="8334" t="5304" r="9094" b="4800"/>
          <a:stretch/>
        </p:blipFill>
        <p:spPr>
          <a:xfrm>
            <a:off x="1320840" y="110880"/>
            <a:ext cx="6197400" cy="6746760"/>
          </a:xfrm>
          <a:prstGeom prst="rect">
            <a:avLst/>
          </a:prstGeom>
          <a:ln>
            <a:noFill/>
          </a:ln>
        </p:spPr>
      </p:pic>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4" name="CustomShape 1"/>
          <p:cNvSpPr/>
          <p:nvPr/>
        </p:nvSpPr>
        <p:spPr>
          <a:xfrm>
            <a:off x="714240" y="221040"/>
            <a:ext cx="7982640" cy="612504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0" lang="ru-RU" sz="2200" spc="-1" strike="noStrike">
                <a:solidFill>
                  <a:srgbClr val="ff0000"/>
                </a:solidFill>
                <a:latin typeface="Arial Black"/>
                <a:ea typeface="Times New Roman"/>
              </a:rPr>
              <a:t>Порожнинне грязелікування </a:t>
            </a:r>
            <a:r>
              <a:rPr b="0" lang="ru-RU" sz="2200" spc="-1" strike="noStrike">
                <a:solidFill>
                  <a:srgbClr val="000000"/>
                </a:solidFill>
                <a:latin typeface="Arial Black"/>
                <a:ea typeface="Times New Roman"/>
              </a:rPr>
              <a:t>— введення грязьових тампонів при лікуванні захворювань малого тазу. Процедури проводять через день. Курс лікування — 10-15 процедур.</a:t>
            </a:r>
            <a:endParaRPr b="0" lang="ru-RU" sz="2200" spc="-1" strike="noStrike">
              <a:latin typeface="Arial"/>
            </a:endParaRPr>
          </a:p>
          <a:p>
            <a:pPr algn="just">
              <a:lnSpc>
                <a:spcPct val="100000"/>
              </a:lnSpc>
            </a:pPr>
            <a:r>
              <a:rPr b="0" lang="ru-RU" sz="2200" spc="-1" strike="noStrike">
                <a:solidFill>
                  <a:srgbClr val="000000"/>
                </a:solidFill>
                <a:latin typeface="Arial Black"/>
                <a:ea typeface="Times New Roman"/>
              </a:rPr>
              <a:t>Широкого поширення набули методики використання грязьового розчину і препаратів з лікувальних грязей для компресів, зрошувань, полоскань, введенні електрофорезом.</a:t>
            </a:r>
            <a:endParaRPr b="0" lang="ru-RU" sz="2200" spc="-1" strike="noStrike">
              <a:latin typeface="Arial"/>
            </a:endParaRPr>
          </a:p>
          <a:p>
            <a:pPr algn="just">
              <a:lnSpc>
                <a:spcPct val="100000"/>
              </a:lnSpc>
            </a:pPr>
            <a:r>
              <a:rPr b="0" lang="ru-RU" sz="2200" spc="-1" strike="noStrike">
                <a:solidFill>
                  <a:srgbClr val="000000"/>
                </a:solidFill>
                <a:latin typeface="Arial Black"/>
                <a:ea typeface="Times New Roman"/>
              </a:rPr>
              <a:t>Грязелікування нерідко поєднують з різними методиками електролікування (електрогрязелікування). </a:t>
            </a:r>
            <a:endParaRPr b="0" lang="ru-RU" sz="2200" spc="-1" strike="noStrike">
              <a:latin typeface="Arial"/>
            </a:endParaRPr>
          </a:p>
          <a:p>
            <a:pPr algn="just">
              <a:lnSpc>
                <a:spcPct val="100000"/>
              </a:lnSpc>
            </a:pPr>
            <a:r>
              <a:rPr b="0" lang="ru-RU" sz="2200" spc="-1" strike="noStrike">
                <a:solidFill>
                  <a:srgbClr val="000000"/>
                </a:solidFill>
                <a:latin typeface="Arial Black"/>
                <a:ea typeface="Times New Roman"/>
              </a:rPr>
              <a:t>Грязьові «коржики», що накладаються на шкіру або слизові, служать одночасно і електродом, через який пропускається електричний струм. </a:t>
            </a:r>
            <a:endParaRPr b="0" lang="ru-RU" sz="2200" spc="-1" strike="noStrike">
              <a:latin typeface="Arial"/>
            </a:endParaRPr>
          </a:p>
          <a:p>
            <a:pPr algn="just">
              <a:lnSpc>
                <a:spcPct val="100000"/>
              </a:lnSpc>
            </a:pPr>
            <a:r>
              <a:rPr b="0" lang="ru-RU" sz="2200" spc="-1" strike="noStrike">
                <a:solidFill>
                  <a:srgbClr val="000000"/>
                </a:solidFill>
                <a:latin typeface="Arial Black"/>
                <a:ea typeface="Times New Roman"/>
              </a:rPr>
              <a:t>Зазвичай курс грязелікування проводять один раз на рік. Інтервал між курсами повинен бути не менше 6 місяців.</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CustomShape 1"/>
          <p:cNvSpPr/>
          <p:nvPr/>
        </p:nvSpPr>
        <p:spPr>
          <a:xfrm>
            <a:off x="392760" y="410760"/>
            <a:ext cx="8411400" cy="587880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0" lang="ru-RU" sz="2000" spc="-1" strike="noStrike">
                <a:solidFill>
                  <a:srgbClr val="ff0000"/>
                </a:solidFill>
                <a:latin typeface="Arial Black"/>
                <a:ea typeface="Times New Roman"/>
              </a:rPr>
              <a:t>Основні показання до проведення грязелікування:  </a:t>
            </a:r>
            <a:r>
              <a:rPr b="0" lang="ru-RU" sz="2000" spc="-1" strike="noStrike">
                <a:solidFill>
                  <a:srgbClr val="000000"/>
                </a:solidFill>
                <a:latin typeface="Arial Black"/>
                <a:ea typeface="Times New Roman"/>
              </a:rPr>
              <a:t>захворювання опорно-рухового апарату (артрити, ревматизм, хвороби і травми кісток, м’язів та сухожиль, переломи, тощо), тривало незаживаючі рани, інфекційно-токсичні захворювання ЦНС (менінгіт, арахноїдит, енцефаліт та ін.), наслідки поранень і травм спинного мозку, радикуліти, неврити, наслідки поранень і травм периферичних відділів нервової системи, захворювання жіночих і чоловічих статевих органів, шкіри (екзема, псоріаз, нейродерміт), залишкові явища після опіків і обморожень.</a:t>
            </a:r>
            <a:endParaRPr b="0" lang="ru-RU" sz="2000" spc="-1" strike="noStrike">
              <a:latin typeface="Arial"/>
            </a:endParaRPr>
          </a:p>
          <a:p>
            <a:pPr algn="just">
              <a:lnSpc>
                <a:spcPct val="100000"/>
              </a:lnSpc>
            </a:pPr>
            <a:r>
              <a:rPr b="0" lang="ru-RU" sz="2000" spc="-1" strike="noStrike">
                <a:solidFill>
                  <a:srgbClr val="ff0000"/>
                </a:solidFill>
                <a:latin typeface="Arial Black"/>
                <a:ea typeface="Times New Roman"/>
              </a:rPr>
              <a:t>Основними курортами, де застосовується пелоїдотерапія,</a:t>
            </a:r>
            <a:r>
              <a:rPr b="0" lang="ru-RU" sz="2000" spc="-1" strike="noStrike">
                <a:solidFill>
                  <a:srgbClr val="000000"/>
                </a:solidFill>
                <a:latin typeface="Arial Black"/>
                <a:ea typeface="Times New Roman"/>
              </a:rPr>
              <a:t> є: Куяльник (Одеса), Слав’янськ (Донецька область), Саки (Крим), інші при використанні комплексного лікування.</a:t>
            </a:r>
            <a:endParaRPr b="0" lang="ru-RU" sz="2000" spc="-1" strike="noStrike">
              <a:latin typeface="Arial"/>
            </a:endParaRPr>
          </a:p>
          <a:p>
            <a:pPr algn="just">
              <a:lnSpc>
                <a:spcPct val="100000"/>
              </a:lnSpc>
            </a:pPr>
            <a:r>
              <a:rPr b="0" lang="ru-RU" sz="2000" spc="-1" strike="noStrike">
                <a:solidFill>
                  <a:srgbClr val="000000"/>
                </a:solidFill>
                <a:latin typeface="Arial Black"/>
                <a:ea typeface="Times New Roman"/>
              </a:rPr>
              <a:t>У пелоїдотерапії переважно використовуються </a:t>
            </a:r>
            <a:r>
              <a:rPr b="0" lang="ru-RU" sz="2000" spc="-1" strike="noStrike">
                <a:solidFill>
                  <a:srgbClr val="7030a0"/>
                </a:solidFill>
                <a:latin typeface="Arial Black"/>
                <a:ea typeface="Times New Roman"/>
              </a:rPr>
              <a:t>мулові </a:t>
            </a:r>
            <a:r>
              <a:rPr b="0" lang="ru-RU" sz="2000" spc="-1" strike="noStrike">
                <a:solidFill>
                  <a:srgbClr val="000000"/>
                </a:solidFill>
                <a:latin typeface="Arial Black"/>
                <a:ea typeface="Times New Roman"/>
              </a:rPr>
              <a:t>та </a:t>
            </a:r>
            <a:r>
              <a:rPr b="0" lang="ru-RU" sz="2000" spc="-1" strike="noStrike">
                <a:solidFill>
                  <a:srgbClr val="7030a0"/>
                </a:solidFill>
                <a:latin typeface="Arial Black"/>
                <a:ea typeface="Times New Roman"/>
              </a:rPr>
              <a:t>торф’яні грязі</a:t>
            </a:r>
            <a:r>
              <a:rPr b="0" lang="ru-RU" sz="2000" spc="-1" strike="noStrike">
                <a:solidFill>
                  <a:srgbClr val="000000"/>
                </a:solidFill>
                <a:latin typeface="Arial Black"/>
                <a:ea typeface="Times New Roman"/>
              </a:rPr>
              <a:t>. Як замінники грязі з успіхом використовуються </a:t>
            </a:r>
            <a:r>
              <a:rPr b="0" lang="ru-RU" sz="2000" spc="-1" strike="noStrike">
                <a:solidFill>
                  <a:srgbClr val="ffc000"/>
                </a:solidFill>
                <a:latin typeface="Arial Black"/>
                <a:ea typeface="Times New Roman"/>
              </a:rPr>
              <a:t>озокерит, парафін, </a:t>
            </a:r>
            <a:r>
              <a:rPr b="0" lang="ru-RU" sz="2000" spc="-1" strike="noStrike">
                <a:latin typeface="Arial Black"/>
                <a:ea typeface="Times New Roman"/>
              </a:rPr>
              <a:t>а також </a:t>
            </a:r>
            <a:r>
              <a:rPr b="0" lang="ru-RU" sz="2000" spc="-1" strike="noStrike">
                <a:solidFill>
                  <a:srgbClr val="ffc000"/>
                </a:solidFill>
                <a:latin typeface="Arial Black"/>
                <a:ea typeface="Times New Roman"/>
              </a:rPr>
              <a:t>нафталанова нафта та глина</a:t>
            </a:r>
            <a:r>
              <a:rPr b="0" lang="ru-RU" sz="2000" spc="-1" strike="noStrike">
                <a:solidFill>
                  <a:srgbClr val="000000"/>
                </a:solidFill>
                <a:latin typeface="Arial Black"/>
                <a:ea typeface="Times New Roman"/>
              </a:rPr>
              <a:t>.</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TextShape 1"/>
          <p:cNvSpPr txBox="1"/>
          <p:nvPr/>
        </p:nvSpPr>
        <p:spPr>
          <a:xfrm>
            <a:off x="1206360" y="864000"/>
            <a:ext cx="6857640" cy="5040000"/>
          </a:xfrm>
          <a:prstGeom prst="rect">
            <a:avLst/>
          </a:prstGeom>
          <a:solidFill>
            <a:srgbClr val="ffffff"/>
          </a:solidFill>
          <a:ln>
            <a:noFill/>
          </a:ln>
        </p:spPr>
        <p:txBody>
          <a:bodyPr lIns="0" rIns="0" tIns="0" bIns="0">
            <a:noAutofit/>
          </a:bodyPr>
          <a:p>
            <a:pPr>
              <a:lnSpc>
                <a:spcPct val="100000"/>
              </a:lnSpc>
            </a:pPr>
            <a:r>
              <a:rPr b="1" i="1" lang="ru-RU" sz="3200" spc="-1" strike="noStrike">
                <a:solidFill>
                  <a:srgbClr val="ff0000"/>
                </a:solidFill>
                <a:latin typeface="Arial"/>
              </a:rPr>
              <a:t>Показання:</a:t>
            </a:r>
            <a:r>
              <a:rPr b="1" lang="ru-RU" sz="3200" spc="-1" strike="noStrike">
                <a:solidFill>
                  <a:srgbClr val="ff0000"/>
                </a:solidFill>
                <a:latin typeface="Arial"/>
              </a:rPr>
              <a:t> </a:t>
            </a:r>
            <a:endParaRPr b="0" lang="ru-RU" sz="3200" spc="-1" strike="noStrike">
              <a:solidFill>
                <a:srgbClr val="000000"/>
              </a:solidFill>
              <a:latin typeface="Arial"/>
            </a:endParaRPr>
          </a:p>
          <a:p>
            <a:pPr marL="432000" indent="-324000">
              <a:lnSpc>
                <a:spcPct val="100000"/>
              </a:lnSpc>
              <a:buClr>
                <a:srgbClr val="000000"/>
              </a:buClr>
              <a:buFont typeface="Wingdings" charset="2"/>
              <a:buChar char=""/>
            </a:pPr>
            <a:r>
              <a:rPr b="1" lang="ru-RU" sz="2800" spc="-1" strike="noStrike">
                <a:solidFill>
                  <a:srgbClr val="ff0000"/>
                </a:solidFill>
                <a:latin typeface="Arial"/>
              </a:rPr>
              <a:t>хронічні запальні процеси</a:t>
            </a:r>
            <a:endParaRPr b="0" lang="ru-RU" sz="2800" spc="-1" strike="noStrike">
              <a:solidFill>
                <a:srgbClr val="000000"/>
              </a:solidFill>
              <a:latin typeface="Arial"/>
            </a:endParaRPr>
          </a:p>
          <a:p>
            <a:pPr marL="432000" indent="-324000">
              <a:lnSpc>
                <a:spcPct val="100000"/>
              </a:lnSpc>
              <a:buClr>
                <a:srgbClr val="000000"/>
              </a:buClr>
              <a:buFont typeface="Wingdings" charset="2"/>
              <a:buChar char=""/>
            </a:pPr>
            <a:r>
              <a:rPr b="1" lang="ru-RU" sz="2800" spc="-1" strike="noStrike">
                <a:solidFill>
                  <a:srgbClr val="ff0000"/>
                </a:solidFill>
                <a:latin typeface="Arial"/>
              </a:rPr>
              <a:t>дегенеративно-дистрофічні захворювання</a:t>
            </a:r>
            <a:endParaRPr b="0" lang="ru-RU" sz="2800" spc="-1" strike="noStrike">
              <a:solidFill>
                <a:srgbClr val="000000"/>
              </a:solidFill>
              <a:latin typeface="Arial"/>
            </a:endParaRPr>
          </a:p>
          <a:p>
            <a:pPr marL="432000" indent="-324000">
              <a:lnSpc>
                <a:spcPct val="100000"/>
              </a:lnSpc>
              <a:buClr>
                <a:srgbClr val="000000"/>
              </a:buClr>
              <a:buFont typeface="Wingdings" charset="2"/>
              <a:buChar char=""/>
            </a:pPr>
            <a:r>
              <a:rPr b="1" lang="ru-RU" sz="2800" spc="-1" strike="noStrike">
                <a:solidFill>
                  <a:srgbClr val="ff0000"/>
                </a:solidFill>
                <a:latin typeface="Arial"/>
              </a:rPr>
              <a:t>спайкова хвороба</a:t>
            </a:r>
            <a:endParaRPr b="0" lang="ru-RU" sz="2800" spc="-1" strike="noStrike">
              <a:solidFill>
                <a:srgbClr val="000000"/>
              </a:solidFill>
              <a:latin typeface="Arial"/>
            </a:endParaRPr>
          </a:p>
          <a:p>
            <a:pPr>
              <a:lnSpc>
                <a:spcPct val="100000"/>
              </a:lnSpc>
            </a:pPr>
            <a:endParaRPr b="0" lang="ru-RU" sz="2800" spc="-1" strike="noStrike">
              <a:solidFill>
                <a:srgbClr val="000000"/>
              </a:solidFill>
              <a:latin typeface="Arial"/>
            </a:endParaRPr>
          </a:p>
          <a:p>
            <a:pPr>
              <a:lnSpc>
                <a:spcPct val="100000"/>
              </a:lnSpc>
            </a:pPr>
            <a:r>
              <a:rPr b="1" i="1" lang="ru-RU" sz="3200" spc="-1" strike="noStrike">
                <a:solidFill>
                  <a:srgbClr val="ff0000"/>
                </a:solidFill>
                <a:latin typeface="Arial"/>
              </a:rPr>
              <a:t>Протипоказання:</a:t>
            </a:r>
            <a:r>
              <a:rPr b="1" lang="ru-RU" sz="3200" spc="-1" strike="noStrike">
                <a:solidFill>
                  <a:srgbClr val="ff0000"/>
                </a:solidFill>
                <a:latin typeface="Arial"/>
              </a:rPr>
              <a:t> </a:t>
            </a:r>
            <a:endParaRPr b="0" lang="ru-RU" sz="3200" spc="-1" strike="noStrike">
              <a:solidFill>
                <a:srgbClr val="000000"/>
              </a:solidFill>
              <a:latin typeface="Arial"/>
            </a:endParaRPr>
          </a:p>
          <a:p>
            <a:pPr marL="432000" indent="-324000">
              <a:lnSpc>
                <a:spcPct val="100000"/>
              </a:lnSpc>
              <a:buClr>
                <a:srgbClr val="000000"/>
              </a:buClr>
              <a:buFont typeface="Wingdings" charset="2"/>
              <a:buChar char=""/>
            </a:pPr>
            <a:r>
              <a:rPr b="1" lang="ru-RU" sz="2800" spc="-1" strike="noStrike">
                <a:solidFill>
                  <a:srgbClr val="ff0000"/>
                </a:solidFill>
                <a:latin typeface="Arial"/>
              </a:rPr>
              <a:t>загальні </a:t>
            </a:r>
            <a:endParaRPr b="0" lang="ru-RU" sz="2800" spc="-1" strike="noStrike">
              <a:solidFill>
                <a:srgbClr val="000000"/>
              </a:solidFill>
              <a:latin typeface="Arial"/>
            </a:endParaRPr>
          </a:p>
          <a:p>
            <a:pPr marL="432000" indent="-324000">
              <a:lnSpc>
                <a:spcPct val="100000"/>
              </a:lnSpc>
              <a:buClr>
                <a:srgbClr val="000000"/>
              </a:buClr>
              <a:buFont typeface="Wingdings" charset="2"/>
              <a:buChar char=""/>
            </a:pPr>
            <a:r>
              <a:rPr b="1" lang="ru-RU" sz="2800" spc="-1" strike="noStrike">
                <a:solidFill>
                  <a:srgbClr val="ff0000"/>
                </a:solidFill>
                <a:latin typeface="Arial"/>
              </a:rPr>
              <a:t>гострі запальні процеси будь-якої локалізації</a:t>
            </a:r>
            <a:endParaRPr b="0" lang="ru-RU"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7" name="Picture 4" descr=""/>
          <p:cNvPicPr/>
          <p:nvPr/>
        </p:nvPicPr>
        <p:blipFill>
          <a:blip r:embed="rId1"/>
          <a:stretch/>
        </p:blipFill>
        <p:spPr>
          <a:xfrm>
            <a:off x="144000" y="126360"/>
            <a:ext cx="4226760" cy="5777640"/>
          </a:xfrm>
          <a:prstGeom prst="rect">
            <a:avLst/>
          </a:prstGeom>
          <a:ln>
            <a:noFill/>
          </a:ln>
        </p:spPr>
      </p:pic>
      <p:pic>
        <p:nvPicPr>
          <p:cNvPr id="868" name="Picture 4" descr=""/>
          <p:cNvPicPr/>
          <p:nvPr/>
        </p:nvPicPr>
        <p:blipFill>
          <a:blip r:embed="rId2"/>
          <a:stretch/>
        </p:blipFill>
        <p:spPr>
          <a:xfrm>
            <a:off x="4727520" y="144000"/>
            <a:ext cx="4199040" cy="576000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CustomShape 1"/>
          <p:cNvSpPr/>
          <p:nvPr/>
        </p:nvSpPr>
        <p:spPr>
          <a:xfrm>
            <a:off x="288000" y="214200"/>
            <a:ext cx="8568000" cy="64584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000000"/>
                </a:solidFill>
                <a:latin typeface="Arial"/>
                <a:ea typeface="DejaVu Sans"/>
              </a:rPr>
              <a:t>Як було відмічено авторами навчального посібника «Курортное дело» А.М. Ветитневим та Л.Б. Журавльовою, все різноманіття погоди аналізують через класифікацію, що виділяє </a:t>
            </a:r>
            <a:r>
              <a:rPr b="1" lang="ru-RU" sz="2200" spc="-1" strike="noStrike">
                <a:solidFill>
                  <a:srgbClr val="7030a0"/>
                </a:solidFill>
                <a:latin typeface="Arial"/>
                <a:ea typeface="DejaVu Sans"/>
              </a:rPr>
              <a:t>16 класів погоди, яку можна підрозділити на 3 групи</a:t>
            </a:r>
            <a:r>
              <a:rPr b="1" lang="ru-RU" sz="2200" spc="-1" strike="noStrike">
                <a:solidFill>
                  <a:srgbClr val="000000"/>
                </a:solidFill>
                <a:latin typeface="Arial"/>
                <a:ea typeface="DejaVu Sans"/>
              </a:rPr>
              <a:t>:</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безморозна погода (8 класів);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погода з переходом температури повітря через 0 °С (2 класи);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морозна погода (6 класів).</a:t>
            </a: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Усі класи погоди найбільш сприятливі для людини, коли вдень багато сонця, велика кількість видимих і ультрафіолетових променів, хороша освітленість і особливо привабливі навколишні ландшафти. </a:t>
            </a:r>
            <a:endParaRPr b="0" lang="ru-RU" sz="2200" spc="-1" strike="noStrike">
              <a:latin typeface="Arial"/>
            </a:endParaRPr>
          </a:p>
          <a:p>
            <a:pPr algn="just">
              <a:lnSpc>
                <a:spcPct val="100000"/>
              </a:lnSpc>
            </a:pPr>
            <a:r>
              <a:rPr b="1" lang="ru-RU" sz="2200" spc="-1" strike="noStrike">
                <a:solidFill>
                  <a:srgbClr val="ff0000"/>
                </a:solidFill>
                <a:latin typeface="Arial"/>
                <a:ea typeface="DejaVu Sans"/>
              </a:rPr>
              <a:t>Відповідно до значення мінливості виділяють такі режими погоди: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дуже стійка (до 25%);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стійка (25 — 34%);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мінлива (35 — 50%);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сильномінлива (&gt; 50%).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9" name="TextShape 1"/>
          <p:cNvSpPr txBox="1"/>
          <p:nvPr/>
        </p:nvSpPr>
        <p:spPr>
          <a:xfrm>
            <a:off x="606960" y="714240"/>
            <a:ext cx="8229240" cy="4114440"/>
          </a:xfrm>
          <a:prstGeom prst="rect">
            <a:avLst/>
          </a:prstGeom>
          <a:solidFill>
            <a:srgbClr val="ffffff"/>
          </a:solidFill>
          <a:ln>
            <a:noFill/>
          </a:ln>
        </p:spPr>
        <p:txBody>
          <a:bodyPr lIns="0" rIns="0" tIns="0" bIns="0">
            <a:noAutofit/>
          </a:bodyPr>
          <a:p>
            <a:pPr algn="ctr">
              <a:lnSpc>
                <a:spcPct val="100000"/>
              </a:lnSpc>
            </a:pPr>
            <a:r>
              <a:rPr b="0" lang="ru-RU" sz="1800" spc="-1" strike="noStrike">
                <a:solidFill>
                  <a:srgbClr val="ff0000"/>
                </a:solidFill>
                <a:latin typeface="Arial"/>
              </a:rPr>
              <a:t>   </a:t>
            </a:r>
            <a:r>
              <a:rPr b="1" lang="ru-RU" sz="3600" spc="-1" strike="noStrike">
                <a:solidFill>
                  <a:srgbClr val="ff0000"/>
                </a:solidFill>
                <a:latin typeface="Arial"/>
              </a:rPr>
              <a:t>Лікування парафіном і озокеритом здійснюється за методиками:</a:t>
            </a:r>
            <a:endParaRPr b="0" lang="ru-RU" sz="3600" spc="-1" strike="noStrike">
              <a:solidFill>
                <a:srgbClr val="000000"/>
              </a:solidFill>
              <a:latin typeface="Arial"/>
            </a:endParaRPr>
          </a:p>
          <a:p>
            <a:pPr>
              <a:lnSpc>
                <a:spcPct val="100000"/>
              </a:lnSpc>
            </a:pPr>
            <a:endParaRPr b="0" lang="ru-RU" sz="3600" spc="-1" strike="noStrike">
              <a:solidFill>
                <a:srgbClr val="000000"/>
              </a:solidFill>
              <a:latin typeface="Arial"/>
            </a:endParaRPr>
          </a:p>
          <a:p>
            <a:pPr marL="432000" indent="-324000">
              <a:lnSpc>
                <a:spcPct val="100000"/>
              </a:lnSpc>
              <a:buClr>
                <a:srgbClr val="000000"/>
              </a:buClr>
              <a:buFont typeface="Wingdings" charset="2"/>
              <a:buChar char=""/>
            </a:pPr>
            <a:r>
              <a:rPr b="1" lang="ru-RU" sz="3200" spc="-1" strike="noStrike">
                <a:solidFill>
                  <a:srgbClr val="ff0000"/>
                </a:solidFill>
                <a:latin typeface="Arial"/>
              </a:rPr>
              <a:t>кюветно-аплікаційною</a:t>
            </a:r>
            <a:endParaRPr b="0" lang="ru-RU" sz="3200" spc="-1" strike="noStrike">
              <a:solidFill>
                <a:srgbClr val="000000"/>
              </a:solidFill>
              <a:latin typeface="Arial"/>
            </a:endParaRPr>
          </a:p>
          <a:p>
            <a:pPr marL="432000" indent="-324000">
              <a:lnSpc>
                <a:spcPct val="100000"/>
              </a:lnSpc>
              <a:buClr>
                <a:srgbClr val="000000"/>
              </a:buClr>
              <a:buFont typeface="Wingdings" charset="2"/>
              <a:buChar char=""/>
            </a:pPr>
            <a:r>
              <a:rPr b="1" lang="ru-RU" sz="3200" spc="-1" strike="noStrike">
                <a:solidFill>
                  <a:srgbClr val="ff0000"/>
                </a:solidFill>
                <a:latin typeface="Arial"/>
              </a:rPr>
              <a:t>серветко-аплікаційною</a:t>
            </a:r>
            <a:endParaRPr b="0" lang="ru-RU" sz="3200" spc="-1" strike="noStrike">
              <a:solidFill>
                <a:srgbClr val="000000"/>
              </a:solidFill>
              <a:latin typeface="Arial"/>
            </a:endParaRPr>
          </a:p>
          <a:p>
            <a:pPr marL="432000" indent="-324000">
              <a:lnSpc>
                <a:spcPct val="100000"/>
              </a:lnSpc>
              <a:buClr>
                <a:srgbClr val="000000"/>
              </a:buClr>
              <a:buFont typeface="Wingdings" charset="2"/>
              <a:buChar char=""/>
            </a:pPr>
            <a:r>
              <a:rPr b="1" lang="ru-RU" sz="3200" spc="-1" strike="noStrike">
                <a:solidFill>
                  <a:srgbClr val="ff0000"/>
                </a:solidFill>
                <a:latin typeface="Arial"/>
              </a:rPr>
              <a:t>парафінової ванночки або мішечка</a:t>
            </a:r>
            <a:endParaRPr b="0" lang="ru-RU" sz="3200" spc="-1" strike="noStrike">
              <a:solidFill>
                <a:srgbClr val="000000"/>
              </a:solidFill>
              <a:latin typeface="Arial"/>
            </a:endParaRPr>
          </a:p>
          <a:p>
            <a:pPr marL="432000" indent="-324000">
              <a:lnSpc>
                <a:spcPct val="100000"/>
              </a:lnSpc>
              <a:buClr>
                <a:srgbClr val="000000"/>
              </a:buClr>
              <a:buFont typeface="Wingdings" charset="2"/>
              <a:buChar char=""/>
            </a:pPr>
            <a:r>
              <a:rPr b="1" lang="ru-RU" sz="3200" spc="-1" strike="noStrike">
                <a:solidFill>
                  <a:srgbClr val="ff0000"/>
                </a:solidFill>
                <a:latin typeface="Arial"/>
              </a:rPr>
              <a:t>нашарування</a:t>
            </a:r>
            <a:endParaRPr b="0" lang="ru-RU" sz="3200" spc="-1" strike="noStrike">
              <a:solidFill>
                <a:srgbClr val="000000"/>
              </a:solidFill>
              <a:latin typeface="Arial"/>
            </a:endParaRPr>
          </a:p>
          <a:p>
            <a:pPr>
              <a:lnSpc>
                <a:spcPct val="100000"/>
              </a:lnSpc>
            </a:pPr>
            <a:endParaRPr b="0" lang="ru-R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TextShape 1"/>
          <p:cNvSpPr txBox="1"/>
          <p:nvPr/>
        </p:nvSpPr>
        <p:spPr>
          <a:xfrm>
            <a:off x="928080" y="642960"/>
            <a:ext cx="7500600" cy="4114440"/>
          </a:xfrm>
          <a:prstGeom prst="rect">
            <a:avLst/>
          </a:prstGeom>
          <a:solidFill>
            <a:srgbClr val="ffffff"/>
          </a:solidFill>
          <a:ln>
            <a:noFill/>
          </a:ln>
        </p:spPr>
        <p:txBody>
          <a:bodyPr lIns="0" rIns="0" tIns="0" bIns="0">
            <a:noAutofit/>
          </a:bodyPr>
          <a:p>
            <a:pPr algn="ctr">
              <a:lnSpc>
                <a:spcPct val="100000"/>
              </a:lnSpc>
            </a:pPr>
            <a:r>
              <a:rPr b="0" lang="ru-RU" sz="3600" spc="-1" strike="noStrike">
                <a:solidFill>
                  <a:srgbClr val="000000"/>
                </a:solidFill>
                <a:latin typeface="Arial"/>
              </a:rPr>
              <a:t>  </a:t>
            </a:r>
            <a:r>
              <a:rPr b="1" lang="ru-RU" sz="3600" spc="-1" strike="noStrike">
                <a:solidFill>
                  <a:srgbClr val="000000"/>
                </a:solidFill>
                <a:latin typeface="Arial"/>
              </a:rPr>
              <a:t>Таким чином, </a:t>
            </a:r>
            <a:r>
              <a:rPr b="1" lang="ru-RU" sz="3600" spc="-1" strike="noStrike">
                <a:solidFill>
                  <a:srgbClr val="ff0000"/>
                </a:solidFill>
                <a:latin typeface="Arial"/>
              </a:rPr>
              <a:t>пелоїди здійснюють наступну дію: </a:t>
            </a:r>
            <a:endParaRPr b="0" lang="ru-RU" sz="3600" spc="-1" strike="noStrike">
              <a:solidFill>
                <a:srgbClr val="000000"/>
              </a:solidFill>
              <a:latin typeface="Arial"/>
            </a:endParaRPr>
          </a:p>
          <a:p>
            <a:pPr>
              <a:lnSpc>
                <a:spcPct val="100000"/>
              </a:lnSpc>
            </a:pPr>
            <a:endParaRPr b="0" lang="ru-RU" sz="3600" spc="-1" strike="noStrike">
              <a:solidFill>
                <a:srgbClr val="000000"/>
              </a:solidFill>
              <a:latin typeface="Arial"/>
            </a:endParaRPr>
          </a:p>
          <a:p>
            <a:pPr>
              <a:lnSpc>
                <a:spcPct val="100000"/>
              </a:lnSpc>
            </a:pPr>
            <a:r>
              <a:rPr b="1" lang="ru-RU" sz="3600" spc="-1" strike="noStrike">
                <a:solidFill>
                  <a:srgbClr val="7030a0"/>
                </a:solidFill>
                <a:latin typeface="Arial"/>
              </a:rPr>
              <a:t>грязі - термічну, механічну та хімічну</a:t>
            </a:r>
            <a:endParaRPr b="0" lang="ru-RU" sz="3600" spc="-1" strike="noStrike">
              <a:solidFill>
                <a:srgbClr val="000000"/>
              </a:solidFill>
              <a:latin typeface="Arial"/>
            </a:endParaRPr>
          </a:p>
          <a:p>
            <a:pPr>
              <a:lnSpc>
                <a:spcPct val="100000"/>
              </a:lnSpc>
            </a:pPr>
            <a:r>
              <a:rPr b="1" lang="ru-RU" sz="3600" spc="-1" strike="noStrike">
                <a:solidFill>
                  <a:srgbClr val="7030a0"/>
                </a:solidFill>
                <a:latin typeface="Arial"/>
              </a:rPr>
              <a:t>парафін – термічну та механічну</a:t>
            </a:r>
            <a:endParaRPr b="0" lang="ru-RU" sz="3600" spc="-1" strike="noStrike">
              <a:solidFill>
                <a:srgbClr val="000000"/>
              </a:solidFill>
              <a:latin typeface="Arial"/>
            </a:endParaRPr>
          </a:p>
          <a:p>
            <a:pPr>
              <a:lnSpc>
                <a:spcPct val="100000"/>
              </a:lnSpc>
            </a:pPr>
            <a:r>
              <a:rPr b="1" lang="ru-RU" sz="3600" spc="-1" strike="noStrike">
                <a:solidFill>
                  <a:srgbClr val="7030a0"/>
                </a:solidFill>
                <a:latin typeface="Arial"/>
              </a:rPr>
              <a:t>озокерит – термічну, механічну та хімічну</a:t>
            </a:r>
            <a:endParaRPr b="0" lang="ru-RU" sz="3600" spc="-1" strike="noStrike">
              <a:solidFill>
                <a:srgbClr val="000000"/>
              </a:solidFill>
              <a:latin typeface="Arial"/>
            </a:endParaRPr>
          </a:p>
          <a:p>
            <a:pPr>
              <a:lnSpc>
                <a:spcPct val="100000"/>
              </a:lnSpc>
            </a:pPr>
            <a:endParaRPr b="0" lang="ru-RU"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1" name="CustomShape 1"/>
          <p:cNvSpPr/>
          <p:nvPr/>
        </p:nvSpPr>
        <p:spPr>
          <a:xfrm>
            <a:off x="267120" y="174600"/>
            <a:ext cx="8732880" cy="66085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7030a0"/>
                </a:solidFill>
                <a:latin typeface="Arial"/>
                <a:ea typeface="DejaVu Sans"/>
              </a:rPr>
              <a:t>Лікувальний торф </a:t>
            </a:r>
            <a:r>
              <a:rPr b="1" lang="ru-RU" sz="2200" spc="-1" strike="noStrike">
                <a:solidFill>
                  <a:srgbClr val="000000"/>
                </a:solidFill>
                <a:latin typeface="Arial"/>
                <a:ea typeface="DejaVu Sans"/>
              </a:rPr>
              <a:t>— це природні відкладення, що складаються з продуктів неповного розпаду болотяних рослин в умовах надмірного зволоження і утрудненого доступу повітря. </a:t>
            </a:r>
            <a:endParaRPr b="0" lang="ru-RU" sz="2200" spc="-1" strike="noStrike">
              <a:latin typeface="Arial"/>
            </a:endParaRPr>
          </a:p>
          <a:p>
            <a:pPr algn="just">
              <a:lnSpc>
                <a:spcPct val="100000"/>
              </a:lnSpc>
            </a:pPr>
            <a:r>
              <a:rPr b="1" lang="ru-RU" sz="2000" spc="-1" strike="noStrike">
                <a:solidFill>
                  <a:srgbClr val="000000"/>
                </a:solidFill>
                <a:latin typeface="Arial"/>
                <a:ea typeface="DejaVu Sans"/>
              </a:rPr>
              <a:t>Він застосовується у вигляді торф’яної грязі в нагрітому стані для </a:t>
            </a:r>
            <a:r>
              <a:rPr b="1" i="1" lang="ru-RU" sz="2000" spc="-1" strike="noStrike">
                <a:solidFill>
                  <a:srgbClr val="ff0000"/>
                </a:solidFill>
                <a:latin typeface="Arial"/>
                <a:ea typeface="DejaVu Sans"/>
              </a:rPr>
              <a:t>торфолікування.</a:t>
            </a:r>
            <a:r>
              <a:rPr b="1" lang="ru-RU" sz="2000" spc="-1" strike="noStrike">
                <a:solidFill>
                  <a:srgbClr val="000000"/>
                </a:solidFill>
                <a:latin typeface="Arial"/>
                <a:ea typeface="DejaVu Sans"/>
              </a:rPr>
              <a:t> Торф утворюється в болотах. Його походження пов’язане з накопиченням залишків відмерлої рослинності, наземні частини якої гуміфікуються (розкладаються) і мінералізуються в поверхневому шарі болота. Фізико-хімічні властивості торфів з різних місцевостей можуть значно відрізнятися. </a:t>
            </a:r>
            <a:endParaRPr b="0" lang="ru-RU" sz="2000" spc="-1" strike="noStrike">
              <a:latin typeface="Arial"/>
            </a:endParaRPr>
          </a:p>
          <a:p>
            <a:pPr algn="just">
              <a:lnSpc>
                <a:spcPct val="100000"/>
              </a:lnSpc>
            </a:pPr>
            <a:r>
              <a:rPr b="1" i="1" lang="ru-RU" sz="2000" spc="-1" strike="noStrike">
                <a:solidFill>
                  <a:srgbClr val="ff0000"/>
                </a:solidFill>
                <a:latin typeface="Arial"/>
                <a:ea typeface="DejaVu Sans"/>
              </a:rPr>
              <a:t>З лікувальною метою застосовують тільки торф високого ступеня розкладання (понад 40 %).</a:t>
            </a:r>
            <a:r>
              <a:rPr b="1" lang="ru-RU" sz="2000" spc="-1" strike="noStrike">
                <a:solidFill>
                  <a:srgbClr val="000000"/>
                </a:solidFill>
                <a:latin typeface="Arial"/>
                <a:ea typeface="DejaVu Sans"/>
              </a:rPr>
              <a:t> Хімічний склад торфу залежить від умов його утворення та ступеня розкладання, хімічного складу рослин, з яких він утворюється.</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У органічну масу лікувального торфу входять </a:t>
            </a:r>
            <a:r>
              <a:rPr b="1" lang="ru-RU" sz="2000" spc="-1" strike="noStrike">
                <a:solidFill>
                  <a:srgbClr val="7030a0"/>
                </a:solidFill>
                <a:latin typeface="Arial"/>
                <a:ea typeface="DejaVu Sans"/>
              </a:rPr>
              <a:t>гумінові кислоти, целюлоза, амінокислоти, ферменти та інші речовини.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Залежно від складу водного середовища лікувальний торф може включати різні </a:t>
            </a:r>
            <a:r>
              <a:rPr b="1" lang="ru-RU" sz="2000" spc="-1" strike="noStrike">
                <a:solidFill>
                  <a:srgbClr val="7030a0"/>
                </a:solidFill>
                <a:latin typeface="Arial"/>
                <a:ea typeface="DejaVu Sans"/>
              </a:rPr>
              <a:t>іони — заліза, кальцію, хлору, сульфатні та інші</a:t>
            </a:r>
            <a:r>
              <a:rPr b="1" lang="ru-RU" sz="2000" spc="-1" strike="noStrike">
                <a:solidFill>
                  <a:srgbClr val="000000"/>
                </a:solidFill>
                <a:latin typeface="Arial"/>
                <a:ea typeface="DejaVu Sans"/>
              </a:rPr>
              <a:t>.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За ступенем мінералізації грязьового розчину розрізняють прісноводі та мінералізовані торфи.</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CustomShape 1"/>
          <p:cNvSpPr/>
          <p:nvPr/>
        </p:nvSpPr>
        <p:spPr>
          <a:xfrm>
            <a:off x="339120" y="125280"/>
            <a:ext cx="8588880" cy="646020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1" lang="ru-RU" sz="2200" spc="-1" strike="noStrike">
                <a:solidFill>
                  <a:srgbClr val="000000"/>
                </a:solidFill>
                <a:latin typeface="Arial"/>
                <a:ea typeface="Times New Roman"/>
              </a:rPr>
              <a:t>Лікувальний торф має темно-коричневий або майже чорний колір, високу пластичність, об’ємну вагу (1,0—1,3 г/см3), вологість (65—85%), повинен бути вільний від різних домішок. </a:t>
            </a:r>
            <a:endParaRPr b="0" lang="ru-RU" sz="2200" spc="-1" strike="noStrike">
              <a:latin typeface="Arial"/>
            </a:endParaRPr>
          </a:p>
          <a:p>
            <a:pPr algn="just">
              <a:lnSpc>
                <a:spcPct val="100000"/>
              </a:lnSpc>
            </a:pPr>
            <a:r>
              <a:rPr b="1" i="1" lang="ru-RU" sz="2200" spc="-1" strike="noStrike">
                <a:solidFill>
                  <a:srgbClr val="7030a0"/>
                </a:solidFill>
                <a:latin typeface="Arial"/>
                <a:ea typeface="Times New Roman"/>
              </a:rPr>
              <a:t>Лікувальний торф відрізняється </a:t>
            </a:r>
            <a:r>
              <a:rPr b="1" lang="ru-RU" sz="2200" spc="-1" strike="noStrike">
                <a:solidFill>
                  <a:srgbClr val="000000"/>
                </a:solidFill>
                <a:latin typeface="Arial"/>
                <a:ea typeface="Times New Roman"/>
              </a:rPr>
              <a:t>високою </a:t>
            </a:r>
            <a:r>
              <a:rPr b="1" lang="ru-RU" sz="2200" spc="-1" strike="noStrike">
                <a:solidFill>
                  <a:srgbClr val="ff0000"/>
                </a:solidFill>
                <a:latin typeface="Arial"/>
                <a:ea typeface="Times New Roman"/>
              </a:rPr>
              <a:t>вологоємкістю</a:t>
            </a:r>
            <a:r>
              <a:rPr b="1" lang="ru-RU" sz="2200" spc="-1" strike="noStrike">
                <a:solidFill>
                  <a:srgbClr val="000000"/>
                </a:solidFill>
                <a:latin typeface="Arial"/>
                <a:ea typeface="Times New Roman"/>
              </a:rPr>
              <a:t> і великим вмістом </a:t>
            </a:r>
            <a:r>
              <a:rPr b="1" lang="ru-RU" sz="2200" spc="-1" strike="noStrike">
                <a:solidFill>
                  <a:srgbClr val="ff0000"/>
                </a:solidFill>
                <a:latin typeface="Arial"/>
                <a:ea typeface="Times New Roman"/>
              </a:rPr>
              <a:t>органічних речовин </a:t>
            </a:r>
            <a:r>
              <a:rPr b="1" lang="ru-RU" sz="2200" spc="-1" strike="noStrike">
                <a:solidFill>
                  <a:srgbClr val="000000"/>
                </a:solidFill>
                <a:latin typeface="Arial"/>
                <a:ea typeface="Times New Roman"/>
              </a:rPr>
              <a:t>(понад 25% сухої речовини). Характерні його </a:t>
            </a:r>
            <a:r>
              <a:rPr b="1" i="1" lang="ru-RU" sz="2200" spc="-1" strike="noStrike">
                <a:solidFill>
                  <a:srgbClr val="7030a0"/>
                </a:solidFill>
                <a:latin typeface="Arial"/>
                <a:ea typeface="Times New Roman"/>
              </a:rPr>
              <a:t>теплові якості </a:t>
            </a:r>
            <a:r>
              <a:rPr b="1" lang="ru-RU" sz="2200" spc="-1" strike="noStrike">
                <a:solidFill>
                  <a:srgbClr val="000000"/>
                </a:solidFill>
                <a:latin typeface="Arial"/>
                <a:ea typeface="Times New Roman"/>
              </a:rPr>
              <a:t>— висока </a:t>
            </a:r>
            <a:r>
              <a:rPr b="1" lang="ru-RU" sz="2200" spc="-1" strike="noStrike">
                <a:solidFill>
                  <a:srgbClr val="ff0000"/>
                </a:solidFill>
                <a:latin typeface="Arial"/>
                <a:ea typeface="Times New Roman"/>
              </a:rPr>
              <a:t>теплоємність</a:t>
            </a:r>
            <a:r>
              <a:rPr b="1" lang="ru-RU" sz="2200" spc="-1" strike="noStrike">
                <a:solidFill>
                  <a:srgbClr val="000000"/>
                </a:solidFill>
                <a:latin typeface="Arial"/>
                <a:ea typeface="Times New Roman"/>
              </a:rPr>
              <a:t>, низька теплопровідність, виражена здатність утримувати тепло. </a:t>
            </a:r>
            <a:endParaRPr b="0" lang="ru-RU" sz="2200" spc="-1" strike="noStrike">
              <a:latin typeface="Arial"/>
            </a:endParaRPr>
          </a:p>
          <a:p>
            <a:pPr algn="just">
              <a:lnSpc>
                <a:spcPct val="100000"/>
              </a:lnSpc>
            </a:pPr>
            <a:r>
              <a:rPr b="1" lang="ru-RU" sz="2200" spc="-1" strike="noStrike">
                <a:solidFill>
                  <a:srgbClr val="ff0000"/>
                </a:solidFill>
                <a:latin typeface="Arial"/>
                <a:ea typeface="Times New Roman"/>
              </a:rPr>
              <a:t>Реакція </a:t>
            </a:r>
            <a:r>
              <a:rPr b="1" lang="ru-RU" sz="2200" spc="-1" strike="noStrike">
                <a:solidFill>
                  <a:srgbClr val="000000"/>
                </a:solidFill>
                <a:latin typeface="Arial"/>
                <a:ea typeface="Times New Roman"/>
              </a:rPr>
              <a:t>лікувального торфу коливається в широких межах — від різко кислої до нейтральної.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Особливу лікувальну цінність мають лікувальні торфи, які містять сульфат кальцію і відповідні мікроорганізми, що сприяють утворенню сірководню. Торф володіє також вираженою </a:t>
            </a:r>
            <a:r>
              <a:rPr b="1" lang="ru-RU" sz="2200" spc="-1" strike="noStrike">
                <a:solidFill>
                  <a:srgbClr val="ff0000"/>
                </a:solidFill>
                <a:latin typeface="Arial"/>
                <a:ea typeface="Times New Roman"/>
              </a:rPr>
              <a:t>адсорбційною здатністю</a:t>
            </a:r>
            <a:r>
              <a:rPr b="1" lang="ru-RU" sz="2200" spc="-1" strike="noStrike">
                <a:solidFill>
                  <a:srgbClr val="000000"/>
                </a:solidFill>
                <a:latin typeface="Arial"/>
                <a:ea typeface="Times New Roman"/>
              </a:rPr>
              <a:t>.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Заготовку лікувального торфу проводять в літньо-осінній період. Зберігають його в спеціальних сховищах при температурі +6-12°С, не допускаючи висихання або підморожування</a:t>
            </a:r>
            <a:r>
              <a:rPr b="1" lang="ru-RU" sz="1300" spc="-1" strike="noStrike">
                <a:solidFill>
                  <a:srgbClr val="000000"/>
                </a:solidFill>
                <a:latin typeface="Arial"/>
                <a:ea typeface="Times New Roman"/>
              </a:rPr>
              <a:t>.</a:t>
            </a:r>
            <a:endParaRPr b="0" lang="ru-RU" sz="1300" spc="-1" strike="noStrike">
              <a:latin typeface="Arial"/>
            </a:endParaRPr>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3" name="Picture 2" descr=""/>
          <p:cNvPicPr/>
          <p:nvPr/>
        </p:nvPicPr>
        <p:blipFill>
          <a:blip r:embed="rId1"/>
          <a:stretch/>
        </p:blipFill>
        <p:spPr>
          <a:xfrm>
            <a:off x="178200" y="285840"/>
            <a:ext cx="8804520" cy="6143400"/>
          </a:xfrm>
          <a:prstGeom prst="rect">
            <a:avLst/>
          </a:prstGeom>
          <a:ln>
            <a:noFill/>
          </a:ln>
        </p:spPr>
      </p:pic>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CustomShape 1"/>
          <p:cNvSpPr/>
          <p:nvPr/>
        </p:nvSpPr>
        <p:spPr>
          <a:xfrm>
            <a:off x="392760" y="179280"/>
            <a:ext cx="8411400" cy="618588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1" lang="ru-RU" sz="2600" spc="-1" strike="noStrike">
                <a:solidFill>
                  <a:srgbClr val="ff0000"/>
                </a:solidFill>
                <a:latin typeface="Arial"/>
                <a:ea typeface="Times New Roman"/>
              </a:rPr>
              <a:t>Торфолікування</a:t>
            </a:r>
            <a:r>
              <a:rPr b="1" lang="ru-RU" sz="2200" spc="-1" strike="noStrike">
                <a:solidFill>
                  <a:srgbClr val="000000"/>
                </a:solidFill>
                <a:latin typeface="Arial"/>
                <a:ea typeface="Times New Roman"/>
              </a:rPr>
              <a:t> — застосування торф’яної грязі з лікувальною і профілактичною метою.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Ряд особливостей торф’яної грязі (велика теплоємність, мала теплопровідність, майже повна відсутність конвекції та ін.) обумовлюють </a:t>
            </a:r>
            <a:r>
              <a:rPr b="1" i="1" lang="ru-RU" sz="2200" spc="-1" strike="noStrike">
                <a:solidFill>
                  <a:srgbClr val="7030a0"/>
                </a:solidFill>
                <a:latin typeface="Arial"/>
                <a:ea typeface="Times New Roman"/>
              </a:rPr>
              <a:t>переваги торфу над лікувальною гряззю: </a:t>
            </a:r>
            <a:r>
              <a:rPr b="1" lang="ru-RU" sz="2200" spc="-1" strike="noStrike">
                <a:solidFill>
                  <a:srgbClr val="000000"/>
                </a:solidFill>
                <a:latin typeface="Arial"/>
                <a:ea typeface="Times New Roman"/>
              </a:rPr>
              <a:t>процедури переносяться хворими набагато легше.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Терапевтичний ефект торфу пов’язаний з </a:t>
            </a:r>
            <a:r>
              <a:rPr b="1" lang="ru-RU" sz="2200" spc="-1" strike="noStrike">
                <a:solidFill>
                  <a:srgbClr val="7030a0"/>
                </a:solidFill>
                <a:latin typeface="Arial"/>
                <a:ea typeface="Times New Roman"/>
              </a:rPr>
              <a:t>протизапальною і розсмоктуючою дією </a:t>
            </a:r>
            <a:r>
              <a:rPr b="1" lang="ru-RU" sz="2200" spc="-1" strike="noStrike">
                <a:solidFill>
                  <a:srgbClr val="000000"/>
                </a:solidFill>
                <a:latin typeface="Arial"/>
                <a:ea typeface="Times New Roman"/>
              </a:rPr>
              <a:t>процедур.</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Для проведення торфолікування торф подрібнюють, додають у воду до отримання пластичної, в’язкої, липкої грязьової маси вологістю 80-85 %. Потім її нагрівають до +48°С. Торфолікування проводять у вигляді </a:t>
            </a:r>
            <a:r>
              <a:rPr b="1" lang="ru-RU" sz="2200" spc="-1" strike="noStrike">
                <a:solidFill>
                  <a:srgbClr val="7030a0"/>
                </a:solidFill>
                <a:latin typeface="Arial"/>
                <a:ea typeface="Times New Roman"/>
              </a:rPr>
              <a:t>аплікацій</a:t>
            </a:r>
            <a:r>
              <a:rPr b="1" lang="ru-RU" sz="2200" spc="-1" strike="noStrike">
                <a:solidFill>
                  <a:srgbClr val="000000"/>
                </a:solidFill>
                <a:latin typeface="Arial"/>
                <a:ea typeface="Times New Roman"/>
              </a:rPr>
              <a:t>. Товщина шару торфу при цьому 5-7 см. Іноді торф розводять з мінеральною водою. Торфолікування поєднується з рядом інших процедур. Нерідко його </a:t>
            </a:r>
            <a:r>
              <a:rPr b="1" lang="ru-RU" sz="2200" spc="-1" strike="noStrike">
                <a:solidFill>
                  <a:srgbClr val="7030a0"/>
                </a:solidFill>
                <a:latin typeface="Arial"/>
                <a:ea typeface="Times New Roman"/>
              </a:rPr>
              <a:t>комбінують</a:t>
            </a:r>
            <a:r>
              <a:rPr b="1" lang="ru-RU" sz="2200" spc="-1" strike="noStrike">
                <a:solidFill>
                  <a:srgbClr val="000000"/>
                </a:solidFill>
                <a:latin typeface="Arial"/>
                <a:ea typeface="Times New Roman"/>
              </a:rPr>
              <a:t> з електролікуванням. Показання до проведення торфолікування ті ж, що і у грязелікування.</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5" name="CustomShape 1"/>
          <p:cNvSpPr/>
          <p:nvPr/>
        </p:nvSpPr>
        <p:spPr>
          <a:xfrm>
            <a:off x="446400" y="214200"/>
            <a:ext cx="8000280" cy="5169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800" spc="-1" strike="noStrike">
                <a:solidFill>
                  <a:srgbClr val="ff0000"/>
                </a:solidFill>
                <a:latin typeface="Arial"/>
                <a:ea typeface="DejaVu Sans"/>
              </a:rPr>
              <a:t>Глинолікування.</a:t>
            </a:r>
            <a:endParaRPr b="0" lang="ru-RU" sz="2800" spc="-1" strike="noStrike">
              <a:latin typeface="Arial"/>
            </a:endParaRPr>
          </a:p>
        </p:txBody>
      </p:sp>
      <p:sp>
        <p:nvSpPr>
          <p:cNvPr id="876" name="CustomShape 2"/>
          <p:cNvSpPr/>
          <p:nvPr/>
        </p:nvSpPr>
        <p:spPr>
          <a:xfrm>
            <a:off x="392760" y="857160"/>
            <a:ext cx="8571960" cy="50241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400" spc="-1" strike="noStrike">
                <a:solidFill>
                  <a:srgbClr val="7030a0"/>
                </a:solidFill>
                <a:latin typeface="Arial"/>
                <a:ea typeface="DejaVu Sans"/>
              </a:rPr>
              <a:t>Глинолікування (глинотерапія) </a:t>
            </a:r>
            <a:r>
              <a:rPr b="1" lang="ru-RU" sz="2000" spc="-1" strike="noStrike">
                <a:solidFill>
                  <a:srgbClr val="000000"/>
                </a:solidFill>
                <a:latin typeface="Arial"/>
                <a:ea typeface="DejaVu Sans"/>
              </a:rPr>
              <a:t>— застосування певних сортів глини з лікувальною та профілактичною метою.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Глинотерапія проводиться, головним чином, у позакурортних умовах у фізіотерапевтичних лікарнях і відділеннях. </a:t>
            </a:r>
            <a:endParaRPr b="0" lang="ru-RU" sz="2000" spc="-1" strike="noStrike">
              <a:latin typeface="Arial"/>
            </a:endParaRPr>
          </a:p>
          <a:p>
            <a:pPr algn="just">
              <a:lnSpc>
                <a:spcPct val="100000"/>
              </a:lnSpc>
            </a:pPr>
            <a:r>
              <a:rPr b="1" i="1" lang="ru-RU" sz="2000" spc="-1" strike="noStrike">
                <a:solidFill>
                  <a:srgbClr val="7030a0"/>
                </a:solidFill>
                <a:latin typeface="Arial"/>
                <a:ea typeface="DejaVu Sans"/>
              </a:rPr>
              <a:t>Для глини характерний </a:t>
            </a:r>
            <a:r>
              <a:rPr b="1" lang="ru-RU" sz="2000" spc="-1" strike="noStrike">
                <a:solidFill>
                  <a:srgbClr val="000000"/>
                </a:solidFill>
                <a:latin typeface="Arial"/>
                <a:ea typeface="DejaVu Sans"/>
              </a:rPr>
              <a:t>малий вміст органічних речовин, низька вологоємкість, виражена теплоємність і здатність утримувати тепло, низька теплопровідність. Одна з основних властивостей глини — </a:t>
            </a:r>
            <a:r>
              <a:rPr b="1" lang="ru-RU" sz="2000" spc="-1" strike="noStrike">
                <a:solidFill>
                  <a:srgbClr val="ff0000"/>
                </a:solidFill>
                <a:latin typeface="Arial"/>
                <a:ea typeface="DejaVu Sans"/>
              </a:rPr>
              <a:t>пластичність</a:t>
            </a:r>
            <a:r>
              <a:rPr b="1" lang="ru-RU" sz="2000" spc="-1" strike="noStrike">
                <a:solidFill>
                  <a:srgbClr val="000000"/>
                </a:solidFill>
                <a:latin typeface="Arial"/>
                <a:ea typeface="DejaVu Sans"/>
              </a:rPr>
              <a:t>, тобто здатність утворювати з водою тістоподібну масу.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Механізм дії глинолікування схожий з грязелікуванням (</a:t>
            </a:r>
            <a:r>
              <a:rPr b="1" lang="ru-RU" sz="2000" spc="-1" strike="noStrike">
                <a:solidFill>
                  <a:srgbClr val="ff0000"/>
                </a:solidFill>
                <a:latin typeface="Arial"/>
                <a:ea typeface="DejaVu Sans"/>
              </a:rPr>
              <a:t>протизапальний і розсмоктуючий ефект</a:t>
            </a:r>
            <a:r>
              <a:rPr b="1" lang="ru-RU" sz="2000" spc="-1" strike="noStrike">
                <a:solidFill>
                  <a:srgbClr val="000000"/>
                </a:solidFill>
                <a:latin typeface="Arial"/>
                <a:ea typeface="DejaVu Sans"/>
              </a:rPr>
              <a:t>).</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Підсушену, ретельно подрібнену глину змішують з водою до густої однорідної маси і нагрівають до +40-46 °С. Процедури проводять, в основному,  у вигляді </a:t>
            </a:r>
            <a:r>
              <a:rPr b="1" lang="ru-RU" sz="2000" spc="-1" strike="noStrike">
                <a:solidFill>
                  <a:srgbClr val="ff0000"/>
                </a:solidFill>
                <a:latin typeface="Arial"/>
                <a:ea typeface="DejaVu Sans"/>
              </a:rPr>
              <a:t>місцевих аплікацій</a:t>
            </a:r>
            <a:r>
              <a:rPr b="1" lang="ru-RU" sz="2000" spc="-1" strike="noStrike">
                <a:solidFill>
                  <a:srgbClr val="000000"/>
                </a:solidFill>
                <a:latin typeface="Arial"/>
                <a:ea typeface="DejaVu Sans"/>
              </a:rPr>
              <a:t>. Глини застосовують при запальних захворюваннях і наслідках травм органів руху, гінекологічних захворюваннях.</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7" name="Picture 2" descr=""/>
          <p:cNvPicPr/>
          <p:nvPr/>
        </p:nvPicPr>
        <p:blipFill>
          <a:blip r:embed="rId1"/>
          <a:srcRect l="11720" t="0" r="0" b="0"/>
          <a:stretch/>
        </p:blipFill>
        <p:spPr>
          <a:xfrm>
            <a:off x="1728000" y="72000"/>
            <a:ext cx="5760000" cy="6411240"/>
          </a:xfrm>
          <a:prstGeom prst="rect">
            <a:avLst/>
          </a:prstGeom>
          <a:ln>
            <a:noFill/>
          </a:ln>
        </p:spPr>
      </p:pic>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8" name="Picture 7" descr=""/>
          <p:cNvPicPr/>
          <p:nvPr/>
        </p:nvPicPr>
        <p:blipFill>
          <a:blip r:embed="rId1"/>
          <a:stretch/>
        </p:blipFill>
        <p:spPr>
          <a:xfrm>
            <a:off x="339120" y="5143320"/>
            <a:ext cx="2571480" cy="1714320"/>
          </a:xfrm>
          <a:prstGeom prst="rect">
            <a:avLst/>
          </a:prstGeom>
          <a:ln w="9360">
            <a:noFill/>
          </a:ln>
        </p:spPr>
      </p:pic>
      <p:pic>
        <p:nvPicPr>
          <p:cNvPr id="879" name="Picture 8" descr=""/>
          <p:cNvPicPr/>
          <p:nvPr/>
        </p:nvPicPr>
        <p:blipFill>
          <a:blip r:embed="rId2"/>
          <a:stretch/>
        </p:blipFill>
        <p:spPr>
          <a:xfrm>
            <a:off x="6179400" y="5202720"/>
            <a:ext cx="2356920" cy="1654920"/>
          </a:xfrm>
          <a:prstGeom prst="rect">
            <a:avLst/>
          </a:prstGeom>
          <a:ln w="9360">
            <a:noFill/>
          </a:ln>
        </p:spPr>
      </p:pic>
      <p:pic>
        <p:nvPicPr>
          <p:cNvPr id="880" name="Picture 9" descr=""/>
          <p:cNvPicPr/>
          <p:nvPr/>
        </p:nvPicPr>
        <p:blipFill>
          <a:blip r:embed="rId3"/>
          <a:stretch/>
        </p:blipFill>
        <p:spPr>
          <a:xfrm>
            <a:off x="6554160" y="2714760"/>
            <a:ext cx="2428560" cy="1928520"/>
          </a:xfrm>
          <a:prstGeom prst="rect">
            <a:avLst/>
          </a:prstGeom>
          <a:ln w="9360">
            <a:noFill/>
          </a:ln>
        </p:spPr>
      </p:pic>
      <p:pic>
        <p:nvPicPr>
          <p:cNvPr id="881" name="Picture 10" descr=""/>
          <p:cNvPicPr/>
          <p:nvPr/>
        </p:nvPicPr>
        <p:blipFill>
          <a:blip r:embed="rId4"/>
          <a:stretch/>
        </p:blipFill>
        <p:spPr>
          <a:xfrm>
            <a:off x="6339960" y="428760"/>
            <a:ext cx="2589120" cy="1999800"/>
          </a:xfrm>
          <a:prstGeom prst="rect">
            <a:avLst/>
          </a:prstGeom>
          <a:ln w="9360">
            <a:noFill/>
          </a:ln>
        </p:spPr>
      </p:pic>
      <p:pic>
        <p:nvPicPr>
          <p:cNvPr id="882" name="Picture 11" descr=""/>
          <p:cNvPicPr/>
          <p:nvPr/>
        </p:nvPicPr>
        <p:blipFill>
          <a:blip r:embed="rId5"/>
          <a:stretch/>
        </p:blipFill>
        <p:spPr>
          <a:xfrm>
            <a:off x="3982680" y="3357720"/>
            <a:ext cx="2356920" cy="1634040"/>
          </a:xfrm>
          <a:prstGeom prst="rect">
            <a:avLst/>
          </a:prstGeom>
          <a:ln w="9360">
            <a:noFill/>
          </a:ln>
        </p:spPr>
      </p:pic>
      <p:pic>
        <p:nvPicPr>
          <p:cNvPr id="883" name="Picture 12" descr=""/>
          <p:cNvPicPr/>
          <p:nvPr/>
        </p:nvPicPr>
        <p:blipFill>
          <a:blip r:embed="rId6"/>
          <a:stretch/>
        </p:blipFill>
        <p:spPr>
          <a:xfrm>
            <a:off x="1410480" y="3286080"/>
            <a:ext cx="2209320" cy="1657080"/>
          </a:xfrm>
          <a:prstGeom prst="rect">
            <a:avLst/>
          </a:prstGeom>
          <a:ln w="9360">
            <a:noFill/>
          </a:ln>
        </p:spPr>
      </p:pic>
      <p:pic>
        <p:nvPicPr>
          <p:cNvPr id="884" name="Picture 13" descr=""/>
          <p:cNvPicPr/>
          <p:nvPr/>
        </p:nvPicPr>
        <p:blipFill>
          <a:blip r:embed="rId7">
            <a:lum contrast="-12000"/>
          </a:blip>
          <a:stretch/>
        </p:blipFill>
        <p:spPr>
          <a:xfrm>
            <a:off x="3232080" y="5214960"/>
            <a:ext cx="2384640" cy="1642680"/>
          </a:xfrm>
          <a:prstGeom prst="rect">
            <a:avLst/>
          </a:prstGeom>
          <a:ln w="9360">
            <a:noFill/>
          </a:ln>
        </p:spPr>
      </p:pic>
      <p:pic>
        <p:nvPicPr>
          <p:cNvPr id="885" name="Picture 2" descr=""/>
          <p:cNvPicPr/>
          <p:nvPr/>
        </p:nvPicPr>
        <p:blipFill>
          <a:blip r:embed="rId8"/>
          <a:srcRect l="8306" t="13300" r="6929" b="26128"/>
          <a:stretch/>
        </p:blipFill>
        <p:spPr>
          <a:xfrm>
            <a:off x="615240" y="288000"/>
            <a:ext cx="5864760" cy="3142800"/>
          </a:xfrm>
          <a:prstGeom prst="rect">
            <a:avLst/>
          </a:prstGeom>
          <a:ln>
            <a:noFill/>
          </a:ln>
        </p:spPr>
      </p:pic>
      <p:sp>
        <p:nvSpPr>
          <p:cNvPr id="886" name="TextShape 1"/>
          <p:cNvSpPr txBox="1"/>
          <p:nvPr/>
        </p:nvSpPr>
        <p:spPr>
          <a:xfrm>
            <a:off x="288000" y="288000"/>
            <a:ext cx="371160" cy="346320"/>
          </a:xfrm>
          <a:prstGeom prst="rect">
            <a:avLst/>
          </a:prstGeom>
          <a:noFill/>
          <a:ln>
            <a:noFill/>
          </a:ln>
        </p:spPr>
        <p:txBody>
          <a:bodyPr lIns="90000" rIns="90000" tIns="45000" bIns="45000">
            <a:spAutoFit/>
          </a:bodyPr>
          <a:p>
            <a:r>
              <a:rPr b="1" lang="ru-RU" sz="1800" spc="-1" strike="noStrike">
                <a:solidFill>
                  <a:srgbClr val="c9211e"/>
                </a:solidFill>
                <a:latin typeface="Arial"/>
              </a:rPr>
              <a:t>6.</a:t>
            </a:r>
            <a:endParaRPr b="0" lang="ru-RU" sz="1800" spc="-1" strike="noStrike">
              <a:latin typeface="Arial"/>
            </a:endParaRPr>
          </a:p>
        </p:txBody>
      </p:sp>
    </p:spTree>
  </p:cSld>
  <p:transition spd="slow">
    <p:fade thruBlk="true"/>
  </p:transition>
  <p:timing>
    <p:tnLst>
      <p:par>
        <p:cTn id="119" dur="indefinite" restart="never" nodeType="tmRoot">
          <p:childTnLst>
            <p:seq>
              <p:cTn id="120" dur="indefinite" nodeType="mainSeq">
                <p:childTnLst>
                  <p:par>
                    <p:cTn id="121" nodeType="clickEffect" fill="hold">
                      <p:stCondLst>
                        <p:cond delay="0"/>
                      </p:stCondLst>
                      <p:childTnLst>
                        <p:par>
                          <p:cTn id="122" nodeType="afterEffect" fill="hold">
                            <p:stCondLst>
                              <p:cond delay="0"/>
                            </p:stCondLst>
                            <p:childTnLst>
                              <p:par>
                                <p:cTn id="123" nodeType="afterEffect" fill="hold" presetClass="entr" presetID="50">
                                  <p:stCondLst>
                                    <p:cond delay="1000"/>
                                  </p:stCondLst>
                                  <p:childTnLst>
                                    <p:set>
                                      <p:cBhvr>
                                        <p:cTn id="124" dur="1" fill="hold">
                                          <p:stCondLst>
                                            <p:cond delay="0"/>
                                          </p:stCondLst>
                                        </p:cTn>
                                        <p:tgtEl>
                                          <p:spTgt spid="879"/>
                                        </p:tgtEl>
                                        <p:attrNameLst>
                                          <p:attrName>style.visibility</p:attrName>
                                        </p:attrNameLst>
                                      </p:cBhvr>
                                      <p:to>
                                        <p:strVal val="visible"/>
                                      </p:to>
                                    </p:set>
                                    <p:anim calcmode="lin" valueType="num">
                                      <p:cBhvr additive="repl">
                                        <p:cTn id="125" dur="1000" fill="hold"/>
                                        <p:tgtEl>
                                          <p:spTgt spid="879"/>
                                        </p:tgtEl>
                                        <p:attrNameLst>
                                          <p:attrName>ppt_w</p:attrName>
                                        </p:attrNameLst>
                                      </p:cBhvr>
                                      <p:tavLst>
                                        <p:tav tm="0">
                                          <p:val>
                                            <p:strVal val="#ppt_w+.3"/>
                                          </p:val>
                                        </p:tav>
                                        <p:tav tm="100000">
                                          <p:val>
                                            <p:strVal val="#ppt_w"/>
                                          </p:val>
                                        </p:tav>
                                      </p:tavLst>
                                    </p:anim>
                                    <p:anim calcmode="lin" valueType="num">
                                      <p:cBhvr additive="repl">
                                        <p:cTn id="126" dur="1000" fill="hold"/>
                                        <p:tgtEl>
                                          <p:spTgt spid="879"/>
                                        </p:tgtEl>
                                        <p:attrNameLst>
                                          <p:attrName>ppt_h</p:attrName>
                                        </p:attrNameLst>
                                      </p:cBhvr>
                                      <p:tavLst>
                                        <p:tav tm="0">
                                          <p:val>
                                            <p:strVal val="#ppt_h"/>
                                          </p:val>
                                        </p:tav>
                                        <p:tav tm="100000">
                                          <p:val>
                                            <p:strVal val="#ppt_h"/>
                                          </p:val>
                                        </p:tav>
                                      </p:tavLst>
                                    </p:anim>
                                    <p:animEffect filter="fade" transition="in">
                                      <p:cBhvr additive="repl">
                                        <p:cTn id="127" dur="1000"/>
                                        <p:tgtEl>
                                          <p:spTgt spid="879"/>
                                        </p:tgtEl>
                                      </p:cBhvr>
                                    </p:animEffect>
                                  </p:childTnLst>
                                </p:cTn>
                              </p:par>
                            </p:childTnLst>
                          </p:cTn>
                        </p:par>
                        <p:par>
                          <p:cTn id="128" nodeType="afterEffect" fill="hold">
                            <p:stCondLst>
                              <p:cond delay="2000"/>
                            </p:stCondLst>
                            <p:childTnLst>
                              <p:par>
                                <p:cTn id="129" nodeType="afterEffect" fill="hold" presetClass="entr" presetID="14" presetSubtype="10">
                                  <p:stCondLst>
                                    <p:cond delay="0"/>
                                  </p:stCondLst>
                                  <p:childTnLst>
                                    <p:set>
                                      <p:cBhvr>
                                        <p:cTn id="130" dur="1" fill="hold">
                                          <p:stCondLst>
                                            <p:cond delay="0"/>
                                          </p:stCondLst>
                                        </p:cTn>
                                        <p:tgtEl>
                                          <p:spTgt spid="882"/>
                                        </p:tgtEl>
                                        <p:attrNameLst>
                                          <p:attrName>style.visibility</p:attrName>
                                        </p:attrNameLst>
                                      </p:cBhvr>
                                      <p:to>
                                        <p:strVal val="visible"/>
                                      </p:to>
                                    </p:set>
                                    <p:animEffect filter="randombar(horizontal)" transition="in">
                                      <p:cBhvr additive="repl">
                                        <p:cTn id="131" dur="500"/>
                                        <p:tgtEl>
                                          <p:spTgt spid="882"/>
                                        </p:tgtEl>
                                      </p:cBhvr>
                                    </p:animEffect>
                                  </p:childTnLst>
                                </p:cTn>
                              </p:par>
                            </p:childTnLst>
                          </p:cTn>
                        </p:par>
                        <p:par>
                          <p:cTn id="132" nodeType="afterEffect" fill="hold">
                            <p:stCondLst>
                              <p:cond delay="2500"/>
                            </p:stCondLst>
                            <p:childTnLst>
                              <p:par>
                                <p:cTn id="133" nodeType="afterEffect" fill="hold" presetClass="entr" presetID="22" presetSubtype="2">
                                  <p:stCondLst>
                                    <p:cond delay="0"/>
                                  </p:stCondLst>
                                  <p:childTnLst>
                                    <p:set>
                                      <p:cBhvr>
                                        <p:cTn id="134" dur="1" fill="hold">
                                          <p:stCondLst>
                                            <p:cond delay="0"/>
                                          </p:stCondLst>
                                        </p:cTn>
                                        <p:tgtEl>
                                          <p:spTgt spid="880"/>
                                        </p:tgtEl>
                                        <p:attrNameLst>
                                          <p:attrName>style.visibility</p:attrName>
                                        </p:attrNameLst>
                                      </p:cBhvr>
                                      <p:to>
                                        <p:strVal val="visible"/>
                                      </p:to>
                                    </p:set>
                                    <p:animEffect filter="wipe(right)" transition="in">
                                      <p:cBhvr additive="repl">
                                        <p:cTn id="135" dur="500"/>
                                        <p:tgtEl>
                                          <p:spTgt spid="880"/>
                                        </p:tgtEl>
                                      </p:cBhvr>
                                    </p:animEffect>
                                  </p:childTnLst>
                                </p:cTn>
                              </p:par>
                            </p:childTnLst>
                          </p:cTn>
                        </p:par>
                        <p:par>
                          <p:cTn id="136" nodeType="afterEffect" fill="hold">
                            <p:stCondLst>
                              <p:cond delay="3000"/>
                            </p:stCondLst>
                            <p:childTnLst>
                              <p:par>
                                <p:cTn id="137" nodeType="afterEffect" fill="hold" presetClass="entr" presetID="20">
                                  <p:stCondLst>
                                    <p:cond delay="0"/>
                                  </p:stCondLst>
                                  <p:childTnLst>
                                    <p:set>
                                      <p:cBhvr>
                                        <p:cTn id="138" dur="1" fill="hold">
                                          <p:stCondLst>
                                            <p:cond delay="0"/>
                                          </p:stCondLst>
                                        </p:cTn>
                                        <p:tgtEl>
                                          <p:spTgt spid="878"/>
                                        </p:tgtEl>
                                        <p:attrNameLst>
                                          <p:attrName>style.visibility</p:attrName>
                                        </p:attrNameLst>
                                      </p:cBhvr>
                                      <p:to>
                                        <p:strVal val="visible"/>
                                      </p:to>
                                    </p:set>
                                    <p:animEffect filter="wedge" transition="in">
                                      <p:cBhvr additive="repl">
                                        <p:cTn id="139" dur="1000"/>
                                        <p:tgtEl>
                                          <p:spTgt spid="878"/>
                                        </p:tgtEl>
                                      </p:cBhvr>
                                    </p:animEffect>
                                  </p:childTnLst>
                                </p:cTn>
                              </p:par>
                            </p:childTnLst>
                          </p:cTn>
                        </p:par>
                        <p:par>
                          <p:cTn id="140" nodeType="afterEffect" fill="hold">
                            <p:stCondLst>
                              <p:cond delay="4000"/>
                            </p:stCondLst>
                            <p:childTnLst>
                              <p:par>
                                <p:cTn id="141" nodeType="afterEffect" fill="hold" presetClass="entr" presetID="18" presetSubtype="3">
                                  <p:stCondLst>
                                    <p:cond delay="0"/>
                                  </p:stCondLst>
                                  <p:childTnLst>
                                    <p:set>
                                      <p:cBhvr>
                                        <p:cTn id="142" dur="1" fill="hold">
                                          <p:stCondLst>
                                            <p:cond delay="0"/>
                                          </p:stCondLst>
                                        </p:cTn>
                                        <p:tgtEl>
                                          <p:spTgt spid="881"/>
                                        </p:tgtEl>
                                        <p:attrNameLst>
                                          <p:attrName>style.visibility</p:attrName>
                                        </p:attrNameLst>
                                      </p:cBhvr>
                                      <p:to>
                                        <p:strVal val="visible"/>
                                      </p:to>
                                    </p:set>
                                    <p:animEffect filter="strips(upRight)" transition="in">
                                      <p:cBhvr additive="repl">
                                        <p:cTn id="143" dur="500"/>
                                        <p:tgtEl>
                                          <p:spTgt spid="881"/>
                                        </p:tgtEl>
                                      </p:cBhvr>
                                    </p:animEffect>
                                  </p:childTnLst>
                                </p:cTn>
                              </p:par>
                            </p:childTnLst>
                          </p:cTn>
                        </p:par>
                        <p:par>
                          <p:cTn id="144" nodeType="afterEffect" fill="hold">
                            <p:stCondLst>
                              <p:cond delay="4500"/>
                            </p:stCondLst>
                            <p:childTnLst>
                              <p:par>
                                <p:cTn id="145" nodeType="afterEffect" fill="hold" presetClass="entr" presetID="9">
                                  <p:stCondLst>
                                    <p:cond delay="0"/>
                                  </p:stCondLst>
                                  <p:childTnLst>
                                    <p:set>
                                      <p:cBhvr>
                                        <p:cTn id="146" dur="1" fill="hold">
                                          <p:stCondLst>
                                            <p:cond delay="0"/>
                                          </p:stCondLst>
                                        </p:cTn>
                                        <p:tgtEl>
                                          <p:spTgt spid="883"/>
                                        </p:tgtEl>
                                        <p:attrNameLst>
                                          <p:attrName>style.visibility</p:attrName>
                                        </p:attrNameLst>
                                      </p:cBhvr>
                                      <p:to>
                                        <p:strVal val="visible"/>
                                      </p:to>
                                    </p:set>
                                    <p:animEffect filter="dissolve" transition="in">
                                      <p:cBhvr additive="repl">
                                        <p:cTn id="147" dur="500"/>
                                        <p:tgtEl>
                                          <p:spTgt spid="883"/>
                                        </p:tgtEl>
                                      </p:cBhvr>
                                    </p:animEffect>
                                  </p:childTnLst>
                                </p:cTn>
                              </p:par>
                            </p:childTnLst>
                          </p:cTn>
                        </p:par>
                        <p:par>
                          <p:cTn id="148" nodeType="afterEffect" fill="hold">
                            <p:stCondLst>
                              <p:cond delay="5000"/>
                            </p:stCondLst>
                            <p:childTnLst>
                              <p:par>
                                <p:cTn id="149" nodeType="afterEffect" fill="hold" presetClass="entr" presetID="18" presetSubtype="12">
                                  <p:stCondLst>
                                    <p:cond delay="0"/>
                                  </p:stCondLst>
                                  <p:childTnLst>
                                    <p:set>
                                      <p:cBhvr>
                                        <p:cTn id="150" dur="1" fill="hold">
                                          <p:stCondLst>
                                            <p:cond delay="0"/>
                                          </p:stCondLst>
                                        </p:cTn>
                                        <p:tgtEl>
                                          <p:spTgt spid="884"/>
                                        </p:tgtEl>
                                        <p:attrNameLst>
                                          <p:attrName>style.visibility</p:attrName>
                                        </p:attrNameLst>
                                      </p:cBhvr>
                                      <p:to>
                                        <p:strVal val="visible"/>
                                      </p:to>
                                    </p:set>
                                    <p:animEffect filter="strips(downLeft)" transition="in">
                                      <p:cBhvr additive="repl">
                                        <p:cTn id="151" dur="500"/>
                                        <p:tgtEl>
                                          <p:spTgt spid="88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7" name="Picture 2" descr=""/>
          <p:cNvPicPr/>
          <p:nvPr/>
        </p:nvPicPr>
        <p:blipFill>
          <a:blip r:embed="rId1"/>
          <a:srcRect l="5929" t="3128" r="7228" b="19788"/>
          <a:stretch/>
        </p:blipFill>
        <p:spPr>
          <a:xfrm>
            <a:off x="285480" y="138240"/>
            <a:ext cx="8679240" cy="650520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4" name="CustomShape 1"/>
          <p:cNvSpPr/>
          <p:nvPr/>
        </p:nvSpPr>
        <p:spPr>
          <a:xfrm>
            <a:off x="360000" y="216000"/>
            <a:ext cx="8568000" cy="57880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2200" spc="-1" strike="noStrike">
                <a:solidFill>
                  <a:srgbClr val="ff0000"/>
                </a:solidFill>
                <a:latin typeface="Arial"/>
                <a:ea typeface="DejaVu Sans"/>
              </a:rPr>
              <a:t>До позитивних чинників біоклімату</a:t>
            </a:r>
            <a:r>
              <a:rPr b="1" lang="ru-RU" sz="2200" spc="-1" strike="noStrike">
                <a:solidFill>
                  <a:srgbClr val="000000"/>
                </a:solidFill>
                <a:latin typeface="Arial"/>
                <a:ea typeface="DejaVu Sans"/>
              </a:rPr>
              <a:t>, використовуваних у кліматотерапії, відносяться:  </a:t>
            </a:r>
            <a:endParaRPr b="0" lang="ru-RU" sz="2200" spc="-1" strike="noStrike">
              <a:latin typeface="Arial"/>
            </a:endParaRPr>
          </a:p>
          <a:p>
            <a:pPr indent="-216000">
              <a:lnSpc>
                <a:spcPct val="100000"/>
              </a:lnSpc>
              <a:buClr>
                <a:srgbClr val="000000"/>
              </a:buClr>
              <a:buFont typeface="StarSymbol"/>
              <a:buChar char="-"/>
            </a:pPr>
            <a:r>
              <a:rPr b="1" lang="ru-RU" sz="2200" spc="-1" strike="noStrike">
                <a:solidFill>
                  <a:srgbClr val="000000"/>
                </a:solidFill>
                <a:latin typeface="Arial"/>
                <a:ea typeface="DejaVu Sans"/>
              </a:rPr>
              <a:t>тривалий режим інсоляції;  </a:t>
            </a:r>
            <a:endParaRPr b="0" lang="ru-RU" sz="2200" spc="-1" strike="noStrike">
              <a:latin typeface="Arial"/>
            </a:endParaRPr>
          </a:p>
          <a:p>
            <a:pPr indent="-216000">
              <a:lnSpc>
                <a:spcPct val="100000"/>
              </a:lnSpc>
              <a:buClr>
                <a:srgbClr val="000000"/>
              </a:buClr>
              <a:buFont typeface="StarSymbol"/>
              <a:buChar char="-"/>
            </a:pPr>
            <a:r>
              <a:rPr b="1" lang="ru-RU" sz="2200" spc="-1" strike="noStrike">
                <a:solidFill>
                  <a:srgbClr val="000000"/>
                </a:solidFill>
                <a:latin typeface="Arial"/>
                <a:ea typeface="DejaVu Sans"/>
              </a:rPr>
              <a:t>сприятливі режими (термічний, вологість, вітровий) аеротерапії, що дозволяють організовувати загальні та спеціальні види (повітряні ванни, верандне лікування, прогулянки);  </a:t>
            </a:r>
            <a:endParaRPr b="0" lang="ru-RU" sz="2200" spc="-1" strike="noStrike">
              <a:latin typeface="Arial"/>
            </a:endParaRPr>
          </a:p>
          <a:p>
            <a:pPr indent="-216000">
              <a:lnSpc>
                <a:spcPct val="100000"/>
              </a:lnSpc>
              <a:buClr>
                <a:srgbClr val="000000"/>
              </a:buClr>
              <a:buFont typeface="StarSymbol"/>
              <a:buChar char="-"/>
            </a:pPr>
            <a:r>
              <a:rPr b="1" lang="ru-RU" sz="2200" spc="-1" strike="noStrike">
                <a:solidFill>
                  <a:srgbClr val="000000"/>
                </a:solidFill>
                <a:latin typeface="Arial"/>
                <a:ea typeface="DejaVu Sans"/>
              </a:rPr>
              <a:t>стійкий погодний режим;  </a:t>
            </a:r>
            <a:endParaRPr b="0" lang="ru-RU" sz="2200" spc="-1" strike="noStrike">
              <a:latin typeface="Arial"/>
            </a:endParaRPr>
          </a:p>
          <a:p>
            <a:pPr indent="-216000">
              <a:lnSpc>
                <a:spcPct val="100000"/>
              </a:lnSpc>
              <a:buClr>
                <a:srgbClr val="000000"/>
              </a:buClr>
              <a:buFont typeface="StarSymbol"/>
              <a:buChar char="-"/>
            </a:pPr>
            <a:r>
              <a:rPr b="1" lang="ru-RU" sz="2200" spc="-1" strike="noStrike">
                <a:solidFill>
                  <a:srgbClr val="000000"/>
                </a:solidFill>
                <a:latin typeface="Arial"/>
                <a:ea typeface="DejaVu Sans"/>
              </a:rPr>
              <a:t>тривалий купальний період;  </a:t>
            </a:r>
            <a:endParaRPr b="0" lang="ru-RU" sz="2200" spc="-1" strike="noStrike">
              <a:latin typeface="Arial"/>
            </a:endParaRPr>
          </a:p>
          <a:p>
            <a:pPr indent="-216000">
              <a:lnSpc>
                <a:spcPct val="100000"/>
              </a:lnSpc>
              <a:buClr>
                <a:srgbClr val="000000"/>
              </a:buClr>
              <a:buFont typeface="StarSymbol"/>
              <a:buChar char="-"/>
            </a:pPr>
            <a:r>
              <a:rPr b="1" lang="ru-RU" sz="2200" spc="-1" strike="noStrike">
                <a:solidFill>
                  <a:srgbClr val="000000"/>
                </a:solidFill>
                <a:latin typeface="Arial"/>
                <a:ea typeface="DejaVu Sans"/>
              </a:rPr>
              <a:t>тривале залягання стійкого снігового покриву. </a:t>
            </a:r>
            <a:endParaRPr b="0" lang="ru-RU" sz="2200" spc="-1" strike="noStrike">
              <a:latin typeface="Arial"/>
            </a:endParaRPr>
          </a:p>
          <a:p>
            <a:pPr>
              <a:lnSpc>
                <a:spcPct val="100000"/>
              </a:lnSpc>
            </a:pPr>
            <a:r>
              <a:rPr b="1" lang="ru-RU" sz="2200" spc="-1" strike="noStrike">
                <a:solidFill>
                  <a:srgbClr val="000000"/>
                </a:solidFill>
                <a:latin typeface="Arial"/>
                <a:ea typeface="DejaVu Sans"/>
              </a:rPr>
              <a:t>Оптимальною вважається рівновага сприятливих погодних умов для літніх і зимових видів рекреаційних занять. </a:t>
            </a:r>
            <a:endParaRPr b="0" lang="ru-RU" sz="2200" spc="-1" strike="noStrike">
              <a:latin typeface="Arial"/>
            </a:endParaRPr>
          </a:p>
          <a:p>
            <a:pPr>
              <a:lnSpc>
                <a:spcPct val="100000"/>
              </a:lnSpc>
            </a:pPr>
            <a:r>
              <a:rPr b="1" lang="ru-RU" sz="2200" spc="-1" strike="noStrike">
                <a:solidFill>
                  <a:srgbClr val="000000"/>
                </a:solidFill>
                <a:latin typeface="Arial"/>
                <a:ea typeface="DejaVu Sans"/>
              </a:rPr>
              <a:t>Територія України практично цілком (за винятком Південного берега Криму) розташована в зоні помірно-континентального клімату. Але, не дивлячись на це, під впливом окремих кліматоутворюючих чинників характеризуються істотні регіональні особливості.</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TextShape 1"/>
          <p:cNvSpPr txBox="1"/>
          <p:nvPr/>
        </p:nvSpPr>
        <p:spPr>
          <a:xfrm>
            <a:off x="660600" y="214200"/>
            <a:ext cx="7904160" cy="856800"/>
          </a:xfrm>
          <a:prstGeom prst="rect">
            <a:avLst/>
          </a:prstGeom>
          <a:solidFill>
            <a:srgbClr val="ffffff"/>
          </a:solidFill>
          <a:ln>
            <a:noFill/>
          </a:ln>
        </p:spPr>
        <p:txBody>
          <a:bodyPr lIns="0" rIns="0" tIns="0" bIns="0">
            <a:noAutofit/>
          </a:bodyPr>
          <a:p>
            <a:pPr algn="ctr">
              <a:lnSpc>
                <a:spcPct val="100000"/>
              </a:lnSpc>
            </a:pPr>
            <a:r>
              <a:rPr b="1" lang="ru-RU" sz="3200" spc="-1" strike="noStrike">
                <a:solidFill>
                  <a:srgbClr val="ff0000"/>
                </a:solidFill>
                <a:latin typeface="Tahoma"/>
              </a:rPr>
              <a:t>Класифікація фізіотерапевтичних факторів</a:t>
            </a:r>
            <a:endParaRPr b="0" lang="ru-RU" sz="3200" spc="-1" strike="noStrike">
              <a:solidFill>
                <a:srgbClr val="000000"/>
              </a:solidFill>
              <a:latin typeface="Arial"/>
            </a:endParaRPr>
          </a:p>
        </p:txBody>
      </p:sp>
      <p:sp>
        <p:nvSpPr>
          <p:cNvPr id="889" name="TextShape 2"/>
          <p:cNvSpPr txBox="1"/>
          <p:nvPr/>
        </p:nvSpPr>
        <p:spPr>
          <a:xfrm>
            <a:off x="553320" y="857160"/>
            <a:ext cx="8357760" cy="6000480"/>
          </a:xfrm>
          <a:prstGeom prst="rect">
            <a:avLst/>
          </a:prstGeom>
          <a:solidFill>
            <a:srgbClr val="ffffff"/>
          </a:solidFill>
          <a:ln>
            <a:noFill/>
          </a:ln>
        </p:spPr>
        <p:txBody>
          <a:bodyPr lIns="0" rIns="0" tIns="0" bIns="0">
            <a:noAutofit/>
          </a:bodyPr>
          <a:p>
            <a:pPr marL="290520" indent="-290160">
              <a:lnSpc>
                <a:spcPct val="90000"/>
              </a:lnSpc>
              <a:spcBef>
                <a:spcPts val="241"/>
              </a:spcBef>
            </a:pPr>
            <a:r>
              <a:rPr b="1" lang="ru-RU" sz="2000" spc="-1" strike="noStrike">
                <a:solidFill>
                  <a:srgbClr val="540024"/>
                </a:solidFill>
                <a:latin typeface="Tahoma"/>
              </a:rPr>
              <a:t>1</a:t>
            </a:r>
            <a:r>
              <a:rPr b="1" lang="ru-RU" sz="2400" spc="-1" strike="noStrike">
                <a:solidFill>
                  <a:srgbClr val="540024"/>
                </a:solidFill>
                <a:latin typeface="Tahoma"/>
              </a:rPr>
              <a:t>. </a:t>
            </a:r>
            <a:r>
              <a:rPr b="1" lang="ru-RU" sz="2200" spc="-1" strike="noStrike">
                <a:solidFill>
                  <a:srgbClr val="540024"/>
                </a:solidFill>
                <a:latin typeface="Tahoma"/>
              </a:rPr>
              <a:t>За походженням:</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а) природні - клімат, прісні і мінеральні води, лікувальні грязі, торф та ін.;</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б) преформовані (штучні) - електричні струми, поля, світло та ін.</a:t>
            </a:r>
            <a:endParaRPr b="0" lang="ru-RU" sz="2200" spc="-1" strike="noStrike">
              <a:solidFill>
                <a:srgbClr val="000000"/>
              </a:solidFill>
              <a:latin typeface="Arial"/>
            </a:endParaRPr>
          </a:p>
          <a:p>
            <a:pPr marL="290520" indent="-290160">
              <a:lnSpc>
                <a:spcPct val="90000"/>
              </a:lnSpc>
              <a:spcBef>
                <a:spcPts val="660"/>
              </a:spcBef>
            </a:pPr>
            <a:r>
              <a:rPr b="1" lang="ru-RU" sz="2200" spc="-1" strike="noStrike">
                <a:solidFill>
                  <a:srgbClr val="540024"/>
                </a:solidFill>
                <a:latin typeface="Tahoma"/>
              </a:rPr>
              <a:t>2. За механізмом дії:</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а) загальні адаптаційні реакції за участю вегетативного і нейро-ендокринного апаратів;</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б) рефлекторно-сегментарні реакції;</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в) місцеві впливи на обмін речовин;</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г) зміна фізико-хімічних властивостей внутрішнього середовища організму.</a:t>
            </a:r>
            <a:endParaRPr b="0" lang="ru-RU" sz="2200" spc="-1" strike="noStrike">
              <a:solidFill>
                <a:srgbClr val="000000"/>
              </a:solidFill>
              <a:latin typeface="Arial"/>
            </a:endParaRPr>
          </a:p>
          <a:p>
            <a:pPr marL="290520" indent="-290160">
              <a:lnSpc>
                <a:spcPct val="90000"/>
              </a:lnSpc>
              <a:spcBef>
                <a:spcPts val="660"/>
              </a:spcBef>
            </a:pPr>
            <a:r>
              <a:rPr b="1" lang="ru-RU" sz="2200" spc="-1" strike="noStrike">
                <a:solidFill>
                  <a:srgbClr val="540024"/>
                </a:solidFill>
                <a:latin typeface="Tahoma"/>
              </a:rPr>
              <a:t>3. За площею дії:</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а) загальна;</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б) локальна.</a:t>
            </a:r>
            <a:endParaRPr b="0" lang="ru-RU" sz="2200" spc="-1" strike="noStrike">
              <a:solidFill>
                <a:srgbClr val="000000"/>
              </a:solidFill>
              <a:latin typeface="Arial"/>
            </a:endParaRPr>
          </a:p>
          <a:p>
            <a:pPr marL="290520" indent="-290160">
              <a:lnSpc>
                <a:spcPct val="90000"/>
              </a:lnSpc>
              <a:spcBef>
                <a:spcPts val="660"/>
              </a:spcBef>
            </a:pPr>
            <a:r>
              <a:rPr b="1" lang="ru-RU" sz="2200" spc="-1" strike="noStrike">
                <a:solidFill>
                  <a:srgbClr val="540024"/>
                </a:solidFill>
                <a:latin typeface="Tahoma"/>
              </a:rPr>
              <a:t>4. За місцем переважної дії фізіотерапевтичного фактора:</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а) покриви тіла (шкіра, слизові, підшкірно-жирова клітковина);</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б) м’язи, опорно-руховий аппарат;</a:t>
            </a:r>
            <a:endParaRPr b="0" lang="ru-RU" sz="2200" spc="-1" strike="noStrike">
              <a:solidFill>
                <a:srgbClr val="000000"/>
              </a:solidFill>
              <a:latin typeface="Arial"/>
            </a:endParaRPr>
          </a:p>
          <a:p>
            <a:pPr marL="290520" indent="-290160">
              <a:lnSpc>
                <a:spcPct val="90000"/>
              </a:lnSpc>
              <a:spcBef>
                <a:spcPts val="221"/>
              </a:spcBef>
            </a:pPr>
            <a:r>
              <a:rPr b="1" lang="ru-RU" sz="2200" spc="-1" strike="noStrike">
                <a:solidFill>
                  <a:srgbClr val="050060"/>
                </a:solidFill>
                <a:latin typeface="Tahoma"/>
              </a:rPr>
              <a:t>  </a:t>
            </a:r>
            <a:r>
              <a:rPr b="1" lang="ru-RU" sz="2200" spc="-1" strike="noStrike">
                <a:solidFill>
                  <a:srgbClr val="050060"/>
                </a:solidFill>
                <a:latin typeface="Tahoma"/>
              </a:rPr>
              <a:t>в) внутрішні органи.</a:t>
            </a:r>
            <a:endParaRPr b="0" lang="ru-RU" sz="2200" spc="-1" strike="noStrike">
              <a:solidFill>
                <a:srgbClr val="000000"/>
              </a:solidFill>
              <a:latin typeface="Arial"/>
            </a:endParaRPr>
          </a:p>
        </p:txBody>
      </p:sp>
    </p:spTree>
  </p:cSld>
  <p:transition spd="slow">
    <p:fade thruBlk="true"/>
  </p:transition>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0" name="Picture 2" descr=""/>
          <p:cNvPicPr/>
          <p:nvPr/>
        </p:nvPicPr>
        <p:blipFill>
          <a:blip r:embed="rId1"/>
          <a:srcRect l="4393" t="0" r="0" b="0"/>
          <a:stretch/>
        </p:blipFill>
        <p:spPr>
          <a:xfrm>
            <a:off x="285480" y="53280"/>
            <a:ext cx="8674200" cy="6804360"/>
          </a:xfrm>
          <a:prstGeom prst="rect">
            <a:avLst/>
          </a:prstGeom>
          <a:ln>
            <a:noFill/>
          </a:ln>
        </p:spPr>
      </p:pic>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1" name="Picture 3" descr=""/>
          <p:cNvPicPr/>
          <p:nvPr/>
        </p:nvPicPr>
        <p:blipFill>
          <a:blip r:embed="rId1"/>
          <a:srcRect l="2779" t="4105" r="1921" b="5532"/>
          <a:stretch/>
        </p:blipFill>
        <p:spPr>
          <a:xfrm>
            <a:off x="207000" y="0"/>
            <a:ext cx="8936280" cy="6857640"/>
          </a:xfrm>
          <a:prstGeom prst="rect">
            <a:avLst/>
          </a:prstGeom>
          <a:ln>
            <a:noFill/>
          </a:ln>
        </p:spPr>
      </p:pic>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2" name="Picture 2" descr=""/>
          <p:cNvPicPr/>
          <p:nvPr/>
        </p:nvPicPr>
        <p:blipFill>
          <a:blip r:embed="rId1"/>
          <a:srcRect l="3708" t="3128" r="4299" b="13542"/>
          <a:stretch/>
        </p:blipFill>
        <p:spPr>
          <a:xfrm>
            <a:off x="178200" y="214200"/>
            <a:ext cx="8965080" cy="6643440"/>
          </a:xfrm>
          <a:prstGeom prst="rect">
            <a:avLst/>
          </a:prstGeom>
          <a:ln>
            <a:noFill/>
          </a:ln>
        </p:spPr>
      </p:pic>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3" name="Picture 2" descr=""/>
          <p:cNvPicPr/>
          <p:nvPr/>
        </p:nvPicPr>
        <p:blipFill>
          <a:blip r:embed="rId1"/>
          <a:srcRect l="2535" t="3128" r="2535" b="4168"/>
          <a:stretch/>
        </p:blipFill>
        <p:spPr>
          <a:xfrm>
            <a:off x="231840" y="214200"/>
            <a:ext cx="8679240" cy="6357600"/>
          </a:xfrm>
          <a:prstGeom prst="rect">
            <a:avLst/>
          </a:prstGeom>
          <a:ln>
            <a:noFill/>
          </a:ln>
        </p:spPr>
      </p:pic>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4" name="Picture 2" descr=""/>
          <p:cNvPicPr/>
          <p:nvPr/>
        </p:nvPicPr>
        <p:blipFill>
          <a:blip r:embed="rId1"/>
          <a:srcRect l="7228" t="5207" r="7228" b="7296"/>
          <a:stretch/>
        </p:blipFill>
        <p:spPr>
          <a:xfrm>
            <a:off x="553320" y="0"/>
            <a:ext cx="8101440" cy="6857640"/>
          </a:xfrm>
          <a:prstGeom prst="rect">
            <a:avLst/>
          </a:prstGeom>
          <a:ln>
            <a:noFill/>
          </a:ln>
        </p:spPr>
      </p:pic>
    </p:spTree>
  </p:cSld>
  <mc:AlternateContent>
    <mc:Choice Requires="p14">
      <p:transition spd="slow" p14:dur="2000"/>
    </mc:Choice>
    <mc:Fallback>
      <p:transition spd="slow"/>
    </mc:Fallback>
  </mc:AlternateContent>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5" name="Picture 2" descr=""/>
          <p:cNvPicPr/>
          <p:nvPr/>
        </p:nvPicPr>
        <p:blipFill>
          <a:blip r:embed="rId1"/>
          <a:srcRect l="14723" t="3128" r="14062" b="13542"/>
          <a:stretch/>
        </p:blipFill>
        <p:spPr>
          <a:xfrm>
            <a:off x="1221480" y="225360"/>
            <a:ext cx="6618600" cy="6275160"/>
          </a:xfrm>
          <a:prstGeom prst="rect">
            <a:avLst/>
          </a:prstGeom>
          <a:ln>
            <a:noFill/>
          </a:ln>
        </p:spPr>
      </p:pic>
    </p:spTree>
  </p:cSld>
  <mc:AlternateContent>
    <mc:Choice Requires="p14">
      <p:transition spd="slow" p14:dur="2000"/>
    </mc:Choice>
    <mc:Fallback>
      <p:transition spd="slow"/>
    </mc:Fallback>
  </mc:AlternateContent>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6" name="Picture 2" descr=""/>
          <p:cNvPicPr/>
          <p:nvPr/>
        </p:nvPicPr>
        <p:blipFill>
          <a:blip r:embed="rId1"/>
          <a:srcRect l="5866" t="2603" r="7582" b="2204"/>
          <a:stretch/>
        </p:blipFill>
        <p:spPr>
          <a:xfrm>
            <a:off x="767520" y="285840"/>
            <a:ext cx="7607880" cy="6326640"/>
          </a:xfrm>
          <a:prstGeom prst="rect">
            <a:avLst/>
          </a:prstGeom>
          <a:ln>
            <a:noFill/>
          </a:ln>
        </p:spPr>
      </p:pic>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7"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898"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899" name="Picture 4" descr=""/>
          <p:cNvPicPr/>
          <p:nvPr/>
        </p:nvPicPr>
        <p:blipFill>
          <a:blip r:embed="rId1"/>
          <a:stretch/>
        </p:blipFill>
        <p:spPr>
          <a:xfrm>
            <a:off x="0" y="0"/>
            <a:ext cx="9143640" cy="6857640"/>
          </a:xfrm>
          <a:prstGeom prst="rect">
            <a:avLst/>
          </a:prstGeom>
          <a:ln w="9360">
            <a:noFill/>
          </a:ln>
        </p:spPr>
      </p:pic>
      <p:sp>
        <p:nvSpPr>
          <p:cNvPr id="900" name="CustomShape 3"/>
          <p:cNvSpPr/>
          <p:nvPr/>
        </p:nvSpPr>
        <p:spPr>
          <a:xfrm>
            <a:off x="504000" y="0"/>
            <a:ext cx="8229240" cy="1186920"/>
          </a:xfrm>
          <a:prstGeom prst="rect">
            <a:avLst/>
          </a:prstGeom>
          <a:noFill/>
          <a:ln w="9360">
            <a:noFill/>
          </a:ln>
        </p:spPr>
        <p:style>
          <a:lnRef idx="0"/>
          <a:fillRef idx="0"/>
          <a:effectRef idx="0"/>
          <a:fontRef idx="minor"/>
        </p:style>
        <p:txBody>
          <a:bodyPr wrap="none" lIns="90000" rIns="90000" tIns="45000" bIns="45000">
            <a:spAutoFit/>
          </a:bodyPr>
          <a:p>
            <a:pPr algn="ctr">
              <a:lnSpc>
                <a:spcPct val="100000"/>
              </a:lnSpc>
            </a:pPr>
            <a:r>
              <a:rPr b="1" lang="ru-RU" sz="3600" spc="-1" strike="noStrike">
                <a:solidFill>
                  <a:srgbClr val="ff9900"/>
                </a:solidFill>
                <a:latin typeface="Arial"/>
                <a:ea typeface="DejaVu Sans"/>
              </a:rPr>
              <a:t>ДЛЯ ОЗНАЙОМЛЕННЯ</a:t>
            </a:r>
            <a:endParaRPr b="0" lang="ru-RU" sz="3600" spc="-1" strike="noStrike">
              <a:latin typeface="Arial"/>
            </a:endParaRPr>
          </a:p>
          <a:p>
            <a:pPr algn="ctr">
              <a:lnSpc>
                <a:spcPct val="100000"/>
              </a:lnSpc>
            </a:pPr>
            <a:r>
              <a:rPr b="1" lang="ru-RU" sz="3600" spc="-1" strike="noStrike">
                <a:solidFill>
                  <a:srgbClr val="ffffff"/>
                </a:solidFill>
                <a:latin typeface="Arial"/>
                <a:ea typeface="DejaVu Sans"/>
              </a:rPr>
              <a:t>Електротерапія постійним струмом</a:t>
            </a:r>
            <a:endParaRPr b="0" lang="ru-RU" sz="3600" spc="-1" strike="noStrike">
              <a:latin typeface="Arial"/>
            </a:endParaRPr>
          </a:p>
        </p:txBody>
      </p:sp>
      <p:sp>
        <p:nvSpPr>
          <p:cNvPr id="901" name="CustomShape 4"/>
          <p:cNvSpPr/>
          <p:nvPr/>
        </p:nvSpPr>
        <p:spPr>
          <a:xfrm>
            <a:off x="707760" y="1557360"/>
            <a:ext cx="2183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gn="ctr">
              <a:lnSpc>
                <a:spcPct val="100000"/>
              </a:lnSpc>
            </a:pPr>
            <a:r>
              <a:rPr b="0" lang="ru-RU" sz="2800" spc="-1" strike="noStrike" u="sng">
                <a:solidFill>
                  <a:srgbClr val="ff0000"/>
                </a:solidFill>
                <a:uFillTx/>
                <a:latin typeface="Times New Roman"/>
                <a:ea typeface="DejaVu Sans"/>
              </a:rPr>
              <a:t>гальванізація</a:t>
            </a:r>
            <a:endParaRPr b="0" lang="ru-RU" sz="2800" spc="-1" strike="noStrike">
              <a:latin typeface="Arial"/>
            </a:endParaRPr>
          </a:p>
        </p:txBody>
      </p:sp>
      <p:pic>
        <p:nvPicPr>
          <p:cNvPr id="902" name="Picture 7" descr=""/>
          <p:cNvPicPr/>
          <p:nvPr/>
        </p:nvPicPr>
        <p:blipFill>
          <a:blip r:embed="rId2"/>
          <a:stretch/>
        </p:blipFill>
        <p:spPr>
          <a:xfrm>
            <a:off x="178200" y="2571840"/>
            <a:ext cx="4392360" cy="2808000"/>
          </a:xfrm>
          <a:prstGeom prst="rect">
            <a:avLst/>
          </a:prstGeom>
          <a:ln w="9360">
            <a:noFill/>
          </a:ln>
        </p:spPr>
      </p:pic>
      <p:sp>
        <p:nvSpPr>
          <p:cNvPr id="903" name="CustomShape 5"/>
          <p:cNvSpPr/>
          <p:nvPr/>
        </p:nvSpPr>
        <p:spPr>
          <a:xfrm>
            <a:off x="5164200" y="1484280"/>
            <a:ext cx="22431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0" lang="ru-RU" sz="2800" spc="-1" strike="noStrike" u="sng">
                <a:solidFill>
                  <a:srgbClr val="ff0000"/>
                </a:solidFill>
                <a:uFillTx/>
                <a:latin typeface="Times New Roman"/>
                <a:ea typeface="DejaVu Sans"/>
              </a:rPr>
              <a:t>електрофорез</a:t>
            </a:r>
            <a:endParaRPr b="0" lang="ru-RU" sz="2800" spc="-1" strike="noStrike">
              <a:latin typeface="Arial"/>
            </a:endParaRPr>
          </a:p>
        </p:txBody>
      </p:sp>
      <p:pic>
        <p:nvPicPr>
          <p:cNvPr id="904" name="Picture 10" descr=""/>
          <p:cNvPicPr/>
          <p:nvPr/>
        </p:nvPicPr>
        <p:blipFill>
          <a:blip r:embed="rId3"/>
          <a:stretch/>
        </p:blipFill>
        <p:spPr>
          <a:xfrm>
            <a:off x="4678920" y="2643120"/>
            <a:ext cx="4176360" cy="3528720"/>
          </a:xfrm>
          <a:prstGeom prst="rect">
            <a:avLst/>
          </a:prstGeom>
          <a:ln w="9360">
            <a:noFill/>
          </a:ln>
        </p:spPr>
      </p:pic>
    </p:spTree>
  </p:cSld>
  <mc:AlternateContent>
    <mc:Choice Requires="p14">
      <p:transition spd="slow" p14:dur="2000"/>
    </mc:Choice>
    <mc:Fallback>
      <p:transition spd="slow"/>
    </mc:Fallback>
  </mc:AlternateContent>
  <p:timing>
    <p:tnLst>
      <p:par>
        <p:cTn id="152" dur="indefinite" restart="never" nodeType="tmRoot">
          <p:childTnLst>
            <p:seq>
              <p:cTn id="153" dur="indefinite" nodeType="mainSeq">
                <p:childTnLst>
                  <p:par>
                    <p:cTn id="154" nodeType="clickEffect" fill="hold">
                      <p:stCondLst>
                        <p:cond delay="indefinite"/>
                      </p:stCondLst>
                      <p:childTnLst>
                        <p:par>
                          <p:cTn id="155" nodeType="withEffect" fill="hold">
                            <p:stCondLst>
                              <p:cond delay="0"/>
                            </p:stCondLst>
                            <p:childTnLst>
                              <p:par>
                                <p:cTn id="156" nodeType="clickEffect" fill="hold" presetClass="entr" presetID="2" presetSubtype="6">
                                  <p:stCondLst>
                                    <p:cond delay="0"/>
                                  </p:stCondLst>
                                  <p:childTnLst>
                                    <p:set>
                                      <p:cBhvr>
                                        <p:cTn id="157" dur="1" fill="hold">
                                          <p:stCondLst>
                                            <p:cond delay="0"/>
                                          </p:stCondLst>
                                        </p:cTn>
                                        <p:tgtEl>
                                          <p:spTgt spid="900">
                                            <p:txEl>
                                              <p:pRg st="0" end="0"/>
                                            </p:txEl>
                                          </p:spTgt>
                                        </p:tgtEl>
                                        <p:attrNameLst>
                                          <p:attrName>style.visibility</p:attrName>
                                        </p:attrNameLst>
                                      </p:cBhvr>
                                      <p:to>
                                        <p:strVal val="visible"/>
                                      </p:to>
                                    </p:set>
                                    <p:anim calcmode="lin" valueType="num">
                                      <p:cBhvr additive="repl">
                                        <p:cTn id="158" dur="500" fill="hold"/>
                                        <p:tgtEl>
                                          <p:spTgt spid="900">
                                            <p:txEl>
                                              <p:pRg st="0" end="0"/>
                                            </p:txEl>
                                          </p:spTgt>
                                        </p:tgtEl>
                                        <p:attrNameLst>
                                          <p:attrName>ppt_x</p:attrName>
                                        </p:attrNameLst>
                                      </p:cBhvr>
                                      <p:tavLst>
                                        <p:tav tm="0">
                                          <p:val>
                                            <p:strVal val="1+#ppt_w/2"/>
                                          </p:val>
                                        </p:tav>
                                        <p:tav tm="100000">
                                          <p:val>
                                            <p:strVal val="#ppt_x"/>
                                          </p:val>
                                        </p:tav>
                                      </p:tavLst>
                                    </p:anim>
                                    <p:anim calcmode="lin" valueType="num">
                                      <p:cBhvr additive="repl">
                                        <p:cTn id="159" dur="500" fill="hold"/>
                                        <p:tgtEl>
                                          <p:spTgt spid="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0" nodeType="clickEffect" fill="hold">
                      <p:stCondLst>
                        <p:cond delay="indefinite"/>
                      </p:stCondLst>
                      <p:childTnLst>
                        <p:par>
                          <p:cTn id="161" nodeType="withEffect" fill="hold">
                            <p:stCondLst>
                              <p:cond delay="0"/>
                            </p:stCondLst>
                            <p:childTnLst>
                              <p:par>
                                <p:cTn id="162" nodeType="clickEffect" fill="hold" presetClass="entr" presetID="2" presetSubtype="4">
                                  <p:stCondLst>
                                    <p:cond delay="0"/>
                                  </p:stCondLst>
                                  <p:childTnLst>
                                    <p:set>
                                      <p:cBhvr>
                                        <p:cTn id="163" dur="1" fill="hold">
                                          <p:stCondLst>
                                            <p:cond delay="0"/>
                                          </p:stCondLst>
                                        </p:cTn>
                                        <p:tgtEl>
                                          <p:spTgt spid="901">
                                            <p:txEl>
                                              <p:pRg st="0" end="0"/>
                                            </p:txEl>
                                          </p:spTgt>
                                        </p:tgtEl>
                                        <p:attrNameLst>
                                          <p:attrName>style.visibility</p:attrName>
                                        </p:attrNameLst>
                                      </p:cBhvr>
                                      <p:to>
                                        <p:strVal val="visible"/>
                                      </p:to>
                                    </p:set>
                                    <p:anim calcmode="lin" valueType="num">
                                      <p:cBhvr additive="repl">
                                        <p:cTn id="164" dur="1000" fill="hold"/>
                                        <p:tgtEl>
                                          <p:spTgt spid="901">
                                            <p:txEl>
                                              <p:pRg st="0" end="0"/>
                                            </p:txEl>
                                          </p:spTgt>
                                        </p:tgtEl>
                                        <p:attrNameLst>
                                          <p:attrName>ppt_x</p:attrName>
                                        </p:attrNameLst>
                                      </p:cBhvr>
                                      <p:tavLst>
                                        <p:tav tm="0">
                                          <p:val>
                                            <p:strVal val="#ppt_x"/>
                                          </p:val>
                                        </p:tav>
                                        <p:tav tm="100000">
                                          <p:val>
                                            <p:strVal val="#ppt_x"/>
                                          </p:val>
                                        </p:tav>
                                      </p:tavLst>
                                    </p:anim>
                                    <p:anim calcmode="lin" valueType="num">
                                      <p:cBhvr additive="repl">
                                        <p:cTn id="165" dur="1000" fill="hold"/>
                                        <p:tgtEl>
                                          <p:spTgt spid="9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6" nodeType="clickEffect" fill="hold">
                      <p:stCondLst>
                        <p:cond delay="indefinite"/>
                      </p:stCondLst>
                      <p:childTnLst>
                        <p:par>
                          <p:cTn id="167" nodeType="withEffect" fill="hold">
                            <p:stCondLst>
                              <p:cond delay="0"/>
                            </p:stCondLst>
                            <p:childTnLst>
                              <p:par>
                                <p:cTn id="168" nodeType="clickEffect" fill="hold" presetClass="entr" presetID="2" presetSubtype="4">
                                  <p:stCondLst>
                                    <p:cond delay="0"/>
                                  </p:stCondLst>
                                  <p:childTnLst>
                                    <p:set>
                                      <p:cBhvr>
                                        <p:cTn id="169" dur="1" fill="hold">
                                          <p:stCondLst>
                                            <p:cond delay="0"/>
                                          </p:stCondLst>
                                        </p:cTn>
                                        <p:tgtEl>
                                          <p:spTgt spid="902"/>
                                        </p:tgtEl>
                                        <p:attrNameLst>
                                          <p:attrName>style.visibility</p:attrName>
                                        </p:attrNameLst>
                                      </p:cBhvr>
                                      <p:to>
                                        <p:strVal val="visible"/>
                                      </p:to>
                                    </p:set>
                                    <p:anim calcmode="lin" valueType="num">
                                      <p:cBhvr additive="repl">
                                        <p:cTn id="170" dur="1000" fill="hold"/>
                                        <p:tgtEl>
                                          <p:spTgt spid="902"/>
                                        </p:tgtEl>
                                        <p:attrNameLst>
                                          <p:attrName>ppt_x</p:attrName>
                                        </p:attrNameLst>
                                      </p:cBhvr>
                                      <p:tavLst>
                                        <p:tav tm="0">
                                          <p:val>
                                            <p:strVal val="#ppt_x"/>
                                          </p:val>
                                        </p:tav>
                                        <p:tav tm="100000">
                                          <p:val>
                                            <p:strVal val="#ppt_x"/>
                                          </p:val>
                                        </p:tav>
                                      </p:tavLst>
                                    </p:anim>
                                    <p:anim calcmode="lin" valueType="num">
                                      <p:cBhvr additive="repl">
                                        <p:cTn id="171" dur="1000" fill="hold"/>
                                        <p:tgtEl>
                                          <p:spTgt spid="902"/>
                                        </p:tgtEl>
                                        <p:attrNameLst>
                                          <p:attrName>ppt_y</p:attrName>
                                        </p:attrNameLst>
                                      </p:cBhvr>
                                      <p:tavLst>
                                        <p:tav tm="0">
                                          <p:val>
                                            <p:strVal val="1+#ppt_h/2"/>
                                          </p:val>
                                        </p:tav>
                                        <p:tav tm="100000">
                                          <p:val>
                                            <p:strVal val="#ppt_y"/>
                                          </p:val>
                                        </p:tav>
                                      </p:tavLst>
                                    </p:anim>
                                  </p:childTnLst>
                                </p:cTn>
                              </p:par>
                            </p:childTnLst>
                          </p:cTn>
                        </p:par>
                      </p:childTnLst>
                    </p:cTn>
                  </p:par>
                  <p:par>
                    <p:cTn id="172" nodeType="clickEffect" fill="hold">
                      <p:stCondLst>
                        <p:cond delay="indefinite"/>
                      </p:stCondLst>
                      <p:childTnLst>
                        <p:par>
                          <p:cTn id="173" nodeType="withEffect" fill="hold">
                            <p:stCondLst>
                              <p:cond delay="0"/>
                            </p:stCondLst>
                            <p:childTnLst>
                              <p:par>
                                <p:cTn id="174" nodeType="clickEffect" fill="hold" presetClass="entr" presetID="2" presetSubtype="4">
                                  <p:stCondLst>
                                    <p:cond delay="0"/>
                                  </p:stCondLst>
                                  <p:childTnLst>
                                    <p:set>
                                      <p:cBhvr>
                                        <p:cTn id="175" dur="1" fill="hold">
                                          <p:stCondLst>
                                            <p:cond delay="0"/>
                                          </p:stCondLst>
                                        </p:cTn>
                                        <p:tgtEl>
                                          <p:spTgt spid="903">
                                            <p:txEl>
                                              <p:pRg st="0" end="0"/>
                                            </p:txEl>
                                          </p:spTgt>
                                        </p:tgtEl>
                                        <p:attrNameLst>
                                          <p:attrName>style.visibility</p:attrName>
                                        </p:attrNameLst>
                                      </p:cBhvr>
                                      <p:to>
                                        <p:strVal val="visible"/>
                                      </p:to>
                                    </p:set>
                                    <p:anim calcmode="lin" valueType="num">
                                      <p:cBhvr additive="repl">
                                        <p:cTn id="176" dur="1000" fill="hold"/>
                                        <p:tgtEl>
                                          <p:spTgt spid="903">
                                            <p:txEl>
                                              <p:pRg st="0" end="0"/>
                                            </p:txEl>
                                          </p:spTgt>
                                        </p:tgtEl>
                                        <p:attrNameLst>
                                          <p:attrName>ppt_x</p:attrName>
                                        </p:attrNameLst>
                                      </p:cBhvr>
                                      <p:tavLst>
                                        <p:tav tm="0">
                                          <p:val>
                                            <p:strVal val="#ppt_x"/>
                                          </p:val>
                                        </p:tav>
                                        <p:tav tm="100000">
                                          <p:val>
                                            <p:strVal val="#ppt_x"/>
                                          </p:val>
                                        </p:tav>
                                      </p:tavLst>
                                    </p:anim>
                                    <p:anim calcmode="lin" valueType="num">
                                      <p:cBhvr additive="repl">
                                        <p:cTn id="177" dur="1000" fill="hold"/>
                                        <p:tgtEl>
                                          <p:spTgt spid="9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8" nodeType="clickEffect" fill="hold">
                      <p:stCondLst>
                        <p:cond delay="indefinite"/>
                      </p:stCondLst>
                      <p:childTnLst>
                        <p:par>
                          <p:cTn id="179" nodeType="withEffect" fill="hold">
                            <p:stCondLst>
                              <p:cond delay="0"/>
                            </p:stCondLst>
                            <p:childTnLst>
                              <p:par>
                                <p:cTn id="180" nodeType="clickEffect" fill="hold" presetClass="entr" presetID="2" presetSubtype="4">
                                  <p:stCondLst>
                                    <p:cond delay="0"/>
                                  </p:stCondLst>
                                  <p:childTnLst>
                                    <p:set>
                                      <p:cBhvr>
                                        <p:cTn id="181" dur="1" fill="hold">
                                          <p:stCondLst>
                                            <p:cond delay="0"/>
                                          </p:stCondLst>
                                        </p:cTn>
                                        <p:tgtEl>
                                          <p:spTgt spid="904"/>
                                        </p:tgtEl>
                                        <p:attrNameLst>
                                          <p:attrName>style.visibility</p:attrName>
                                        </p:attrNameLst>
                                      </p:cBhvr>
                                      <p:to>
                                        <p:strVal val="visible"/>
                                      </p:to>
                                    </p:set>
                                    <p:anim calcmode="lin" valueType="num">
                                      <p:cBhvr additive="repl">
                                        <p:cTn id="182" dur="1000" fill="hold"/>
                                        <p:tgtEl>
                                          <p:spTgt spid="904"/>
                                        </p:tgtEl>
                                        <p:attrNameLst>
                                          <p:attrName>ppt_x</p:attrName>
                                        </p:attrNameLst>
                                      </p:cBhvr>
                                      <p:tavLst>
                                        <p:tav tm="0">
                                          <p:val>
                                            <p:strVal val="#ppt_x"/>
                                          </p:val>
                                        </p:tav>
                                        <p:tav tm="100000">
                                          <p:val>
                                            <p:strVal val="#ppt_x"/>
                                          </p:val>
                                        </p:tav>
                                      </p:tavLst>
                                    </p:anim>
                                    <p:anim calcmode="lin" valueType="num">
                                      <p:cBhvr additive="repl">
                                        <p:cTn id="183" dur="1000" fill="hold"/>
                                        <p:tgtEl>
                                          <p:spTgt spid="9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06"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07" name="Picture 4" descr=""/>
          <p:cNvPicPr/>
          <p:nvPr/>
        </p:nvPicPr>
        <p:blipFill>
          <a:blip r:embed="rId1"/>
          <a:stretch/>
        </p:blipFill>
        <p:spPr>
          <a:xfrm>
            <a:off x="0" y="0"/>
            <a:ext cx="9143640" cy="6857640"/>
          </a:xfrm>
          <a:prstGeom prst="rect">
            <a:avLst/>
          </a:prstGeom>
          <a:ln w="9360">
            <a:noFill/>
          </a:ln>
        </p:spPr>
      </p:pic>
      <p:sp>
        <p:nvSpPr>
          <p:cNvPr id="908" name="CustomShape 3"/>
          <p:cNvSpPr/>
          <p:nvPr/>
        </p:nvSpPr>
        <p:spPr>
          <a:xfrm>
            <a:off x="2643120" y="260280"/>
            <a:ext cx="3375000" cy="11869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ru-RU" sz="3600" spc="-1" strike="noStrike">
                <a:solidFill>
                  <a:srgbClr val="ff0000"/>
                </a:solidFill>
                <a:latin typeface="Times New Roman"/>
                <a:ea typeface="DejaVu Sans"/>
              </a:rPr>
              <a:t>Дарсонвалізація</a:t>
            </a:r>
            <a:endParaRPr b="0" lang="ru-RU" sz="3600" spc="-1" strike="noStrike">
              <a:latin typeface="Arial"/>
            </a:endParaRPr>
          </a:p>
        </p:txBody>
      </p:sp>
      <p:sp>
        <p:nvSpPr>
          <p:cNvPr id="909" name="CustomShape 4"/>
          <p:cNvSpPr/>
          <p:nvPr/>
        </p:nvSpPr>
        <p:spPr>
          <a:xfrm>
            <a:off x="468000" y="1052640"/>
            <a:ext cx="837216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Струми д'Арсонваля - це струми високої частоти (100-200 кГц) і високої напруги (десятки тисяч вольт) при невеликій силі струму (соті і тисячні долі Ампера).</a:t>
            </a:r>
            <a:endParaRPr b="0" lang="ru-RU" sz="2000" spc="-1" strike="noStrike">
              <a:latin typeface="Arial"/>
            </a:endParaRPr>
          </a:p>
        </p:txBody>
      </p:sp>
      <p:sp>
        <p:nvSpPr>
          <p:cNvPr id="910" name="CustomShape 5"/>
          <p:cNvSpPr/>
          <p:nvPr/>
        </p:nvSpPr>
        <p:spPr>
          <a:xfrm>
            <a:off x="200520" y="2060640"/>
            <a:ext cx="2212560" cy="45612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400" spc="-1" strike="noStrike" u="sng">
                <a:solidFill>
                  <a:srgbClr val="ff0000"/>
                </a:solidFill>
                <a:uFillTx/>
                <a:latin typeface="Times New Roman"/>
                <a:ea typeface="DejaVu Sans"/>
              </a:rPr>
              <a:t>Лікувальна дія.</a:t>
            </a:r>
            <a:endParaRPr b="0" lang="ru-RU" sz="2400" spc="-1" strike="noStrike">
              <a:latin typeface="Arial"/>
            </a:endParaRPr>
          </a:p>
        </p:txBody>
      </p:sp>
      <p:sp>
        <p:nvSpPr>
          <p:cNvPr id="911" name="CustomShape 6"/>
          <p:cNvSpPr/>
          <p:nvPr/>
        </p:nvSpPr>
        <p:spPr>
          <a:xfrm>
            <a:off x="285480" y="2664000"/>
            <a:ext cx="3026520" cy="44794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000000"/>
                </a:solidFill>
                <a:latin typeface="Times New Roman"/>
                <a:ea typeface="DejaVu Sans"/>
              </a:rPr>
              <a:t>Місцева дарсонвалізація підвищує тургор і еластичність шкіри, посилює зростання волосся, попереджає розвиток зморшок. Тому цей метод фізіотерапії такий популярний в дерматології і косметології. Методу властиво антиспастична дія. Дарсонвалізація підвищує працездатність м'язів, покращує функціональний стан різних органів і тканин. </a:t>
            </a:r>
            <a:endParaRPr b="0" lang="ru-RU" sz="1800" spc="-1" strike="noStrike">
              <a:latin typeface="Arial"/>
            </a:endParaRPr>
          </a:p>
        </p:txBody>
      </p:sp>
      <p:sp>
        <p:nvSpPr>
          <p:cNvPr id="912" name="CustomShape 7"/>
          <p:cNvSpPr/>
          <p:nvPr/>
        </p:nvSpPr>
        <p:spPr>
          <a:xfrm>
            <a:off x="4096800" y="2000160"/>
            <a:ext cx="3021840" cy="3952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000" spc="-1" strike="noStrike" u="sng">
                <a:solidFill>
                  <a:srgbClr val="ff0000"/>
                </a:solidFill>
                <a:uFillTx/>
                <a:latin typeface="Arial"/>
                <a:ea typeface="DejaVu Sans"/>
              </a:rPr>
              <a:t>Особливості методу.</a:t>
            </a:r>
            <a:endParaRPr b="0" lang="ru-RU" sz="2000" spc="-1" strike="noStrike">
              <a:latin typeface="Arial"/>
            </a:endParaRPr>
          </a:p>
        </p:txBody>
      </p:sp>
      <p:sp>
        <p:nvSpPr>
          <p:cNvPr id="913" name="CustomShape 8"/>
          <p:cNvSpPr/>
          <p:nvPr/>
        </p:nvSpPr>
        <p:spPr>
          <a:xfrm>
            <a:off x="3393360" y="2571840"/>
            <a:ext cx="5410800" cy="17362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000000"/>
                </a:solidFill>
                <a:latin typeface="Times New Roman"/>
                <a:ea typeface="DejaVu Sans"/>
              </a:rPr>
              <a:t>Для місцевої дарсонвалізації використовуються апарати серії " Іскра". Електроди для місцевої дарсонвалізації (скляні балони різної форми) містять залишкову кількість повітря. Під дією струму високої напруги відбувається іонізація розрідженого повітря.</a:t>
            </a:r>
            <a:endParaRPr b="0" lang="ru-RU" sz="1800" spc="-1" strike="noStrike">
              <a:latin typeface="Arial"/>
            </a:endParaRPr>
          </a:p>
        </p:txBody>
      </p:sp>
      <p:pic>
        <p:nvPicPr>
          <p:cNvPr id="914" name="Picture 11" descr=""/>
          <p:cNvPicPr/>
          <p:nvPr/>
        </p:nvPicPr>
        <p:blipFill>
          <a:blip r:embed="rId2"/>
          <a:stretch/>
        </p:blipFill>
        <p:spPr>
          <a:xfrm>
            <a:off x="3393000" y="4347720"/>
            <a:ext cx="5411160" cy="2509920"/>
          </a:xfrm>
          <a:prstGeom prst="rect">
            <a:avLst/>
          </a:prstGeom>
          <a:ln w="9360">
            <a:noFill/>
          </a:ln>
        </p:spPr>
      </p:pic>
    </p:spTree>
  </p:cSld>
  <mc:AlternateContent>
    <mc:Choice Requires="p14">
      <p:transition spd="slow" p14:dur="2000"/>
    </mc:Choice>
    <mc:Fallback>
      <p:transition spd="slow"/>
    </mc:Fallback>
  </mc:AlternateContent>
  <p:timing>
    <p:tnLst>
      <p:par>
        <p:cTn id="184" dur="indefinite" restart="never" nodeType="tmRoot">
          <p:childTnLst>
            <p:seq>
              <p:cTn id="185" dur="indefinite" nodeType="mainSeq">
                <p:childTnLst>
                  <p:par>
                    <p:cTn id="186" nodeType="clickEffect" fill="hold">
                      <p:stCondLst>
                        <p:cond delay="indefinite"/>
                      </p:stCondLst>
                      <p:childTnLst>
                        <p:par>
                          <p:cTn id="187" nodeType="withEffect" fill="hold">
                            <p:stCondLst>
                              <p:cond delay="0"/>
                            </p:stCondLst>
                            <p:childTnLst>
                              <p:par>
                                <p:cTn id="188" nodeType="clickEffect" fill="hold" presetClass="entr" presetID="2" presetSubtype="4">
                                  <p:stCondLst>
                                    <p:cond delay="0"/>
                                  </p:stCondLst>
                                  <p:childTnLst>
                                    <p:set>
                                      <p:cBhvr>
                                        <p:cTn id="189" dur="1" fill="hold">
                                          <p:stCondLst>
                                            <p:cond delay="0"/>
                                          </p:stCondLst>
                                        </p:cTn>
                                        <p:tgtEl>
                                          <p:spTgt spid="908"/>
                                        </p:tgtEl>
                                        <p:attrNameLst>
                                          <p:attrName>style.visibility</p:attrName>
                                        </p:attrNameLst>
                                      </p:cBhvr>
                                      <p:to>
                                        <p:strVal val="visible"/>
                                      </p:to>
                                    </p:set>
                                    <p:anim calcmode="lin" valueType="num">
                                      <p:cBhvr additive="repl">
                                        <p:cTn id="190" dur="1000" fill="hold"/>
                                        <p:tgtEl>
                                          <p:spTgt spid="908"/>
                                        </p:tgtEl>
                                        <p:attrNameLst>
                                          <p:attrName>ppt_x</p:attrName>
                                        </p:attrNameLst>
                                      </p:cBhvr>
                                      <p:tavLst>
                                        <p:tav tm="0">
                                          <p:val>
                                            <p:strVal val="#ppt_x"/>
                                          </p:val>
                                        </p:tav>
                                        <p:tav tm="100000">
                                          <p:val>
                                            <p:strVal val="#ppt_x"/>
                                          </p:val>
                                        </p:tav>
                                      </p:tavLst>
                                    </p:anim>
                                    <p:anim calcmode="lin" valueType="num">
                                      <p:cBhvr additive="repl">
                                        <p:cTn id="191" dur="1000" fill="hold"/>
                                        <p:tgtEl>
                                          <p:spTgt spid="908"/>
                                        </p:tgtEl>
                                        <p:attrNameLst>
                                          <p:attrName>ppt_y</p:attrName>
                                        </p:attrNameLst>
                                      </p:cBhvr>
                                      <p:tavLst>
                                        <p:tav tm="0">
                                          <p:val>
                                            <p:strVal val="1+#ppt_h/2"/>
                                          </p:val>
                                        </p:tav>
                                        <p:tav tm="100000">
                                          <p:val>
                                            <p:strVal val="#ppt_y"/>
                                          </p:val>
                                        </p:tav>
                                      </p:tavLst>
                                    </p:anim>
                                  </p:childTnLst>
                                </p:cTn>
                              </p:par>
                            </p:childTnLst>
                          </p:cTn>
                        </p:par>
                      </p:childTnLst>
                    </p:cTn>
                  </p:par>
                  <p:par>
                    <p:cTn id="192" nodeType="clickEffect" fill="hold">
                      <p:stCondLst>
                        <p:cond delay="indefinite"/>
                      </p:stCondLst>
                      <p:childTnLst>
                        <p:par>
                          <p:cTn id="193" nodeType="withEffect" fill="hold">
                            <p:stCondLst>
                              <p:cond delay="0"/>
                            </p:stCondLst>
                            <p:childTnLst>
                              <p:par>
                                <p:cTn id="194" nodeType="clickEffect" fill="hold" presetClass="entr" presetID="2" presetSubtype="9">
                                  <p:stCondLst>
                                    <p:cond delay="0"/>
                                  </p:stCondLst>
                                  <p:childTnLst>
                                    <p:set>
                                      <p:cBhvr>
                                        <p:cTn id="195" dur="1" fill="hold">
                                          <p:stCondLst>
                                            <p:cond delay="0"/>
                                          </p:stCondLst>
                                        </p:cTn>
                                        <p:tgtEl>
                                          <p:spTgt spid="909">
                                            <p:txEl>
                                              <p:pRg st="0" end="0"/>
                                            </p:txEl>
                                          </p:spTgt>
                                        </p:tgtEl>
                                        <p:attrNameLst>
                                          <p:attrName>style.visibility</p:attrName>
                                        </p:attrNameLst>
                                      </p:cBhvr>
                                      <p:to>
                                        <p:strVal val="visible"/>
                                      </p:to>
                                    </p:set>
                                    <p:anim calcmode="lin" valueType="num">
                                      <p:cBhvr additive="repl">
                                        <p:cTn id="196" dur="1000" fill="hold"/>
                                        <p:tgtEl>
                                          <p:spTgt spid="909">
                                            <p:txEl>
                                              <p:pRg st="0" end="0"/>
                                            </p:txEl>
                                          </p:spTgt>
                                        </p:tgtEl>
                                        <p:attrNameLst>
                                          <p:attrName>ppt_x</p:attrName>
                                        </p:attrNameLst>
                                      </p:cBhvr>
                                      <p:tavLst>
                                        <p:tav tm="0">
                                          <p:val>
                                            <p:strVal val="0-#ppt_w/2"/>
                                          </p:val>
                                        </p:tav>
                                        <p:tav tm="100000">
                                          <p:val>
                                            <p:strVal val="#ppt_x"/>
                                          </p:val>
                                        </p:tav>
                                      </p:tavLst>
                                    </p:anim>
                                    <p:anim calcmode="lin" valueType="num">
                                      <p:cBhvr additive="repl">
                                        <p:cTn id="197" dur="1000" fill="hold"/>
                                        <p:tgtEl>
                                          <p:spTgt spid="9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8" nodeType="clickEffect" fill="hold">
                      <p:stCondLst>
                        <p:cond delay="indefinite"/>
                      </p:stCondLst>
                      <p:childTnLst>
                        <p:par>
                          <p:cTn id="199" nodeType="withEffect" fill="hold">
                            <p:stCondLst>
                              <p:cond delay="0"/>
                            </p:stCondLst>
                            <p:childTnLst>
                              <p:par>
                                <p:cTn id="200" nodeType="clickEffect" fill="hold" presetClass="entr" presetID="2" presetSubtype="8">
                                  <p:stCondLst>
                                    <p:cond delay="0"/>
                                  </p:stCondLst>
                                  <p:childTnLst>
                                    <p:set>
                                      <p:cBhvr>
                                        <p:cTn id="201" dur="1" fill="hold">
                                          <p:stCondLst>
                                            <p:cond delay="0"/>
                                          </p:stCondLst>
                                        </p:cTn>
                                        <p:tgtEl>
                                          <p:spTgt spid="910">
                                            <p:txEl>
                                              <p:pRg st="0" end="0"/>
                                            </p:txEl>
                                          </p:spTgt>
                                        </p:tgtEl>
                                        <p:attrNameLst>
                                          <p:attrName>style.visibility</p:attrName>
                                        </p:attrNameLst>
                                      </p:cBhvr>
                                      <p:to>
                                        <p:strVal val="visible"/>
                                      </p:to>
                                    </p:set>
                                    <p:anim calcmode="lin" valueType="num">
                                      <p:cBhvr additive="repl">
                                        <p:cTn id="202" dur="500" fill="hold"/>
                                        <p:tgtEl>
                                          <p:spTgt spid="910">
                                            <p:txEl>
                                              <p:pRg st="0" end="0"/>
                                            </p:txEl>
                                          </p:spTgt>
                                        </p:tgtEl>
                                        <p:attrNameLst>
                                          <p:attrName>ppt_x</p:attrName>
                                        </p:attrNameLst>
                                      </p:cBhvr>
                                      <p:tavLst>
                                        <p:tav tm="0">
                                          <p:val>
                                            <p:strVal val="0-#ppt_w/2"/>
                                          </p:val>
                                        </p:tav>
                                        <p:tav tm="100000">
                                          <p:val>
                                            <p:strVal val="#ppt_x"/>
                                          </p:val>
                                        </p:tav>
                                      </p:tavLst>
                                    </p:anim>
                                    <p:anim calcmode="lin" valueType="num">
                                      <p:cBhvr additive="repl">
                                        <p:cTn id="203" dur="500" fill="hold"/>
                                        <p:tgtEl>
                                          <p:spTgt spid="9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4" nodeType="clickEffect" fill="hold">
                      <p:stCondLst>
                        <p:cond delay="indefinite"/>
                      </p:stCondLst>
                      <p:childTnLst>
                        <p:par>
                          <p:cTn id="205" nodeType="withEffect" fill="hold">
                            <p:stCondLst>
                              <p:cond delay="0"/>
                            </p:stCondLst>
                            <p:childTnLst>
                              <p:par>
                                <p:cTn id="206" nodeType="clickEffect" fill="hold" presetClass="entr" presetID="2" presetSubtype="4">
                                  <p:stCondLst>
                                    <p:cond delay="0"/>
                                  </p:stCondLst>
                                  <p:childTnLst>
                                    <p:set>
                                      <p:cBhvr>
                                        <p:cTn id="207" dur="1" fill="hold">
                                          <p:stCondLst>
                                            <p:cond delay="0"/>
                                          </p:stCondLst>
                                        </p:cTn>
                                        <p:tgtEl>
                                          <p:spTgt spid="911">
                                            <p:txEl>
                                              <p:pRg st="0" end="0"/>
                                            </p:txEl>
                                          </p:spTgt>
                                        </p:tgtEl>
                                        <p:attrNameLst>
                                          <p:attrName>style.visibility</p:attrName>
                                        </p:attrNameLst>
                                      </p:cBhvr>
                                      <p:to>
                                        <p:strVal val="visible"/>
                                      </p:to>
                                    </p:set>
                                    <p:anim calcmode="lin" valueType="num">
                                      <p:cBhvr additive="repl">
                                        <p:cTn id="208" dur="1000" fill="hold"/>
                                        <p:tgtEl>
                                          <p:spTgt spid="911">
                                            <p:txEl>
                                              <p:pRg st="0" end="0"/>
                                            </p:txEl>
                                          </p:spTgt>
                                        </p:tgtEl>
                                        <p:attrNameLst>
                                          <p:attrName>ppt_x</p:attrName>
                                        </p:attrNameLst>
                                      </p:cBhvr>
                                      <p:tavLst>
                                        <p:tav tm="0">
                                          <p:val>
                                            <p:strVal val="#ppt_x"/>
                                          </p:val>
                                        </p:tav>
                                        <p:tav tm="100000">
                                          <p:val>
                                            <p:strVal val="#ppt_x"/>
                                          </p:val>
                                        </p:tav>
                                      </p:tavLst>
                                    </p:anim>
                                    <p:anim calcmode="lin" valueType="num">
                                      <p:cBhvr additive="repl">
                                        <p:cTn id="209" dur="1000" fill="hold"/>
                                        <p:tgtEl>
                                          <p:spTgt spid="9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0" nodeType="clickEffect" fill="hold">
                      <p:stCondLst>
                        <p:cond delay="indefinite"/>
                      </p:stCondLst>
                      <p:childTnLst>
                        <p:par>
                          <p:cTn id="211" nodeType="withEffect" fill="hold">
                            <p:stCondLst>
                              <p:cond delay="0"/>
                            </p:stCondLst>
                            <p:childTnLst>
                              <p:par>
                                <p:cTn id="212" nodeType="clickEffect" fill="hold" presetClass="entr" presetID="2" presetSubtype="2">
                                  <p:stCondLst>
                                    <p:cond delay="0"/>
                                  </p:stCondLst>
                                  <p:childTnLst>
                                    <p:set>
                                      <p:cBhvr>
                                        <p:cTn id="213" dur="1" fill="hold">
                                          <p:stCondLst>
                                            <p:cond delay="0"/>
                                          </p:stCondLst>
                                        </p:cTn>
                                        <p:tgtEl>
                                          <p:spTgt spid="912">
                                            <p:txEl>
                                              <p:pRg st="0" end="0"/>
                                            </p:txEl>
                                          </p:spTgt>
                                        </p:tgtEl>
                                        <p:attrNameLst>
                                          <p:attrName>style.visibility</p:attrName>
                                        </p:attrNameLst>
                                      </p:cBhvr>
                                      <p:to>
                                        <p:strVal val="visible"/>
                                      </p:to>
                                    </p:set>
                                    <p:anim calcmode="lin" valueType="num">
                                      <p:cBhvr additive="repl">
                                        <p:cTn id="214" dur="1000" fill="hold"/>
                                        <p:tgtEl>
                                          <p:spTgt spid="912">
                                            <p:txEl>
                                              <p:pRg st="0" end="0"/>
                                            </p:txEl>
                                          </p:spTgt>
                                        </p:tgtEl>
                                        <p:attrNameLst>
                                          <p:attrName>ppt_x</p:attrName>
                                        </p:attrNameLst>
                                      </p:cBhvr>
                                      <p:tavLst>
                                        <p:tav tm="0">
                                          <p:val>
                                            <p:strVal val="1+#ppt_w/2"/>
                                          </p:val>
                                        </p:tav>
                                        <p:tav tm="100000">
                                          <p:val>
                                            <p:strVal val="#ppt_x"/>
                                          </p:val>
                                        </p:tav>
                                      </p:tavLst>
                                    </p:anim>
                                    <p:anim calcmode="lin" valueType="num">
                                      <p:cBhvr additive="repl">
                                        <p:cTn id="215" dur="1000" fill="hold"/>
                                        <p:tgtEl>
                                          <p:spTgt spid="9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6" nodeType="clickEffect" fill="hold">
                      <p:stCondLst>
                        <p:cond delay="indefinite"/>
                      </p:stCondLst>
                      <p:childTnLst>
                        <p:par>
                          <p:cTn id="217" nodeType="withEffect" fill="hold">
                            <p:stCondLst>
                              <p:cond delay="0"/>
                            </p:stCondLst>
                            <p:childTnLst>
                              <p:par>
                                <p:cTn id="218" nodeType="clickEffect" fill="hold" presetClass="entr" presetID="2" presetSubtype="4">
                                  <p:stCondLst>
                                    <p:cond delay="0"/>
                                  </p:stCondLst>
                                  <p:childTnLst>
                                    <p:set>
                                      <p:cBhvr>
                                        <p:cTn id="219" dur="1" fill="hold">
                                          <p:stCondLst>
                                            <p:cond delay="0"/>
                                          </p:stCondLst>
                                        </p:cTn>
                                        <p:tgtEl>
                                          <p:spTgt spid="913">
                                            <p:txEl>
                                              <p:pRg st="0" end="0"/>
                                            </p:txEl>
                                          </p:spTgt>
                                        </p:tgtEl>
                                        <p:attrNameLst>
                                          <p:attrName>style.visibility</p:attrName>
                                        </p:attrNameLst>
                                      </p:cBhvr>
                                      <p:to>
                                        <p:strVal val="visible"/>
                                      </p:to>
                                    </p:set>
                                    <p:anim calcmode="lin" valueType="num">
                                      <p:cBhvr additive="repl">
                                        <p:cTn id="220" dur="1000" fill="hold"/>
                                        <p:tgtEl>
                                          <p:spTgt spid="913">
                                            <p:txEl>
                                              <p:pRg st="0" end="0"/>
                                            </p:txEl>
                                          </p:spTgt>
                                        </p:tgtEl>
                                        <p:attrNameLst>
                                          <p:attrName>ppt_x</p:attrName>
                                        </p:attrNameLst>
                                      </p:cBhvr>
                                      <p:tavLst>
                                        <p:tav tm="0">
                                          <p:val>
                                            <p:strVal val="#ppt_x"/>
                                          </p:val>
                                        </p:tav>
                                        <p:tav tm="100000">
                                          <p:val>
                                            <p:strVal val="#ppt_x"/>
                                          </p:val>
                                        </p:tav>
                                      </p:tavLst>
                                    </p:anim>
                                    <p:anim calcmode="lin" valueType="num">
                                      <p:cBhvr additive="repl">
                                        <p:cTn id="221" dur="1000" fill="hold"/>
                                        <p:tgtEl>
                                          <p:spTgt spid="9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2" nodeType="clickEffect" fill="hold">
                      <p:stCondLst>
                        <p:cond delay="indefinite"/>
                      </p:stCondLst>
                      <p:childTnLst>
                        <p:par>
                          <p:cTn id="223" nodeType="withEffect" fill="hold">
                            <p:stCondLst>
                              <p:cond delay="0"/>
                            </p:stCondLst>
                            <p:childTnLst>
                              <p:par>
                                <p:cTn id="224" nodeType="clickEffect" fill="hold" presetClass="entr" presetID="2" presetSubtype="3">
                                  <p:stCondLst>
                                    <p:cond delay="0"/>
                                  </p:stCondLst>
                                  <p:childTnLst>
                                    <p:set>
                                      <p:cBhvr>
                                        <p:cTn id="225" dur="1" fill="hold">
                                          <p:stCondLst>
                                            <p:cond delay="0"/>
                                          </p:stCondLst>
                                        </p:cTn>
                                        <p:tgtEl>
                                          <p:spTgt spid="914"/>
                                        </p:tgtEl>
                                        <p:attrNameLst>
                                          <p:attrName>style.visibility</p:attrName>
                                        </p:attrNameLst>
                                      </p:cBhvr>
                                      <p:to>
                                        <p:strVal val="visible"/>
                                      </p:to>
                                    </p:set>
                                    <p:anim calcmode="lin" valueType="num">
                                      <p:cBhvr additive="repl">
                                        <p:cTn id="226" dur="1000" fill="hold"/>
                                        <p:tgtEl>
                                          <p:spTgt spid="914"/>
                                        </p:tgtEl>
                                        <p:attrNameLst>
                                          <p:attrName>ppt_x</p:attrName>
                                        </p:attrNameLst>
                                      </p:cBhvr>
                                      <p:tavLst>
                                        <p:tav tm="0">
                                          <p:val>
                                            <p:strVal val="1+#ppt_w/2"/>
                                          </p:val>
                                        </p:tav>
                                        <p:tav tm="100000">
                                          <p:val>
                                            <p:strVal val="#ppt_x"/>
                                          </p:val>
                                        </p:tav>
                                      </p:tavLst>
                                    </p:anim>
                                    <p:anim calcmode="lin" valueType="num">
                                      <p:cBhvr additive="repl">
                                        <p:cTn id="227" dur="1000" fill="hold"/>
                                        <p:tgtEl>
                                          <p:spTgt spid="9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5" name="CustomShape 1"/>
          <p:cNvSpPr/>
          <p:nvPr/>
        </p:nvSpPr>
        <p:spPr>
          <a:xfrm>
            <a:off x="72000" y="141840"/>
            <a:ext cx="9072000" cy="65818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ru-RU" sz="2000" spc="-1" strike="noStrike">
                <a:solidFill>
                  <a:srgbClr val="ff0000"/>
                </a:solidFill>
                <a:latin typeface="Arial"/>
                <a:ea typeface="DejaVu Sans"/>
              </a:rPr>
              <a:t>Медико-кліматична характеристика  основних природних зон України:</a:t>
            </a:r>
            <a:endParaRPr b="0" lang="ru-RU" sz="2000" spc="-1" strike="noStrike">
              <a:latin typeface="Arial"/>
            </a:endParaRPr>
          </a:p>
          <a:p>
            <a:pPr algn="ctr">
              <a:lnSpc>
                <a:spcPct val="100000"/>
              </a:lnSpc>
            </a:pPr>
            <a:endParaRPr b="0" lang="ru-RU" sz="2000" spc="-1" strike="noStrike">
              <a:latin typeface="Arial"/>
            </a:endParaRPr>
          </a:p>
          <a:p>
            <a:pPr algn="just">
              <a:lnSpc>
                <a:spcPct val="100000"/>
              </a:lnSpc>
            </a:pPr>
            <a:r>
              <a:rPr b="1" lang="ru-RU" sz="1800" spc="-1" strike="noStrike">
                <a:solidFill>
                  <a:srgbClr val="000000"/>
                </a:solidFill>
                <a:latin typeface="Arial"/>
                <a:ea typeface="DejaVu Sans"/>
              </a:rPr>
              <a:t>Україна розташована в </a:t>
            </a:r>
            <a:r>
              <a:rPr b="1" lang="ru-RU" sz="1800" spc="-1" strike="noStrike">
                <a:solidFill>
                  <a:srgbClr val="0070c0"/>
                </a:solidFill>
                <a:latin typeface="Arial"/>
                <a:ea typeface="DejaVu Sans"/>
              </a:rPr>
              <a:t>другій зоні ультрафіолетового комфорту</a:t>
            </a:r>
            <a:r>
              <a:rPr b="1" lang="ru-RU" sz="1800" spc="-1" strike="noStrike">
                <a:solidFill>
                  <a:srgbClr val="000000"/>
                </a:solidFill>
                <a:latin typeface="Arial"/>
                <a:ea typeface="DejaVu Sans"/>
              </a:rPr>
              <a:t>. Сприятливий час для геліотерапії період тривалістю </a:t>
            </a:r>
            <a:r>
              <a:rPr b="1" lang="ru-RU" sz="1800" spc="-1" strike="noStrike">
                <a:solidFill>
                  <a:srgbClr val="7030a0"/>
                </a:solidFill>
                <a:latin typeface="Arial"/>
                <a:ea typeface="DejaVu Sans"/>
              </a:rPr>
              <a:t>6-8 місяців (з квітня до початку жовтня)</a:t>
            </a:r>
            <a:r>
              <a:rPr b="1" lang="ru-RU" sz="1800" spc="-1" strike="noStrike">
                <a:solidFill>
                  <a:srgbClr val="000000"/>
                </a:solidFill>
                <a:latin typeface="Arial"/>
                <a:ea typeface="DejaVu Sans"/>
              </a:rPr>
              <a:t>. У різні пори року над територією України переміщаються різні типи повітряних мас. </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Восени і взимку </a:t>
            </a:r>
            <a:r>
              <a:rPr b="1" lang="ru-RU" sz="1800" spc="-1" strike="noStrike">
                <a:solidFill>
                  <a:srgbClr val="000000"/>
                </a:solidFill>
                <a:latin typeface="Arial"/>
                <a:ea typeface="DejaVu Sans"/>
              </a:rPr>
              <a:t>це, як правило, </a:t>
            </a:r>
            <a:r>
              <a:rPr b="1" i="1" lang="ru-RU" sz="1800" spc="-1" strike="noStrike">
                <a:solidFill>
                  <a:srgbClr val="0070c0"/>
                </a:solidFill>
                <a:latin typeface="Arial"/>
                <a:ea typeface="DejaVu Sans"/>
              </a:rPr>
              <a:t>вологі, відносно теплі морські та тропічні маси з Атлантики</a:t>
            </a:r>
            <a:r>
              <a:rPr b="1" lang="ru-RU" sz="1800" spc="-1" strike="noStrike">
                <a:solidFill>
                  <a:srgbClr val="000000"/>
                </a:solidFill>
                <a:latin typeface="Arial"/>
                <a:ea typeface="DejaVu Sans"/>
              </a:rPr>
              <a:t>. Малохмарна морозна зимова погода встановлюється у зв’язку з вторгненням </a:t>
            </a:r>
            <a:r>
              <a:rPr b="1" i="1" lang="ru-RU" sz="1800" spc="-1" strike="noStrike">
                <a:solidFill>
                  <a:srgbClr val="0070c0"/>
                </a:solidFill>
                <a:latin typeface="Arial"/>
                <a:ea typeface="DejaVu Sans"/>
              </a:rPr>
              <a:t>холодних сибірських континентальних і арктичних повітряних мас</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Навесні та влітку </a:t>
            </a:r>
            <a:r>
              <a:rPr b="1" lang="ru-RU" sz="1800" spc="-1" strike="noStrike">
                <a:solidFill>
                  <a:srgbClr val="000000"/>
                </a:solidFill>
                <a:latin typeface="Arial"/>
                <a:ea typeface="DejaVu Sans"/>
              </a:rPr>
              <a:t>до України часто проникає </a:t>
            </a:r>
            <a:r>
              <a:rPr b="1" i="1" lang="ru-RU" sz="1800" spc="-1" strike="noStrike">
                <a:solidFill>
                  <a:srgbClr val="0070c0"/>
                </a:solidFill>
                <a:latin typeface="Arial"/>
                <a:ea typeface="DejaVu Sans"/>
              </a:rPr>
              <a:t>сухе повітря з тропічних широт Євразії</a:t>
            </a:r>
            <a:r>
              <a:rPr b="1" lang="ru-RU" sz="1800" spc="-1" strike="noStrike">
                <a:solidFill>
                  <a:srgbClr val="000000"/>
                </a:solidFill>
                <a:latin typeface="Arial"/>
                <a:ea typeface="DejaVu Sans"/>
              </a:rPr>
              <a:t>. Циркуляція атмосфери визначає річну зміну кількості опадів, які можуть виступати значним чинником, що стримує рекреаційні можливості.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Південний берег Криму — один з основних кліматичних рекреаційних районів України, роль якого визначається унікальністю його кліматичних умов. Південне узбережжя Криму від мису Іллі (узбережжя Феодосії) до мису Айл (узбережжя Севастополя) і південна частина Кримських гір до висоти 600 м — це область </a:t>
            </a:r>
            <a:r>
              <a:rPr b="1" lang="ru-RU" sz="1800" spc="-1" strike="noStrike">
                <a:solidFill>
                  <a:srgbClr val="0070c0"/>
                </a:solidFill>
                <a:latin typeface="Arial"/>
                <a:ea typeface="DejaVu Sans"/>
              </a:rPr>
              <a:t>субсередземноморського помірно континентального клімату</a:t>
            </a:r>
            <a:r>
              <a:rPr b="1" lang="ru-RU" sz="1800" spc="-1" strike="noStrike">
                <a:solidFill>
                  <a:srgbClr val="000000"/>
                </a:solidFill>
                <a:latin typeface="Arial"/>
                <a:ea typeface="DejaVu Sans"/>
              </a:rPr>
              <a:t>, для якого характерна м’яка волога зима з відсутністю стійкого снігового покриву і жарке, сухе безхмарне літо. У межах ялтинського рекреаційного району функціонує близько 200 рекреаційних закладів різного профілю.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5"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16"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17" name="Picture 4" descr=""/>
          <p:cNvPicPr/>
          <p:nvPr/>
        </p:nvPicPr>
        <p:blipFill>
          <a:blip r:embed="rId1"/>
          <a:stretch/>
        </p:blipFill>
        <p:spPr>
          <a:xfrm>
            <a:off x="0" y="0"/>
            <a:ext cx="9143640" cy="6857640"/>
          </a:xfrm>
          <a:prstGeom prst="rect">
            <a:avLst/>
          </a:prstGeom>
          <a:ln w="9360">
            <a:noFill/>
          </a:ln>
        </p:spPr>
      </p:pic>
      <p:sp>
        <p:nvSpPr>
          <p:cNvPr id="918" name="CustomShape 3"/>
          <p:cNvSpPr/>
          <p:nvPr/>
        </p:nvSpPr>
        <p:spPr>
          <a:xfrm>
            <a:off x="633960" y="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000000"/>
                </a:solidFill>
                <a:uFillTx/>
                <a:latin typeface="Times New Roman"/>
                <a:ea typeface="DejaVu Sans"/>
              </a:rPr>
              <a:t>Показання:</a:t>
            </a:r>
            <a:endParaRPr b="0" lang="ru-RU" sz="2800" spc="-1" strike="noStrike">
              <a:latin typeface="Arial"/>
            </a:endParaRPr>
          </a:p>
        </p:txBody>
      </p:sp>
      <p:sp>
        <p:nvSpPr>
          <p:cNvPr id="919" name="CustomShape 4"/>
          <p:cNvSpPr/>
          <p:nvPr/>
        </p:nvSpPr>
        <p:spPr>
          <a:xfrm>
            <a:off x="5545440" y="21420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920" name="CustomShape 5"/>
          <p:cNvSpPr/>
          <p:nvPr/>
        </p:nvSpPr>
        <p:spPr>
          <a:xfrm>
            <a:off x="3960000" y="1143000"/>
            <a:ext cx="4879440" cy="52110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індивідуальна непереносимість змінного струму (хоч рідко, але все-таки зустрічається);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кровотечі й захворювання крові, при яких порушені процеси згортання крові;</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злоякісні новоутворення;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вагітність;</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епілепсія;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лихоманка;</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порушення ритму серця;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туберкульоз легенів в активній фазі;</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наявність кардіостимулятора.</a:t>
            </a:r>
            <a:endParaRPr b="0" lang="ru-RU" sz="2400" spc="-1" strike="noStrike">
              <a:latin typeface="Arial"/>
            </a:endParaRPr>
          </a:p>
        </p:txBody>
      </p:sp>
      <p:sp>
        <p:nvSpPr>
          <p:cNvPr id="921" name="CustomShape 6"/>
          <p:cNvSpPr/>
          <p:nvPr/>
        </p:nvSpPr>
        <p:spPr>
          <a:xfrm>
            <a:off x="285480" y="1071720"/>
            <a:ext cx="3242520" cy="5211000"/>
          </a:xfrm>
          <a:prstGeom prst="rect">
            <a:avLst/>
          </a:prstGeom>
          <a:solidFill>
            <a:schemeClr val="bg1"/>
          </a:solidFill>
          <a:ln w="9360">
            <a:noFill/>
          </a:ln>
        </p:spPr>
        <p:style>
          <a:lnRef idx="0"/>
          <a:fillRef idx="0"/>
          <a:effectRef idx="0"/>
          <a:fontRef idx="minor"/>
        </p:style>
        <p:txBody>
          <a:bodyPr lIns="90000" rIns="90000" tIns="45000" bIns="45000">
            <a:spAutoFit/>
          </a:bodyPr>
          <a:p>
            <a:pPr lvl="1" indent="-216000">
              <a:lnSpc>
                <a:spcPct val="100000"/>
              </a:lnSpc>
              <a:buClr>
                <a:srgbClr val="000000"/>
              </a:buClr>
              <a:buFont typeface="Arial"/>
              <a:buChar char="•"/>
            </a:pPr>
            <a:r>
              <a:rPr b="1" lang="ru-RU" sz="2400" spc="-1" strike="noStrike">
                <a:solidFill>
                  <a:srgbClr val="000000"/>
                </a:solidFill>
                <a:latin typeface="Times New Roman"/>
                <a:ea typeface="DejaVu Sans"/>
              </a:rPr>
              <a:t>головний біль;</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гіпертонія;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судинна дистонія;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неврастенія;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проблеми зі сном;</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невралгія;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опіки;</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незагоювані рани;</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себорея і лупа;</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ламкість, сухість або підвищена жирність волосся;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уповільнений ріст волосся.</a:t>
            </a:r>
            <a:endParaRPr b="0" lang="ru-RU" sz="2400" spc="-1" strike="noStrike">
              <a:latin typeface="Arial"/>
            </a:endParaRPr>
          </a:p>
        </p:txBody>
      </p:sp>
    </p:spTree>
  </p:cSld>
  <mc:AlternateContent>
    <mc:Choice Requires="p14">
      <p:transition spd="slow" p14:dur="2000"/>
    </mc:Choice>
    <mc:Fallback>
      <p:transition spd="slow"/>
    </mc:Fallback>
  </mc:AlternateContent>
  <p:timing>
    <p:tnLst>
      <p:par>
        <p:cTn id="228" dur="indefinite" restart="never" nodeType="tmRoot">
          <p:childTnLst>
            <p:seq>
              <p:cTn id="229" dur="indefinite" nodeType="mainSeq">
                <p:childTnLst>
                  <p:par>
                    <p:cTn id="230" nodeType="clickEffect" fill="hold">
                      <p:stCondLst>
                        <p:cond delay="indefinite"/>
                      </p:stCondLst>
                      <p:childTnLst>
                        <p:par>
                          <p:cTn id="231" nodeType="withEffect" fill="hold">
                            <p:stCondLst>
                              <p:cond delay="0"/>
                            </p:stCondLst>
                            <p:childTnLst>
                              <p:par>
                                <p:cTn id="232" nodeType="clickEffect" fill="hold" presetClass="entr" presetID="2" presetSubtype="4">
                                  <p:stCondLst>
                                    <p:cond delay="0"/>
                                  </p:stCondLst>
                                  <p:childTnLst>
                                    <p:set>
                                      <p:cBhvr>
                                        <p:cTn id="233" dur="1" fill="hold">
                                          <p:stCondLst>
                                            <p:cond delay="0"/>
                                          </p:stCondLst>
                                        </p:cTn>
                                        <p:tgtEl>
                                          <p:spTgt spid="918">
                                            <p:txEl>
                                              <p:pRg st="0" end="0"/>
                                            </p:txEl>
                                          </p:spTgt>
                                        </p:tgtEl>
                                        <p:attrNameLst>
                                          <p:attrName>style.visibility</p:attrName>
                                        </p:attrNameLst>
                                      </p:cBhvr>
                                      <p:to>
                                        <p:strVal val="visible"/>
                                      </p:to>
                                    </p:set>
                                    <p:anim calcmode="lin" valueType="num">
                                      <p:cBhvr additive="repl">
                                        <p:cTn id="234" dur="1000" fill="hold"/>
                                        <p:tgtEl>
                                          <p:spTgt spid="918">
                                            <p:txEl>
                                              <p:pRg st="0" end="0"/>
                                            </p:txEl>
                                          </p:spTgt>
                                        </p:tgtEl>
                                        <p:attrNameLst>
                                          <p:attrName>ppt_x</p:attrName>
                                        </p:attrNameLst>
                                      </p:cBhvr>
                                      <p:tavLst>
                                        <p:tav tm="0">
                                          <p:val>
                                            <p:strVal val="#ppt_x"/>
                                          </p:val>
                                        </p:tav>
                                        <p:tav tm="100000">
                                          <p:val>
                                            <p:strVal val="#ppt_x"/>
                                          </p:val>
                                        </p:tav>
                                      </p:tavLst>
                                    </p:anim>
                                    <p:anim calcmode="lin" valueType="num">
                                      <p:cBhvr additive="repl">
                                        <p:cTn id="235" dur="1000" fill="hold"/>
                                        <p:tgtEl>
                                          <p:spTgt spid="9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6" nodeType="clickEffect" fill="hold">
                      <p:stCondLst>
                        <p:cond delay="indefinite"/>
                      </p:stCondLst>
                      <p:childTnLst>
                        <p:par>
                          <p:cTn id="237" nodeType="withEffect" fill="hold">
                            <p:stCondLst>
                              <p:cond delay="0"/>
                            </p:stCondLst>
                            <p:childTnLst>
                              <p:par>
                                <p:cTn id="238" nodeType="clickEffect" fill="hold" presetClass="entr" presetID="2" presetSubtype="4">
                                  <p:stCondLst>
                                    <p:cond delay="0"/>
                                  </p:stCondLst>
                                  <p:childTnLst>
                                    <p:set>
                                      <p:cBhvr>
                                        <p:cTn id="239" dur="1" fill="hold">
                                          <p:stCondLst>
                                            <p:cond delay="0"/>
                                          </p:stCondLst>
                                        </p:cTn>
                                        <p:tgtEl>
                                          <p:spTgt spid="919">
                                            <p:txEl>
                                              <p:pRg st="0" end="0"/>
                                            </p:txEl>
                                          </p:spTgt>
                                        </p:tgtEl>
                                        <p:attrNameLst>
                                          <p:attrName>style.visibility</p:attrName>
                                        </p:attrNameLst>
                                      </p:cBhvr>
                                      <p:to>
                                        <p:strVal val="visible"/>
                                      </p:to>
                                    </p:set>
                                    <p:anim calcmode="lin" valueType="num">
                                      <p:cBhvr additive="repl">
                                        <p:cTn id="240" dur="1000" fill="hold"/>
                                        <p:tgtEl>
                                          <p:spTgt spid="919">
                                            <p:txEl>
                                              <p:pRg st="0" end="0"/>
                                            </p:txEl>
                                          </p:spTgt>
                                        </p:tgtEl>
                                        <p:attrNameLst>
                                          <p:attrName>ppt_x</p:attrName>
                                        </p:attrNameLst>
                                      </p:cBhvr>
                                      <p:tavLst>
                                        <p:tav tm="0">
                                          <p:val>
                                            <p:strVal val="#ppt_x"/>
                                          </p:val>
                                        </p:tav>
                                        <p:tav tm="100000">
                                          <p:val>
                                            <p:strVal val="#ppt_x"/>
                                          </p:val>
                                        </p:tav>
                                      </p:tavLst>
                                    </p:anim>
                                    <p:anim calcmode="lin" valueType="num">
                                      <p:cBhvr additive="repl">
                                        <p:cTn id="241" dur="1000" fill="hold"/>
                                        <p:tgtEl>
                                          <p:spTgt spid="9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2" name="CustomShape 1"/>
          <p:cNvSpPr/>
          <p:nvPr/>
        </p:nvSpPr>
        <p:spPr>
          <a:xfrm>
            <a:off x="915120" y="214200"/>
            <a:ext cx="8228520" cy="121896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nSpc>
                <a:spcPct val="100000"/>
              </a:lnSpc>
              <a:spcBef>
                <a:spcPts val="561"/>
              </a:spcBef>
            </a:pPr>
            <a:r>
              <a:rPr b="1" lang="ru-RU" sz="2800" spc="-1" strike="noStrike">
                <a:solidFill>
                  <a:srgbClr val="7030a0"/>
                </a:solidFill>
                <a:latin typeface="Tahoma"/>
                <a:ea typeface="DejaVu Sans"/>
              </a:rPr>
              <a:t>Дарсонвалізація</a:t>
            </a:r>
            <a:r>
              <a:rPr b="1" lang="ru-RU" sz="1800" spc="-1" strike="noStrike">
                <a:solidFill>
                  <a:srgbClr val="7030a0"/>
                </a:solidFill>
                <a:latin typeface="Tahoma"/>
                <a:ea typeface="DejaVu Sans"/>
              </a:rPr>
              <a:t> - лікувальне застосування імпульсного перемінного синусоїдального струму високої частоти (110кГц), високої напруги (20-30 кВ) і малої сили (0,02 мА).</a:t>
            </a:r>
            <a:endParaRPr b="0" lang="ru-RU" sz="1800" spc="-1" strike="noStrike">
              <a:latin typeface="Arial"/>
            </a:endParaRPr>
          </a:p>
        </p:txBody>
      </p:sp>
      <p:sp>
        <p:nvSpPr>
          <p:cNvPr id="923" name="CustomShape 2"/>
          <p:cNvSpPr/>
          <p:nvPr/>
        </p:nvSpPr>
        <p:spPr>
          <a:xfrm>
            <a:off x="6125760" y="1714320"/>
            <a:ext cx="2410560" cy="504648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Aft>
                <a:spcPts val="400"/>
              </a:spcAft>
            </a:pPr>
            <a:endParaRPr b="0" lang="ru-RU" sz="1800" spc="-1" strike="noStrike">
              <a:latin typeface="Arial"/>
            </a:endParaRPr>
          </a:p>
          <a:p>
            <a:pPr>
              <a:lnSpc>
                <a:spcPct val="100000"/>
              </a:lnSpc>
            </a:pPr>
            <a:r>
              <a:rPr b="1" lang="ru-RU" sz="1800" spc="-1" strike="noStrike">
                <a:solidFill>
                  <a:srgbClr val="050060"/>
                </a:solidFill>
                <a:latin typeface="Tahoma"/>
                <a:ea typeface="DejaVu Sans"/>
              </a:rPr>
              <a:t>Лікувальні ефекти:</a:t>
            </a:r>
            <a:endParaRPr b="0" lang="ru-RU" sz="1800" spc="-1" strike="noStrike">
              <a:latin typeface="Arial"/>
            </a:endParaRPr>
          </a:p>
          <a:p>
            <a:pPr>
              <a:lnSpc>
                <a:spcPct val="100000"/>
              </a:lnSpc>
            </a:pPr>
            <a:endParaRPr b="0" lang="ru-RU" sz="1800" spc="-1" strike="noStrike">
              <a:latin typeface="Arial"/>
            </a:endParaRPr>
          </a:p>
          <a:p>
            <a:pPr indent="-216000">
              <a:lnSpc>
                <a:spcPct val="140000"/>
              </a:lnSpc>
              <a:buClr>
                <a:srgbClr val="005048"/>
              </a:buClr>
              <a:buFont typeface="Symbol" charset="2"/>
              <a:buChar char=""/>
            </a:pPr>
            <a:r>
              <a:rPr b="1" lang="ru-RU" sz="2000" spc="-1" strike="noStrike">
                <a:solidFill>
                  <a:srgbClr val="005048"/>
                </a:solidFill>
                <a:latin typeface="Tahoma"/>
                <a:ea typeface="DejaVu Sans"/>
              </a:rPr>
              <a:t>трофічний;</a:t>
            </a:r>
            <a:endParaRPr b="0" lang="ru-RU" sz="2000" spc="-1" strike="noStrike">
              <a:latin typeface="Arial"/>
            </a:endParaRPr>
          </a:p>
          <a:p>
            <a:pPr indent="-216000">
              <a:lnSpc>
                <a:spcPct val="140000"/>
              </a:lnSpc>
              <a:buClr>
                <a:srgbClr val="005048"/>
              </a:buClr>
              <a:buFont typeface="Symbol" charset="2"/>
              <a:buChar char=""/>
            </a:pPr>
            <a:r>
              <a:rPr b="1" lang="ru-RU" sz="2000" spc="-1" strike="noStrike">
                <a:solidFill>
                  <a:srgbClr val="005048"/>
                </a:solidFill>
                <a:latin typeface="Tahoma"/>
                <a:ea typeface="DejaVu Sans"/>
              </a:rPr>
              <a:t>бактерицидний;</a:t>
            </a:r>
            <a:endParaRPr b="0" lang="ru-RU" sz="2000" spc="-1" strike="noStrike">
              <a:latin typeface="Arial"/>
            </a:endParaRPr>
          </a:p>
          <a:p>
            <a:pPr indent="-216000">
              <a:lnSpc>
                <a:spcPct val="140000"/>
              </a:lnSpc>
              <a:buClr>
                <a:srgbClr val="005048"/>
              </a:buClr>
              <a:buFont typeface="Symbol" charset="2"/>
              <a:buChar char=""/>
            </a:pPr>
            <a:r>
              <a:rPr b="1" lang="ru-RU" sz="2000" spc="-1" strike="noStrike">
                <a:solidFill>
                  <a:srgbClr val="005048"/>
                </a:solidFill>
                <a:latin typeface="Tahoma"/>
                <a:ea typeface="DejaVu Sans"/>
              </a:rPr>
              <a:t>протизапальний;</a:t>
            </a:r>
            <a:endParaRPr b="0" lang="ru-RU" sz="2000" spc="-1" strike="noStrike">
              <a:latin typeface="Arial"/>
            </a:endParaRPr>
          </a:p>
          <a:p>
            <a:pPr indent="-216000">
              <a:lnSpc>
                <a:spcPct val="140000"/>
              </a:lnSpc>
              <a:buClr>
                <a:srgbClr val="005048"/>
              </a:buClr>
              <a:buFont typeface="Symbol" charset="2"/>
              <a:buChar char=""/>
            </a:pPr>
            <a:r>
              <a:rPr b="1" lang="ru-RU" sz="2000" spc="-1" strike="noStrike">
                <a:solidFill>
                  <a:srgbClr val="005048"/>
                </a:solidFill>
                <a:latin typeface="Tahoma"/>
                <a:ea typeface="DejaVu Sans"/>
              </a:rPr>
              <a:t>десенсибілізуючий;</a:t>
            </a:r>
            <a:endParaRPr b="0" lang="ru-RU" sz="2000" spc="-1" strike="noStrike">
              <a:latin typeface="Arial"/>
            </a:endParaRPr>
          </a:p>
          <a:p>
            <a:pPr indent="-216000">
              <a:lnSpc>
                <a:spcPct val="140000"/>
              </a:lnSpc>
              <a:buClr>
                <a:srgbClr val="005048"/>
              </a:buClr>
              <a:buFont typeface="Symbol" charset="2"/>
              <a:buChar char=""/>
            </a:pPr>
            <a:r>
              <a:rPr b="1" lang="ru-RU" sz="2000" spc="-1" strike="noStrike">
                <a:solidFill>
                  <a:srgbClr val="005048"/>
                </a:solidFill>
                <a:latin typeface="Tahoma"/>
                <a:ea typeface="DejaVu Sans"/>
              </a:rPr>
              <a:t>болезаспокійливий.</a:t>
            </a:r>
            <a:endParaRPr b="0" lang="ru-RU" sz="2000" spc="-1" strike="noStrike">
              <a:latin typeface="Arial"/>
            </a:endParaRPr>
          </a:p>
        </p:txBody>
      </p:sp>
      <p:pic>
        <p:nvPicPr>
          <p:cNvPr id="924" name="Picture 6" descr=""/>
          <p:cNvPicPr/>
          <p:nvPr/>
        </p:nvPicPr>
        <p:blipFill>
          <a:blip r:embed="rId1"/>
          <a:stretch/>
        </p:blipFill>
        <p:spPr>
          <a:xfrm>
            <a:off x="269640" y="1517760"/>
            <a:ext cx="5567040" cy="4615920"/>
          </a:xfrm>
          <a:prstGeom prst="rect">
            <a:avLst/>
          </a:prstGeom>
          <a:ln w="9360">
            <a:noFill/>
          </a:ln>
        </p:spPr>
      </p:pic>
    </p:spTree>
  </p:cSld>
  <mc:AlternateContent>
    <mc:Choice Requires="p14">
      <p:transition spd="slow" p14:dur="2000"/>
    </mc:Choice>
    <mc:Fallback>
      <p:transition spd="slow"/>
    </mc:Fallback>
  </mc:AlternateContent>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5" name="Picture 7" descr=""/>
          <p:cNvPicPr/>
          <p:nvPr/>
        </p:nvPicPr>
        <p:blipFill>
          <a:blip r:embed="rId1">
            <a:lum contrast="12000"/>
          </a:blip>
          <a:stretch/>
        </p:blipFill>
        <p:spPr>
          <a:xfrm>
            <a:off x="2340000" y="260280"/>
            <a:ext cx="4354200" cy="2901600"/>
          </a:xfrm>
          <a:prstGeom prst="rect">
            <a:avLst/>
          </a:prstGeom>
          <a:ln w="9360">
            <a:noFill/>
          </a:ln>
        </p:spPr>
      </p:pic>
      <p:pic>
        <p:nvPicPr>
          <p:cNvPr id="926" name="Picture 8" descr=""/>
          <p:cNvPicPr/>
          <p:nvPr/>
        </p:nvPicPr>
        <p:blipFill>
          <a:blip r:embed="rId2"/>
          <a:stretch/>
        </p:blipFill>
        <p:spPr>
          <a:xfrm>
            <a:off x="2338200" y="3213000"/>
            <a:ext cx="4354200" cy="3423960"/>
          </a:xfrm>
          <a:prstGeom prst="rect">
            <a:avLst/>
          </a:prstGeom>
          <a:ln w="9360">
            <a:noFill/>
          </a:ln>
        </p:spPr>
      </p:pic>
    </p:spTree>
  </p:cSld>
  <mc:AlternateContent>
    <mc:Choice Requires="p14">
      <p:transition spd="slow" p14:dur="2000"/>
    </mc:Choice>
    <mc:Fallback>
      <p:transition spd="slow"/>
    </mc:Fallback>
  </mc:AlternateContent>
</p:sld>
</file>

<file path=ppt/slides/slide1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7"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28"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29" name="Picture 4" descr=""/>
          <p:cNvPicPr/>
          <p:nvPr/>
        </p:nvPicPr>
        <p:blipFill>
          <a:blip r:embed="rId1"/>
          <a:stretch/>
        </p:blipFill>
        <p:spPr>
          <a:xfrm>
            <a:off x="0" y="0"/>
            <a:ext cx="9143640" cy="6857640"/>
          </a:xfrm>
          <a:prstGeom prst="rect">
            <a:avLst/>
          </a:prstGeom>
          <a:ln w="9360">
            <a:noFill/>
          </a:ln>
        </p:spPr>
      </p:pic>
      <p:sp>
        <p:nvSpPr>
          <p:cNvPr id="930" name="CustomShape 3"/>
          <p:cNvSpPr/>
          <p:nvPr/>
        </p:nvSpPr>
        <p:spPr>
          <a:xfrm>
            <a:off x="1913040" y="260280"/>
            <a:ext cx="411768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Ультратонотерапія</a:t>
            </a:r>
            <a:endParaRPr b="0" lang="ru-RU" sz="3600" spc="-1" strike="noStrike">
              <a:latin typeface="Arial"/>
            </a:endParaRPr>
          </a:p>
        </p:txBody>
      </p:sp>
      <p:sp>
        <p:nvSpPr>
          <p:cNvPr id="931" name="CustomShape 4"/>
          <p:cNvSpPr/>
          <p:nvPr/>
        </p:nvSpPr>
        <p:spPr>
          <a:xfrm>
            <a:off x="250560" y="1052640"/>
            <a:ext cx="699948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Ультратонотерапія - це застосування високочастотного (22 кГц) змінного синусоїдального струму високої напруги (3-5 кВ) потужністю від 1 до 10 Вт.</a:t>
            </a:r>
            <a:endParaRPr b="0" lang="ru-RU" sz="2000" spc="-1" strike="noStrike">
              <a:latin typeface="Arial"/>
            </a:endParaRPr>
          </a:p>
        </p:txBody>
      </p:sp>
      <p:sp>
        <p:nvSpPr>
          <p:cNvPr id="932" name="CustomShape 5"/>
          <p:cNvSpPr/>
          <p:nvPr/>
        </p:nvSpPr>
        <p:spPr>
          <a:xfrm>
            <a:off x="250560" y="2133720"/>
            <a:ext cx="2258640" cy="3952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ru-RU" sz="2000" spc="-1" strike="noStrike" u="sng">
                <a:solidFill>
                  <a:srgbClr val="ff0000"/>
                </a:solidFill>
                <a:uFillTx/>
                <a:latin typeface="Arial"/>
                <a:ea typeface="DejaVu Sans"/>
              </a:rPr>
              <a:t>Лікувальна дія</a:t>
            </a:r>
            <a:r>
              <a:rPr b="1" lang="ru-RU" sz="2000" spc="-1" strike="noStrike">
                <a:solidFill>
                  <a:srgbClr val="ff0000"/>
                </a:solidFill>
                <a:latin typeface="Arial"/>
                <a:ea typeface="DejaVu Sans"/>
              </a:rPr>
              <a:t>.</a:t>
            </a:r>
            <a:endParaRPr b="0" lang="ru-RU" sz="2000" spc="-1" strike="noStrike">
              <a:latin typeface="Arial"/>
            </a:endParaRPr>
          </a:p>
        </p:txBody>
      </p:sp>
      <p:sp>
        <p:nvSpPr>
          <p:cNvPr id="933" name="CustomShape 6"/>
          <p:cNvSpPr/>
          <p:nvPr/>
        </p:nvSpPr>
        <p:spPr>
          <a:xfrm>
            <a:off x="303120" y="2440080"/>
            <a:ext cx="138240" cy="369000"/>
          </a:xfrm>
          <a:prstGeom prst="rect">
            <a:avLst/>
          </a:prstGeom>
          <a:noFill/>
          <a:ln w="9360">
            <a:noFill/>
          </a:ln>
        </p:spPr>
        <p:style>
          <a:lnRef idx="0"/>
          <a:fillRef idx="0"/>
          <a:effectRef idx="0"/>
          <a:fontRef idx="minor"/>
        </p:style>
      </p:sp>
      <p:sp>
        <p:nvSpPr>
          <p:cNvPr id="934" name="CustomShape 7"/>
          <p:cNvSpPr/>
          <p:nvPr/>
        </p:nvSpPr>
        <p:spPr>
          <a:xfrm>
            <a:off x="250560" y="2637000"/>
            <a:ext cx="3785040" cy="313884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Times New Roman"/>
                <a:ea typeface="DejaVu Sans"/>
              </a:rPr>
              <a:t>В порівнянні з дарсонвалізацією ультратонотерапія має більше виражене протизапальне, теплоутворююче і болезаспокійливу дію, викликає активнішу і тривалішу гіперемію, але має меншу антиспастичну і дратівливу дію. </a:t>
            </a:r>
            <a:endParaRPr b="0" lang="ru-RU" sz="2000" spc="-1" strike="noStrike">
              <a:latin typeface="Arial"/>
            </a:endParaRPr>
          </a:p>
        </p:txBody>
      </p:sp>
      <p:sp>
        <p:nvSpPr>
          <p:cNvPr id="935" name="CustomShape 8"/>
          <p:cNvSpPr/>
          <p:nvPr/>
        </p:nvSpPr>
        <p:spPr>
          <a:xfrm>
            <a:off x="5222160" y="2143080"/>
            <a:ext cx="3021840" cy="3952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000" spc="-1" strike="noStrike" u="sng">
                <a:solidFill>
                  <a:srgbClr val="ff0000"/>
                </a:solidFill>
                <a:uFillTx/>
                <a:latin typeface="Arial"/>
                <a:ea typeface="DejaVu Sans"/>
              </a:rPr>
              <a:t>Особливості методу.</a:t>
            </a:r>
            <a:endParaRPr b="0" lang="ru-RU" sz="2000" spc="-1" strike="noStrike">
              <a:latin typeface="Arial"/>
            </a:endParaRPr>
          </a:p>
        </p:txBody>
      </p:sp>
      <p:sp>
        <p:nvSpPr>
          <p:cNvPr id="936" name="CustomShape 9"/>
          <p:cNvSpPr/>
          <p:nvPr/>
        </p:nvSpPr>
        <p:spPr>
          <a:xfrm>
            <a:off x="5429160" y="2714760"/>
            <a:ext cx="3533760" cy="344376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Times New Roman"/>
                <a:ea typeface="DejaVu Sans"/>
              </a:rPr>
              <a:t>Використовуються апарати серії " Ультратон". Вони є генераторами незгасаючих синусоїдальних коливань з високою напругою на виході. Струм до тіла пацієнта підводиться спеціальними скляними газорозрядними електродами, заповненими розрідженим неоном</a:t>
            </a:r>
            <a:r>
              <a:rPr b="1" lang="ru-RU" sz="2000" spc="-1" strike="noStrike">
                <a:solidFill>
                  <a:srgbClr val="ffffff"/>
                </a:solidFill>
                <a:latin typeface="Times New Roman"/>
                <a:ea typeface="DejaVu Sans"/>
              </a:rPr>
              <a:t>.</a:t>
            </a:r>
            <a:endParaRPr b="0" lang="ru-RU" sz="2000" spc="-1" strike="noStrike">
              <a:latin typeface="Arial"/>
            </a:endParaRPr>
          </a:p>
        </p:txBody>
      </p:sp>
      <p:pic>
        <p:nvPicPr>
          <p:cNvPr id="937" name="Picture 13" descr=""/>
          <p:cNvPicPr/>
          <p:nvPr/>
        </p:nvPicPr>
        <p:blipFill>
          <a:blip r:embed="rId2"/>
          <a:stretch/>
        </p:blipFill>
        <p:spPr>
          <a:xfrm>
            <a:off x="2267640" y="4643280"/>
            <a:ext cx="3107880" cy="2053800"/>
          </a:xfrm>
          <a:prstGeom prst="rect">
            <a:avLst/>
          </a:prstGeom>
          <a:ln w="9360">
            <a:noFill/>
          </a:ln>
        </p:spPr>
      </p:pic>
    </p:spTree>
  </p:cSld>
  <mc:AlternateContent>
    <mc:Choice Requires="p14">
      <p:transition spd="slow" p14:dur="2000"/>
    </mc:Choice>
    <mc:Fallback>
      <p:transition spd="slow"/>
    </mc:Fallback>
  </mc:AlternateContent>
  <p:timing>
    <p:tnLst>
      <p:par>
        <p:cTn id="242" dur="indefinite" restart="never" nodeType="tmRoot">
          <p:childTnLst>
            <p:seq>
              <p:cTn id="243" dur="indefinite" nodeType="mainSeq">
                <p:childTnLst>
                  <p:par>
                    <p:cTn id="244" nodeType="clickEffect" fill="hold">
                      <p:stCondLst>
                        <p:cond delay="indefinite"/>
                      </p:stCondLst>
                      <p:childTnLst>
                        <p:par>
                          <p:cTn id="245" nodeType="withEffect" fill="hold">
                            <p:stCondLst>
                              <p:cond delay="0"/>
                            </p:stCondLst>
                            <p:childTnLst>
                              <p:par>
                                <p:cTn id="246" nodeType="clickEffect" fill="hold" presetClass="entr" presetID="2" presetSubtype="4">
                                  <p:stCondLst>
                                    <p:cond delay="0"/>
                                  </p:stCondLst>
                                  <p:childTnLst>
                                    <p:set>
                                      <p:cBhvr>
                                        <p:cTn id="247" dur="1" fill="hold">
                                          <p:stCondLst>
                                            <p:cond delay="0"/>
                                          </p:stCondLst>
                                        </p:cTn>
                                        <p:tgtEl>
                                          <p:spTgt spid="930">
                                            <p:txEl>
                                              <p:pRg st="0" end="0"/>
                                            </p:txEl>
                                          </p:spTgt>
                                        </p:tgtEl>
                                        <p:attrNameLst>
                                          <p:attrName>style.visibility</p:attrName>
                                        </p:attrNameLst>
                                      </p:cBhvr>
                                      <p:to>
                                        <p:strVal val="visible"/>
                                      </p:to>
                                    </p:set>
                                    <p:anim calcmode="lin" valueType="num">
                                      <p:cBhvr additive="repl">
                                        <p:cTn id="248" dur="1000" fill="hold"/>
                                        <p:tgtEl>
                                          <p:spTgt spid="930">
                                            <p:txEl>
                                              <p:pRg st="0" end="0"/>
                                            </p:txEl>
                                          </p:spTgt>
                                        </p:tgtEl>
                                        <p:attrNameLst>
                                          <p:attrName>ppt_x</p:attrName>
                                        </p:attrNameLst>
                                      </p:cBhvr>
                                      <p:tavLst>
                                        <p:tav tm="0">
                                          <p:val>
                                            <p:strVal val="#ppt_x"/>
                                          </p:val>
                                        </p:tav>
                                        <p:tav tm="100000">
                                          <p:val>
                                            <p:strVal val="#ppt_x"/>
                                          </p:val>
                                        </p:tav>
                                      </p:tavLst>
                                    </p:anim>
                                    <p:anim calcmode="lin" valueType="num">
                                      <p:cBhvr additive="repl">
                                        <p:cTn id="249" dur="1000" fill="hold"/>
                                        <p:tgtEl>
                                          <p:spTgt spid="9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0" nodeType="clickEffect" fill="hold">
                      <p:stCondLst>
                        <p:cond delay="indefinite"/>
                      </p:stCondLst>
                      <p:childTnLst>
                        <p:par>
                          <p:cTn id="251" nodeType="withEffect" fill="hold">
                            <p:stCondLst>
                              <p:cond delay="0"/>
                            </p:stCondLst>
                            <p:childTnLst>
                              <p:par>
                                <p:cTn id="252" nodeType="clickEffect" fill="hold" presetClass="entr" presetID="2" presetSubtype="8">
                                  <p:stCondLst>
                                    <p:cond delay="0"/>
                                  </p:stCondLst>
                                  <p:childTnLst>
                                    <p:set>
                                      <p:cBhvr>
                                        <p:cTn id="253" dur="1" fill="hold">
                                          <p:stCondLst>
                                            <p:cond delay="0"/>
                                          </p:stCondLst>
                                        </p:cTn>
                                        <p:tgtEl>
                                          <p:spTgt spid="931">
                                            <p:txEl>
                                              <p:pRg st="0" end="0"/>
                                            </p:txEl>
                                          </p:spTgt>
                                        </p:tgtEl>
                                        <p:attrNameLst>
                                          <p:attrName>style.visibility</p:attrName>
                                        </p:attrNameLst>
                                      </p:cBhvr>
                                      <p:to>
                                        <p:strVal val="visible"/>
                                      </p:to>
                                    </p:set>
                                    <p:anim calcmode="lin" valueType="num">
                                      <p:cBhvr additive="repl">
                                        <p:cTn id="254" dur="1000" fill="hold"/>
                                        <p:tgtEl>
                                          <p:spTgt spid="931">
                                            <p:txEl>
                                              <p:pRg st="0" end="0"/>
                                            </p:txEl>
                                          </p:spTgt>
                                        </p:tgtEl>
                                        <p:attrNameLst>
                                          <p:attrName>ppt_x</p:attrName>
                                        </p:attrNameLst>
                                      </p:cBhvr>
                                      <p:tavLst>
                                        <p:tav tm="0">
                                          <p:val>
                                            <p:strVal val="0-#ppt_w/2"/>
                                          </p:val>
                                        </p:tav>
                                        <p:tav tm="100000">
                                          <p:val>
                                            <p:strVal val="#ppt_x"/>
                                          </p:val>
                                        </p:tav>
                                      </p:tavLst>
                                    </p:anim>
                                    <p:anim calcmode="lin" valueType="num">
                                      <p:cBhvr additive="repl">
                                        <p:cTn id="255" dur="1000" fill="hold"/>
                                        <p:tgtEl>
                                          <p:spTgt spid="9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6" nodeType="clickEffect" fill="hold">
                      <p:stCondLst>
                        <p:cond delay="indefinite"/>
                      </p:stCondLst>
                      <p:childTnLst>
                        <p:par>
                          <p:cTn id="257" nodeType="withEffect" fill="hold">
                            <p:stCondLst>
                              <p:cond delay="0"/>
                            </p:stCondLst>
                            <p:childTnLst>
                              <p:par>
                                <p:cTn id="258" nodeType="clickEffect" fill="hold" presetClass="entr" presetID="2" presetSubtype="8">
                                  <p:stCondLst>
                                    <p:cond delay="0"/>
                                  </p:stCondLst>
                                  <p:childTnLst>
                                    <p:set>
                                      <p:cBhvr>
                                        <p:cTn id="259" dur="1" fill="hold">
                                          <p:stCondLst>
                                            <p:cond delay="0"/>
                                          </p:stCondLst>
                                        </p:cTn>
                                        <p:tgtEl>
                                          <p:spTgt spid="932">
                                            <p:txEl>
                                              <p:pRg st="0" end="0"/>
                                            </p:txEl>
                                          </p:spTgt>
                                        </p:tgtEl>
                                        <p:attrNameLst>
                                          <p:attrName>style.visibility</p:attrName>
                                        </p:attrNameLst>
                                      </p:cBhvr>
                                      <p:to>
                                        <p:strVal val="visible"/>
                                      </p:to>
                                    </p:set>
                                    <p:anim calcmode="lin" valueType="num">
                                      <p:cBhvr additive="repl">
                                        <p:cTn id="260" dur="1000" fill="hold"/>
                                        <p:tgtEl>
                                          <p:spTgt spid="932">
                                            <p:txEl>
                                              <p:pRg st="0" end="0"/>
                                            </p:txEl>
                                          </p:spTgt>
                                        </p:tgtEl>
                                        <p:attrNameLst>
                                          <p:attrName>ppt_x</p:attrName>
                                        </p:attrNameLst>
                                      </p:cBhvr>
                                      <p:tavLst>
                                        <p:tav tm="0">
                                          <p:val>
                                            <p:strVal val="0-#ppt_w/2"/>
                                          </p:val>
                                        </p:tav>
                                        <p:tav tm="100000">
                                          <p:val>
                                            <p:strVal val="#ppt_x"/>
                                          </p:val>
                                        </p:tav>
                                      </p:tavLst>
                                    </p:anim>
                                    <p:anim calcmode="lin" valueType="num">
                                      <p:cBhvr additive="repl">
                                        <p:cTn id="261" dur="1000" fill="hold"/>
                                        <p:tgtEl>
                                          <p:spTgt spid="9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2" nodeType="clickEffect" fill="hold">
                      <p:stCondLst>
                        <p:cond delay="indefinite"/>
                      </p:stCondLst>
                      <p:childTnLst>
                        <p:par>
                          <p:cTn id="263" nodeType="withEffect" fill="hold">
                            <p:stCondLst>
                              <p:cond delay="0"/>
                            </p:stCondLst>
                            <p:childTnLst>
                              <p:par>
                                <p:cTn id="264" nodeType="clickEffect" fill="hold" presetClass="entr" presetID="2" presetSubtype="4">
                                  <p:stCondLst>
                                    <p:cond delay="0"/>
                                  </p:stCondLst>
                                  <p:childTnLst>
                                    <p:set>
                                      <p:cBhvr>
                                        <p:cTn id="265" dur="1" fill="hold">
                                          <p:stCondLst>
                                            <p:cond delay="0"/>
                                          </p:stCondLst>
                                        </p:cTn>
                                        <p:tgtEl>
                                          <p:spTgt spid="934">
                                            <p:txEl>
                                              <p:pRg st="0" end="0"/>
                                            </p:txEl>
                                          </p:spTgt>
                                        </p:tgtEl>
                                        <p:attrNameLst>
                                          <p:attrName>style.visibility</p:attrName>
                                        </p:attrNameLst>
                                      </p:cBhvr>
                                      <p:to>
                                        <p:strVal val="visible"/>
                                      </p:to>
                                    </p:set>
                                    <p:anim calcmode="lin" valueType="num">
                                      <p:cBhvr additive="repl">
                                        <p:cTn id="266" dur="1000" fill="hold"/>
                                        <p:tgtEl>
                                          <p:spTgt spid="934">
                                            <p:txEl>
                                              <p:pRg st="0" end="0"/>
                                            </p:txEl>
                                          </p:spTgt>
                                        </p:tgtEl>
                                        <p:attrNameLst>
                                          <p:attrName>ppt_x</p:attrName>
                                        </p:attrNameLst>
                                      </p:cBhvr>
                                      <p:tavLst>
                                        <p:tav tm="0">
                                          <p:val>
                                            <p:strVal val="#ppt_x"/>
                                          </p:val>
                                        </p:tav>
                                        <p:tav tm="100000">
                                          <p:val>
                                            <p:strVal val="#ppt_x"/>
                                          </p:val>
                                        </p:tav>
                                      </p:tavLst>
                                    </p:anim>
                                    <p:anim calcmode="lin" valueType="num">
                                      <p:cBhvr additive="repl">
                                        <p:cTn id="267" dur="1000" fill="hold"/>
                                        <p:tgtEl>
                                          <p:spTgt spid="9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8" nodeType="clickEffect" fill="hold">
                      <p:stCondLst>
                        <p:cond delay="indefinite"/>
                      </p:stCondLst>
                      <p:childTnLst>
                        <p:par>
                          <p:cTn id="269" nodeType="withEffect" fill="hold">
                            <p:stCondLst>
                              <p:cond delay="0"/>
                            </p:stCondLst>
                            <p:childTnLst>
                              <p:par>
                                <p:cTn id="270" nodeType="clickEffect" fill="hold" presetClass="entr" presetID="2" presetSubtype="2">
                                  <p:stCondLst>
                                    <p:cond delay="0"/>
                                  </p:stCondLst>
                                  <p:childTnLst>
                                    <p:set>
                                      <p:cBhvr>
                                        <p:cTn id="271" dur="1" fill="hold">
                                          <p:stCondLst>
                                            <p:cond delay="0"/>
                                          </p:stCondLst>
                                        </p:cTn>
                                        <p:tgtEl>
                                          <p:spTgt spid="935">
                                            <p:txEl>
                                              <p:pRg st="0" end="0"/>
                                            </p:txEl>
                                          </p:spTgt>
                                        </p:tgtEl>
                                        <p:attrNameLst>
                                          <p:attrName>style.visibility</p:attrName>
                                        </p:attrNameLst>
                                      </p:cBhvr>
                                      <p:to>
                                        <p:strVal val="visible"/>
                                      </p:to>
                                    </p:set>
                                    <p:anim calcmode="lin" valueType="num">
                                      <p:cBhvr additive="repl">
                                        <p:cTn id="272" dur="1000" fill="hold"/>
                                        <p:tgtEl>
                                          <p:spTgt spid="935">
                                            <p:txEl>
                                              <p:pRg st="0" end="0"/>
                                            </p:txEl>
                                          </p:spTgt>
                                        </p:tgtEl>
                                        <p:attrNameLst>
                                          <p:attrName>ppt_x</p:attrName>
                                        </p:attrNameLst>
                                      </p:cBhvr>
                                      <p:tavLst>
                                        <p:tav tm="0">
                                          <p:val>
                                            <p:strVal val="1+#ppt_w/2"/>
                                          </p:val>
                                        </p:tav>
                                        <p:tav tm="100000">
                                          <p:val>
                                            <p:strVal val="#ppt_x"/>
                                          </p:val>
                                        </p:tav>
                                      </p:tavLst>
                                    </p:anim>
                                    <p:anim calcmode="lin" valueType="num">
                                      <p:cBhvr additive="repl">
                                        <p:cTn id="273" dur="1000" fill="hold"/>
                                        <p:tgtEl>
                                          <p:spTgt spid="9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4" nodeType="clickEffect" fill="hold">
                      <p:stCondLst>
                        <p:cond delay="indefinite"/>
                      </p:stCondLst>
                      <p:childTnLst>
                        <p:par>
                          <p:cTn id="275" nodeType="withEffect" fill="hold">
                            <p:stCondLst>
                              <p:cond delay="0"/>
                            </p:stCondLst>
                            <p:childTnLst>
                              <p:par>
                                <p:cTn id="276" nodeType="clickEffect" fill="hold" presetClass="entr" presetID="2" presetSubtype="4">
                                  <p:stCondLst>
                                    <p:cond delay="0"/>
                                  </p:stCondLst>
                                  <p:childTnLst>
                                    <p:set>
                                      <p:cBhvr>
                                        <p:cTn id="277" dur="1" fill="hold">
                                          <p:stCondLst>
                                            <p:cond delay="0"/>
                                          </p:stCondLst>
                                        </p:cTn>
                                        <p:tgtEl>
                                          <p:spTgt spid="936">
                                            <p:txEl>
                                              <p:pRg st="0" end="0"/>
                                            </p:txEl>
                                          </p:spTgt>
                                        </p:tgtEl>
                                        <p:attrNameLst>
                                          <p:attrName>style.visibility</p:attrName>
                                        </p:attrNameLst>
                                      </p:cBhvr>
                                      <p:to>
                                        <p:strVal val="visible"/>
                                      </p:to>
                                    </p:set>
                                    <p:anim calcmode="lin" valueType="num">
                                      <p:cBhvr additive="repl">
                                        <p:cTn id="278" dur="1000" fill="hold"/>
                                        <p:tgtEl>
                                          <p:spTgt spid="936">
                                            <p:txEl>
                                              <p:pRg st="0" end="0"/>
                                            </p:txEl>
                                          </p:spTgt>
                                        </p:tgtEl>
                                        <p:attrNameLst>
                                          <p:attrName>ppt_x</p:attrName>
                                        </p:attrNameLst>
                                      </p:cBhvr>
                                      <p:tavLst>
                                        <p:tav tm="0">
                                          <p:val>
                                            <p:strVal val="#ppt_x"/>
                                          </p:val>
                                        </p:tav>
                                        <p:tav tm="100000">
                                          <p:val>
                                            <p:strVal val="#ppt_x"/>
                                          </p:val>
                                        </p:tav>
                                      </p:tavLst>
                                    </p:anim>
                                    <p:anim calcmode="lin" valueType="num">
                                      <p:cBhvr additive="repl">
                                        <p:cTn id="279" dur="1000" fill="hold"/>
                                        <p:tgtEl>
                                          <p:spTgt spid="9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0" nodeType="clickEffect" fill="hold">
                      <p:stCondLst>
                        <p:cond delay="indefinite"/>
                      </p:stCondLst>
                      <p:childTnLst>
                        <p:par>
                          <p:cTn id="281" nodeType="withEffect" fill="hold">
                            <p:stCondLst>
                              <p:cond delay="0"/>
                            </p:stCondLst>
                            <p:childTnLst>
                              <p:par>
                                <p:cTn id="282" nodeType="clickEffect" fill="hold" presetClass="entr" presetID="2" presetSubtype="12">
                                  <p:stCondLst>
                                    <p:cond delay="0"/>
                                  </p:stCondLst>
                                  <p:childTnLst>
                                    <p:set>
                                      <p:cBhvr>
                                        <p:cTn id="283" dur="1" fill="hold">
                                          <p:stCondLst>
                                            <p:cond delay="0"/>
                                          </p:stCondLst>
                                        </p:cTn>
                                        <p:tgtEl>
                                          <p:spTgt spid="937"/>
                                        </p:tgtEl>
                                        <p:attrNameLst>
                                          <p:attrName>style.visibility</p:attrName>
                                        </p:attrNameLst>
                                      </p:cBhvr>
                                      <p:to>
                                        <p:strVal val="visible"/>
                                      </p:to>
                                    </p:set>
                                    <p:anim calcmode="lin" valueType="num">
                                      <p:cBhvr additive="repl">
                                        <p:cTn id="284" dur="1000" fill="hold"/>
                                        <p:tgtEl>
                                          <p:spTgt spid="937"/>
                                        </p:tgtEl>
                                        <p:attrNameLst>
                                          <p:attrName>ppt_x</p:attrName>
                                        </p:attrNameLst>
                                      </p:cBhvr>
                                      <p:tavLst>
                                        <p:tav tm="0">
                                          <p:val>
                                            <p:strVal val="0-#ppt_w/2"/>
                                          </p:val>
                                        </p:tav>
                                        <p:tav tm="100000">
                                          <p:val>
                                            <p:strVal val="#ppt_x"/>
                                          </p:val>
                                        </p:tav>
                                      </p:tavLst>
                                    </p:anim>
                                    <p:anim calcmode="lin" valueType="num">
                                      <p:cBhvr additive="repl">
                                        <p:cTn id="285" dur="1000" fill="hold"/>
                                        <p:tgtEl>
                                          <p:spTgt spid="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8"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39"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40" name="Picture 4" descr=""/>
          <p:cNvPicPr/>
          <p:nvPr/>
        </p:nvPicPr>
        <p:blipFill>
          <a:blip r:embed="rId1"/>
          <a:stretch/>
        </p:blipFill>
        <p:spPr>
          <a:xfrm>
            <a:off x="0" y="0"/>
            <a:ext cx="9143640" cy="6857640"/>
          </a:xfrm>
          <a:prstGeom prst="rect">
            <a:avLst/>
          </a:prstGeom>
          <a:ln w="9360">
            <a:noFill/>
          </a:ln>
        </p:spPr>
      </p:pic>
      <p:sp>
        <p:nvSpPr>
          <p:cNvPr id="941" name="CustomShape 3"/>
          <p:cNvSpPr/>
          <p:nvPr/>
        </p:nvSpPr>
        <p:spPr>
          <a:xfrm>
            <a:off x="370080" y="26028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000000"/>
                </a:solidFill>
                <a:uFillTx/>
                <a:latin typeface="Times New Roman"/>
                <a:ea typeface="DejaVu Sans"/>
              </a:rPr>
              <a:t>Показання:</a:t>
            </a:r>
            <a:endParaRPr b="0" lang="ru-RU" sz="2800" spc="-1" strike="noStrike">
              <a:latin typeface="Arial"/>
            </a:endParaRPr>
          </a:p>
        </p:txBody>
      </p:sp>
      <p:sp>
        <p:nvSpPr>
          <p:cNvPr id="942" name="CustomShape 4"/>
          <p:cNvSpPr/>
          <p:nvPr/>
        </p:nvSpPr>
        <p:spPr>
          <a:xfrm>
            <a:off x="4421880" y="26028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943" name="CustomShape 5"/>
          <p:cNvSpPr/>
          <p:nvPr/>
        </p:nvSpPr>
        <p:spPr>
          <a:xfrm>
            <a:off x="519120" y="1073160"/>
            <a:ext cx="3115800" cy="1919160"/>
          </a:xfrm>
          <a:prstGeom prst="rect">
            <a:avLst/>
          </a:prstGeom>
          <a:solidFill>
            <a:schemeClr val="bg1"/>
          </a:solid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000" spc="-1" strike="noStrike">
                <a:solidFill>
                  <a:srgbClr val="7030a0"/>
                </a:solidFill>
                <a:latin typeface="Times New Roman"/>
                <a:ea typeface="DejaVu Sans"/>
              </a:rPr>
              <a:t>гострі і хронічні запальні процеси в стадії затихання;</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больові синдроми (крім протипоказань);</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рубці, зрощення.</a:t>
            </a:r>
            <a:endParaRPr b="0" lang="ru-RU" sz="2000" spc="-1" strike="noStrike">
              <a:latin typeface="Arial"/>
            </a:endParaRPr>
          </a:p>
        </p:txBody>
      </p:sp>
      <p:pic>
        <p:nvPicPr>
          <p:cNvPr id="944" name="Picture 8" descr=""/>
          <p:cNvPicPr/>
          <p:nvPr/>
        </p:nvPicPr>
        <p:blipFill>
          <a:blip r:embed="rId2"/>
          <a:stretch/>
        </p:blipFill>
        <p:spPr>
          <a:xfrm>
            <a:off x="178200" y="3068640"/>
            <a:ext cx="3913560" cy="3323520"/>
          </a:xfrm>
          <a:prstGeom prst="rect">
            <a:avLst/>
          </a:prstGeom>
          <a:ln w="9360">
            <a:noFill/>
          </a:ln>
        </p:spPr>
      </p:pic>
      <p:pic>
        <p:nvPicPr>
          <p:cNvPr id="945" name="Picture 9" descr=""/>
          <p:cNvPicPr/>
          <p:nvPr/>
        </p:nvPicPr>
        <p:blipFill>
          <a:blip r:embed="rId3"/>
          <a:stretch/>
        </p:blipFill>
        <p:spPr>
          <a:xfrm>
            <a:off x="4286160" y="5372280"/>
            <a:ext cx="4857480" cy="1485720"/>
          </a:xfrm>
          <a:prstGeom prst="rect">
            <a:avLst/>
          </a:prstGeom>
          <a:ln w="9360">
            <a:noFill/>
          </a:ln>
        </p:spPr>
      </p:pic>
      <p:sp>
        <p:nvSpPr>
          <p:cNvPr id="946" name="CustomShape 6"/>
          <p:cNvSpPr/>
          <p:nvPr/>
        </p:nvSpPr>
        <p:spPr>
          <a:xfrm>
            <a:off x="4571640" y="907920"/>
            <a:ext cx="4571640" cy="4358520"/>
          </a:xfrm>
          <a:prstGeom prst="rect">
            <a:avLst/>
          </a:prstGeom>
          <a:solidFill>
            <a:schemeClr val="bg1"/>
          </a:solid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000" spc="-1" strike="noStrike">
                <a:solidFill>
                  <a:srgbClr val="7030a0"/>
                </a:solidFill>
                <a:latin typeface="Times New Roman"/>
                <a:ea typeface="DejaVu Sans"/>
              </a:rPr>
              <a:t>індивідуальна непереносимість змінного струму (хоч рідко, але все-таки зустрічається);</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кровотечі й захворювання крові, при яких порушені процеси свертываемости;</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злоякісні новотвори;</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вагітність;</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епілепсія;</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лихоманка;</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порушення ритму серця;</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туберкульоз легенів в активній фазі;</a:t>
            </a:r>
            <a:endParaRPr b="0" lang="ru-RU" sz="2000" spc="-1" strike="noStrike">
              <a:latin typeface="Arial"/>
            </a:endParaRPr>
          </a:p>
          <a:p>
            <a:pPr indent="-216000">
              <a:lnSpc>
                <a:spcPct val="100000"/>
              </a:lnSpc>
              <a:buClr>
                <a:srgbClr val="7030a0"/>
              </a:buClr>
              <a:buFont typeface="Symbol" charset="2"/>
              <a:buChar char=""/>
            </a:pPr>
            <a:r>
              <a:rPr b="1" lang="ru-RU" sz="2000" spc="-1" strike="noStrike">
                <a:solidFill>
                  <a:srgbClr val="7030a0"/>
                </a:solidFill>
                <a:latin typeface="Times New Roman"/>
                <a:ea typeface="DejaVu Sans"/>
              </a:rPr>
              <a:t> </a:t>
            </a:r>
            <a:r>
              <a:rPr b="1" lang="ru-RU" sz="2000" spc="-1" strike="noStrike">
                <a:solidFill>
                  <a:srgbClr val="7030a0"/>
                </a:solidFill>
                <a:latin typeface="Times New Roman"/>
                <a:ea typeface="DejaVu Sans"/>
              </a:rPr>
              <a:t>наявність кардіостимулятора.</a:t>
            </a:r>
            <a:endParaRPr b="0" lang="ru-RU" sz="2000" spc="-1" strike="noStrike">
              <a:latin typeface="Arial"/>
            </a:endParaRPr>
          </a:p>
          <a:p>
            <a:pPr>
              <a:lnSpc>
                <a:spcPct val="100000"/>
              </a:lnSpc>
            </a:pPr>
            <a:endParaRPr b="0" lang="ru-RU" sz="2000" spc="-1" strike="noStrike">
              <a:latin typeface="Arial"/>
            </a:endParaRPr>
          </a:p>
        </p:txBody>
      </p:sp>
    </p:spTree>
  </p:cSld>
  <mc:AlternateContent>
    <mc:Choice Requires="p14">
      <p:transition spd="slow" p14:dur="2000"/>
    </mc:Choice>
    <mc:Fallback>
      <p:transition spd="slow"/>
    </mc:Fallback>
  </mc:AlternateContent>
  <p:timing>
    <p:tnLst>
      <p:par>
        <p:cTn id="286" dur="indefinite" restart="never" nodeType="tmRoot">
          <p:childTnLst>
            <p:seq>
              <p:cTn id="287" dur="indefinite" nodeType="mainSeq">
                <p:childTnLst>
                  <p:par>
                    <p:cTn id="288" nodeType="clickEffect" fill="hold">
                      <p:stCondLst>
                        <p:cond delay="indefinite"/>
                      </p:stCondLst>
                      <p:childTnLst>
                        <p:par>
                          <p:cTn id="289" nodeType="withEffect" fill="hold">
                            <p:stCondLst>
                              <p:cond delay="0"/>
                            </p:stCondLst>
                            <p:childTnLst>
                              <p:par>
                                <p:cTn id="290" nodeType="clickEffect" fill="hold" presetClass="entr" presetID="2" presetSubtype="4">
                                  <p:stCondLst>
                                    <p:cond delay="0"/>
                                  </p:stCondLst>
                                  <p:childTnLst>
                                    <p:set>
                                      <p:cBhvr>
                                        <p:cTn id="291" dur="1" fill="hold">
                                          <p:stCondLst>
                                            <p:cond delay="0"/>
                                          </p:stCondLst>
                                        </p:cTn>
                                        <p:tgtEl>
                                          <p:spTgt spid="941">
                                            <p:txEl>
                                              <p:pRg st="0" end="0"/>
                                            </p:txEl>
                                          </p:spTgt>
                                        </p:tgtEl>
                                        <p:attrNameLst>
                                          <p:attrName>style.visibility</p:attrName>
                                        </p:attrNameLst>
                                      </p:cBhvr>
                                      <p:to>
                                        <p:strVal val="visible"/>
                                      </p:to>
                                    </p:set>
                                    <p:anim calcmode="lin" valueType="num">
                                      <p:cBhvr additive="repl">
                                        <p:cTn id="292" dur="1000" fill="hold"/>
                                        <p:tgtEl>
                                          <p:spTgt spid="941">
                                            <p:txEl>
                                              <p:pRg st="0" end="0"/>
                                            </p:txEl>
                                          </p:spTgt>
                                        </p:tgtEl>
                                        <p:attrNameLst>
                                          <p:attrName>ppt_x</p:attrName>
                                        </p:attrNameLst>
                                      </p:cBhvr>
                                      <p:tavLst>
                                        <p:tav tm="0">
                                          <p:val>
                                            <p:strVal val="#ppt_x"/>
                                          </p:val>
                                        </p:tav>
                                        <p:tav tm="100000">
                                          <p:val>
                                            <p:strVal val="#ppt_x"/>
                                          </p:val>
                                        </p:tav>
                                      </p:tavLst>
                                    </p:anim>
                                    <p:anim calcmode="lin" valueType="num">
                                      <p:cBhvr additive="repl">
                                        <p:cTn id="293" dur="1000" fill="hold"/>
                                        <p:tgtEl>
                                          <p:spTgt spid="9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4" nodeType="clickEffect" fill="hold">
                      <p:stCondLst>
                        <p:cond delay="indefinite"/>
                      </p:stCondLst>
                      <p:childTnLst>
                        <p:par>
                          <p:cTn id="295" nodeType="withEffect" fill="hold">
                            <p:stCondLst>
                              <p:cond delay="0"/>
                            </p:stCondLst>
                            <p:childTnLst>
                              <p:par>
                                <p:cTn id="296" nodeType="clickEffect" fill="hold" presetClass="entr" presetID="2" presetSubtype="4">
                                  <p:stCondLst>
                                    <p:cond delay="0"/>
                                  </p:stCondLst>
                                  <p:childTnLst>
                                    <p:set>
                                      <p:cBhvr>
                                        <p:cTn id="297" dur="1" fill="hold">
                                          <p:stCondLst>
                                            <p:cond delay="0"/>
                                          </p:stCondLst>
                                        </p:cTn>
                                        <p:tgtEl>
                                          <p:spTgt spid="942">
                                            <p:txEl>
                                              <p:pRg st="0" end="0"/>
                                            </p:txEl>
                                          </p:spTgt>
                                        </p:tgtEl>
                                        <p:attrNameLst>
                                          <p:attrName>style.visibility</p:attrName>
                                        </p:attrNameLst>
                                      </p:cBhvr>
                                      <p:to>
                                        <p:strVal val="visible"/>
                                      </p:to>
                                    </p:set>
                                    <p:anim calcmode="lin" valueType="num">
                                      <p:cBhvr additive="repl">
                                        <p:cTn id="298" dur="1000" fill="hold"/>
                                        <p:tgtEl>
                                          <p:spTgt spid="942">
                                            <p:txEl>
                                              <p:pRg st="0" end="0"/>
                                            </p:txEl>
                                          </p:spTgt>
                                        </p:tgtEl>
                                        <p:attrNameLst>
                                          <p:attrName>ppt_x</p:attrName>
                                        </p:attrNameLst>
                                      </p:cBhvr>
                                      <p:tavLst>
                                        <p:tav tm="0">
                                          <p:val>
                                            <p:strVal val="#ppt_x"/>
                                          </p:val>
                                        </p:tav>
                                        <p:tav tm="100000">
                                          <p:val>
                                            <p:strVal val="#ppt_x"/>
                                          </p:val>
                                        </p:tav>
                                      </p:tavLst>
                                    </p:anim>
                                    <p:anim calcmode="lin" valueType="num">
                                      <p:cBhvr additive="repl">
                                        <p:cTn id="299" dur="1000" fill="hold"/>
                                        <p:tgtEl>
                                          <p:spTgt spid="9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0" nodeType="clickEffect" fill="hold">
                      <p:stCondLst>
                        <p:cond delay="indefinite"/>
                      </p:stCondLst>
                      <p:childTnLst>
                        <p:par>
                          <p:cTn id="301" nodeType="withEffect" fill="hold">
                            <p:stCondLst>
                              <p:cond delay="0"/>
                            </p:stCondLst>
                            <p:childTnLst>
                              <p:par>
                                <p:cTn id="302" nodeType="clickEffect" fill="hold" presetClass="entr" presetID="2" presetSubtype="9">
                                  <p:stCondLst>
                                    <p:cond delay="0"/>
                                  </p:stCondLst>
                                  <p:childTnLst>
                                    <p:set>
                                      <p:cBhvr>
                                        <p:cTn id="303" dur="1" fill="hold">
                                          <p:stCondLst>
                                            <p:cond delay="0"/>
                                          </p:stCondLst>
                                        </p:cTn>
                                        <p:tgtEl>
                                          <p:spTgt spid="944"/>
                                        </p:tgtEl>
                                        <p:attrNameLst>
                                          <p:attrName>style.visibility</p:attrName>
                                        </p:attrNameLst>
                                      </p:cBhvr>
                                      <p:to>
                                        <p:strVal val="visible"/>
                                      </p:to>
                                    </p:set>
                                    <p:anim calcmode="lin" valueType="num">
                                      <p:cBhvr additive="repl">
                                        <p:cTn id="304" dur="1000" fill="hold"/>
                                        <p:tgtEl>
                                          <p:spTgt spid="944"/>
                                        </p:tgtEl>
                                        <p:attrNameLst>
                                          <p:attrName>ppt_x</p:attrName>
                                        </p:attrNameLst>
                                      </p:cBhvr>
                                      <p:tavLst>
                                        <p:tav tm="0">
                                          <p:val>
                                            <p:strVal val="0-#ppt_w/2"/>
                                          </p:val>
                                        </p:tav>
                                        <p:tav tm="100000">
                                          <p:val>
                                            <p:strVal val="#ppt_x"/>
                                          </p:val>
                                        </p:tav>
                                      </p:tavLst>
                                    </p:anim>
                                    <p:anim calcmode="lin" valueType="num">
                                      <p:cBhvr additive="repl">
                                        <p:cTn id="305" dur="1000" fill="hold"/>
                                        <p:tgtEl>
                                          <p:spTgt spid="944"/>
                                        </p:tgtEl>
                                        <p:attrNameLst>
                                          <p:attrName>ppt_y</p:attrName>
                                        </p:attrNameLst>
                                      </p:cBhvr>
                                      <p:tavLst>
                                        <p:tav tm="0">
                                          <p:val>
                                            <p:strVal val="0-#ppt_h/2"/>
                                          </p:val>
                                        </p:tav>
                                        <p:tav tm="100000">
                                          <p:val>
                                            <p:strVal val="#ppt_y"/>
                                          </p:val>
                                        </p:tav>
                                      </p:tavLst>
                                    </p:anim>
                                  </p:childTnLst>
                                </p:cTn>
                              </p:par>
                            </p:childTnLst>
                          </p:cTn>
                        </p:par>
                      </p:childTnLst>
                    </p:cTn>
                  </p:par>
                  <p:par>
                    <p:cTn id="306" nodeType="clickEffect" fill="hold">
                      <p:stCondLst>
                        <p:cond delay="indefinite"/>
                      </p:stCondLst>
                      <p:childTnLst>
                        <p:par>
                          <p:cTn id="307" nodeType="withEffect" fill="hold">
                            <p:stCondLst>
                              <p:cond delay="0"/>
                            </p:stCondLst>
                            <p:childTnLst>
                              <p:par>
                                <p:cTn id="308" nodeType="clickEffect" fill="hold" presetClass="entr" presetID="2" presetSubtype="6">
                                  <p:stCondLst>
                                    <p:cond delay="0"/>
                                  </p:stCondLst>
                                  <p:childTnLst>
                                    <p:set>
                                      <p:cBhvr>
                                        <p:cTn id="309" dur="1" fill="hold">
                                          <p:stCondLst>
                                            <p:cond delay="0"/>
                                          </p:stCondLst>
                                        </p:cTn>
                                        <p:tgtEl>
                                          <p:spTgt spid="945"/>
                                        </p:tgtEl>
                                        <p:attrNameLst>
                                          <p:attrName>style.visibility</p:attrName>
                                        </p:attrNameLst>
                                      </p:cBhvr>
                                      <p:to>
                                        <p:strVal val="visible"/>
                                      </p:to>
                                    </p:set>
                                    <p:anim calcmode="lin" valueType="num">
                                      <p:cBhvr additive="repl">
                                        <p:cTn id="310" dur="1000" fill="hold"/>
                                        <p:tgtEl>
                                          <p:spTgt spid="945"/>
                                        </p:tgtEl>
                                        <p:attrNameLst>
                                          <p:attrName>ppt_x</p:attrName>
                                        </p:attrNameLst>
                                      </p:cBhvr>
                                      <p:tavLst>
                                        <p:tav tm="0">
                                          <p:val>
                                            <p:strVal val="1+#ppt_w/2"/>
                                          </p:val>
                                        </p:tav>
                                        <p:tav tm="100000">
                                          <p:val>
                                            <p:strVal val="#ppt_x"/>
                                          </p:val>
                                        </p:tav>
                                      </p:tavLst>
                                    </p:anim>
                                    <p:anim calcmode="lin" valueType="num">
                                      <p:cBhvr additive="repl">
                                        <p:cTn id="311" dur="1000" fill="hold"/>
                                        <p:tgtEl>
                                          <p:spTgt spid="9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7"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48"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49" name="Picture 4" descr=""/>
          <p:cNvPicPr/>
          <p:nvPr/>
        </p:nvPicPr>
        <p:blipFill>
          <a:blip r:embed="rId1"/>
          <a:stretch/>
        </p:blipFill>
        <p:spPr>
          <a:xfrm>
            <a:off x="0" y="0"/>
            <a:ext cx="9143640" cy="6857640"/>
          </a:xfrm>
          <a:prstGeom prst="rect">
            <a:avLst/>
          </a:prstGeom>
          <a:ln w="9360">
            <a:noFill/>
          </a:ln>
        </p:spPr>
      </p:pic>
      <p:sp>
        <p:nvSpPr>
          <p:cNvPr id="950" name="CustomShape 3"/>
          <p:cNvSpPr/>
          <p:nvPr/>
        </p:nvSpPr>
        <p:spPr>
          <a:xfrm>
            <a:off x="3228480" y="333360"/>
            <a:ext cx="219420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Діатермія</a:t>
            </a:r>
            <a:endParaRPr b="0" lang="ru-RU" sz="3600" spc="-1" strike="noStrike">
              <a:latin typeface="Arial"/>
            </a:endParaRPr>
          </a:p>
        </p:txBody>
      </p:sp>
      <p:sp>
        <p:nvSpPr>
          <p:cNvPr id="951" name="CustomShape 4"/>
          <p:cNvSpPr/>
          <p:nvPr/>
        </p:nvSpPr>
        <p:spPr>
          <a:xfrm>
            <a:off x="539640" y="1197000"/>
            <a:ext cx="778248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Діатермія - це метод впливу на тканини змінним струмом високої частоти (1-1,5 Мгц) і великої сили (до 5 А), при якому використовується тепловий ефект струму.</a:t>
            </a:r>
            <a:endParaRPr b="0" lang="ru-RU" sz="2000" spc="-1" strike="noStrike">
              <a:latin typeface="Arial"/>
            </a:endParaRPr>
          </a:p>
        </p:txBody>
      </p:sp>
      <p:sp>
        <p:nvSpPr>
          <p:cNvPr id="952" name="CustomShape 5"/>
          <p:cNvSpPr/>
          <p:nvPr/>
        </p:nvSpPr>
        <p:spPr>
          <a:xfrm>
            <a:off x="457200" y="2071800"/>
            <a:ext cx="2116800" cy="3952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1" i="1" lang="ru-RU" sz="2000" spc="-1" strike="noStrike" u="sng">
                <a:solidFill>
                  <a:srgbClr val="ff0000"/>
                </a:solidFill>
                <a:uFillTx/>
                <a:latin typeface="Arial"/>
                <a:ea typeface="DejaVu Sans"/>
              </a:rPr>
              <a:t>Лікувальна дія</a:t>
            </a:r>
            <a:r>
              <a:rPr b="0" lang="ru-RU" sz="2000" spc="-1" strike="noStrike">
                <a:solidFill>
                  <a:srgbClr val="ff0000"/>
                </a:solidFill>
                <a:latin typeface="Arial"/>
                <a:ea typeface="DejaVu Sans"/>
              </a:rPr>
              <a:t>.</a:t>
            </a:r>
            <a:endParaRPr b="0" lang="ru-RU" sz="2000" spc="-1" strike="noStrike">
              <a:latin typeface="Arial"/>
            </a:endParaRPr>
          </a:p>
        </p:txBody>
      </p:sp>
      <p:sp>
        <p:nvSpPr>
          <p:cNvPr id="953" name="CustomShape 6"/>
          <p:cNvSpPr/>
          <p:nvPr/>
        </p:nvSpPr>
        <p:spPr>
          <a:xfrm>
            <a:off x="360" y="2643120"/>
            <a:ext cx="2749680" cy="435852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7030a0"/>
                </a:solidFill>
                <a:latin typeface="Times New Roman"/>
                <a:ea typeface="DejaVu Sans"/>
              </a:rPr>
              <a:t>Діатермічний струм має протиспазматичну дію, що виражається в зменшенні і розслабленні судинних спазмів, а також спазмів гладких м'язів шлунку і кишечника і в зменшенні підвищеного тонусу скелетних м'язів при контрактурах.</a:t>
            </a:r>
            <a:endParaRPr b="0" lang="ru-RU" sz="2000" spc="-1" strike="noStrike">
              <a:latin typeface="Arial"/>
            </a:endParaRPr>
          </a:p>
        </p:txBody>
      </p:sp>
      <p:sp>
        <p:nvSpPr>
          <p:cNvPr id="954" name="CustomShape 7"/>
          <p:cNvSpPr/>
          <p:nvPr/>
        </p:nvSpPr>
        <p:spPr>
          <a:xfrm>
            <a:off x="4669200" y="2071800"/>
            <a:ext cx="2735280" cy="63900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a:p>
            <a:pPr>
              <a:lnSpc>
                <a:spcPct val="100000"/>
              </a:lnSpc>
            </a:pPr>
            <a:endParaRPr b="0" lang="ru-RU" sz="1800" spc="-1" strike="noStrike">
              <a:latin typeface="Arial"/>
            </a:endParaRPr>
          </a:p>
        </p:txBody>
      </p:sp>
      <p:sp>
        <p:nvSpPr>
          <p:cNvPr id="955" name="CustomShape 8"/>
          <p:cNvSpPr/>
          <p:nvPr/>
        </p:nvSpPr>
        <p:spPr>
          <a:xfrm>
            <a:off x="3178800" y="2428920"/>
            <a:ext cx="5732640" cy="22240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7030a0"/>
                </a:solidFill>
                <a:latin typeface="Times New Roman"/>
                <a:ea typeface="DejaVu Sans"/>
              </a:rPr>
              <a:t>Використовуються лампові генератори типу УДЛ- 200 і УДЛ- 350. Струм до пацієнта підводять за допомогою електродів, сполучених з клемами апарату дротами з високовольтною гумовою ізоляцією. Електродами служать свинцеві пластинки завтовшки 0.3-1 мм різного розміру і форми.</a:t>
            </a:r>
            <a:endParaRPr b="0" lang="ru-RU" sz="2000" spc="-1" strike="noStrike">
              <a:latin typeface="Arial"/>
            </a:endParaRPr>
          </a:p>
        </p:txBody>
      </p:sp>
      <p:pic>
        <p:nvPicPr>
          <p:cNvPr id="956" name="Рисунок 12" descr=""/>
          <p:cNvPicPr/>
          <p:nvPr/>
        </p:nvPicPr>
        <p:blipFill>
          <a:blip r:embed="rId2"/>
          <a:stretch/>
        </p:blipFill>
        <p:spPr>
          <a:xfrm>
            <a:off x="3071520" y="4143240"/>
            <a:ext cx="5732640" cy="2714400"/>
          </a:xfrm>
          <a:prstGeom prst="rect">
            <a:avLst/>
          </a:prstGeom>
          <a:ln w="9360">
            <a:noFill/>
          </a:ln>
        </p:spPr>
      </p:pic>
    </p:spTree>
  </p:cSld>
  <mc:AlternateContent>
    <mc:Choice Requires="p14">
      <p:transition spd="slow" p14:dur="2000"/>
    </mc:Choice>
    <mc:Fallback>
      <p:transition spd="slow"/>
    </mc:Fallback>
  </mc:AlternateContent>
  <p:timing>
    <p:tnLst>
      <p:par>
        <p:cTn id="312" dur="indefinite" restart="never" nodeType="tmRoot">
          <p:childTnLst>
            <p:seq>
              <p:cTn id="313" dur="indefinite" nodeType="mainSeq">
                <p:childTnLst>
                  <p:par>
                    <p:cTn id="314" nodeType="clickEffect" fill="hold">
                      <p:stCondLst>
                        <p:cond delay="indefinite"/>
                      </p:stCondLst>
                      <p:childTnLst>
                        <p:par>
                          <p:cTn id="315" nodeType="withEffect" fill="hold">
                            <p:stCondLst>
                              <p:cond delay="0"/>
                            </p:stCondLst>
                            <p:childTnLst>
                              <p:par>
                                <p:cTn id="316" nodeType="clickEffect" fill="hold" presetClass="entr" presetID="2" presetSubtype="4">
                                  <p:stCondLst>
                                    <p:cond delay="0"/>
                                  </p:stCondLst>
                                  <p:childTnLst>
                                    <p:set>
                                      <p:cBhvr>
                                        <p:cTn id="317" dur="1" fill="hold">
                                          <p:stCondLst>
                                            <p:cond delay="0"/>
                                          </p:stCondLst>
                                        </p:cTn>
                                        <p:tgtEl>
                                          <p:spTgt spid="950"/>
                                        </p:tgtEl>
                                        <p:attrNameLst>
                                          <p:attrName>style.visibility</p:attrName>
                                        </p:attrNameLst>
                                      </p:cBhvr>
                                      <p:to>
                                        <p:strVal val="visible"/>
                                      </p:to>
                                    </p:set>
                                    <p:anim calcmode="lin" valueType="num">
                                      <p:cBhvr additive="repl">
                                        <p:cTn id="318" dur="1000" fill="hold"/>
                                        <p:tgtEl>
                                          <p:spTgt spid="950"/>
                                        </p:tgtEl>
                                        <p:attrNameLst>
                                          <p:attrName>ppt_x</p:attrName>
                                        </p:attrNameLst>
                                      </p:cBhvr>
                                      <p:tavLst>
                                        <p:tav tm="0">
                                          <p:val>
                                            <p:strVal val="#ppt_x"/>
                                          </p:val>
                                        </p:tav>
                                        <p:tav tm="100000">
                                          <p:val>
                                            <p:strVal val="#ppt_x"/>
                                          </p:val>
                                        </p:tav>
                                      </p:tavLst>
                                    </p:anim>
                                    <p:anim calcmode="lin" valueType="num">
                                      <p:cBhvr additive="repl">
                                        <p:cTn id="319" dur="1000" fill="hold"/>
                                        <p:tgtEl>
                                          <p:spTgt spid="950"/>
                                        </p:tgtEl>
                                        <p:attrNameLst>
                                          <p:attrName>ppt_y</p:attrName>
                                        </p:attrNameLst>
                                      </p:cBhvr>
                                      <p:tavLst>
                                        <p:tav tm="0">
                                          <p:val>
                                            <p:strVal val="1+#ppt_h/2"/>
                                          </p:val>
                                        </p:tav>
                                        <p:tav tm="100000">
                                          <p:val>
                                            <p:strVal val="#ppt_y"/>
                                          </p:val>
                                        </p:tav>
                                      </p:tavLst>
                                    </p:anim>
                                  </p:childTnLst>
                                </p:cTn>
                              </p:par>
                            </p:childTnLst>
                          </p:cTn>
                        </p:par>
                      </p:childTnLst>
                    </p:cTn>
                  </p:par>
                  <p:par>
                    <p:cTn id="320" nodeType="clickEffect" fill="hold">
                      <p:stCondLst>
                        <p:cond delay="indefinite"/>
                      </p:stCondLst>
                      <p:childTnLst>
                        <p:par>
                          <p:cTn id="321" nodeType="withEffect" fill="hold">
                            <p:stCondLst>
                              <p:cond delay="0"/>
                            </p:stCondLst>
                            <p:childTnLst>
                              <p:par>
                                <p:cTn id="322" nodeType="clickEffect" fill="hold" presetClass="entr" presetID="2" presetSubtype="9">
                                  <p:stCondLst>
                                    <p:cond delay="0"/>
                                  </p:stCondLst>
                                  <p:childTnLst>
                                    <p:set>
                                      <p:cBhvr>
                                        <p:cTn id="323" dur="1" fill="hold">
                                          <p:stCondLst>
                                            <p:cond delay="0"/>
                                          </p:stCondLst>
                                        </p:cTn>
                                        <p:tgtEl>
                                          <p:spTgt spid="951">
                                            <p:txEl>
                                              <p:pRg st="0" end="0"/>
                                            </p:txEl>
                                          </p:spTgt>
                                        </p:tgtEl>
                                        <p:attrNameLst>
                                          <p:attrName>style.visibility</p:attrName>
                                        </p:attrNameLst>
                                      </p:cBhvr>
                                      <p:to>
                                        <p:strVal val="visible"/>
                                      </p:to>
                                    </p:set>
                                    <p:anim calcmode="lin" valueType="num">
                                      <p:cBhvr additive="repl">
                                        <p:cTn id="324" dur="1000" fill="hold"/>
                                        <p:tgtEl>
                                          <p:spTgt spid="951">
                                            <p:txEl>
                                              <p:pRg st="0" end="0"/>
                                            </p:txEl>
                                          </p:spTgt>
                                        </p:tgtEl>
                                        <p:attrNameLst>
                                          <p:attrName>ppt_x</p:attrName>
                                        </p:attrNameLst>
                                      </p:cBhvr>
                                      <p:tavLst>
                                        <p:tav tm="0">
                                          <p:val>
                                            <p:strVal val="0-#ppt_w/2"/>
                                          </p:val>
                                        </p:tav>
                                        <p:tav tm="100000">
                                          <p:val>
                                            <p:strVal val="#ppt_x"/>
                                          </p:val>
                                        </p:tav>
                                      </p:tavLst>
                                    </p:anim>
                                    <p:anim calcmode="lin" valueType="num">
                                      <p:cBhvr additive="repl">
                                        <p:cTn id="325" dur="1000" fill="hold"/>
                                        <p:tgtEl>
                                          <p:spTgt spid="9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26" nodeType="clickEffect" fill="hold">
                      <p:stCondLst>
                        <p:cond delay="indefinite"/>
                      </p:stCondLst>
                      <p:childTnLst>
                        <p:par>
                          <p:cTn id="327" nodeType="withEffect" fill="hold">
                            <p:stCondLst>
                              <p:cond delay="0"/>
                            </p:stCondLst>
                            <p:childTnLst>
                              <p:par>
                                <p:cTn id="328" nodeType="clickEffect" fill="hold" presetClass="entr" presetID="2" presetSubtype="8">
                                  <p:stCondLst>
                                    <p:cond delay="0"/>
                                  </p:stCondLst>
                                  <p:childTnLst>
                                    <p:set>
                                      <p:cBhvr>
                                        <p:cTn id="329" dur="1" fill="hold">
                                          <p:stCondLst>
                                            <p:cond delay="0"/>
                                          </p:stCondLst>
                                        </p:cTn>
                                        <p:tgtEl>
                                          <p:spTgt spid="952">
                                            <p:txEl>
                                              <p:pRg st="0" end="0"/>
                                            </p:txEl>
                                          </p:spTgt>
                                        </p:tgtEl>
                                        <p:attrNameLst>
                                          <p:attrName>style.visibility</p:attrName>
                                        </p:attrNameLst>
                                      </p:cBhvr>
                                      <p:to>
                                        <p:strVal val="visible"/>
                                      </p:to>
                                    </p:set>
                                    <p:anim calcmode="lin" valueType="num">
                                      <p:cBhvr additive="repl">
                                        <p:cTn id="330" dur="1000" fill="hold"/>
                                        <p:tgtEl>
                                          <p:spTgt spid="952">
                                            <p:txEl>
                                              <p:pRg st="0" end="0"/>
                                            </p:txEl>
                                          </p:spTgt>
                                        </p:tgtEl>
                                        <p:attrNameLst>
                                          <p:attrName>ppt_x</p:attrName>
                                        </p:attrNameLst>
                                      </p:cBhvr>
                                      <p:tavLst>
                                        <p:tav tm="0">
                                          <p:val>
                                            <p:strVal val="0-#ppt_w/2"/>
                                          </p:val>
                                        </p:tav>
                                        <p:tav tm="100000">
                                          <p:val>
                                            <p:strVal val="#ppt_x"/>
                                          </p:val>
                                        </p:tav>
                                      </p:tavLst>
                                    </p:anim>
                                    <p:anim calcmode="lin" valueType="num">
                                      <p:cBhvr additive="repl">
                                        <p:cTn id="331" dur="1000" fill="hold"/>
                                        <p:tgtEl>
                                          <p:spTgt spid="9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2" nodeType="clickEffect" fill="hold">
                      <p:stCondLst>
                        <p:cond delay="indefinite"/>
                      </p:stCondLst>
                      <p:childTnLst>
                        <p:par>
                          <p:cTn id="333" nodeType="withEffect" fill="hold">
                            <p:stCondLst>
                              <p:cond delay="0"/>
                            </p:stCondLst>
                            <p:childTnLst>
                              <p:par>
                                <p:cTn id="334" nodeType="clickEffect" fill="hold" presetClass="entr" presetID="2" presetSubtype="4">
                                  <p:stCondLst>
                                    <p:cond delay="0"/>
                                  </p:stCondLst>
                                  <p:childTnLst>
                                    <p:set>
                                      <p:cBhvr>
                                        <p:cTn id="335" dur="1" fill="hold">
                                          <p:stCondLst>
                                            <p:cond delay="0"/>
                                          </p:stCondLst>
                                        </p:cTn>
                                        <p:tgtEl>
                                          <p:spTgt spid="953">
                                            <p:txEl>
                                              <p:pRg st="0" end="0"/>
                                            </p:txEl>
                                          </p:spTgt>
                                        </p:tgtEl>
                                        <p:attrNameLst>
                                          <p:attrName>style.visibility</p:attrName>
                                        </p:attrNameLst>
                                      </p:cBhvr>
                                      <p:to>
                                        <p:strVal val="visible"/>
                                      </p:to>
                                    </p:set>
                                    <p:anim calcmode="lin" valueType="num">
                                      <p:cBhvr additive="repl">
                                        <p:cTn id="336" dur="1000" fill="hold"/>
                                        <p:tgtEl>
                                          <p:spTgt spid="953">
                                            <p:txEl>
                                              <p:pRg st="0" end="0"/>
                                            </p:txEl>
                                          </p:spTgt>
                                        </p:tgtEl>
                                        <p:attrNameLst>
                                          <p:attrName>ppt_x</p:attrName>
                                        </p:attrNameLst>
                                      </p:cBhvr>
                                      <p:tavLst>
                                        <p:tav tm="0">
                                          <p:val>
                                            <p:strVal val="#ppt_x"/>
                                          </p:val>
                                        </p:tav>
                                        <p:tav tm="100000">
                                          <p:val>
                                            <p:strVal val="#ppt_x"/>
                                          </p:val>
                                        </p:tav>
                                      </p:tavLst>
                                    </p:anim>
                                    <p:anim calcmode="lin" valueType="num">
                                      <p:cBhvr additive="repl">
                                        <p:cTn id="337" dur="1000" fill="hold"/>
                                        <p:tgtEl>
                                          <p:spTgt spid="9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8" nodeType="clickEffect" fill="hold">
                      <p:stCondLst>
                        <p:cond delay="indefinite"/>
                      </p:stCondLst>
                      <p:childTnLst>
                        <p:par>
                          <p:cTn id="339" nodeType="withEffect" fill="hold">
                            <p:stCondLst>
                              <p:cond delay="0"/>
                            </p:stCondLst>
                            <p:childTnLst>
                              <p:par>
                                <p:cTn id="340" nodeType="clickEffect" fill="hold" presetClass="entr" presetID="2" presetSubtype="2">
                                  <p:stCondLst>
                                    <p:cond delay="0"/>
                                  </p:stCondLst>
                                  <p:childTnLst>
                                    <p:set>
                                      <p:cBhvr>
                                        <p:cTn id="341" dur="1" fill="hold">
                                          <p:stCondLst>
                                            <p:cond delay="0"/>
                                          </p:stCondLst>
                                        </p:cTn>
                                        <p:tgtEl>
                                          <p:spTgt spid="954">
                                            <p:txEl>
                                              <p:pRg st="0" end="0"/>
                                            </p:txEl>
                                          </p:spTgt>
                                        </p:tgtEl>
                                        <p:attrNameLst>
                                          <p:attrName>style.visibility</p:attrName>
                                        </p:attrNameLst>
                                      </p:cBhvr>
                                      <p:to>
                                        <p:strVal val="visible"/>
                                      </p:to>
                                    </p:set>
                                    <p:anim calcmode="lin" valueType="num">
                                      <p:cBhvr additive="repl">
                                        <p:cTn id="342" dur="1000" fill="hold"/>
                                        <p:tgtEl>
                                          <p:spTgt spid="954">
                                            <p:txEl>
                                              <p:pRg st="0" end="0"/>
                                            </p:txEl>
                                          </p:spTgt>
                                        </p:tgtEl>
                                        <p:attrNameLst>
                                          <p:attrName>ppt_x</p:attrName>
                                        </p:attrNameLst>
                                      </p:cBhvr>
                                      <p:tavLst>
                                        <p:tav tm="0">
                                          <p:val>
                                            <p:strVal val="1+#ppt_w/2"/>
                                          </p:val>
                                        </p:tav>
                                        <p:tav tm="100000">
                                          <p:val>
                                            <p:strVal val="#ppt_x"/>
                                          </p:val>
                                        </p:tav>
                                      </p:tavLst>
                                    </p:anim>
                                    <p:anim calcmode="lin" valueType="num">
                                      <p:cBhvr additive="repl">
                                        <p:cTn id="343" dur="1000" fill="hold"/>
                                        <p:tgtEl>
                                          <p:spTgt spid="9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44" nodeType="clickEffect" fill="hold">
                      <p:stCondLst>
                        <p:cond delay="indefinite"/>
                      </p:stCondLst>
                      <p:childTnLst>
                        <p:par>
                          <p:cTn id="345" nodeType="withEffect" fill="hold">
                            <p:stCondLst>
                              <p:cond delay="0"/>
                            </p:stCondLst>
                            <p:childTnLst>
                              <p:par>
                                <p:cTn id="346" nodeType="clickEffect" fill="hold" presetClass="entr" presetID="2" presetSubtype="4">
                                  <p:stCondLst>
                                    <p:cond delay="0"/>
                                  </p:stCondLst>
                                  <p:childTnLst>
                                    <p:set>
                                      <p:cBhvr>
                                        <p:cTn id="347" dur="1" fill="hold">
                                          <p:stCondLst>
                                            <p:cond delay="0"/>
                                          </p:stCondLst>
                                        </p:cTn>
                                        <p:tgtEl>
                                          <p:spTgt spid="955">
                                            <p:txEl>
                                              <p:pRg st="0" end="0"/>
                                            </p:txEl>
                                          </p:spTgt>
                                        </p:tgtEl>
                                        <p:attrNameLst>
                                          <p:attrName>style.visibility</p:attrName>
                                        </p:attrNameLst>
                                      </p:cBhvr>
                                      <p:to>
                                        <p:strVal val="visible"/>
                                      </p:to>
                                    </p:set>
                                    <p:anim calcmode="lin" valueType="num">
                                      <p:cBhvr additive="repl">
                                        <p:cTn id="348" dur="1000" fill="hold"/>
                                        <p:tgtEl>
                                          <p:spTgt spid="955">
                                            <p:txEl>
                                              <p:pRg st="0" end="0"/>
                                            </p:txEl>
                                          </p:spTgt>
                                        </p:tgtEl>
                                        <p:attrNameLst>
                                          <p:attrName>ppt_x</p:attrName>
                                        </p:attrNameLst>
                                      </p:cBhvr>
                                      <p:tavLst>
                                        <p:tav tm="0">
                                          <p:val>
                                            <p:strVal val="#ppt_x"/>
                                          </p:val>
                                        </p:tav>
                                        <p:tav tm="100000">
                                          <p:val>
                                            <p:strVal val="#ppt_x"/>
                                          </p:val>
                                        </p:tav>
                                      </p:tavLst>
                                    </p:anim>
                                    <p:anim calcmode="lin" valueType="num">
                                      <p:cBhvr additive="repl">
                                        <p:cTn id="349" dur="1000" fill="hold"/>
                                        <p:tgtEl>
                                          <p:spTgt spid="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0" nodeType="clickEffect" fill="hold">
                      <p:stCondLst>
                        <p:cond delay="indefinite"/>
                      </p:stCondLst>
                      <p:childTnLst>
                        <p:par>
                          <p:cTn id="351" nodeType="withEffect" fill="hold">
                            <p:stCondLst>
                              <p:cond delay="0"/>
                            </p:stCondLst>
                            <p:childTnLst>
                              <p:par>
                                <p:cTn id="352" nodeType="clickEffect" fill="hold" presetClass="entr" presetID="2" presetSubtype="9">
                                  <p:stCondLst>
                                    <p:cond delay="0"/>
                                  </p:stCondLst>
                                  <p:childTnLst>
                                    <p:set>
                                      <p:cBhvr>
                                        <p:cTn id="353" dur="1" fill="hold">
                                          <p:stCondLst>
                                            <p:cond delay="0"/>
                                          </p:stCondLst>
                                        </p:cTn>
                                        <p:tgtEl>
                                          <p:spTgt spid="956"/>
                                        </p:tgtEl>
                                        <p:attrNameLst>
                                          <p:attrName>style.visibility</p:attrName>
                                        </p:attrNameLst>
                                      </p:cBhvr>
                                      <p:to>
                                        <p:strVal val="visible"/>
                                      </p:to>
                                    </p:set>
                                    <p:anim calcmode="lin" valueType="num">
                                      <p:cBhvr additive="repl">
                                        <p:cTn id="354" dur="1000" fill="hold"/>
                                        <p:tgtEl>
                                          <p:spTgt spid="956"/>
                                        </p:tgtEl>
                                        <p:attrNameLst>
                                          <p:attrName>ppt_x</p:attrName>
                                        </p:attrNameLst>
                                      </p:cBhvr>
                                      <p:tavLst>
                                        <p:tav tm="0">
                                          <p:val>
                                            <p:strVal val="0-#ppt_w/2"/>
                                          </p:val>
                                        </p:tav>
                                        <p:tav tm="100000">
                                          <p:val>
                                            <p:strVal val="#ppt_x"/>
                                          </p:val>
                                        </p:tav>
                                      </p:tavLst>
                                    </p:anim>
                                    <p:anim calcmode="lin" valueType="num">
                                      <p:cBhvr additive="repl">
                                        <p:cTn id="355" dur="1000" fill="hold"/>
                                        <p:tgtEl>
                                          <p:spTgt spid="9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7"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58"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59" name="Picture 4" descr=""/>
          <p:cNvPicPr/>
          <p:nvPr/>
        </p:nvPicPr>
        <p:blipFill>
          <a:blip r:embed="rId1"/>
          <a:stretch/>
        </p:blipFill>
        <p:spPr>
          <a:xfrm>
            <a:off x="0" y="0"/>
            <a:ext cx="9143640" cy="6857640"/>
          </a:xfrm>
          <a:prstGeom prst="rect">
            <a:avLst/>
          </a:prstGeom>
          <a:ln w="9360">
            <a:noFill/>
          </a:ln>
        </p:spPr>
      </p:pic>
      <p:sp>
        <p:nvSpPr>
          <p:cNvPr id="960" name="CustomShape 3"/>
          <p:cNvSpPr/>
          <p:nvPr/>
        </p:nvSpPr>
        <p:spPr>
          <a:xfrm>
            <a:off x="794520" y="21420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000000"/>
                </a:solidFill>
                <a:uFillTx/>
                <a:latin typeface="Times New Roman"/>
                <a:ea typeface="DejaVu Sans"/>
              </a:rPr>
              <a:t>Показання</a:t>
            </a:r>
            <a:r>
              <a:rPr b="1" i="1" lang="ru-RU" sz="2800" spc="-1" strike="noStrike" u="sng">
                <a:solidFill>
                  <a:srgbClr val="3333ff"/>
                </a:solidFill>
                <a:uFillTx/>
                <a:latin typeface="Times New Roman"/>
                <a:ea typeface="DejaVu Sans"/>
              </a:rPr>
              <a:t>:</a:t>
            </a:r>
            <a:endParaRPr b="0" lang="ru-RU" sz="2800" spc="-1" strike="noStrike">
              <a:latin typeface="Arial"/>
            </a:endParaRPr>
          </a:p>
        </p:txBody>
      </p:sp>
      <p:sp>
        <p:nvSpPr>
          <p:cNvPr id="961" name="CustomShape 4"/>
          <p:cNvSpPr/>
          <p:nvPr/>
        </p:nvSpPr>
        <p:spPr>
          <a:xfrm>
            <a:off x="5492160" y="21420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962" name="CustomShape 5"/>
          <p:cNvSpPr/>
          <p:nvPr/>
        </p:nvSpPr>
        <p:spPr>
          <a:xfrm>
            <a:off x="375840" y="928800"/>
            <a:ext cx="2936160" cy="4782960"/>
          </a:xfrm>
          <a:prstGeom prst="rect">
            <a:avLst/>
          </a:prstGeom>
          <a:solidFill>
            <a:schemeClr val="bg1"/>
          </a:solid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800" spc="-1" strike="noStrike">
                <a:solidFill>
                  <a:srgbClr val="000000"/>
                </a:solidFill>
                <a:latin typeface="Times New Roman"/>
                <a:ea typeface="DejaVu Sans"/>
              </a:rPr>
              <a:t>осередкове або передчасне випадання волосся;</a:t>
            </a:r>
            <a:endParaRPr b="0" lang="ru-RU" sz="2800" spc="-1" strike="noStrike">
              <a:latin typeface="Arial"/>
            </a:endParaRPr>
          </a:p>
          <a:p>
            <a:pPr indent="-216000">
              <a:lnSpc>
                <a:spcPct val="100000"/>
              </a:lnSpc>
              <a:buClr>
                <a:srgbClr val="000000"/>
              </a:buClr>
              <a:buFont typeface="Symbol" charset="2"/>
              <a:buChar char=""/>
            </a:pPr>
            <a:r>
              <a:rPr b="1" lang="ru-RU" sz="2800" spc="-1" strike="noStrike">
                <a:solidFill>
                  <a:srgbClr val="000000"/>
                </a:solidFill>
                <a:latin typeface="Times New Roman"/>
                <a:ea typeface="DejaVu Sans"/>
              </a:rPr>
              <a:t> </a:t>
            </a:r>
            <a:r>
              <a:rPr b="1" lang="ru-RU" sz="2800" spc="-1" strike="noStrike">
                <a:solidFill>
                  <a:srgbClr val="000000"/>
                </a:solidFill>
                <a:latin typeface="Times New Roman"/>
                <a:ea typeface="DejaVu Sans"/>
              </a:rPr>
              <a:t>хронічна екзема;</a:t>
            </a:r>
            <a:endParaRPr b="0" lang="ru-RU" sz="2800" spc="-1" strike="noStrike">
              <a:latin typeface="Arial"/>
            </a:endParaRPr>
          </a:p>
          <a:p>
            <a:pPr indent="-216000">
              <a:lnSpc>
                <a:spcPct val="100000"/>
              </a:lnSpc>
              <a:buClr>
                <a:srgbClr val="000000"/>
              </a:buClr>
              <a:buFont typeface="Symbol" charset="2"/>
              <a:buChar char=""/>
            </a:pPr>
            <a:r>
              <a:rPr b="1" lang="ru-RU" sz="2800" spc="-1" strike="noStrike">
                <a:solidFill>
                  <a:srgbClr val="000000"/>
                </a:solidFill>
                <a:latin typeface="Times New Roman"/>
                <a:ea typeface="DejaVu Sans"/>
              </a:rPr>
              <a:t> </a:t>
            </a:r>
            <a:r>
              <a:rPr b="1" lang="ru-RU" sz="2800" spc="-1" strike="noStrike">
                <a:solidFill>
                  <a:srgbClr val="000000"/>
                </a:solidFill>
                <a:latin typeface="Times New Roman"/>
                <a:ea typeface="DejaVu Sans"/>
              </a:rPr>
              <a:t>нейродерміт; </a:t>
            </a:r>
            <a:endParaRPr b="0" lang="ru-RU" sz="2800" spc="-1" strike="noStrike">
              <a:latin typeface="Arial"/>
            </a:endParaRPr>
          </a:p>
          <a:p>
            <a:pPr indent="-216000">
              <a:lnSpc>
                <a:spcPct val="100000"/>
              </a:lnSpc>
              <a:buClr>
                <a:srgbClr val="000000"/>
              </a:buClr>
              <a:buFont typeface="Symbol" charset="2"/>
              <a:buChar char=""/>
            </a:pPr>
            <a:r>
              <a:rPr b="1" lang="ru-RU" sz="2800" spc="-1" strike="noStrike">
                <a:solidFill>
                  <a:srgbClr val="000000"/>
                </a:solidFill>
                <a:latin typeface="Times New Roman"/>
                <a:ea typeface="DejaVu Sans"/>
              </a:rPr>
              <a:t> </a:t>
            </a:r>
            <a:r>
              <a:rPr b="1" lang="ru-RU" sz="2800" spc="-1" strike="noStrike">
                <a:solidFill>
                  <a:srgbClr val="000000"/>
                </a:solidFill>
                <a:latin typeface="Times New Roman"/>
                <a:ea typeface="DejaVu Sans"/>
              </a:rPr>
              <a:t>червоний плоский лишай; </a:t>
            </a:r>
            <a:endParaRPr b="0" lang="ru-RU" sz="2800" spc="-1" strike="noStrike">
              <a:latin typeface="Arial"/>
            </a:endParaRPr>
          </a:p>
          <a:p>
            <a:pPr indent="-216000">
              <a:lnSpc>
                <a:spcPct val="100000"/>
              </a:lnSpc>
              <a:buClr>
                <a:srgbClr val="000000"/>
              </a:buClr>
              <a:buFont typeface="Symbol" charset="2"/>
              <a:buChar char=""/>
            </a:pPr>
            <a:r>
              <a:rPr b="1" lang="ru-RU" sz="2800" spc="-1" strike="noStrike">
                <a:solidFill>
                  <a:srgbClr val="000000"/>
                </a:solidFill>
                <a:latin typeface="Times New Roman"/>
                <a:ea typeface="DejaVu Sans"/>
              </a:rPr>
              <a:t> </a:t>
            </a:r>
            <a:r>
              <a:rPr b="1" lang="ru-RU" sz="2800" spc="-1" strike="noStrike">
                <a:solidFill>
                  <a:srgbClr val="000000"/>
                </a:solidFill>
                <a:latin typeface="Times New Roman"/>
                <a:ea typeface="DejaVu Sans"/>
              </a:rPr>
              <a:t>псоріаз; </a:t>
            </a:r>
            <a:endParaRPr b="0" lang="ru-RU" sz="2800" spc="-1" strike="noStrike">
              <a:latin typeface="Arial"/>
            </a:endParaRPr>
          </a:p>
          <a:p>
            <a:pPr indent="-216000">
              <a:lnSpc>
                <a:spcPct val="100000"/>
              </a:lnSpc>
              <a:buClr>
                <a:srgbClr val="000000"/>
              </a:buClr>
              <a:buFont typeface="Symbol" charset="2"/>
              <a:buChar char=""/>
            </a:pPr>
            <a:r>
              <a:rPr b="1" lang="ru-RU" sz="2800" spc="-1" strike="noStrike">
                <a:solidFill>
                  <a:srgbClr val="000000"/>
                </a:solidFill>
                <a:latin typeface="Times New Roman"/>
                <a:ea typeface="DejaVu Sans"/>
              </a:rPr>
              <a:t> </a:t>
            </a:r>
            <a:r>
              <a:rPr b="1" lang="ru-RU" sz="2800" spc="-1" strike="noStrike">
                <a:solidFill>
                  <a:srgbClr val="000000"/>
                </a:solidFill>
                <a:latin typeface="Times New Roman"/>
                <a:ea typeface="DejaVu Sans"/>
              </a:rPr>
              <a:t>склеродермія.</a:t>
            </a:r>
            <a:endParaRPr b="0" lang="ru-RU" sz="2800" spc="-1" strike="noStrike">
              <a:latin typeface="Arial"/>
            </a:endParaRPr>
          </a:p>
        </p:txBody>
      </p:sp>
      <p:sp>
        <p:nvSpPr>
          <p:cNvPr id="963" name="CustomShape 6"/>
          <p:cNvSpPr/>
          <p:nvPr/>
        </p:nvSpPr>
        <p:spPr>
          <a:xfrm>
            <a:off x="4536000" y="1000080"/>
            <a:ext cx="4428360" cy="5211000"/>
          </a:xfrm>
          <a:prstGeom prst="rect">
            <a:avLst/>
          </a:prstGeom>
          <a:solidFill>
            <a:schemeClr val="bg1"/>
          </a:solid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400" spc="-1" strike="noStrike">
                <a:solidFill>
                  <a:srgbClr val="000000"/>
                </a:solidFill>
                <a:latin typeface="Times New Roman"/>
                <a:ea typeface="DejaVu Sans"/>
              </a:rPr>
              <a:t>порушення больової і термічної чутливості шкіри,</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сірінгомієлія; </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гострі інфекційні та гнійно-запальні захворювання;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схильність до кровотеч;</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злоякісні пухлини; </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серцево-судинна недостатність ІІБ - III ступеня;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гострий період інфаркту міокарда; </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гіпертонічна хвороба III стадії. </a:t>
            </a:r>
            <a:endParaRPr b="0" lang="ru-RU" sz="2400" spc="-1" strike="noStrike">
              <a:latin typeface="Arial"/>
            </a:endParaRPr>
          </a:p>
        </p:txBody>
      </p:sp>
    </p:spTree>
  </p:cSld>
  <mc:AlternateContent>
    <mc:Choice Requires="p14">
      <p:transition spd="slow" p14:dur="2000"/>
    </mc:Choice>
    <mc:Fallback>
      <p:transition spd="slow"/>
    </mc:Fallback>
  </mc:AlternateContent>
  <p:timing>
    <p:tnLst>
      <p:par>
        <p:cTn id="356" dur="indefinite" restart="never" nodeType="tmRoot">
          <p:childTnLst>
            <p:seq>
              <p:cTn id="357" dur="indefinite" nodeType="mainSeq">
                <p:childTnLst>
                  <p:par>
                    <p:cTn id="358" nodeType="clickEffect" fill="hold">
                      <p:stCondLst>
                        <p:cond delay="indefinite"/>
                      </p:stCondLst>
                      <p:childTnLst>
                        <p:par>
                          <p:cTn id="359" nodeType="withEffect" fill="hold">
                            <p:stCondLst>
                              <p:cond delay="0"/>
                            </p:stCondLst>
                            <p:childTnLst>
                              <p:par>
                                <p:cTn id="360" nodeType="clickEffect" fill="hold" presetClass="entr" presetID="2" presetSubtype="4">
                                  <p:stCondLst>
                                    <p:cond delay="0"/>
                                  </p:stCondLst>
                                  <p:childTnLst>
                                    <p:set>
                                      <p:cBhvr>
                                        <p:cTn id="361" dur="1" fill="hold">
                                          <p:stCondLst>
                                            <p:cond delay="0"/>
                                          </p:stCondLst>
                                        </p:cTn>
                                        <p:tgtEl>
                                          <p:spTgt spid="960">
                                            <p:txEl>
                                              <p:pRg st="0" end="0"/>
                                            </p:txEl>
                                          </p:spTgt>
                                        </p:tgtEl>
                                        <p:attrNameLst>
                                          <p:attrName>style.visibility</p:attrName>
                                        </p:attrNameLst>
                                      </p:cBhvr>
                                      <p:to>
                                        <p:strVal val="visible"/>
                                      </p:to>
                                    </p:set>
                                    <p:anim calcmode="lin" valueType="num">
                                      <p:cBhvr additive="repl">
                                        <p:cTn id="362" dur="1000" fill="hold"/>
                                        <p:tgtEl>
                                          <p:spTgt spid="960">
                                            <p:txEl>
                                              <p:pRg st="0" end="0"/>
                                            </p:txEl>
                                          </p:spTgt>
                                        </p:tgtEl>
                                        <p:attrNameLst>
                                          <p:attrName>ppt_x</p:attrName>
                                        </p:attrNameLst>
                                      </p:cBhvr>
                                      <p:tavLst>
                                        <p:tav tm="0">
                                          <p:val>
                                            <p:strVal val="#ppt_x"/>
                                          </p:val>
                                        </p:tav>
                                        <p:tav tm="100000">
                                          <p:val>
                                            <p:strVal val="#ppt_x"/>
                                          </p:val>
                                        </p:tav>
                                      </p:tavLst>
                                    </p:anim>
                                    <p:anim calcmode="lin" valueType="num">
                                      <p:cBhvr additive="repl">
                                        <p:cTn id="363" dur="1000" fill="hold"/>
                                        <p:tgtEl>
                                          <p:spTgt spid="9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4" nodeType="clickEffect" fill="hold">
                      <p:stCondLst>
                        <p:cond delay="indefinite"/>
                      </p:stCondLst>
                      <p:childTnLst>
                        <p:par>
                          <p:cTn id="365" nodeType="withEffect" fill="hold">
                            <p:stCondLst>
                              <p:cond delay="0"/>
                            </p:stCondLst>
                            <p:childTnLst>
                              <p:par>
                                <p:cTn id="366" nodeType="clickEffect" fill="hold" presetClass="entr" presetID="2" presetSubtype="4">
                                  <p:stCondLst>
                                    <p:cond delay="0"/>
                                  </p:stCondLst>
                                  <p:childTnLst>
                                    <p:set>
                                      <p:cBhvr>
                                        <p:cTn id="367" dur="1" fill="hold">
                                          <p:stCondLst>
                                            <p:cond delay="0"/>
                                          </p:stCondLst>
                                        </p:cTn>
                                        <p:tgtEl>
                                          <p:spTgt spid="961">
                                            <p:txEl>
                                              <p:pRg st="0" end="0"/>
                                            </p:txEl>
                                          </p:spTgt>
                                        </p:tgtEl>
                                        <p:attrNameLst>
                                          <p:attrName>style.visibility</p:attrName>
                                        </p:attrNameLst>
                                      </p:cBhvr>
                                      <p:to>
                                        <p:strVal val="visible"/>
                                      </p:to>
                                    </p:set>
                                    <p:anim calcmode="lin" valueType="num">
                                      <p:cBhvr additive="repl">
                                        <p:cTn id="368" dur="1000" fill="hold"/>
                                        <p:tgtEl>
                                          <p:spTgt spid="961">
                                            <p:txEl>
                                              <p:pRg st="0" end="0"/>
                                            </p:txEl>
                                          </p:spTgt>
                                        </p:tgtEl>
                                        <p:attrNameLst>
                                          <p:attrName>ppt_x</p:attrName>
                                        </p:attrNameLst>
                                      </p:cBhvr>
                                      <p:tavLst>
                                        <p:tav tm="0">
                                          <p:val>
                                            <p:strVal val="#ppt_x"/>
                                          </p:val>
                                        </p:tav>
                                        <p:tav tm="100000">
                                          <p:val>
                                            <p:strVal val="#ppt_x"/>
                                          </p:val>
                                        </p:tav>
                                      </p:tavLst>
                                    </p:anim>
                                    <p:anim calcmode="lin" valueType="num">
                                      <p:cBhvr additive="repl">
                                        <p:cTn id="369" dur="1000" fill="hold"/>
                                        <p:tgtEl>
                                          <p:spTgt spid="9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4"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965" name="Содержимое 3" descr=""/>
          <p:cNvPicPr/>
          <p:nvPr/>
        </p:nvPicPr>
        <p:blipFill>
          <a:blip r:embed="rId1"/>
          <a:stretch/>
        </p:blipFill>
        <p:spPr>
          <a:xfrm>
            <a:off x="0" y="0"/>
            <a:ext cx="9143640" cy="6857640"/>
          </a:xfrm>
          <a:prstGeom prst="rect">
            <a:avLst/>
          </a:prstGeom>
          <a:ln>
            <a:noFill/>
          </a:ln>
        </p:spPr>
      </p:pic>
      <p:sp>
        <p:nvSpPr>
          <p:cNvPr id="966" name="CustomShape 2"/>
          <p:cNvSpPr/>
          <p:nvPr/>
        </p:nvSpPr>
        <p:spPr>
          <a:xfrm>
            <a:off x="231840" y="357120"/>
            <a:ext cx="8911440" cy="100476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3600" spc="-1" strike="noStrike">
                <a:solidFill>
                  <a:srgbClr val="ff0000"/>
                </a:solidFill>
                <a:latin typeface="Times New Roman"/>
                <a:ea typeface="DejaVu Sans"/>
              </a:rPr>
              <a:t>Індуктотермія</a:t>
            </a:r>
            <a:r>
              <a:rPr b="1" lang="ru-RU" sz="3600" spc="-1" strike="noStrike">
                <a:solidFill>
                  <a:srgbClr val="000000"/>
                </a:solidFill>
                <a:latin typeface="Times New Roman"/>
                <a:ea typeface="DejaVu Sans"/>
              </a:rPr>
              <a:t> - </a:t>
            </a:r>
            <a:r>
              <a:rPr b="1" lang="ru-RU" sz="2400" spc="-1" strike="noStrike">
                <a:solidFill>
                  <a:srgbClr val="000000"/>
                </a:solidFill>
                <a:latin typeface="Times New Roman"/>
                <a:ea typeface="DejaVu Sans"/>
              </a:rPr>
              <a:t>це метод лікувального впливу на організм магнітним полем високої частоти</a:t>
            </a:r>
            <a:endParaRPr b="0" lang="ru-RU" sz="2400" spc="-1" strike="noStrike">
              <a:latin typeface="Arial"/>
            </a:endParaRPr>
          </a:p>
        </p:txBody>
      </p:sp>
      <p:sp>
        <p:nvSpPr>
          <p:cNvPr id="967" name="CustomShape 3"/>
          <p:cNvSpPr/>
          <p:nvPr/>
        </p:nvSpPr>
        <p:spPr>
          <a:xfrm>
            <a:off x="539640" y="1197000"/>
            <a:ext cx="8064360" cy="3952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ffffff"/>
                </a:solidFill>
                <a:latin typeface="Times New Roman"/>
                <a:ea typeface="DejaVu Sans"/>
              </a:rPr>
              <a:t>-. </a:t>
            </a:r>
            <a:endParaRPr b="0" lang="ru-RU" sz="2000" spc="-1" strike="noStrike">
              <a:latin typeface="Arial"/>
            </a:endParaRPr>
          </a:p>
        </p:txBody>
      </p:sp>
      <p:sp>
        <p:nvSpPr>
          <p:cNvPr id="968" name="CustomShape 4"/>
          <p:cNvSpPr/>
          <p:nvPr/>
        </p:nvSpPr>
        <p:spPr>
          <a:xfrm>
            <a:off x="446400" y="1714320"/>
            <a:ext cx="2303640" cy="3952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i="1" lang="ru-RU" sz="2000" spc="-1" strike="noStrike" u="sng">
                <a:solidFill>
                  <a:srgbClr val="ff0000"/>
                </a:solidFill>
                <a:uFillTx/>
                <a:latin typeface="Arial"/>
                <a:ea typeface="DejaVu Sans"/>
              </a:rPr>
              <a:t>Лікувальна дія</a:t>
            </a:r>
            <a:r>
              <a:rPr b="0" lang="ru-RU" sz="2000" spc="-1" strike="noStrike">
                <a:solidFill>
                  <a:srgbClr val="ff0000"/>
                </a:solidFill>
                <a:latin typeface="Arial"/>
                <a:ea typeface="DejaVu Sans"/>
              </a:rPr>
              <a:t>.</a:t>
            </a:r>
            <a:endParaRPr b="0" lang="ru-RU" sz="2000" spc="-1" strike="noStrike">
              <a:latin typeface="Arial"/>
            </a:endParaRPr>
          </a:p>
        </p:txBody>
      </p:sp>
      <p:sp>
        <p:nvSpPr>
          <p:cNvPr id="969" name="CustomShape 5"/>
          <p:cNvSpPr/>
          <p:nvPr/>
        </p:nvSpPr>
        <p:spPr>
          <a:xfrm>
            <a:off x="178200" y="2214720"/>
            <a:ext cx="3107160" cy="28339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Індуктотермія має протизапальну, знеболюючу, спазмолітичну, судинорозширюючу, трофічну і міорелаксуючу дію, посилює фагоцитарну функцію.</a:t>
            </a:r>
            <a:endParaRPr b="0" lang="ru-RU" sz="2000" spc="-1" strike="noStrike">
              <a:latin typeface="Arial"/>
            </a:endParaRPr>
          </a:p>
        </p:txBody>
      </p:sp>
      <p:sp>
        <p:nvSpPr>
          <p:cNvPr id="970" name="CustomShape 6"/>
          <p:cNvSpPr/>
          <p:nvPr/>
        </p:nvSpPr>
        <p:spPr>
          <a:xfrm>
            <a:off x="4676400" y="157176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971" name="CustomShape 7"/>
          <p:cNvSpPr/>
          <p:nvPr/>
        </p:nvSpPr>
        <p:spPr>
          <a:xfrm>
            <a:off x="3607200" y="2071800"/>
            <a:ext cx="5357520" cy="252900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Times New Roman"/>
                <a:ea typeface="DejaVu Sans"/>
              </a:rPr>
              <a:t>Для індуктотермії використовують апарат ІКВ- 4 із ступінчастим регулюванням потужності. Максимальна вихідна потужність 200 Вт. Апарат забезпечений двома резонансними індукторами-дисками, двома кабельними індукторами та може комплектуватися спеціальними гінекологічними індукторами.</a:t>
            </a:r>
            <a:endParaRPr b="0" lang="ru-RU" sz="2000" spc="-1" strike="noStrike">
              <a:latin typeface="Arial"/>
            </a:endParaRPr>
          </a:p>
        </p:txBody>
      </p:sp>
      <p:pic>
        <p:nvPicPr>
          <p:cNvPr id="972" name="Рисунок 10" descr=""/>
          <p:cNvPicPr/>
          <p:nvPr/>
        </p:nvPicPr>
        <p:blipFill>
          <a:blip r:embed="rId2"/>
          <a:srcRect l="0" t="26315" r="0" b="0"/>
          <a:stretch/>
        </p:blipFill>
        <p:spPr>
          <a:xfrm>
            <a:off x="3648240" y="4680000"/>
            <a:ext cx="2615760" cy="2016000"/>
          </a:xfrm>
          <a:prstGeom prst="rect">
            <a:avLst/>
          </a:prstGeom>
          <a:ln w="9360">
            <a:noFill/>
          </a:ln>
        </p:spPr>
      </p:pic>
    </p:spTree>
  </p:cSld>
  <mc:AlternateContent>
    <mc:Choice Requires="p14">
      <p:transition spd="slow" p14:dur="2000"/>
    </mc:Choice>
    <mc:Fallback>
      <p:transition spd="slow"/>
    </mc:Fallback>
  </mc:AlternateContent>
  <p:timing>
    <p:tnLst>
      <p:par>
        <p:cTn id="370" dur="indefinite" restart="never" nodeType="tmRoot">
          <p:childTnLst>
            <p:seq>
              <p:cTn id="371" dur="indefinite" nodeType="mainSeq">
                <p:childTnLst>
                  <p:par>
                    <p:cTn id="372" nodeType="clickEffect" fill="hold">
                      <p:stCondLst>
                        <p:cond delay="indefinite"/>
                      </p:stCondLst>
                      <p:childTnLst>
                        <p:par>
                          <p:cTn id="373" nodeType="withEffect" fill="hold">
                            <p:stCondLst>
                              <p:cond delay="0"/>
                            </p:stCondLst>
                            <p:childTnLst>
                              <p:par>
                                <p:cTn id="374" nodeType="clickEffect" fill="hold" presetClass="entr" presetID="2" presetSubtype="4">
                                  <p:stCondLst>
                                    <p:cond delay="0"/>
                                  </p:stCondLst>
                                  <p:childTnLst>
                                    <p:set>
                                      <p:cBhvr>
                                        <p:cTn id="375" dur="1" fill="hold">
                                          <p:stCondLst>
                                            <p:cond delay="0"/>
                                          </p:stCondLst>
                                        </p:cTn>
                                        <p:tgtEl>
                                          <p:spTgt spid="966"/>
                                        </p:tgtEl>
                                        <p:attrNameLst>
                                          <p:attrName>style.visibility</p:attrName>
                                        </p:attrNameLst>
                                      </p:cBhvr>
                                      <p:to>
                                        <p:strVal val="visible"/>
                                      </p:to>
                                    </p:set>
                                    <p:anim calcmode="lin" valueType="num">
                                      <p:cBhvr additive="repl">
                                        <p:cTn id="376" dur="500" fill="hold"/>
                                        <p:tgtEl>
                                          <p:spTgt spid="966"/>
                                        </p:tgtEl>
                                        <p:attrNameLst>
                                          <p:attrName>ppt_x</p:attrName>
                                        </p:attrNameLst>
                                      </p:cBhvr>
                                      <p:tavLst>
                                        <p:tav tm="0">
                                          <p:val>
                                            <p:strVal val="#ppt_x"/>
                                          </p:val>
                                        </p:tav>
                                        <p:tav tm="100000">
                                          <p:val>
                                            <p:strVal val="#ppt_x"/>
                                          </p:val>
                                        </p:tav>
                                      </p:tavLst>
                                    </p:anim>
                                    <p:anim calcmode="lin" valueType="num">
                                      <p:cBhvr additive="repl">
                                        <p:cTn id="377" dur="500" fill="hold"/>
                                        <p:tgtEl>
                                          <p:spTgt spid="966"/>
                                        </p:tgtEl>
                                        <p:attrNameLst>
                                          <p:attrName>ppt_y</p:attrName>
                                        </p:attrNameLst>
                                      </p:cBhvr>
                                      <p:tavLst>
                                        <p:tav tm="0">
                                          <p:val>
                                            <p:strVal val="1+#ppt_h/2"/>
                                          </p:val>
                                        </p:tav>
                                        <p:tav tm="100000">
                                          <p:val>
                                            <p:strVal val="#ppt_y"/>
                                          </p:val>
                                        </p:tav>
                                      </p:tavLst>
                                    </p:anim>
                                  </p:childTnLst>
                                </p:cTn>
                              </p:par>
                            </p:childTnLst>
                          </p:cTn>
                        </p:par>
                      </p:childTnLst>
                    </p:cTn>
                  </p:par>
                  <p:par>
                    <p:cTn id="378" nodeType="clickEffect" fill="hold">
                      <p:stCondLst>
                        <p:cond delay="indefinite"/>
                      </p:stCondLst>
                      <p:childTnLst>
                        <p:par>
                          <p:cTn id="379" nodeType="withEffect" fill="hold">
                            <p:stCondLst>
                              <p:cond delay="0"/>
                            </p:stCondLst>
                            <p:childTnLst>
                              <p:par>
                                <p:cTn id="380" nodeType="clickEffect" fill="hold" presetClass="entr" presetID="2" presetSubtype="8">
                                  <p:stCondLst>
                                    <p:cond delay="0"/>
                                  </p:stCondLst>
                                  <p:childTnLst>
                                    <p:set>
                                      <p:cBhvr>
                                        <p:cTn id="381" dur="1" fill="hold">
                                          <p:stCondLst>
                                            <p:cond delay="0"/>
                                          </p:stCondLst>
                                        </p:cTn>
                                        <p:tgtEl>
                                          <p:spTgt spid="967">
                                            <p:txEl>
                                              <p:pRg st="0" end="0"/>
                                            </p:txEl>
                                          </p:spTgt>
                                        </p:tgtEl>
                                        <p:attrNameLst>
                                          <p:attrName>style.visibility</p:attrName>
                                        </p:attrNameLst>
                                      </p:cBhvr>
                                      <p:to>
                                        <p:strVal val="visible"/>
                                      </p:to>
                                    </p:set>
                                    <p:anim calcmode="lin" valueType="num">
                                      <p:cBhvr additive="repl">
                                        <p:cTn id="382" dur="1000" fill="hold"/>
                                        <p:tgtEl>
                                          <p:spTgt spid="967">
                                            <p:txEl>
                                              <p:pRg st="0" end="0"/>
                                            </p:txEl>
                                          </p:spTgt>
                                        </p:tgtEl>
                                        <p:attrNameLst>
                                          <p:attrName>ppt_x</p:attrName>
                                        </p:attrNameLst>
                                      </p:cBhvr>
                                      <p:tavLst>
                                        <p:tav tm="0">
                                          <p:val>
                                            <p:strVal val="0-#ppt_w/2"/>
                                          </p:val>
                                        </p:tav>
                                        <p:tav tm="100000">
                                          <p:val>
                                            <p:strVal val="#ppt_x"/>
                                          </p:val>
                                        </p:tav>
                                      </p:tavLst>
                                    </p:anim>
                                    <p:anim calcmode="lin" valueType="num">
                                      <p:cBhvr additive="repl">
                                        <p:cTn id="383" dur="1000" fill="hold"/>
                                        <p:tgtEl>
                                          <p:spTgt spid="9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4" nodeType="clickEffect" fill="hold">
                      <p:stCondLst>
                        <p:cond delay="indefinite"/>
                      </p:stCondLst>
                      <p:childTnLst>
                        <p:par>
                          <p:cTn id="385" nodeType="withEffect" fill="hold">
                            <p:stCondLst>
                              <p:cond delay="0"/>
                            </p:stCondLst>
                            <p:childTnLst>
                              <p:par>
                                <p:cTn id="386" nodeType="clickEffect" fill="hold" presetClass="entr" presetID="2" presetSubtype="8">
                                  <p:stCondLst>
                                    <p:cond delay="0"/>
                                  </p:stCondLst>
                                  <p:childTnLst>
                                    <p:set>
                                      <p:cBhvr>
                                        <p:cTn id="387" dur="1" fill="hold">
                                          <p:stCondLst>
                                            <p:cond delay="0"/>
                                          </p:stCondLst>
                                        </p:cTn>
                                        <p:tgtEl>
                                          <p:spTgt spid="968"/>
                                        </p:tgtEl>
                                        <p:attrNameLst>
                                          <p:attrName>style.visibility</p:attrName>
                                        </p:attrNameLst>
                                      </p:cBhvr>
                                      <p:to>
                                        <p:strVal val="visible"/>
                                      </p:to>
                                    </p:set>
                                    <p:anim calcmode="lin" valueType="num">
                                      <p:cBhvr additive="repl">
                                        <p:cTn id="388" dur="1000" fill="hold"/>
                                        <p:tgtEl>
                                          <p:spTgt spid="968"/>
                                        </p:tgtEl>
                                        <p:attrNameLst>
                                          <p:attrName>ppt_x</p:attrName>
                                        </p:attrNameLst>
                                      </p:cBhvr>
                                      <p:tavLst>
                                        <p:tav tm="0">
                                          <p:val>
                                            <p:strVal val="0-#ppt_w/2"/>
                                          </p:val>
                                        </p:tav>
                                        <p:tav tm="100000">
                                          <p:val>
                                            <p:strVal val="#ppt_x"/>
                                          </p:val>
                                        </p:tav>
                                      </p:tavLst>
                                    </p:anim>
                                    <p:anim calcmode="lin" valueType="num">
                                      <p:cBhvr additive="repl">
                                        <p:cTn id="389" dur="1000" fill="hold"/>
                                        <p:tgtEl>
                                          <p:spTgt spid="968"/>
                                        </p:tgtEl>
                                        <p:attrNameLst>
                                          <p:attrName>ppt_y</p:attrName>
                                        </p:attrNameLst>
                                      </p:cBhvr>
                                      <p:tavLst>
                                        <p:tav tm="0">
                                          <p:val>
                                            <p:strVal val="#ppt_y"/>
                                          </p:val>
                                        </p:tav>
                                        <p:tav tm="100000">
                                          <p:val>
                                            <p:strVal val="#ppt_y"/>
                                          </p:val>
                                        </p:tav>
                                      </p:tavLst>
                                    </p:anim>
                                  </p:childTnLst>
                                </p:cTn>
                              </p:par>
                            </p:childTnLst>
                          </p:cTn>
                        </p:par>
                      </p:childTnLst>
                    </p:cTn>
                  </p:par>
                  <p:par>
                    <p:cTn id="390" nodeType="clickEffect" fill="hold">
                      <p:stCondLst>
                        <p:cond delay="indefinite"/>
                      </p:stCondLst>
                      <p:childTnLst>
                        <p:par>
                          <p:cTn id="391" nodeType="withEffect" fill="hold">
                            <p:stCondLst>
                              <p:cond delay="0"/>
                            </p:stCondLst>
                            <p:childTnLst>
                              <p:par>
                                <p:cTn id="392" nodeType="clickEffect" fill="hold" presetClass="entr" presetID="2" presetSubtype="4">
                                  <p:stCondLst>
                                    <p:cond delay="0"/>
                                  </p:stCondLst>
                                  <p:childTnLst>
                                    <p:set>
                                      <p:cBhvr>
                                        <p:cTn id="393" dur="1" fill="hold">
                                          <p:stCondLst>
                                            <p:cond delay="0"/>
                                          </p:stCondLst>
                                        </p:cTn>
                                        <p:tgtEl>
                                          <p:spTgt spid="969">
                                            <p:txEl>
                                              <p:pRg st="0" end="0"/>
                                            </p:txEl>
                                          </p:spTgt>
                                        </p:tgtEl>
                                        <p:attrNameLst>
                                          <p:attrName>style.visibility</p:attrName>
                                        </p:attrNameLst>
                                      </p:cBhvr>
                                      <p:to>
                                        <p:strVal val="visible"/>
                                      </p:to>
                                    </p:set>
                                    <p:anim calcmode="lin" valueType="num">
                                      <p:cBhvr additive="repl">
                                        <p:cTn id="394" dur="1000" fill="hold"/>
                                        <p:tgtEl>
                                          <p:spTgt spid="969">
                                            <p:txEl>
                                              <p:pRg st="0" end="0"/>
                                            </p:txEl>
                                          </p:spTgt>
                                        </p:tgtEl>
                                        <p:attrNameLst>
                                          <p:attrName>ppt_x</p:attrName>
                                        </p:attrNameLst>
                                      </p:cBhvr>
                                      <p:tavLst>
                                        <p:tav tm="0">
                                          <p:val>
                                            <p:strVal val="#ppt_x"/>
                                          </p:val>
                                        </p:tav>
                                        <p:tav tm="100000">
                                          <p:val>
                                            <p:strVal val="#ppt_x"/>
                                          </p:val>
                                        </p:tav>
                                      </p:tavLst>
                                    </p:anim>
                                    <p:anim calcmode="lin" valueType="num">
                                      <p:cBhvr additive="repl">
                                        <p:cTn id="395" dur="1000" fill="hold"/>
                                        <p:tgtEl>
                                          <p:spTgt spid="9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6" nodeType="clickEffect" fill="hold">
                      <p:stCondLst>
                        <p:cond delay="indefinite"/>
                      </p:stCondLst>
                      <p:childTnLst>
                        <p:par>
                          <p:cTn id="397" nodeType="withEffect" fill="hold">
                            <p:stCondLst>
                              <p:cond delay="0"/>
                            </p:stCondLst>
                            <p:childTnLst>
                              <p:par>
                                <p:cTn id="398" nodeType="clickEffect" fill="hold" presetClass="entr" presetID="2" presetSubtype="2">
                                  <p:stCondLst>
                                    <p:cond delay="0"/>
                                  </p:stCondLst>
                                  <p:childTnLst>
                                    <p:set>
                                      <p:cBhvr>
                                        <p:cTn id="399" dur="1" fill="hold">
                                          <p:stCondLst>
                                            <p:cond delay="0"/>
                                          </p:stCondLst>
                                        </p:cTn>
                                        <p:tgtEl>
                                          <p:spTgt spid="970">
                                            <p:txEl>
                                              <p:pRg st="0" end="0"/>
                                            </p:txEl>
                                          </p:spTgt>
                                        </p:tgtEl>
                                        <p:attrNameLst>
                                          <p:attrName>style.visibility</p:attrName>
                                        </p:attrNameLst>
                                      </p:cBhvr>
                                      <p:to>
                                        <p:strVal val="visible"/>
                                      </p:to>
                                    </p:set>
                                    <p:anim calcmode="lin" valueType="num">
                                      <p:cBhvr additive="repl">
                                        <p:cTn id="400" dur="1000" fill="hold"/>
                                        <p:tgtEl>
                                          <p:spTgt spid="970">
                                            <p:txEl>
                                              <p:pRg st="0" end="0"/>
                                            </p:txEl>
                                          </p:spTgt>
                                        </p:tgtEl>
                                        <p:attrNameLst>
                                          <p:attrName>ppt_x</p:attrName>
                                        </p:attrNameLst>
                                      </p:cBhvr>
                                      <p:tavLst>
                                        <p:tav tm="0">
                                          <p:val>
                                            <p:strVal val="1+#ppt_w/2"/>
                                          </p:val>
                                        </p:tav>
                                        <p:tav tm="100000">
                                          <p:val>
                                            <p:strVal val="#ppt_x"/>
                                          </p:val>
                                        </p:tav>
                                      </p:tavLst>
                                    </p:anim>
                                    <p:anim calcmode="lin" valueType="num">
                                      <p:cBhvr additive="repl">
                                        <p:cTn id="401" dur="1000" fill="hold"/>
                                        <p:tgtEl>
                                          <p:spTgt spid="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02" nodeType="clickEffect" fill="hold">
                      <p:stCondLst>
                        <p:cond delay="indefinite"/>
                      </p:stCondLst>
                      <p:childTnLst>
                        <p:par>
                          <p:cTn id="403" nodeType="withEffect" fill="hold">
                            <p:stCondLst>
                              <p:cond delay="0"/>
                            </p:stCondLst>
                            <p:childTnLst>
                              <p:par>
                                <p:cTn id="404" nodeType="clickEffect" fill="hold" presetClass="entr" presetID="2" presetSubtype="4">
                                  <p:stCondLst>
                                    <p:cond delay="0"/>
                                  </p:stCondLst>
                                  <p:childTnLst>
                                    <p:set>
                                      <p:cBhvr>
                                        <p:cTn id="405" dur="1" fill="hold">
                                          <p:stCondLst>
                                            <p:cond delay="0"/>
                                          </p:stCondLst>
                                        </p:cTn>
                                        <p:tgtEl>
                                          <p:spTgt spid="971">
                                            <p:txEl>
                                              <p:pRg st="0" end="0"/>
                                            </p:txEl>
                                          </p:spTgt>
                                        </p:tgtEl>
                                        <p:attrNameLst>
                                          <p:attrName>style.visibility</p:attrName>
                                        </p:attrNameLst>
                                      </p:cBhvr>
                                      <p:to>
                                        <p:strVal val="visible"/>
                                      </p:to>
                                    </p:set>
                                    <p:anim calcmode="lin" valueType="num">
                                      <p:cBhvr additive="repl">
                                        <p:cTn id="406" dur="1000" fill="hold"/>
                                        <p:tgtEl>
                                          <p:spTgt spid="971">
                                            <p:txEl>
                                              <p:pRg st="0" end="0"/>
                                            </p:txEl>
                                          </p:spTgt>
                                        </p:tgtEl>
                                        <p:attrNameLst>
                                          <p:attrName>ppt_x</p:attrName>
                                        </p:attrNameLst>
                                      </p:cBhvr>
                                      <p:tavLst>
                                        <p:tav tm="0">
                                          <p:val>
                                            <p:strVal val="#ppt_x"/>
                                          </p:val>
                                        </p:tav>
                                        <p:tav tm="100000">
                                          <p:val>
                                            <p:strVal val="#ppt_x"/>
                                          </p:val>
                                        </p:tav>
                                      </p:tavLst>
                                    </p:anim>
                                    <p:anim calcmode="lin" valueType="num">
                                      <p:cBhvr additive="repl">
                                        <p:cTn id="407" dur="1000" fill="hold"/>
                                        <p:tgtEl>
                                          <p:spTgt spid="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8" nodeType="clickEffect" fill="hold">
                      <p:stCondLst>
                        <p:cond delay="indefinite"/>
                      </p:stCondLst>
                      <p:childTnLst>
                        <p:par>
                          <p:cTn id="409" nodeType="withEffect" fill="hold">
                            <p:stCondLst>
                              <p:cond delay="0"/>
                            </p:stCondLst>
                            <p:childTnLst>
                              <p:par>
                                <p:cTn id="410" nodeType="clickEffect" fill="hold" presetClass="entr" presetID="2" presetSubtype="9">
                                  <p:stCondLst>
                                    <p:cond delay="0"/>
                                  </p:stCondLst>
                                  <p:childTnLst>
                                    <p:set>
                                      <p:cBhvr>
                                        <p:cTn id="411" dur="1" fill="hold">
                                          <p:stCondLst>
                                            <p:cond delay="0"/>
                                          </p:stCondLst>
                                        </p:cTn>
                                        <p:tgtEl>
                                          <p:spTgt spid="972"/>
                                        </p:tgtEl>
                                        <p:attrNameLst>
                                          <p:attrName>style.visibility</p:attrName>
                                        </p:attrNameLst>
                                      </p:cBhvr>
                                      <p:to>
                                        <p:strVal val="visible"/>
                                      </p:to>
                                    </p:set>
                                    <p:anim calcmode="lin" valueType="num">
                                      <p:cBhvr additive="repl">
                                        <p:cTn id="412" dur="1000" fill="hold"/>
                                        <p:tgtEl>
                                          <p:spTgt spid="972"/>
                                        </p:tgtEl>
                                        <p:attrNameLst>
                                          <p:attrName>ppt_x</p:attrName>
                                        </p:attrNameLst>
                                      </p:cBhvr>
                                      <p:tavLst>
                                        <p:tav tm="0">
                                          <p:val>
                                            <p:strVal val="0-#ppt_w/2"/>
                                          </p:val>
                                        </p:tav>
                                        <p:tav tm="100000">
                                          <p:val>
                                            <p:strVal val="#ppt_x"/>
                                          </p:val>
                                        </p:tav>
                                      </p:tavLst>
                                    </p:anim>
                                    <p:anim calcmode="lin" valueType="num">
                                      <p:cBhvr additive="repl">
                                        <p:cTn id="413" dur="1000" fill="hold"/>
                                        <p:tgtEl>
                                          <p:spTgt spid="9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3"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74"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75" name="Picture 4" descr=""/>
          <p:cNvPicPr/>
          <p:nvPr/>
        </p:nvPicPr>
        <p:blipFill>
          <a:blip r:embed="rId1"/>
          <a:stretch/>
        </p:blipFill>
        <p:spPr>
          <a:xfrm>
            <a:off x="0" y="0"/>
            <a:ext cx="9143640" cy="6857640"/>
          </a:xfrm>
          <a:prstGeom prst="rect">
            <a:avLst/>
          </a:prstGeom>
          <a:ln w="9360">
            <a:noFill/>
          </a:ln>
        </p:spPr>
      </p:pic>
      <p:sp>
        <p:nvSpPr>
          <p:cNvPr id="976" name="CustomShape 3"/>
          <p:cNvSpPr/>
          <p:nvPr/>
        </p:nvSpPr>
        <p:spPr>
          <a:xfrm>
            <a:off x="741240" y="50004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3333ff"/>
                </a:solidFill>
                <a:uFillTx/>
                <a:latin typeface="Times New Roman"/>
                <a:ea typeface="DejaVu Sans"/>
              </a:rPr>
              <a:t>Показання:</a:t>
            </a:r>
            <a:endParaRPr b="0" lang="ru-RU" sz="2800" spc="-1" strike="noStrike">
              <a:latin typeface="Arial"/>
            </a:endParaRPr>
          </a:p>
        </p:txBody>
      </p:sp>
      <p:sp>
        <p:nvSpPr>
          <p:cNvPr id="977" name="CustomShape 4"/>
          <p:cNvSpPr/>
          <p:nvPr/>
        </p:nvSpPr>
        <p:spPr>
          <a:xfrm>
            <a:off x="6081480" y="57132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978" name="CustomShape 5"/>
          <p:cNvSpPr/>
          <p:nvPr/>
        </p:nvSpPr>
        <p:spPr>
          <a:xfrm>
            <a:off x="178200" y="1035720"/>
            <a:ext cx="4717800" cy="5788080"/>
          </a:xfrm>
          <a:prstGeom prst="rect">
            <a:avLst/>
          </a:prstGeom>
          <a:solidFill>
            <a:schemeClr val="bg1"/>
          </a:solid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200" spc="-1" strike="noStrike">
                <a:solidFill>
                  <a:srgbClr val="000000"/>
                </a:solidFill>
                <a:latin typeface="Times New Roman"/>
                <a:ea typeface="DejaVu Sans"/>
              </a:rPr>
              <a:t>хронічні і гострі запальні захворювання різних органів (сечостатева, травна, дихальна системи, запалення м’язів, нервів, суглобів та ін);</a:t>
            </a:r>
            <a:endParaRPr b="0" lang="ru-RU" sz="2200" spc="-1" strike="noStrike">
              <a:latin typeface="Arial"/>
            </a:endParaRPr>
          </a:p>
          <a:p>
            <a:pPr indent="-216000">
              <a:lnSpc>
                <a:spcPct val="100000"/>
              </a:lnSpc>
              <a:buClr>
                <a:srgbClr val="000000"/>
              </a:buClr>
              <a:buFont typeface="Symbol" charset="2"/>
              <a:buChar char=""/>
            </a:pPr>
            <a:r>
              <a:rPr b="1" lang="ru-RU" sz="2200" spc="-1" strike="noStrike">
                <a:solidFill>
                  <a:srgbClr val="000000"/>
                </a:solidFill>
                <a:latin typeface="Times New Roman"/>
                <a:ea typeface="DejaVu Sans"/>
              </a:rPr>
              <a:t> </a:t>
            </a:r>
            <a:r>
              <a:rPr b="1" lang="ru-RU" sz="2200" spc="-1" strike="noStrike">
                <a:solidFill>
                  <a:srgbClr val="000000"/>
                </a:solidFill>
                <a:latin typeface="Times New Roman"/>
                <a:ea typeface="DejaVu Sans"/>
              </a:rPr>
              <a:t>спайки і зрощення після операцій; </a:t>
            </a:r>
            <a:endParaRPr b="0" lang="ru-RU" sz="2200" spc="-1" strike="noStrike">
              <a:latin typeface="Arial"/>
            </a:endParaRPr>
          </a:p>
          <a:p>
            <a:pPr indent="-216000">
              <a:lnSpc>
                <a:spcPct val="100000"/>
              </a:lnSpc>
              <a:buClr>
                <a:srgbClr val="000000"/>
              </a:buClr>
              <a:buFont typeface="Symbol" charset="2"/>
              <a:buChar char=""/>
            </a:pPr>
            <a:r>
              <a:rPr b="1" lang="ru-RU" sz="2200" spc="-1" strike="noStrike">
                <a:solidFill>
                  <a:srgbClr val="000000"/>
                </a:solidFill>
                <a:latin typeface="Times New Roman"/>
                <a:ea typeface="DejaVu Sans"/>
              </a:rPr>
              <a:t> </a:t>
            </a:r>
            <a:r>
              <a:rPr b="1" lang="ru-RU" sz="2200" spc="-1" strike="noStrike">
                <a:solidFill>
                  <a:srgbClr val="000000"/>
                </a:solidFill>
                <a:latin typeface="Times New Roman"/>
                <a:ea typeface="DejaVu Sans"/>
              </a:rPr>
              <a:t>виразкова хвороба шлунка і дванадцятипалої кишки; </a:t>
            </a:r>
            <a:endParaRPr b="0" lang="ru-RU" sz="2200" spc="-1" strike="noStrike">
              <a:latin typeface="Arial"/>
            </a:endParaRPr>
          </a:p>
          <a:p>
            <a:pPr indent="-216000">
              <a:lnSpc>
                <a:spcPct val="100000"/>
              </a:lnSpc>
              <a:buClr>
                <a:srgbClr val="000000"/>
              </a:buClr>
              <a:buFont typeface="Symbol" charset="2"/>
              <a:buChar char=""/>
            </a:pPr>
            <a:r>
              <a:rPr b="1" lang="ru-RU" sz="2200" spc="-1" strike="noStrike">
                <a:solidFill>
                  <a:srgbClr val="000000"/>
                </a:solidFill>
                <a:latin typeface="Times New Roman"/>
                <a:ea typeface="DejaVu Sans"/>
              </a:rPr>
              <a:t> </a:t>
            </a:r>
            <a:r>
              <a:rPr b="1" lang="ru-RU" sz="2200" spc="-1" strike="noStrike">
                <a:solidFill>
                  <a:srgbClr val="000000"/>
                </a:solidFill>
                <a:latin typeface="Times New Roman"/>
                <a:ea typeface="DejaVu Sans"/>
              </a:rPr>
              <a:t>функціональні захворювання нервової системи (травматичне ураження нервів, спазми м’язів, невралгія); </a:t>
            </a:r>
            <a:endParaRPr b="0" lang="ru-RU" sz="2200" spc="-1" strike="noStrike">
              <a:latin typeface="Arial"/>
            </a:endParaRPr>
          </a:p>
          <a:p>
            <a:pPr indent="-216000">
              <a:lnSpc>
                <a:spcPct val="100000"/>
              </a:lnSpc>
              <a:buClr>
                <a:srgbClr val="000000"/>
              </a:buClr>
              <a:buFont typeface="Symbol" charset="2"/>
              <a:buChar char=""/>
            </a:pPr>
            <a:r>
              <a:rPr b="1" lang="ru-RU" sz="2200" spc="-1" strike="noStrike">
                <a:solidFill>
                  <a:srgbClr val="000000"/>
                </a:solidFill>
                <a:latin typeface="Times New Roman"/>
                <a:ea typeface="DejaVu Sans"/>
              </a:rPr>
              <a:t> </a:t>
            </a:r>
            <a:r>
              <a:rPr b="1" lang="ru-RU" sz="2200" spc="-1" strike="noStrike">
                <a:solidFill>
                  <a:srgbClr val="000000"/>
                </a:solidFill>
                <a:latin typeface="Times New Roman"/>
                <a:ea typeface="DejaVu Sans"/>
              </a:rPr>
              <a:t>пієлонефрит; </a:t>
            </a:r>
            <a:endParaRPr b="0" lang="ru-RU" sz="2200" spc="-1" strike="noStrike">
              <a:latin typeface="Arial"/>
            </a:endParaRPr>
          </a:p>
          <a:p>
            <a:pPr indent="-216000">
              <a:lnSpc>
                <a:spcPct val="100000"/>
              </a:lnSpc>
              <a:buClr>
                <a:srgbClr val="000000"/>
              </a:buClr>
              <a:buFont typeface="Symbol" charset="2"/>
              <a:buChar char=""/>
            </a:pPr>
            <a:r>
              <a:rPr b="1" lang="ru-RU" sz="2200" spc="-1" strike="noStrike">
                <a:solidFill>
                  <a:srgbClr val="000000"/>
                </a:solidFill>
                <a:latin typeface="Times New Roman"/>
                <a:ea typeface="DejaVu Sans"/>
              </a:rPr>
              <a:t> </a:t>
            </a:r>
            <a:r>
              <a:rPr b="1" lang="ru-RU" sz="2200" spc="-1" strike="noStrike">
                <a:solidFill>
                  <a:srgbClr val="000000"/>
                </a:solidFill>
                <a:latin typeface="Times New Roman"/>
                <a:ea typeface="DejaVu Sans"/>
              </a:rPr>
              <a:t>дегенеративно-дистрофічні ураження суглобів і хребетного стовпа. </a:t>
            </a:r>
            <a:endParaRPr b="0" lang="ru-RU" sz="2200" spc="-1" strike="noStrike">
              <a:latin typeface="Arial"/>
            </a:endParaRPr>
          </a:p>
        </p:txBody>
      </p:sp>
      <p:sp>
        <p:nvSpPr>
          <p:cNvPr id="979" name="CustomShape 6"/>
          <p:cNvSpPr/>
          <p:nvPr/>
        </p:nvSpPr>
        <p:spPr>
          <a:xfrm>
            <a:off x="5375520" y="1285920"/>
            <a:ext cx="3768120" cy="5210280"/>
          </a:xfrm>
          <a:prstGeom prst="rect">
            <a:avLst/>
          </a:prstGeom>
          <a:solidFill>
            <a:schemeClr val="bg1"/>
          </a:solidFill>
          <a:ln w="9360">
            <a:noFill/>
          </a:ln>
        </p:spPr>
        <p:style>
          <a:lnRef idx="0"/>
          <a:fillRef idx="0"/>
          <a:effectRef idx="0"/>
          <a:fontRef idx="minor"/>
        </p:style>
        <p:txBody>
          <a:bodyPr lIns="90000" rIns="90000" tIns="45000" bIns="45000">
            <a:spAutoFit/>
          </a:bodyPr>
          <a:p>
            <a:pPr indent="-216000">
              <a:lnSpc>
                <a:spcPct val="100000"/>
              </a:lnSpc>
              <a:buClr>
                <a:srgbClr val="000000"/>
              </a:buClr>
              <a:buFont typeface="Symbol" charset="2"/>
              <a:buChar char=""/>
            </a:pPr>
            <a:r>
              <a:rPr b="1" lang="ru-RU" sz="20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вагітність; </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інфаркт міокарда;</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наявність кардіостимулятора;</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схильність до кровотеч;</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гострі інфекційні захворювання;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гнійно-запальні захворювання;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злоякісні новоутворення;</a:t>
            </a:r>
            <a:endParaRPr b="0" lang="ru-RU" sz="2400" spc="-1" strike="noStrike">
              <a:latin typeface="Arial"/>
            </a:endParaRPr>
          </a:p>
          <a:p>
            <a:pPr indent="-216000">
              <a:lnSpc>
                <a:spcPct val="100000"/>
              </a:lnSpc>
              <a:buClr>
                <a:srgbClr val="000000"/>
              </a:buClr>
              <a:buFont typeface="Symbol" charset="2"/>
              <a:buChar char=""/>
            </a:pPr>
            <a:r>
              <a:rPr b="1" lang="ru-RU" sz="2400" spc="-1" strike="noStrike">
                <a:solidFill>
                  <a:srgbClr val="000000"/>
                </a:solidFill>
                <a:latin typeface="Times New Roman"/>
                <a:ea typeface="DejaVu Sans"/>
              </a:rPr>
              <a:t> </a:t>
            </a:r>
            <a:r>
              <a:rPr b="1" lang="ru-RU" sz="2400" spc="-1" strike="noStrike">
                <a:solidFill>
                  <a:srgbClr val="000000"/>
                </a:solidFill>
                <a:latin typeface="Times New Roman"/>
                <a:ea typeface="DejaVu Sans"/>
              </a:rPr>
              <a:t>порушення больової і термічної чутливості шкіри. </a:t>
            </a:r>
            <a:endParaRPr b="0" lang="ru-RU" sz="2400" spc="-1" strike="noStrike">
              <a:latin typeface="Arial"/>
            </a:endParaRPr>
          </a:p>
        </p:txBody>
      </p:sp>
    </p:spTree>
  </p:cSld>
  <mc:AlternateContent>
    <mc:Choice Requires="p14">
      <p:transition spd="slow" p14:dur="2000"/>
    </mc:Choice>
    <mc:Fallback>
      <p:transition spd="slow"/>
    </mc:Fallback>
  </mc:AlternateContent>
  <p:timing>
    <p:tnLst>
      <p:par>
        <p:cTn id="414" dur="indefinite" restart="never" nodeType="tmRoot">
          <p:childTnLst>
            <p:seq>
              <p:cTn id="415" dur="indefinite" nodeType="mainSeq">
                <p:childTnLst>
                  <p:par>
                    <p:cTn id="416" nodeType="clickEffect" fill="hold">
                      <p:stCondLst>
                        <p:cond delay="indefinite"/>
                      </p:stCondLst>
                      <p:childTnLst>
                        <p:par>
                          <p:cTn id="417" nodeType="withEffect" fill="hold">
                            <p:stCondLst>
                              <p:cond delay="0"/>
                            </p:stCondLst>
                            <p:childTnLst>
                              <p:par>
                                <p:cTn id="418" nodeType="clickEffect" fill="hold" presetClass="entr" presetID="2" presetSubtype="4">
                                  <p:stCondLst>
                                    <p:cond delay="0"/>
                                  </p:stCondLst>
                                  <p:childTnLst>
                                    <p:set>
                                      <p:cBhvr>
                                        <p:cTn id="419" dur="1" fill="hold">
                                          <p:stCondLst>
                                            <p:cond delay="0"/>
                                          </p:stCondLst>
                                        </p:cTn>
                                        <p:tgtEl>
                                          <p:spTgt spid="976">
                                            <p:txEl>
                                              <p:pRg st="0" end="0"/>
                                            </p:txEl>
                                          </p:spTgt>
                                        </p:tgtEl>
                                        <p:attrNameLst>
                                          <p:attrName>style.visibility</p:attrName>
                                        </p:attrNameLst>
                                      </p:cBhvr>
                                      <p:to>
                                        <p:strVal val="visible"/>
                                      </p:to>
                                    </p:set>
                                    <p:anim calcmode="lin" valueType="num">
                                      <p:cBhvr additive="repl">
                                        <p:cTn id="420" dur="1000" fill="hold"/>
                                        <p:tgtEl>
                                          <p:spTgt spid="976">
                                            <p:txEl>
                                              <p:pRg st="0" end="0"/>
                                            </p:txEl>
                                          </p:spTgt>
                                        </p:tgtEl>
                                        <p:attrNameLst>
                                          <p:attrName>ppt_x</p:attrName>
                                        </p:attrNameLst>
                                      </p:cBhvr>
                                      <p:tavLst>
                                        <p:tav tm="0">
                                          <p:val>
                                            <p:strVal val="#ppt_x"/>
                                          </p:val>
                                        </p:tav>
                                        <p:tav tm="100000">
                                          <p:val>
                                            <p:strVal val="#ppt_x"/>
                                          </p:val>
                                        </p:tav>
                                      </p:tavLst>
                                    </p:anim>
                                    <p:anim calcmode="lin" valueType="num">
                                      <p:cBhvr additive="repl">
                                        <p:cTn id="421" dur="1000" fill="hold"/>
                                        <p:tgtEl>
                                          <p:spTgt spid="9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2" nodeType="clickEffect" fill="hold">
                      <p:stCondLst>
                        <p:cond delay="indefinite"/>
                      </p:stCondLst>
                      <p:childTnLst>
                        <p:par>
                          <p:cTn id="423" nodeType="withEffect" fill="hold">
                            <p:stCondLst>
                              <p:cond delay="0"/>
                            </p:stCondLst>
                            <p:childTnLst>
                              <p:par>
                                <p:cTn id="424" nodeType="clickEffect" fill="hold" presetClass="entr" presetID="2" presetSubtype="4">
                                  <p:stCondLst>
                                    <p:cond delay="0"/>
                                  </p:stCondLst>
                                  <p:childTnLst>
                                    <p:set>
                                      <p:cBhvr>
                                        <p:cTn id="425" dur="1" fill="hold">
                                          <p:stCondLst>
                                            <p:cond delay="0"/>
                                          </p:stCondLst>
                                        </p:cTn>
                                        <p:tgtEl>
                                          <p:spTgt spid="977">
                                            <p:txEl>
                                              <p:pRg st="0" end="0"/>
                                            </p:txEl>
                                          </p:spTgt>
                                        </p:tgtEl>
                                        <p:attrNameLst>
                                          <p:attrName>style.visibility</p:attrName>
                                        </p:attrNameLst>
                                      </p:cBhvr>
                                      <p:to>
                                        <p:strVal val="visible"/>
                                      </p:to>
                                    </p:set>
                                    <p:anim calcmode="lin" valueType="num">
                                      <p:cBhvr additive="repl">
                                        <p:cTn id="426" dur="1000" fill="hold"/>
                                        <p:tgtEl>
                                          <p:spTgt spid="977">
                                            <p:txEl>
                                              <p:pRg st="0" end="0"/>
                                            </p:txEl>
                                          </p:spTgt>
                                        </p:tgtEl>
                                        <p:attrNameLst>
                                          <p:attrName>ppt_x</p:attrName>
                                        </p:attrNameLst>
                                      </p:cBhvr>
                                      <p:tavLst>
                                        <p:tav tm="0">
                                          <p:val>
                                            <p:strVal val="#ppt_x"/>
                                          </p:val>
                                        </p:tav>
                                        <p:tav tm="100000">
                                          <p:val>
                                            <p:strVal val="#ppt_x"/>
                                          </p:val>
                                        </p:tav>
                                      </p:tavLst>
                                    </p:anim>
                                    <p:anim calcmode="lin" valueType="num">
                                      <p:cBhvr additive="repl">
                                        <p:cTn id="427" dur="1000" fill="hold"/>
                                        <p:tgtEl>
                                          <p:spTgt spid="9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0"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981" name="Содержимое 3" descr=""/>
          <p:cNvPicPr/>
          <p:nvPr/>
        </p:nvPicPr>
        <p:blipFill>
          <a:blip r:embed="rId1"/>
          <a:stretch/>
        </p:blipFill>
        <p:spPr>
          <a:xfrm>
            <a:off x="0" y="0"/>
            <a:ext cx="9143640" cy="6857640"/>
          </a:xfrm>
          <a:prstGeom prst="rect">
            <a:avLst/>
          </a:prstGeom>
          <a:ln>
            <a:noFill/>
          </a:ln>
        </p:spPr>
      </p:pic>
      <p:sp>
        <p:nvSpPr>
          <p:cNvPr id="982" name="CustomShape 2"/>
          <p:cNvSpPr/>
          <p:nvPr/>
        </p:nvSpPr>
        <p:spPr>
          <a:xfrm>
            <a:off x="2574720" y="260280"/>
            <a:ext cx="282528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УВЧ-терапія</a:t>
            </a:r>
            <a:endParaRPr b="0" lang="ru-RU" sz="3600" spc="-1" strike="noStrike">
              <a:latin typeface="Arial"/>
            </a:endParaRPr>
          </a:p>
        </p:txBody>
      </p:sp>
      <p:sp>
        <p:nvSpPr>
          <p:cNvPr id="983" name="CustomShape 3"/>
          <p:cNvSpPr/>
          <p:nvPr/>
        </p:nvSpPr>
        <p:spPr>
          <a:xfrm>
            <a:off x="468000" y="1125360"/>
            <a:ext cx="813564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УВЧ-терапія - це метод лікувального застосування електричного поля ультрависокої частоти (від 30 до 300МГц), що має велику проникаючу дію.</a:t>
            </a:r>
            <a:endParaRPr b="0" lang="ru-RU" sz="2000" spc="-1" strike="noStrike">
              <a:latin typeface="Arial"/>
            </a:endParaRPr>
          </a:p>
        </p:txBody>
      </p:sp>
      <p:sp>
        <p:nvSpPr>
          <p:cNvPr id="984" name="CustomShape 4"/>
          <p:cNvSpPr/>
          <p:nvPr/>
        </p:nvSpPr>
        <p:spPr>
          <a:xfrm>
            <a:off x="267840" y="2000160"/>
            <a:ext cx="192168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r>
              <a:rPr b="0" lang="ru-RU" sz="1800" spc="-1" strike="noStrike">
                <a:solidFill>
                  <a:srgbClr val="ff0000"/>
                </a:solidFill>
                <a:latin typeface="Arial"/>
                <a:ea typeface="DejaVu Sans"/>
              </a:rPr>
              <a:t>.</a:t>
            </a:r>
            <a:endParaRPr b="0" lang="ru-RU" sz="1800" spc="-1" strike="noStrike">
              <a:latin typeface="Arial"/>
            </a:endParaRPr>
          </a:p>
        </p:txBody>
      </p:sp>
      <p:sp>
        <p:nvSpPr>
          <p:cNvPr id="985" name="CustomShape 5"/>
          <p:cNvSpPr/>
          <p:nvPr/>
        </p:nvSpPr>
        <p:spPr>
          <a:xfrm>
            <a:off x="2747520" y="192888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986" name="CustomShape 6"/>
          <p:cNvSpPr/>
          <p:nvPr/>
        </p:nvSpPr>
        <p:spPr>
          <a:xfrm>
            <a:off x="124920" y="2428920"/>
            <a:ext cx="2410560" cy="649296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ffff"/>
                </a:solidFill>
                <a:latin typeface="Times New Roman"/>
                <a:ea typeface="DejaVu Sans"/>
              </a:rPr>
              <a:t> </a:t>
            </a:r>
            <a:r>
              <a:rPr b="1" lang="ru-RU" sz="2000" spc="-1" strike="noStrike">
                <a:solidFill>
                  <a:srgbClr val="000000"/>
                </a:solidFill>
                <a:latin typeface="Times New Roman"/>
                <a:ea typeface="DejaVu Sans"/>
              </a:rPr>
              <a:t>В результаті дії електричного поля УВЧ відзначається зниження збудливості больових рецепторів і пов'язане з цим знеболюючий вплив, що проявляється іноді навіть після однієї процедури. Прискоряться процес відновлення провідності і регенерації при ушкодженні периферичних нервових стволів.</a:t>
            </a:r>
            <a:endParaRPr b="0" lang="ru-RU" sz="2000" spc="-1" strike="noStrike">
              <a:latin typeface="Arial"/>
            </a:endParaRPr>
          </a:p>
        </p:txBody>
      </p:sp>
      <p:sp>
        <p:nvSpPr>
          <p:cNvPr id="987" name="CustomShape 7"/>
          <p:cNvSpPr/>
          <p:nvPr/>
        </p:nvSpPr>
        <p:spPr>
          <a:xfrm>
            <a:off x="2643120" y="2214720"/>
            <a:ext cx="6321960" cy="28339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 </a:t>
            </a:r>
            <a:r>
              <a:rPr b="1" lang="ru-RU" sz="2000" spc="-1" strike="noStrike">
                <a:solidFill>
                  <a:srgbClr val="000000"/>
                </a:solidFill>
                <a:latin typeface="Times New Roman"/>
                <a:ea typeface="DejaVu Sans"/>
              </a:rPr>
              <a:t>Апарати для Увч-терапії розрізняються своєю потужністю (мала - до 40 Вт, середня - 40-80 і велика - 100-350 Вт), режимом генерації поля (безперервний і імпульсний), набором конденсаторних пластинів і робочою частотою (27,12 Мгц - УВЧ- 5-2 " Мінітерм", " Megatherm", " Ultratherm" та ін.; 39-40 Мгц - УВЧ- 62, УВЧ- 30, УВЧ- 66 та ін.). У Увч-терапії використовуються дискові електроди - металеві пластини, покриті ізолюючим матеріалом.</a:t>
            </a:r>
            <a:endParaRPr b="0" lang="ru-RU" sz="2000" spc="-1" strike="noStrike">
              <a:latin typeface="Arial"/>
            </a:endParaRPr>
          </a:p>
        </p:txBody>
      </p:sp>
      <p:pic>
        <p:nvPicPr>
          <p:cNvPr id="988" name="Рисунок 10" descr=""/>
          <p:cNvPicPr/>
          <p:nvPr/>
        </p:nvPicPr>
        <p:blipFill>
          <a:blip r:embed="rId2"/>
          <a:stretch/>
        </p:blipFill>
        <p:spPr>
          <a:xfrm>
            <a:off x="5643360" y="4357800"/>
            <a:ext cx="3220920" cy="2499840"/>
          </a:xfrm>
          <a:prstGeom prst="rect">
            <a:avLst/>
          </a:prstGeom>
          <a:ln w="9360">
            <a:noFill/>
          </a:ln>
        </p:spPr>
      </p:pic>
    </p:spTree>
  </p:cSld>
  <mc:AlternateContent>
    <mc:Choice Requires="p14">
      <p:transition spd="slow" p14:dur="2000"/>
    </mc:Choice>
    <mc:Fallback>
      <p:transition spd="slow"/>
    </mc:Fallback>
  </mc:AlternateContent>
  <p:timing>
    <p:tnLst>
      <p:par>
        <p:cTn id="428" dur="indefinite" restart="never" nodeType="tmRoot">
          <p:childTnLst>
            <p:seq>
              <p:cTn id="429" dur="indefinite" nodeType="mainSeq">
                <p:childTnLst>
                  <p:par>
                    <p:cTn id="430" nodeType="clickEffect" fill="hold">
                      <p:stCondLst>
                        <p:cond delay="indefinite"/>
                      </p:stCondLst>
                      <p:childTnLst>
                        <p:par>
                          <p:cTn id="431" nodeType="withEffect" fill="hold">
                            <p:stCondLst>
                              <p:cond delay="0"/>
                            </p:stCondLst>
                            <p:childTnLst>
                              <p:par>
                                <p:cTn id="432" nodeType="clickEffect" fill="hold" presetClass="entr" presetID="2" presetSubtype="4">
                                  <p:stCondLst>
                                    <p:cond delay="0"/>
                                  </p:stCondLst>
                                  <p:childTnLst>
                                    <p:set>
                                      <p:cBhvr>
                                        <p:cTn id="433" dur="1" fill="hold">
                                          <p:stCondLst>
                                            <p:cond delay="0"/>
                                          </p:stCondLst>
                                        </p:cTn>
                                        <p:tgtEl>
                                          <p:spTgt spid="982"/>
                                        </p:tgtEl>
                                        <p:attrNameLst>
                                          <p:attrName>style.visibility</p:attrName>
                                        </p:attrNameLst>
                                      </p:cBhvr>
                                      <p:to>
                                        <p:strVal val="visible"/>
                                      </p:to>
                                    </p:set>
                                    <p:anim calcmode="lin" valueType="num">
                                      <p:cBhvr additive="repl">
                                        <p:cTn id="434" dur="1000" fill="hold"/>
                                        <p:tgtEl>
                                          <p:spTgt spid="982"/>
                                        </p:tgtEl>
                                        <p:attrNameLst>
                                          <p:attrName>ppt_x</p:attrName>
                                        </p:attrNameLst>
                                      </p:cBhvr>
                                      <p:tavLst>
                                        <p:tav tm="0">
                                          <p:val>
                                            <p:strVal val="#ppt_x"/>
                                          </p:val>
                                        </p:tav>
                                        <p:tav tm="100000">
                                          <p:val>
                                            <p:strVal val="#ppt_x"/>
                                          </p:val>
                                        </p:tav>
                                      </p:tavLst>
                                    </p:anim>
                                    <p:anim calcmode="lin" valueType="num">
                                      <p:cBhvr additive="repl">
                                        <p:cTn id="435" dur="1000" fill="hold"/>
                                        <p:tgtEl>
                                          <p:spTgt spid="982"/>
                                        </p:tgtEl>
                                        <p:attrNameLst>
                                          <p:attrName>ppt_y</p:attrName>
                                        </p:attrNameLst>
                                      </p:cBhvr>
                                      <p:tavLst>
                                        <p:tav tm="0">
                                          <p:val>
                                            <p:strVal val="1+#ppt_h/2"/>
                                          </p:val>
                                        </p:tav>
                                        <p:tav tm="100000">
                                          <p:val>
                                            <p:strVal val="#ppt_y"/>
                                          </p:val>
                                        </p:tav>
                                      </p:tavLst>
                                    </p:anim>
                                  </p:childTnLst>
                                </p:cTn>
                              </p:par>
                            </p:childTnLst>
                          </p:cTn>
                        </p:par>
                      </p:childTnLst>
                    </p:cTn>
                  </p:par>
                  <p:par>
                    <p:cTn id="436" nodeType="clickEffect" fill="hold">
                      <p:stCondLst>
                        <p:cond delay="indefinite"/>
                      </p:stCondLst>
                      <p:childTnLst>
                        <p:par>
                          <p:cTn id="437" nodeType="withEffect" fill="hold">
                            <p:stCondLst>
                              <p:cond delay="0"/>
                            </p:stCondLst>
                            <p:childTnLst>
                              <p:par>
                                <p:cTn id="438" nodeType="clickEffect" fill="hold" presetClass="entr" presetID="2" presetSubtype="4">
                                  <p:stCondLst>
                                    <p:cond delay="0"/>
                                  </p:stCondLst>
                                  <p:childTnLst>
                                    <p:set>
                                      <p:cBhvr>
                                        <p:cTn id="439" dur="1" fill="hold">
                                          <p:stCondLst>
                                            <p:cond delay="0"/>
                                          </p:stCondLst>
                                        </p:cTn>
                                        <p:tgtEl>
                                          <p:spTgt spid="983">
                                            <p:txEl>
                                              <p:pRg st="0" end="0"/>
                                            </p:txEl>
                                          </p:spTgt>
                                        </p:tgtEl>
                                        <p:attrNameLst>
                                          <p:attrName>style.visibility</p:attrName>
                                        </p:attrNameLst>
                                      </p:cBhvr>
                                      <p:to>
                                        <p:strVal val="visible"/>
                                      </p:to>
                                    </p:set>
                                    <p:anim calcmode="lin" valueType="num">
                                      <p:cBhvr additive="repl">
                                        <p:cTn id="440" dur="1000" fill="hold"/>
                                        <p:tgtEl>
                                          <p:spTgt spid="983">
                                            <p:txEl>
                                              <p:pRg st="0" end="0"/>
                                            </p:txEl>
                                          </p:spTgt>
                                        </p:tgtEl>
                                        <p:attrNameLst>
                                          <p:attrName>ppt_x</p:attrName>
                                        </p:attrNameLst>
                                      </p:cBhvr>
                                      <p:tavLst>
                                        <p:tav tm="0">
                                          <p:val>
                                            <p:strVal val="#ppt_x"/>
                                          </p:val>
                                        </p:tav>
                                        <p:tav tm="100000">
                                          <p:val>
                                            <p:strVal val="#ppt_x"/>
                                          </p:val>
                                        </p:tav>
                                      </p:tavLst>
                                    </p:anim>
                                    <p:anim calcmode="lin" valueType="num">
                                      <p:cBhvr additive="repl">
                                        <p:cTn id="441" dur="1000" fill="hold"/>
                                        <p:tgtEl>
                                          <p:spTgt spid="9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2" nodeType="clickEffect" fill="hold">
                      <p:stCondLst>
                        <p:cond delay="indefinite"/>
                      </p:stCondLst>
                      <p:childTnLst>
                        <p:par>
                          <p:cTn id="443" nodeType="withEffect" fill="hold">
                            <p:stCondLst>
                              <p:cond delay="0"/>
                            </p:stCondLst>
                            <p:childTnLst>
                              <p:par>
                                <p:cTn id="444" nodeType="clickEffect" fill="hold" presetClass="entr" presetID="2" presetSubtype="8">
                                  <p:stCondLst>
                                    <p:cond delay="0"/>
                                  </p:stCondLst>
                                  <p:childTnLst>
                                    <p:set>
                                      <p:cBhvr>
                                        <p:cTn id="445" dur="1" fill="hold">
                                          <p:stCondLst>
                                            <p:cond delay="0"/>
                                          </p:stCondLst>
                                        </p:cTn>
                                        <p:tgtEl>
                                          <p:spTgt spid="984"/>
                                        </p:tgtEl>
                                        <p:attrNameLst>
                                          <p:attrName>style.visibility</p:attrName>
                                        </p:attrNameLst>
                                      </p:cBhvr>
                                      <p:to>
                                        <p:strVal val="visible"/>
                                      </p:to>
                                    </p:set>
                                    <p:anim calcmode="lin" valueType="num">
                                      <p:cBhvr additive="repl">
                                        <p:cTn id="446" dur="1000" fill="hold"/>
                                        <p:tgtEl>
                                          <p:spTgt spid="984"/>
                                        </p:tgtEl>
                                        <p:attrNameLst>
                                          <p:attrName>ppt_x</p:attrName>
                                        </p:attrNameLst>
                                      </p:cBhvr>
                                      <p:tavLst>
                                        <p:tav tm="0">
                                          <p:val>
                                            <p:strVal val="0-#ppt_w/2"/>
                                          </p:val>
                                        </p:tav>
                                        <p:tav tm="100000">
                                          <p:val>
                                            <p:strVal val="#ppt_x"/>
                                          </p:val>
                                        </p:tav>
                                      </p:tavLst>
                                    </p:anim>
                                    <p:anim calcmode="lin" valueType="num">
                                      <p:cBhvr additive="repl">
                                        <p:cTn id="447" dur="1000" fill="hold"/>
                                        <p:tgtEl>
                                          <p:spTgt spid="984"/>
                                        </p:tgtEl>
                                        <p:attrNameLst>
                                          <p:attrName>ppt_y</p:attrName>
                                        </p:attrNameLst>
                                      </p:cBhvr>
                                      <p:tavLst>
                                        <p:tav tm="0">
                                          <p:val>
                                            <p:strVal val="#ppt_y"/>
                                          </p:val>
                                        </p:tav>
                                        <p:tav tm="100000">
                                          <p:val>
                                            <p:strVal val="#ppt_y"/>
                                          </p:val>
                                        </p:tav>
                                      </p:tavLst>
                                    </p:anim>
                                  </p:childTnLst>
                                </p:cTn>
                              </p:par>
                            </p:childTnLst>
                          </p:cTn>
                        </p:par>
                      </p:childTnLst>
                    </p:cTn>
                  </p:par>
                  <p:par>
                    <p:cTn id="448" nodeType="clickEffect" fill="hold">
                      <p:stCondLst>
                        <p:cond delay="indefinite"/>
                      </p:stCondLst>
                      <p:childTnLst>
                        <p:par>
                          <p:cTn id="449" nodeType="withEffect" fill="hold">
                            <p:stCondLst>
                              <p:cond delay="0"/>
                            </p:stCondLst>
                            <p:childTnLst>
                              <p:par>
                                <p:cTn id="450" nodeType="clickEffect" fill="hold" presetClass="entr" presetID="2" presetSubtype="4">
                                  <p:stCondLst>
                                    <p:cond delay="0"/>
                                  </p:stCondLst>
                                  <p:childTnLst>
                                    <p:set>
                                      <p:cBhvr>
                                        <p:cTn id="451" dur="1" fill="hold">
                                          <p:stCondLst>
                                            <p:cond delay="0"/>
                                          </p:stCondLst>
                                        </p:cTn>
                                        <p:tgtEl>
                                          <p:spTgt spid="986">
                                            <p:txEl>
                                              <p:pRg st="0" end="0"/>
                                            </p:txEl>
                                          </p:spTgt>
                                        </p:tgtEl>
                                        <p:attrNameLst>
                                          <p:attrName>style.visibility</p:attrName>
                                        </p:attrNameLst>
                                      </p:cBhvr>
                                      <p:to>
                                        <p:strVal val="visible"/>
                                      </p:to>
                                    </p:set>
                                    <p:anim calcmode="lin" valueType="num">
                                      <p:cBhvr additive="repl">
                                        <p:cTn id="452" dur="1000" fill="hold"/>
                                        <p:tgtEl>
                                          <p:spTgt spid="986">
                                            <p:txEl>
                                              <p:pRg st="0" end="0"/>
                                            </p:txEl>
                                          </p:spTgt>
                                        </p:tgtEl>
                                        <p:attrNameLst>
                                          <p:attrName>ppt_x</p:attrName>
                                        </p:attrNameLst>
                                      </p:cBhvr>
                                      <p:tavLst>
                                        <p:tav tm="0">
                                          <p:val>
                                            <p:strVal val="#ppt_x"/>
                                          </p:val>
                                        </p:tav>
                                        <p:tav tm="100000">
                                          <p:val>
                                            <p:strVal val="#ppt_x"/>
                                          </p:val>
                                        </p:tav>
                                      </p:tavLst>
                                    </p:anim>
                                    <p:anim calcmode="lin" valueType="num">
                                      <p:cBhvr additive="repl">
                                        <p:cTn id="453" dur="1000" fill="hold"/>
                                        <p:tgtEl>
                                          <p:spTgt spid="9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4" nodeType="clickEffect" fill="hold">
                      <p:stCondLst>
                        <p:cond delay="indefinite"/>
                      </p:stCondLst>
                      <p:childTnLst>
                        <p:par>
                          <p:cTn id="455" nodeType="withEffect" fill="hold">
                            <p:stCondLst>
                              <p:cond delay="0"/>
                            </p:stCondLst>
                            <p:childTnLst>
                              <p:par>
                                <p:cTn id="456" nodeType="clickEffect" fill="hold" presetClass="entr" presetID="2" presetSubtype="2">
                                  <p:stCondLst>
                                    <p:cond delay="0"/>
                                  </p:stCondLst>
                                  <p:childTnLst>
                                    <p:set>
                                      <p:cBhvr>
                                        <p:cTn id="457" dur="1" fill="hold">
                                          <p:stCondLst>
                                            <p:cond delay="0"/>
                                          </p:stCondLst>
                                        </p:cTn>
                                        <p:tgtEl>
                                          <p:spTgt spid="985"/>
                                        </p:tgtEl>
                                        <p:attrNameLst>
                                          <p:attrName>style.visibility</p:attrName>
                                        </p:attrNameLst>
                                      </p:cBhvr>
                                      <p:to>
                                        <p:strVal val="visible"/>
                                      </p:to>
                                    </p:set>
                                    <p:anim calcmode="lin" valueType="num">
                                      <p:cBhvr additive="repl">
                                        <p:cTn id="458" dur="1000" fill="hold"/>
                                        <p:tgtEl>
                                          <p:spTgt spid="985"/>
                                        </p:tgtEl>
                                        <p:attrNameLst>
                                          <p:attrName>ppt_x</p:attrName>
                                        </p:attrNameLst>
                                      </p:cBhvr>
                                      <p:tavLst>
                                        <p:tav tm="0">
                                          <p:val>
                                            <p:strVal val="1+#ppt_w/2"/>
                                          </p:val>
                                        </p:tav>
                                        <p:tav tm="100000">
                                          <p:val>
                                            <p:strVal val="#ppt_x"/>
                                          </p:val>
                                        </p:tav>
                                      </p:tavLst>
                                    </p:anim>
                                    <p:anim calcmode="lin" valueType="num">
                                      <p:cBhvr additive="repl">
                                        <p:cTn id="459" dur="1000" fill="hold"/>
                                        <p:tgtEl>
                                          <p:spTgt spid="985"/>
                                        </p:tgtEl>
                                        <p:attrNameLst>
                                          <p:attrName>ppt_y</p:attrName>
                                        </p:attrNameLst>
                                      </p:cBhvr>
                                      <p:tavLst>
                                        <p:tav tm="0">
                                          <p:val>
                                            <p:strVal val="#ppt_y"/>
                                          </p:val>
                                        </p:tav>
                                        <p:tav tm="100000">
                                          <p:val>
                                            <p:strVal val="#ppt_y"/>
                                          </p:val>
                                        </p:tav>
                                      </p:tavLst>
                                    </p:anim>
                                  </p:childTnLst>
                                </p:cTn>
                              </p:par>
                            </p:childTnLst>
                          </p:cTn>
                        </p:par>
                      </p:childTnLst>
                    </p:cTn>
                  </p:par>
                  <p:par>
                    <p:cTn id="460" nodeType="clickEffect" fill="hold">
                      <p:stCondLst>
                        <p:cond delay="indefinite"/>
                      </p:stCondLst>
                      <p:childTnLst>
                        <p:par>
                          <p:cTn id="461" nodeType="withEffect" fill="hold">
                            <p:stCondLst>
                              <p:cond delay="0"/>
                            </p:stCondLst>
                            <p:childTnLst>
                              <p:par>
                                <p:cTn id="462" nodeType="clickEffect" fill="hold" presetClass="entr" presetID="2" presetSubtype="4">
                                  <p:stCondLst>
                                    <p:cond delay="0"/>
                                  </p:stCondLst>
                                  <p:childTnLst>
                                    <p:set>
                                      <p:cBhvr>
                                        <p:cTn id="463" dur="1" fill="hold">
                                          <p:stCondLst>
                                            <p:cond delay="0"/>
                                          </p:stCondLst>
                                        </p:cTn>
                                        <p:tgtEl>
                                          <p:spTgt spid="987">
                                            <p:txEl>
                                              <p:pRg st="0" end="0"/>
                                            </p:txEl>
                                          </p:spTgt>
                                        </p:tgtEl>
                                        <p:attrNameLst>
                                          <p:attrName>style.visibility</p:attrName>
                                        </p:attrNameLst>
                                      </p:cBhvr>
                                      <p:to>
                                        <p:strVal val="visible"/>
                                      </p:to>
                                    </p:set>
                                    <p:anim calcmode="lin" valueType="num">
                                      <p:cBhvr additive="repl">
                                        <p:cTn id="464" dur="500" fill="hold"/>
                                        <p:tgtEl>
                                          <p:spTgt spid="987">
                                            <p:txEl>
                                              <p:pRg st="0" end="0"/>
                                            </p:txEl>
                                          </p:spTgt>
                                        </p:tgtEl>
                                        <p:attrNameLst>
                                          <p:attrName>ppt_x</p:attrName>
                                        </p:attrNameLst>
                                      </p:cBhvr>
                                      <p:tavLst>
                                        <p:tav tm="0">
                                          <p:val>
                                            <p:strVal val="#ppt_x"/>
                                          </p:val>
                                        </p:tav>
                                        <p:tav tm="100000">
                                          <p:val>
                                            <p:strVal val="#ppt_x"/>
                                          </p:val>
                                        </p:tav>
                                      </p:tavLst>
                                    </p:anim>
                                    <p:anim calcmode="lin" valueType="num">
                                      <p:cBhvr additive="repl">
                                        <p:cTn id="465" dur="500" fill="hold"/>
                                        <p:tgtEl>
                                          <p:spTgt spid="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6" nodeType="clickEffect" fill="hold">
                      <p:stCondLst>
                        <p:cond delay="indefinite"/>
                      </p:stCondLst>
                      <p:childTnLst>
                        <p:par>
                          <p:cTn id="467" nodeType="withEffect" fill="hold">
                            <p:stCondLst>
                              <p:cond delay="0"/>
                            </p:stCondLst>
                            <p:childTnLst>
                              <p:par>
                                <p:cTn id="468" nodeType="clickEffect" fill="hold" presetClass="entr" presetID="2" presetSubtype="9">
                                  <p:stCondLst>
                                    <p:cond delay="0"/>
                                  </p:stCondLst>
                                  <p:childTnLst>
                                    <p:set>
                                      <p:cBhvr>
                                        <p:cTn id="469" dur="1" fill="hold">
                                          <p:stCondLst>
                                            <p:cond delay="0"/>
                                          </p:stCondLst>
                                        </p:cTn>
                                        <p:tgtEl>
                                          <p:spTgt spid="988"/>
                                        </p:tgtEl>
                                        <p:attrNameLst>
                                          <p:attrName>style.visibility</p:attrName>
                                        </p:attrNameLst>
                                      </p:cBhvr>
                                      <p:to>
                                        <p:strVal val="visible"/>
                                      </p:to>
                                    </p:set>
                                    <p:anim calcmode="lin" valueType="num">
                                      <p:cBhvr additive="repl">
                                        <p:cTn id="470" dur="1000" fill="hold"/>
                                        <p:tgtEl>
                                          <p:spTgt spid="988"/>
                                        </p:tgtEl>
                                        <p:attrNameLst>
                                          <p:attrName>ppt_x</p:attrName>
                                        </p:attrNameLst>
                                      </p:cBhvr>
                                      <p:tavLst>
                                        <p:tav tm="0">
                                          <p:val>
                                            <p:strVal val="0-#ppt_w/2"/>
                                          </p:val>
                                        </p:tav>
                                        <p:tav tm="100000">
                                          <p:val>
                                            <p:strVal val="#ppt_x"/>
                                          </p:val>
                                        </p:tav>
                                      </p:tavLst>
                                    </p:anim>
                                    <p:anim calcmode="lin" valueType="num">
                                      <p:cBhvr additive="repl">
                                        <p:cTn id="471" dur="1000" fill="hold"/>
                                        <p:tgtEl>
                                          <p:spTgt spid="9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CustomShape 1"/>
          <p:cNvSpPr/>
          <p:nvPr/>
        </p:nvSpPr>
        <p:spPr>
          <a:xfrm>
            <a:off x="154800" y="144000"/>
            <a:ext cx="8989200" cy="64936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Проте розміщення всіх бажаючих залишається серйозною проблемою. На 2014 рік 1,5 млн. рекреантів, які щорічно відпочивають у Ялті (близько 2/3 від загальної кількості відпочиваючих у АР Крим), розміщувалися в приватному секторі. </a:t>
            </a:r>
            <a:endParaRPr b="0" lang="ru-RU" sz="2000" spc="-1" strike="noStrike">
              <a:latin typeface="Arial"/>
            </a:endParaRPr>
          </a:p>
          <a:p>
            <a:pPr algn="just">
              <a:lnSpc>
                <a:spcPct val="100000"/>
              </a:lnSpc>
            </a:pPr>
            <a:r>
              <a:rPr b="1" lang="ru-RU" sz="2000" spc="-1" strike="noStrike">
                <a:solidFill>
                  <a:srgbClr val="0070c0"/>
                </a:solidFill>
                <a:latin typeface="Arial"/>
                <a:ea typeface="DejaVu Sans"/>
              </a:rPr>
              <a:t>Кліматичний регіон Українських Карпат </a:t>
            </a:r>
            <a:r>
              <a:rPr b="1" lang="ru-RU" sz="2000" spc="-1" strike="noStrike">
                <a:solidFill>
                  <a:srgbClr val="000000"/>
                </a:solidFill>
                <a:latin typeface="Arial"/>
                <a:ea typeface="DejaVu Sans"/>
              </a:rPr>
              <a:t>охоплює гірські райони Закарпатської, Івано-Франківської, Львівської та Чернівецької областей.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Погодні процеси і кліматичні умови даної місцевості формуються під впливом </a:t>
            </a:r>
            <a:r>
              <a:rPr b="1" i="1" lang="ru-RU" sz="2000" spc="-1" strike="noStrike">
                <a:solidFill>
                  <a:srgbClr val="0070c0"/>
                </a:solidFill>
                <a:latin typeface="Arial"/>
                <a:ea typeface="DejaVu Sans"/>
              </a:rPr>
              <a:t>атлантичних середземноморських циклонів</a:t>
            </a:r>
            <a:r>
              <a:rPr b="1" lang="ru-RU" sz="2000" spc="-1" strike="noStrike">
                <a:solidFill>
                  <a:srgbClr val="000000"/>
                </a:solidFill>
                <a:latin typeface="Arial"/>
                <a:ea typeface="DejaVu Sans"/>
              </a:rPr>
              <a:t>, які визначають інтенсивні опади протягом року. Літо в Карпатах прохолодне і вологе з частими дощами і вітрами. Влітку тут випадає до 70% річної норми опадів.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Більш вологий клімат характерний для </a:t>
            </a:r>
            <a:r>
              <a:rPr b="1" lang="ru-RU" sz="2000" spc="-1" strike="noStrike">
                <a:solidFill>
                  <a:srgbClr val="0070c0"/>
                </a:solidFill>
                <a:latin typeface="Arial"/>
                <a:ea typeface="DejaVu Sans"/>
              </a:rPr>
              <a:t>Південно-західних схилів гір</a:t>
            </a:r>
            <a:r>
              <a:rPr b="1" lang="ru-RU" sz="2000" spc="-1" strike="noStrike">
                <a:solidFill>
                  <a:srgbClr val="000000"/>
                </a:solidFill>
                <a:latin typeface="Arial"/>
                <a:ea typeface="DejaVu Sans"/>
              </a:rPr>
              <a:t>. Середня температура липня від +18 ºС у передгір’ях до + 7 ºС на висоті більше 1500 м. </a:t>
            </a:r>
            <a:r>
              <a:rPr b="1" lang="ru-RU" sz="2000" spc="-1" strike="noStrike">
                <a:solidFill>
                  <a:srgbClr val="0070c0"/>
                </a:solidFill>
                <a:latin typeface="Arial"/>
                <a:ea typeface="DejaVu Sans"/>
              </a:rPr>
              <a:t>Закарпаття</a:t>
            </a:r>
            <a:r>
              <a:rPr b="1" lang="ru-RU" sz="2000" spc="-1" strike="noStrike">
                <a:solidFill>
                  <a:srgbClr val="000000"/>
                </a:solidFill>
                <a:latin typeface="Arial"/>
                <a:ea typeface="DejaVu Sans"/>
              </a:rPr>
              <a:t> відрізняється теплим, вологим кліматом з середньою температурою: січень — 3-5 ºС, червень +19-20 ºС.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Кліматичні умови Карпат комфортніші для організації зимових видів рекреації, а клімат передгір’я і Закарпаття створює можливість, як для зимового, так і для літнього відпочинку. Важливими курортами регіону є </a:t>
            </a:r>
            <a:r>
              <a:rPr b="1" i="1" lang="ru-RU" sz="2000" spc="-1" strike="noStrike">
                <a:solidFill>
                  <a:srgbClr val="ff0000"/>
                </a:solidFill>
                <a:latin typeface="Arial"/>
                <a:ea typeface="DejaVu Sans"/>
              </a:rPr>
              <a:t>Ворохта, Косів, Яремча, Яблуниця, Славське</a:t>
            </a:r>
            <a:r>
              <a:rPr b="1" lang="ru-RU" sz="2000" spc="-1" strike="noStrike">
                <a:solidFill>
                  <a:srgbClr val="000000"/>
                </a:solidFill>
                <a:latin typeface="Arial"/>
                <a:ea typeface="DejaVu Sans"/>
              </a:rPr>
              <a:t> та інші.</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9"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990"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991" name="Picture 4" descr=""/>
          <p:cNvPicPr/>
          <p:nvPr/>
        </p:nvPicPr>
        <p:blipFill>
          <a:blip r:embed="rId1"/>
          <a:stretch/>
        </p:blipFill>
        <p:spPr>
          <a:xfrm>
            <a:off x="0" y="0"/>
            <a:ext cx="9143640" cy="6857640"/>
          </a:xfrm>
          <a:prstGeom prst="rect">
            <a:avLst/>
          </a:prstGeom>
          <a:ln w="9360">
            <a:noFill/>
          </a:ln>
        </p:spPr>
      </p:pic>
      <p:sp>
        <p:nvSpPr>
          <p:cNvPr id="992" name="CustomShape 3"/>
          <p:cNvSpPr/>
          <p:nvPr/>
        </p:nvSpPr>
        <p:spPr>
          <a:xfrm>
            <a:off x="514800" y="33336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3333ff"/>
                </a:solidFill>
                <a:uFillTx/>
                <a:latin typeface="Times New Roman"/>
                <a:ea typeface="DejaVu Sans"/>
              </a:rPr>
              <a:t>Показання:</a:t>
            </a:r>
            <a:endParaRPr b="0" lang="ru-RU" sz="2800" spc="-1" strike="noStrike">
              <a:latin typeface="Arial"/>
            </a:endParaRPr>
          </a:p>
        </p:txBody>
      </p:sp>
      <p:sp>
        <p:nvSpPr>
          <p:cNvPr id="993" name="CustomShape 4"/>
          <p:cNvSpPr/>
          <p:nvPr/>
        </p:nvSpPr>
        <p:spPr>
          <a:xfrm>
            <a:off x="4853880" y="33336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994" name="CustomShape 5"/>
          <p:cNvSpPr/>
          <p:nvPr/>
        </p:nvSpPr>
        <p:spPr>
          <a:xfrm>
            <a:off x="250560" y="981000"/>
            <a:ext cx="4856760" cy="703908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гострі запальні процеси, в тому числі і гнійні, різної локалізації;</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травматичні пошкодження і захворювання периферичної нервової системи;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ангіоспазм і інші порушення периферичного кровообігу, остеомієліт, інфіковані рани, свищі, відмороження, стрептодермія, пролежні, профілактика нагноювання при порушенні цілісності шкіри;</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захворювання органів дихання;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захворювання органів травлення;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захворювання ЛОР-органів;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захворювання сечостатевих органів;</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очні хвороби.</a:t>
            </a:r>
            <a:endParaRPr b="0" lang="ru-RU" sz="2400" spc="-1" strike="noStrike">
              <a:latin typeface="Arial"/>
            </a:endParaRPr>
          </a:p>
        </p:txBody>
      </p:sp>
      <p:sp>
        <p:nvSpPr>
          <p:cNvPr id="995" name="CustomShape 6"/>
          <p:cNvSpPr/>
          <p:nvPr/>
        </p:nvSpPr>
        <p:spPr>
          <a:xfrm>
            <a:off x="5429160" y="981000"/>
            <a:ext cx="3714120" cy="447876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злоякісні новоутворення;</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схильність до кровотеч;</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значна декомпенсація серцевої діяльності;</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вагітність;</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системні захворювання крові;</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гіпотонія;</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інфаркт міокард;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активний туберкульоз легенів. </a:t>
            </a:r>
            <a:endParaRPr b="0" lang="ru-RU" sz="2400" spc="-1" strike="noStrike">
              <a:latin typeface="Arial"/>
            </a:endParaRPr>
          </a:p>
        </p:txBody>
      </p:sp>
    </p:spTree>
  </p:cSld>
  <mc:AlternateContent>
    <mc:Choice Requires="p14">
      <p:transition spd="slow" p14:dur="2000"/>
    </mc:Choice>
    <mc:Fallback>
      <p:transition spd="slow"/>
    </mc:Fallback>
  </mc:AlternateContent>
  <p:timing>
    <p:tnLst>
      <p:par>
        <p:cTn id="472" dur="indefinite" restart="never" nodeType="tmRoot">
          <p:childTnLst>
            <p:seq>
              <p:cTn id="473" dur="indefinite" nodeType="mainSeq">
                <p:childTnLst>
                  <p:par>
                    <p:cTn id="474" nodeType="clickEffect" fill="hold">
                      <p:stCondLst>
                        <p:cond delay="indefinite"/>
                      </p:stCondLst>
                      <p:childTnLst>
                        <p:par>
                          <p:cTn id="475" nodeType="withEffect" fill="hold">
                            <p:stCondLst>
                              <p:cond delay="0"/>
                            </p:stCondLst>
                            <p:childTnLst>
                              <p:par>
                                <p:cTn id="476" nodeType="clickEffect" fill="hold" presetClass="entr" presetID="2" presetSubtype="4">
                                  <p:stCondLst>
                                    <p:cond delay="0"/>
                                  </p:stCondLst>
                                  <p:childTnLst>
                                    <p:set>
                                      <p:cBhvr>
                                        <p:cTn id="477" dur="1" fill="hold">
                                          <p:stCondLst>
                                            <p:cond delay="0"/>
                                          </p:stCondLst>
                                        </p:cTn>
                                        <p:tgtEl>
                                          <p:spTgt spid="992">
                                            <p:txEl>
                                              <p:pRg st="0" end="0"/>
                                            </p:txEl>
                                          </p:spTgt>
                                        </p:tgtEl>
                                        <p:attrNameLst>
                                          <p:attrName>style.visibility</p:attrName>
                                        </p:attrNameLst>
                                      </p:cBhvr>
                                      <p:to>
                                        <p:strVal val="visible"/>
                                      </p:to>
                                    </p:set>
                                    <p:anim calcmode="lin" valueType="num">
                                      <p:cBhvr additive="repl">
                                        <p:cTn id="478" dur="1000" fill="hold"/>
                                        <p:tgtEl>
                                          <p:spTgt spid="992">
                                            <p:txEl>
                                              <p:pRg st="0" end="0"/>
                                            </p:txEl>
                                          </p:spTgt>
                                        </p:tgtEl>
                                        <p:attrNameLst>
                                          <p:attrName>ppt_x</p:attrName>
                                        </p:attrNameLst>
                                      </p:cBhvr>
                                      <p:tavLst>
                                        <p:tav tm="0">
                                          <p:val>
                                            <p:strVal val="#ppt_x"/>
                                          </p:val>
                                        </p:tav>
                                        <p:tav tm="100000">
                                          <p:val>
                                            <p:strVal val="#ppt_x"/>
                                          </p:val>
                                        </p:tav>
                                      </p:tavLst>
                                    </p:anim>
                                    <p:anim calcmode="lin" valueType="num">
                                      <p:cBhvr additive="repl">
                                        <p:cTn id="479" dur="1000" fill="hold"/>
                                        <p:tgtEl>
                                          <p:spTgt spid="9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0" nodeType="clickEffect" fill="hold">
                      <p:stCondLst>
                        <p:cond delay="indefinite"/>
                      </p:stCondLst>
                      <p:childTnLst>
                        <p:par>
                          <p:cTn id="481" nodeType="withEffect" fill="hold">
                            <p:stCondLst>
                              <p:cond delay="0"/>
                            </p:stCondLst>
                            <p:childTnLst>
                              <p:par>
                                <p:cTn id="482" nodeType="clickEffect" fill="hold" presetClass="entr" presetID="2" presetSubtype="4">
                                  <p:stCondLst>
                                    <p:cond delay="0"/>
                                  </p:stCondLst>
                                  <p:childTnLst>
                                    <p:set>
                                      <p:cBhvr>
                                        <p:cTn id="483" dur="1" fill="hold">
                                          <p:stCondLst>
                                            <p:cond delay="0"/>
                                          </p:stCondLst>
                                        </p:cTn>
                                        <p:tgtEl>
                                          <p:spTgt spid="993">
                                            <p:txEl>
                                              <p:pRg st="0" end="0"/>
                                            </p:txEl>
                                          </p:spTgt>
                                        </p:tgtEl>
                                        <p:attrNameLst>
                                          <p:attrName>style.visibility</p:attrName>
                                        </p:attrNameLst>
                                      </p:cBhvr>
                                      <p:to>
                                        <p:strVal val="visible"/>
                                      </p:to>
                                    </p:set>
                                    <p:anim calcmode="lin" valueType="num">
                                      <p:cBhvr additive="repl">
                                        <p:cTn id="484" dur="1000" fill="hold"/>
                                        <p:tgtEl>
                                          <p:spTgt spid="993">
                                            <p:txEl>
                                              <p:pRg st="0" end="0"/>
                                            </p:txEl>
                                          </p:spTgt>
                                        </p:tgtEl>
                                        <p:attrNameLst>
                                          <p:attrName>ppt_x</p:attrName>
                                        </p:attrNameLst>
                                      </p:cBhvr>
                                      <p:tavLst>
                                        <p:tav tm="0">
                                          <p:val>
                                            <p:strVal val="#ppt_x"/>
                                          </p:val>
                                        </p:tav>
                                        <p:tav tm="100000">
                                          <p:val>
                                            <p:strVal val="#ppt_x"/>
                                          </p:val>
                                        </p:tav>
                                      </p:tavLst>
                                    </p:anim>
                                    <p:anim calcmode="lin" valueType="num">
                                      <p:cBhvr additive="repl">
                                        <p:cTn id="485" dur="1000" fill="hold"/>
                                        <p:tgtEl>
                                          <p:spTgt spid="99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6" name="CustomShape 1"/>
          <p:cNvSpPr/>
          <p:nvPr/>
        </p:nvSpPr>
        <p:spPr>
          <a:xfrm>
            <a:off x="660600" y="71280"/>
            <a:ext cx="8053560" cy="664344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ctr">
              <a:lnSpc>
                <a:spcPct val="100000"/>
              </a:lnSpc>
              <a:spcBef>
                <a:spcPts val="479"/>
              </a:spcBef>
            </a:pPr>
            <a:r>
              <a:rPr b="1" lang="ru-RU" sz="2400" spc="-1" strike="noStrike">
                <a:solidFill>
                  <a:srgbClr val="050060"/>
                </a:solidFill>
                <a:latin typeface="Tahoma"/>
                <a:ea typeface="DejaVu Sans"/>
              </a:rPr>
              <a:t>Механізми протизапальної дії УВЧ</a:t>
            </a:r>
            <a:endParaRPr b="0" lang="ru-RU" sz="2400" spc="-1" strike="noStrike">
              <a:latin typeface="Arial"/>
            </a:endParaRPr>
          </a:p>
          <a:p>
            <a:pPr marL="3240" indent="-2880">
              <a:lnSpc>
                <a:spcPct val="90000"/>
              </a:lnSpc>
              <a:spcBef>
                <a:spcPts val="459"/>
              </a:spcBef>
            </a:pPr>
            <a:r>
              <a:rPr b="1" lang="ru-RU" sz="2300" spc="-1" strike="noStrike">
                <a:solidFill>
                  <a:srgbClr val="005048"/>
                </a:solidFill>
                <a:latin typeface="Tahoma"/>
                <a:ea typeface="DejaVu Sans"/>
              </a:rPr>
              <a:t>Під впливом УВЧ, в зоні запалення відбувається:</a:t>
            </a:r>
            <a:endParaRPr b="0" lang="ru-RU" sz="23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підвищення кровообігу;</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розширення просвіту капілярів;</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підвищення проникності судинних стінок для мілкодисперсних речовин, що веде до дегідратації, і зниженню проникності для  грубодисперсних речовин (токсинів, мікробів), що зменшує інтоксикацію;</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бактеріостатична дія на термолабільні мікроорганізми (переважно кокову флору і туберкульозну паличку);</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зниження життєдіяльності бактерій, послаблення їх токсичних властивостей;</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підсилення імунологічних процесів;</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стимуляція функції ретикулоендотеліальної системи;</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підвищення активності фагоцитозу;</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активація діяльності кори наднирників;</a:t>
            </a:r>
            <a:endParaRPr b="0" lang="ru-RU" sz="2200" spc="-1" strike="noStrike">
              <a:latin typeface="Arial"/>
            </a:endParaRPr>
          </a:p>
          <a:p>
            <a:pPr marL="3240" indent="-2880">
              <a:lnSpc>
                <a:spcPct val="90000"/>
              </a:lnSpc>
              <a:spcBef>
                <a:spcPts val="221"/>
              </a:spcBef>
              <a:buClr>
                <a:srgbClr val="540024"/>
              </a:buClr>
              <a:buFont typeface="Symbol" charset="2"/>
              <a:buChar char=""/>
            </a:pPr>
            <a:r>
              <a:rPr b="0" lang="ru-RU" sz="2200" spc="-1" strike="noStrike">
                <a:solidFill>
                  <a:srgbClr val="540024"/>
                </a:solidFill>
                <a:latin typeface="Tahoma"/>
                <a:ea typeface="DejaVu Sans"/>
              </a:rPr>
              <a:t>утворення захисного бар’єру із сегментів сполученої тканини, яка відокремлює вогнище  запалення  від здорових тканин, що особливо важливо при гнійному запаленні.</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7" name="CustomShape 1"/>
          <p:cNvSpPr/>
          <p:nvPr/>
        </p:nvSpPr>
        <p:spPr>
          <a:xfrm>
            <a:off x="144000" y="288000"/>
            <a:ext cx="8784000" cy="6355080"/>
          </a:xfrm>
          <a:prstGeom prst="rect">
            <a:avLst/>
          </a:prstGeom>
          <a:solidFill>
            <a:schemeClr val="bg1"/>
          </a:solidFill>
          <a:ln w="9360">
            <a:noFill/>
          </a:ln>
        </p:spPr>
        <p:style>
          <a:lnRef idx="0"/>
          <a:fillRef idx="0"/>
          <a:effectRef idx="0"/>
          <a:fontRef idx="minor"/>
        </p:style>
        <p:txBody>
          <a:bodyPr lIns="90000" rIns="90000" tIns="45000" bIns="45000">
            <a:noAutofit/>
          </a:bodyPr>
          <a:p>
            <a:pPr marL="12600" indent="-12240" algn="ctr">
              <a:lnSpc>
                <a:spcPct val="80000"/>
              </a:lnSpc>
              <a:spcBef>
                <a:spcPts val="561"/>
              </a:spcBef>
            </a:pPr>
            <a:r>
              <a:rPr b="1" lang="ru-RU" sz="2800" spc="-1" strike="noStrike">
                <a:solidFill>
                  <a:srgbClr val="050060"/>
                </a:solidFill>
                <a:latin typeface="Tahoma"/>
                <a:ea typeface="DejaVu Sans"/>
              </a:rPr>
              <a:t>Електромагнітні поля високої, ультрависокої </a:t>
            </a:r>
            <a:endParaRPr b="0" lang="ru-RU" sz="2800" spc="-1" strike="noStrike">
              <a:latin typeface="Arial"/>
            </a:endParaRPr>
          </a:p>
          <a:p>
            <a:pPr marL="12600" indent="-12240" algn="ctr">
              <a:lnSpc>
                <a:spcPct val="80000"/>
              </a:lnSpc>
              <a:spcBef>
                <a:spcPts val="561"/>
              </a:spcBef>
            </a:pPr>
            <a:r>
              <a:rPr b="1" lang="ru-RU" sz="2800" spc="-1" strike="noStrike">
                <a:solidFill>
                  <a:srgbClr val="050060"/>
                </a:solidFill>
                <a:latin typeface="Tahoma"/>
                <a:ea typeface="DejaVu Sans"/>
              </a:rPr>
              <a:t>і надвисокої частоти.</a:t>
            </a:r>
            <a:endParaRPr b="0" lang="ru-RU" sz="2800" spc="-1" strike="noStrike">
              <a:latin typeface="Arial"/>
            </a:endParaRPr>
          </a:p>
          <a:p>
            <a:pPr marL="12600" indent="-12240" algn="ctr">
              <a:lnSpc>
                <a:spcPct val="80000"/>
              </a:lnSpc>
              <a:spcBef>
                <a:spcPts val="79"/>
              </a:spcBef>
            </a:pPr>
            <a:endParaRPr b="0" lang="ru-RU" sz="2800" spc="-1" strike="noStrike">
              <a:latin typeface="Arial"/>
            </a:endParaRPr>
          </a:p>
          <a:p>
            <a:pPr marL="12600" indent="-12240">
              <a:lnSpc>
                <a:spcPct val="100000"/>
              </a:lnSpc>
              <a:spcBef>
                <a:spcPts val="439"/>
              </a:spcBef>
            </a:pPr>
            <a:r>
              <a:rPr b="1" lang="ru-RU" sz="1800" spc="-1" strike="noStrike">
                <a:solidFill>
                  <a:srgbClr val="050060"/>
                </a:solidFill>
                <a:latin typeface="Tahoma"/>
                <a:ea typeface="DejaVu Sans"/>
              </a:rPr>
              <a:t>Високочастотна електромагнітотерапія</a:t>
            </a:r>
            <a:r>
              <a:rPr b="0" lang="ru-RU" sz="2000" spc="-1" strike="noStrike">
                <a:solidFill>
                  <a:srgbClr val="4e1830"/>
                </a:solidFill>
                <a:latin typeface="Tahoma"/>
                <a:ea typeface="DejaVu Sans"/>
              </a:rPr>
              <a:t>  </a:t>
            </a:r>
            <a:r>
              <a:rPr b="0" lang="ru-RU" sz="2200" spc="-1" strike="noStrike">
                <a:solidFill>
                  <a:srgbClr val="540024"/>
                </a:solidFill>
                <a:latin typeface="Tahoma"/>
                <a:ea typeface="DejaVu Sans"/>
              </a:rPr>
              <a:t>- застосування    з лікувальною метою перемінного електромагнітного поля.</a:t>
            </a:r>
            <a:endParaRPr b="0" lang="ru-RU" sz="2200" spc="-1" strike="noStrike">
              <a:latin typeface="Arial"/>
            </a:endParaRPr>
          </a:p>
          <a:p>
            <a:pPr marL="12600" indent="-12240">
              <a:lnSpc>
                <a:spcPct val="100000"/>
              </a:lnSpc>
              <a:spcBef>
                <a:spcPts val="159"/>
              </a:spcBef>
            </a:pPr>
            <a:endParaRPr b="0" lang="ru-RU" sz="2200" spc="-1" strike="noStrike">
              <a:latin typeface="Arial"/>
            </a:endParaRPr>
          </a:p>
          <a:p>
            <a:pPr marL="12600" indent="-12240">
              <a:lnSpc>
                <a:spcPct val="90000"/>
              </a:lnSpc>
              <a:spcBef>
                <a:spcPts val="439"/>
              </a:spcBef>
            </a:pPr>
            <a:r>
              <a:rPr b="1" lang="ru-RU" sz="2200" spc="-1" strike="noStrike">
                <a:solidFill>
                  <a:srgbClr val="050060"/>
                </a:solidFill>
                <a:latin typeface="Tahoma"/>
                <a:ea typeface="DejaVu Sans"/>
              </a:rPr>
              <a:t>Види високочастотної електротерапії:</a:t>
            </a:r>
            <a:endParaRPr b="0" lang="ru-RU" sz="2200" spc="-1" strike="noStrike">
              <a:latin typeface="Arial"/>
            </a:endParaRPr>
          </a:p>
          <a:p>
            <a:pPr marL="12600" indent="-12240">
              <a:lnSpc>
                <a:spcPct val="90000"/>
              </a:lnSpc>
              <a:spcBef>
                <a:spcPts val="499"/>
              </a:spcBef>
            </a:pPr>
            <a:r>
              <a:rPr b="1" lang="ru-RU" sz="2000" spc="-1" strike="noStrike">
                <a:solidFill>
                  <a:srgbClr val="005048"/>
                </a:solidFill>
                <a:latin typeface="Tahoma"/>
                <a:ea typeface="DejaVu Sans"/>
              </a:rPr>
              <a:t>1.</a:t>
            </a:r>
            <a:r>
              <a:rPr b="0" lang="ru-RU" sz="2000" spc="-1" strike="noStrike">
                <a:solidFill>
                  <a:srgbClr val="005048"/>
                </a:solidFill>
                <a:latin typeface="Tahoma"/>
                <a:ea typeface="DejaVu Sans"/>
              </a:rPr>
              <a:t> </a:t>
            </a:r>
            <a:r>
              <a:rPr b="1" lang="ru-RU" sz="2000" spc="-1" strike="noStrike">
                <a:solidFill>
                  <a:srgbClr val="005048"/>
                </a:solidFill>
                <a:latin typeface="Tahoma"/>
                <a:ea typeface="DejaVu Sans"/>
              </a:rPr>
              <a:t>Власне високочастотна (ВЧ) терапія:</a:t>
            </a:r>
            <a:r>
              <a:rPr b="0" lang="ru-RU" sz="2000" spc="-1" strike="noStrike">
                <a:solidFill>
                  <a:srgbClr val="4e1830"/>
                </a:solidFill>
                <a:latin typeface="Tahoma"/>
                <a:ea typeface="DejaVu Sans"/>
              </a:rPr>
              <a:t> </a:t>
            </a:r>
            <a:r>
              <a:rPr b="0" lang="ru-RU" sz="2000" spc="-1" strike="noStrike">
                <a:solidFill>
                  <a:srgbClr val="540024"/>
                </a:solidFill>
                <a:latin typeface="Tahoma"/>
                <a:ea typeface="DejaVu Sans"/>
              </a:rPr>
              <a:t>індуктотермія – 13, 56 мГц.</a:t>
            </a:r>
            <a:endParaRPr b="0" lang="ru-RU" sz="2000" spc="-1" strike="noStrike">
              <a:latin typeface="Arial"/>
            </a:endParaRPr>
          </a:p>
          <a:p>
            <a:pPr marL="12600" indent="-12240">
              <a:lnSpc>
                <a:spcPct val="90000"/>
              </a:lnSpc>
              <a:spcBef>
                <a:spcPts val="499"/>
              </a:spcBef>
            </a:pPr>
            <a:r>
              <a:rPr b="1" lang="ru-RU" sz="2000" spc="-1" strike="noStrike">
                <a:solidFill>
                  <a:srgbClr val="005048"/>
                </a:solidFill>
                <a:latin typeface="Tahoma"/>
                <a:ea typeface="DejaVu Sans"/>
              </a:rPr>
              <a:t>2. Ультрависокочастотна (УВЧ) терапія</a:t>
            </a:r>
            <a:r>
              <a:rPr b="0" lang="ru-RU" sz="2000" spc="-1" strike="noStrike">
                <a:solidFill>
                  <a:srgbClr val="4e1830"/>
                </a:solidFill>
                <a:latin typeface="Tahoma"/>
                <a:ea typeface="DejaVu Sans"/>
              </a:rPr>
              <a:t> </a:t>
            </a:r>
            <a:r>
              <a:rPr b="0" lang="ru-RU" sz="2000" spc="-1" strike="noStrike">
                <a:solidFill>
                  <a:srgbClr val="540024"/>
                </a:solidFill>
                <a:latin typeface="Tahoma"/>
                <a:ea typeface="DejaVu Sans"/>
              </a:rPr>
              <a:t>безперервним або імпульсним електричним полем (40,68 и 27,12 мГц).</a:t>
            </a:r>
            <a:endParaRPr b="0" lang="ru-RU" sz="2000" spc="-1" strike="noStrike">
              <a:latin typeface="Arial"/>
            </a:endParaRPr>
          </a:p>
          <a:p>
            <a:pPr marL="12600" indent="-12240">
              <a:lnSpc>
                <a:spcPct val="90000"/>
              </a:lnSpc>
              <a:spcBef>
                <a:spcPts val="499"/>
              </a:spcBef>
            </a:pPr>
            <a:r>
              <a:rPr b="1" lang="ru-RU" sz="2000" spc="-1" strike="noStrike">
                <a:solidFill>
                  <a:srgbClr val="005048"/>
                </a:solidFill>
                <a:latin typeface="Tahoma"/>
                <a:ea typeface="DejaVu Sans"/>
              </a:rPr>
              <a:t>3. Надвисокочастотна (НВЧ) терапія: </a:t>
            </a:r>
            <a:endParaRPr b="0" lang="ru-RU" sz="2000" spc="-1" strike="noStrike">
              <a:latin typeface="Arial"/>
            </a:endParaRPr>
          </a:p>
          <a:p>
            <a:pPr marL="12600" indent="-12240">
              <a:lnSpc>
                <a:spcPct val="90000"/>
              </a:lnSpc>
              <a:spcBef>
                <a:spcPts val="499"/>
              </a:spcBef>
              <a:buClr>
                <a:srgbClr val="540024"/>
              </a:buClr>
              <a:buFont typeface="Symbol" charset="2"/>
              <a:buChar char=""/>
            </a:pPr>
            <a:r>
              <a:rPr b="0" lang="ru-RU" sz="2000" spc="-1" strike="noStrike">
                <a:solidFill>
                  <a:srgbClr val="540024"/>
                </a:solidFill>
                <a:latin typeface="Tahoma"/>
                <a:ea typeface="DejaVu Sans"/>
              </a:rPr>
              <a:t>дециметровохвильова (ДМХ) терапія – довжина хвилі 65 см, частота 461,5 мГц;</a:t>
            </a:r>
            <a:endParaRPr b="0" lang="ru-RU" sz="2000" spc="-1" strike="noStrike">
              <a:latin typeface="Arial"/>
            </a:endParaRPr>
          </a:p>
          <a:p>
            <a:pPr marL="12600" indent="-12240">
              <a:lnSpc>
                <a:spcPct val="90000"/>
              </a:lnSpc>
              <a:spcBef>
                <a:spcPts val="499"/>
              </a:spcBef>
              <a:buClr>
                <a:srgbClr val="540024"/>
              </a:buClr>
              <a:buFont typeface="Symbol" charset="2"/>
              <a:buChar char=""/>
            </a:pPr>
            <a:r>
              <a:rPr b="0" lang="ru-RU" sz="2000" spc="-1" strike="noStrike">
                <a:solidFill>
                  <a:srgbClr val="540024"/>
                </a:solidFill>
                <a:latin typeface="Tahoma"/>
                <a:ea typeface="DejaVu Sans"/>
              </a:rPr>
              <a:t>сантиметровохвильова (СМХ) терапія – довжина хвилі 12,6 см, частота 2375 мГц.</a:t>
            </a:r>
            <a:endParaRPr b="0" lang="ru-RU" sz="2000" spc="-1" strike="noStrike">
              <a:latin typeface="Arial"/>
            </a:endParaRPr>
          </a:p>
          <a:p>
            <a:pPr marL="12600" indent="-12240">
              <a:lnSpc>
                <a:spcPct val="90000"/>
              </a:lnSpc>
              <a:spcBef>
                <a:spcPts val="499"/>
              </a:spcBef>
            </a:pPr>
            <a:r>
              <a:rPr b="1" lang="ru-RU" sz="2000" spc="-1" strike="noStrike">
                <a:solidFill>
                  <a:srgbClr val="005048"/>
                </a:solidFill>
                <a:latin typeface="Tahoma"/>
                <a:ea typeface="DejaVu Sans"/>
              </a:rPr>
              <a:t>4. Крайньовисокочастотна (КВЧ) терапія:</a:t>
            </a:r>
            <a:endParaRPr b="0" lang="ru-RU" sz="2000" spc="-1" strike="noStrike">
              <a:latin typeface="Arial"/>
            </a:endParaRPr>
          </a:p>
          <a:p>
            <a:pPr marL="12600" indent="-12240">
              <a:lnSpc>
                <a:spcPct val="90000"/>
              </a:lnSpc>
              <a:spcBef>
                <a:spcPts val="499"/>
              </a:spcBef>
              <a:buClr>
                <a:srgbClr val="540024"/>
              </a:buClr>
              <a:buFont typeface="Symbol" charset="2"/>
              <a:buChar char=""/>
            </a:pPr>
            <a:r>
              <a:rPr b="0" lang="ru-RU" sz="2000" spc="-1" strike="noStrike">
                <a:solidFill>
                  <a:srgbClr val="540024"/>
                </a:solidFill>
                <a:latin typeface="Tahoma"/>
                <a:ea typeface="DejaVu Sans"/>
              </a:rPr>
              <a:t>міліметровохвильова (ММХ) терапія довжина хвилі від 10 до 1 мм (частіше  використовують 5,6 і 7,1 мм), частота 30 000 – 300 000 МГц,</a:t>
            </a:r>
            <a:endParaRPr b="0" lang="ru-RU" sz="2000" spc="-1" strike="noStrike">
              <a:latin typeface="Arial"/>
            </a:endParaRPr>
          </a:p>
          <a:p>
            <a:pPr marL="12600" indent="-12240">
              <a:lnSpc>
                <a:spcPct val="90000"/>
              </a:lnSpc>
              <a:spcBef>
                <a:spcPts val="499"/>
              </a:spcBef>
              <a:buClr>
                <a:srgbClr val="540024"/>
              </a:buClr>
              <a:buFont typeface="Symbol" charset="2"/>
              <a:buChar char=""/>
            </a:pPr>
            <a:r>
              <a:rPr b="0" lang="ru-RU" sz="2000" spc="-1" strike="noStrike">
                <a:solidFill>
                  <a:srgbClr val="540024"/>
                </a:solidFill>
                <a:latin typeface="Tahoma"/>
                <a:ea typeface="DejaVu Sans"/>
              </a:rPr>
              <a:t>мікрохвильова резонансна (МХР) терапія  – 56- 58 ГГц і 60-61 ГГц (20 – 100 ГГц).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8" name="CustomShape 1"/>
          <p:cNvSpPr/>
          <p:nvPr/>
        </p:nvSpPr>
        <p:spPr>
          <a:xfrm>
            <a:off x="288000" y="144000"/>
            <a:ext cx="8640000" cy="649944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ctr">
              <a:lnSpc>
                <a:spcPct val="100000"/>
              </a:lnSpc>
              <a:spcBef>
                <a:spcPts val="720"/>
              </a:spcBef>
            </a:pPr>
            <a:r>
              <a:rPr b="1" lang="ru-RU" sz="3600" spc="-1" strike="noStrike">
                <a:solidFill>
                  <a:srgbClr val="050060"/>
                </a:solidFill>
                <a:latin typeface="Tahoma"/>
                <a:ea typeface="DejaVu Sans"/>
              </a:rPr>
              <a:t>Механізм дії</a:t>
            </a:r>
            <a:endParaRPr b="0" lang="ru-RU" sz="3600" spc="-1" strike="noStrike">
              <a:latin typeface="Arial"/>
            </a:endParaRPr>
          </a:p>
          <a:p>
            <a:pPr marL="3240" indent="-2880" algn="just">
              <a:lnSpc>
                <a:spcPct val="90000"/>
              </a:lnSpc>
              <a:spcBef>
                <a:spcPts val="459"/>
              </a:spcBef>
            </a:pPr>
            <a:r>
              <a:rPr b="0" lang="ru-RU" sz="2200" spc="-1" strike="noStrike">
                <a:solidFill>
                  <a:srgbClr val="540024"/>
                </a:solidFill>
                <a:latin typeface="Tahoma"/>
                <a:ea typeface="DejaVu Sans"/>
              </a:rPr>
              <a:t>У механізмі фізіологічної і терапевтичної дії високочастотної електромагнітотерапії розрізняють два основних, пов’язаних між собою, ефекти: тепловий і осциляторний (електрохімічний).</a:t>
            </a:r>
            <a:r>
              <a:rPr b="0" lang="ru-RU" sz="2200" spc="-1" strike="noStrike">
                <a:solidFill>
                  <a:srgbClr val="540024"/>
                </a:solidFill>
                <a:latin typeface="Arial"/>
                <a:ea typeface="DejaVu Sans"/>
              </a:rPr>
              <a:t> </a:t>
            </a:r>
            <a:endParaRPr b="0" lang="ru-RU" sz="2200" spc="-1" strike="noStrike">
              <a:latin typeface="Arial"/>
            </a:endParaRPr>
          </a:p>
          <a:p>
            <a:pPr marL="3240" indent="-2880" algn="just">
              <a:lnSpc>
                <a:spcPct val="90000"/>
              </a:lnSpc>
              <a:spcBef>
                <a:spcPts val="459"/>
              </a:spcBef>
            </a:pPr>
            <a:r>
              <a:rPr b="1" lang="ru-RU" sz="2200" spc="-1" strike="noStrike">
                <a:solidFill>
                  <a:srgbClr val="ff0000"/>
                </a:solidFill>
                <a:latin typeface="Tahoma"/>
                <a:ea typeface="DejaVu Sans"/>
              </a:rPr>
              <a:t>Теплова дія</a:t>
            </a:r>
            <a:r>
              <a:rPr b="1" lang="ru-RU" sz="2200" spc="-1" strike="noStrike">
                <a:solidFill>
                  <a:srgbClr val="ff0000"/>
                </a:solidFill>
                <a:latin typeface="Arial"/>
                <a:ea typeface="DejaVu Sans"/>
              </a:rPr>
              <a:t> </a:t>
            </a:r>
            <a:r>
              <a:rPr b="0" lang="ru-RU" sz="2200" spc="-1" strike="noStrike">
                <a:solidFill>
                  <a:srgbClr val="540024"/>
                </a:solidFill>
                <a:latin typeface="Tahoma"/>
                <a:ea typeface="DejaVu Sans"/>
              </a:rPr>
              <a:t>(ендогенне тепло) високочастотної  електротера-пії виникає за рахунок коливальних рухів заряджених часток (струм провідності), повернення і зміщення  дипольних молекул – (струм зміщення). При коливальних рухах заряджені частинки зіштовхуються між собою, внаслідок виникаючого тертя в тканинах утворюється тепло. Тепловий ефект найбільш виражений при використанні змінного магнітного поля високої частоти (ЗМПВЧ) – індуктотермії. </a:t>
            </a:r>
            <a:endParaRPr b="0" lang="ru-RU" sz="2200" spc="-1" strike="noStrike">
              <a:latin typeface="Arial"/>
            </a:endParaRPr>
          </a:p>
          <a:p>
            <a:pPr marL="3240" indent="-2880" algn="just">
              <a:lnSpc>
                <a:spcPct val="90000"/>
              </a:lnSpc>
              <a:spcBef>
                <a:spcPts val="459"/>
              </a:spcBef>
            </a:pPr>
            <a:r>
              <a:rPr b="1" lang="ru-RU" sz="2200" spc="-1" strike="noStrike">
                <a:solidFill>
                  <a:srgbClr val="ff0000"/>
                </a:solidFill>
                <a:latin typeface="Tahoma"/>
                <a:ea typeface="DejaVu Sans"/>
              </a:rPr>
              <a:t>Осциляторна дія</a:t>
            </a:r>
            <a:r>
              <a:rPr b="1" i="1" lang="ru-RU" sz="2200" spc="-1" strike="noStrike">
                <a:solidFill>
                  <a:srgbClr val="ff0000"/>
                </a:solidFill>
                <a:latin typeface="Arial"/>
                <a:ea typeface="DejaVu Sans"/>
              </a:rPr>
              <a:t> </a:t>
            </a:r>
            <a:r>
              <a:rPr b="0" lang="ru-RU" sz="2200" spc="-1" strike="noStrike">
                <a:solidFill>
                  <a:srgbClr val="ff0000"/>
                </a:solidFill>
                <a:latin typeface="Arial"/>
                <a:ea typeface="DejaVu Sans"/>
              </a:rPr>
              <a:t> </a:t>
            </a:r>
            <a:r>
              <a:rPr b="0" lang="ru-RU" sz="2200" spc="-1" strike="noStrike">
                <a:solidFill>
                  <a:srgbClr val="540024"/>
                </a:solidFill>
                <a:latin typeface="Tahoma"/>
                <a:ea typeface="DejaVu Sans"/>
              </a:rPr>
              <a:t>пояснюється зміною взаємодії власних полів електричних частинок тканин, обумовлених іонними рухами і переорієнтацією дипольних молекул. Це нетеплова дія, вона призводить до активації біохімічних реакцій, окисно-відновних процесів, обмінно-трофічних функцій тканин, розвитку своєрідних процесів, які змінюють збудливість і провідність нервових клітин.</a:t>
            </a:r>
            <a:r>
              <a:rPr b="0" lang="ru-RU" sz="2200" spc="-1" strike="noStrike">
                <a:solidFill>
                  <a:srgbClr val="540024"/>
                </a:solidFill>
                <a:latin typeface="Arial"/>
                <a:ea typeface="DejaVu Sans"/>
              </a:rPr>
              <a:t>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9" name="CustomShape 1"/>
          <p:cNvSpPr/>
          <p:nvPr/>
        </p:nvSpPr>
        <p:spPr>
          <a:xfrm>
            <a:off x="288000" y="216000"/>
            <a:ext cx="8623440" cy="535572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just">
              <a:lnSpc>
                <a:spcPct val="90000"/>
              </a:lnSpc>
              <a:spcBef>
                <a:spcPts val="561"/>
              </a:spcBef>
            </a:pPr>
            <a:r>
              <a:rPr b="1" lang="ru-RU" sz="2800" spc="-1" strike="noStrike">
                <a:solidFill>
                  <a:srgbClr val="050060"/>
                </a:solidFill>
                <a:latin typeface="Tahoma"/>
                <a:ea typeface="DejaVu Sans"/>
              </a:rPr>
              <a:t>Мікрохвильова терапія (МХТ)</a:t>
            </a:r>
            <a:r>
              <a:rPr b="1" lang="ru-RU" sz="1800" spc="-1" strike="noStrike">
                <a:solidFill>
                  <a:srgbClr val="000000"/>
                </a:solidFill>
                <a:latin typeface="Arial"/>
                <a:ea typeface="DejaVu Sans"/>
              </a:rPr>
              <a:t> </a:t>
            </a:r>
            <a:r>
              <a:rPr b="0" lang="ru-RU" sz="2400" spc="-1" strike="noStrike">
                <a:solidFill>
                  <a:srgbClr val="540024"/>
                </a:solidFill>
                <a:latin typeface="Tahoma"/>
                <a:ea typeface="DejaVu Sans"/>
              </a:rPr>
              <a:t>– це метод застосування з лікувальною метою електромагнітного поля надвисокої частоти (НВЧ) 300-30000МГц. Мікрохвилі підрозділяють на дециметрові (ДМХ) і сантиметрові (СМВ) хвилі, в зв’язку з чим мікрохвильова терапія ділиться на </a:t>
            </a:r>
            <a:r>
              <a:rPr b="1" lang="ru-RU" sz="2400" spc="-1" strike="noStrike">
                <a:solidFill>
                  <a:srgbClr val="540024"/>
                </a:solidFill>
                <a:latin typeface="Tahoma"/>
                <a:ea typeface="DejaVu Sans"/>
              </a:rPr>
              <a:t>дециметровохвильову </a:t>
            </a:r>
            <a:r>
              <a:rPr b="0" lang="ru-RU" sz="2400" spc="-1" strike="noStrike">
                <a:solidFill>
                  <a:srgbClr val="540024"/>
                </a:solidFill>
                <a:latin typeface="Tahoma"/>
                <a:ea typeface="DejaVu Sans"/>
              </a:rPr>
              <a:t>і</a:t>
            </a:r>
            <a:r>
              <a:rPr b="1" lang="ru-RU" sz="2400" spc="-1" strike="noStrike">
                <a:solidFill>
                  <a:srgbClr val="540024"/>
                </a:solidFill>
                <a:latin typeface="Tahoma"/>
                <a:ea typeface="DejaVu Sans"/>
              </a:rPr>
              <a:t> сантиментровохвильову терапію</a:t>
            </a:r>
            <a:r>
              <a:rPr b="0" lang="ru-RU" sz="2400" spc="-1" strike="noStrike">
                <a:solidFill>
                  <a:srgbClr val="540024"/>
                </a:solidFill>
                <a:latin typeface="Tahoma"/>
                <a:ea typeface="DejaVu Sans"/>
              </a:rPr>
              <a:t>.</a:t>
            </a:r>
            <a:endParaRPr b="0" lang="ru-RU" sz="2400" spc="-1" strike="noStrike">
              <a:latin typeface="Arial"/>
            </a:endParaRPr>
          </a:p>
          <a:p>
            <a:pPr marL="3240" indent="-2880">
              <a:lnSpc>
                <a:spcPct val="90000"/>
              </a:lnSpc>
              <a:spcBef>
                <a:spcPts val="201"/>
              </a:spcBef>
            </a:pPr>
            <a:endParaRPr b="0" lang="ru-RU" sz="2400" spc="-1" strike="noStrike">
              <a:latin typeface="Arial"/>
            </a:endParaRPr>
          </a:p>
          <a:p>
            <a:pPr marL="3240" indent="-2880" algn="just">
              <a:lnSpc>
                <a:spcPct val="90000"/>
              </a:lnSpc>
              <a:spcBef>
                <a:spcPts val="479"/>
              </a:spcBef>
            </a:pPr>
            <a:r>
              <a:rPr b="0" lang="ru-RU" sz="2400" spc="-1" strike="noStrike">
                <a:solidFill>
                  <a:srgbClr val="540024"/>
                </a:solidFill>
                <a:latin typeface="Tahoma"/>
                <a:ea typeface="DejaVu Sans"/>
              </a:rPr>
              <a:t>Мікрохвилі підводяться до тіла хворого  концентрованим пучком за допомогою спеціальних випромінювачів хвилеподібного типу, викликаючи в тканинах коливання іонів і дипольних молекул води, в результаті чого відбувається утворення тепла. Поряд з утворенням тепла в тканинах при мікрохвильовій терапії проявляється осциляторна дія, яка виражена сильніше, ніж при всіх інших високочастотних методах впливу. Особливість цього методу є те, що за його допомогою можна впливати на невеликі обмежені ділянки тіла.</a:t>
            </a:r>
            <a:r>
              <a:rPr b="0" lang="ru-RU" sz="2400" spc="-1" strike="noStrike">
                <a:solidFill>
                  <a:srgbClr val="540024"/>
                </a:solidFill>
                <a:latin typeface="Arial"/>
                <a:ea typeface="DejaVu Sans"/>
              </a:rPr>
              <a:t>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0"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01" name="Содержимое 3" descr=""/>
          <p:cNvPicPr/>
          <p:nvPr/>
        </p:nvPicPr>
        <p:blipFill>
          <a:blip r:embed="rId1"/>
          <a:stretch/>
        </p:blipFill>
        <p:spPr>
          <a:xfrm>
            <a:off x="0" y="0"/>
            <a:ext cx="9143640" cy="6857640"/>
          </a:xfrm>
          <a:prstGeom prst="rect">
            <a:avLst/>
          </a:prstGeom>
          <a:ln>
            <a:noFill/>
          </a:ln>
        </p:spPr>
      </p:pic>
      <p:sp>
        <p:nvSpPr>
          <p:cNvPr id="1002" name="CustomShape 2"/>
          <p:cNvSpPr/>
          <p:nvPr/>
        </p:nvSpPr>
        <p:spPr>
          <a:xfrm>
            <a:off x="1222920" y="260280"/>
            <a:ext cx="505944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Мікрохвильова терапія</a:t>
            </a:r>
            <a:endParaRPr b="0" lang="ru-RU" sz="3600" spc="-1" strike="noStrike">
              <a:latin typeface="Arial"/>
            </a:endParaRPr>
          </a:p>
        </p:txBody>
      </p:sp>
      <p:sp>
        <p:nvSpPr>
          <p:cNvPr id="1003" name="CustomShape 3"/>
          <p:cNvSpPr/>
          <p:nvPr/>
        </p:nvSpPr>
        <p:spPr>
          <a:xfrm>
            <a:off x="178200" y="981000"/>
            <a:ext cx="867924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Мікрохвилі - це електромагнітні коливання дециметрового (від 1 м до 10 см) і сантиметрового (від 10 см до 1 см) діапазону за своїми фізичними властивостями, що наближаються до світла.</a:t>
            </a:r>
            <a:endParaRPr b="0" lang="ru-RU" sz="2000" spc="-1" strike="noStrike">
              <a:latin typeface="Arial"/>
            </a:endParaRPr>
          </a:p>
        </p:txBody>
      </p:sp>
      <p:sp>
        <p:nvSpPr>
          <p:cNvPr id="1004" name="CustomShape 4"/>
          <p:cNvSpPr/>
          <p:nvPr/>
        </p:nvSpPr>
        <p:spPr>
          <a:xfrm>
            <a:off x="375120" y="1785960"/>
            <a:ext cx="192168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r>
              <a:rPr b="0" lang="ru-RU" sz="1800" spc="-1" strike="noStrike">
                <a:solidFill>
                  <a:srgbClr val="ff0000"/>
                </a:solidFill>
                <a:latin typeface="Arial"/>
                <a:ea typeface="DejaVu Sans"/>
              </a:rPr>
              <a:t>.</a:t>
            </a:r>
            <a:endParaRPr b="0" lang="ru-RU" sz="1800" spc="-1" strike="noStrike">
              <a:latin typeface="Arial"/>
            </a:endParaRPr>
          </a:p>
          <a:p>
            <a:pPr>
              <a:lnSpc>
                <a:spcPct val="100000"/>
              </a:lnSpc>
            </a:pPr>
            <a:endParaRPr b="0" lang="ru-RU" sz="1800" spc="-1" strike="noStrike">
              <a:latin typeface="Arial"/>
            </a:endParaRPr>
          </a:p>
        </p:txBody>
      </p:sp>
      <p:sp>
        <p:nvSpPr>
          <p:cNvPr id="1005" name="CustomShape 5"/>
          <p:cNvSpPr/>
          <p:nvPr/>
        </p:nvSpPr>
        <p:spPr>
          <a:xfrm>
            <a:off x="4284360" y="1928880"/>
            <a:ext cx="2031120" cy="9126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a:p>
            <a:pPr>
              <a:lnSpc>
                <a:spcPct val="100000"/>
              </a:lnSpc>
            </a:pPr>
            <a:endParaRPr b="0" lang="ru-RU" sz="1800" spc="-1" strike="noStrike">
              <a:latin typeface="Arial"/>
            </a:endParaRPr>
          </a:p>
        </p:txBody>
      </p:sp>
      <p:sp>
        <p:nvSpPr>
          <p:cNvPr id="1006" name="CustomShape 6"/>
          <p:cNvSpPr/>
          <p:nvPr/>
        </p:nvSpPr>
        <p:spPr>
          <a:xfrm>
            <a:off x="178200" y="2214720"/>
            <a:ext cx="3428640" cy="466344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Мікрохвилі мають виражену судинорозширювальну дію, стимулюють регенераторні і імунні процеси, функції сполучної тканини, окислювально-відновні реакції, тканинне дихання, пригнічує запалення. Опромінення області грудної клітки робить бронхолитический і протизапальний ефект, прискорює кровотік в системі легеневої артерії.</a:t>
            </a:r>
            <a:endParaRPr b="0" lang="ru-RU" sz="2000" spc="-1" strike="noStrike">
              <a:latin typeface="Arial"/>
            </a:endParaRPr>
          </a:p>
        </p:txBody>
      </p:sp>
      <p:sp>
        <p:nvSpPr>
          <p:cNvPr id="1007" name="CustomShape 7"/>
          <p:cNvSpPr/>
          <p:nvPr/>
        </p:nvSpPr>
        <p:spPr>
          <a:xfrm>
            <a:off x="3875400" y="2276640"/>
            <a:ext cx="5142960" cy="13093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Для ДМВ-терапії використовують апарати "Волна-2м", ДМВ- 15, ДМВ- 20-1. Для СМВ-терапії використовуються апарати типу "Промінь".</a:t>
            </a:r>
            <a:endParaRPr b="0" lang="ru-RU" sz="2000" spc="-1" strike="noStrike">
              <a:latin typeface="Arial"/>
            </a:endParaRPr>
          </a:p>
        </p:txBody>
      </p:sp>
      <p:pic>
        <p:nvPicPr>
          <p:cNvPr id="1008" name="Рисунок 11" descr=""/>
          <p:cNvPicPr/>
          <p:nvPr/>
        </p:nvPicPr>
        <p:blipFill>
          <a:blip r:embed="rId2"/>
          <a:stretch/>
        </p:blipFill>
        <p:spPr>
          <a:xfrm>
            <a:off x="4303800" y="3357720"/>
            <a:ext cx="4500360" cy="3499920"/>
          </a:xfrm>
          <a:prstGeom prst="rect">
            <a:avLst/>
          </a:prstGeom>
          <a:ln w="9360">
            <a:noFill/>
          </a:ln>
        </p:spPr>
      </p:pic>
    </p:spTree>
  </p:cSld>
  <mc:AlternateContent>
    <mc:Choice Requires="p14">
      <p:transition spd="slow" p14:dur="2000"/>
    </mc:Choice>
    <mc:Fallback>
      <p:transition spd="slow"/>
    </mc:Fallback>
  </mc:AlternateContent>
  <p:timing>
    <p:tnLst>
      <p:par>
        <p:cTn id="486" dur="indefinite" restart="never" nodeType="tmRoot">
          <p:childTnLst>
            <p:seq>
              <p:cTn id="487" dur="indefinite" nodeType="mainSeq">
                <p:childTnLst>
                  <p:par>
                    <p:cTn id="488" nodeType="clickEffect" fill="hold">
                      <p:stCondLst>
                        <p:cond delay="indefinite"/>
                      </p:stCondLst>
                      <p:childTnLst>
                        <p:par>
                          <p:cTn id="489" nodeType="withEffect" fill="hold">
                            <p:stCondLst>
                              <p:cond delay="0"/>
                            </p:stCondLst>
                            <p:childTnLst>
                              <p:par>
                                <p:cTn id="490" nodeType="clickEffect" fill="hold" presetClass="entr" presetID="2" presetSubtype="4">
                                  <p:stCondLst>
                                    <p:cond delay="0"/>
                                  </p:stCondLst>
                                  <p:childTnLst>
                                    <p:set>
                                      <p:cBhvr>
                                        <p:cTn id="491" dur="1" fill="hold">
                                          <p:stCondLst>
                                            <p:cond delay="0"/>
                                          </p:stCondLst>
                                        </p:cTn>
                                        <p:tgtEl>
                                          <p:spTgt spid="1002"/>
                                        </p:tgtEl>
                                        <p:attrNameLst>
                                          <p:attrName>style.visibility</p:attrName>
                                        </p:attrNameLst>
                                      </p:cBhvr>
                                      <p:to>
                                        <p:strVal val="visible"/>
                                      </p:to>
                                    </p:set>
                                    <p:anim calcmode="lin" valueType="num">
                                      <p:cBhvr additive="repl">
                                        <p:cTn id="492" dur="1000" fill="hold"/>
                                        <p:tgtEl>
                                          <p:spTgt spid="1002"/>
                                        </p:tgtEl>
                                        <p:attrNameLst>
                                          <p:attrName>ppt_x</p:attrName>
                                        </p:attrNameLst>
                                      </p:cBhvr>
                                      <p:tavLst>
                                        <p:tav tm="0">
                                          <p:val>
                                            <p:strVal val="#ppt_x"/>
                                          </p:val>
                                        </p:tav>
                                        <p:tav tm="100000">
                                          <p:val>
                                            <p:strVal val="#ppt_x"/>
                                          </p:val>
                                        </p:tav>
                                      </p:tavLst>
                                    </p:anim>
                                    <p:anim calcmode="lin" valueType="num">
                                      <p:cBhvr additive="repl">
                                        <p:cTn id="493" dur="1000" fill="hold"/>
                                        <p:tgtEl>
                                          <p:spTgt spid="1002"/>
                                        </p:tgtEl>
                                        <p:attrNameLst>
                                          <p:attrName>ppt_y</p:attrName>
                                        </p:attrNameLst>
                                      </p:cBhvr>
                                      <p:tavLst>
                                        <p:tav tm="0">
                                          <p:val>
                                            <p:strVal val="1+#ppt_h/2"/>
                                          </p:val>
                                        </p:tav>
                                        <p:tav tm="100000">
                                          <p:val>
                                            <p:strVal val="#ppt_y"/>
                                          </p:val>
                                        </p:tav>
                                      </p:tavLst>
                                    </p:anim>
                                  </p:childTnLst>
                                </p:cTn>
                              </p:par>
                            </p:childTnLst>
                          </p:cTn>
                        </p:par>
                      </p:childTnLst>
                    </p:cTn>
                  </p:par>
                  <p:par>
                    <p:cTn id="494" nodeType="clickEffect" fill="hold">
                      <p:stCondLst>
                        <p:cond delay="indefinite"/>
                      </p:stCondLst>
                      <p:childTnLst>
                        <p:par>
                          <p:cTn id="495" nodeType="withEffect" fill="hold">
                            <p:stCondLst>
                              <p:cond delay="0"/>
                            </p:stCondLst>
                            <p:childTnLst>
                              <p:par>
                                <p:cTn id="496" nodeType="clickEffect" fill="hold" presetClass="entr" presetID="2" presetSubtype="4">
                                  <p:stCondLst>
                                    <p:cond delay="0"/>
                                  </p:stCondLst>
                                  <p:childTnLst>
                                    <p:set>
                                      <p:cBhvr>
                                        <p:cTn id="497" dur="1" fill="hold">
                                          <p:stCondLst>
                                            <p:cond delay="0"/>
                                          </p:stCondLst>
                                        </p:cTn>
                                        <p:tgtEl>
                                          <p:spTgt spid="1003">
                                            <p:txEl>
                                              <p:pRg st="0" end="0"/>
                                            </p:txEl>
                                          </p:spTgt>
                                        </p:tgtEl>
                                        <p:attrNameLst>
                                          <p:attrName>style.visibility</p:attrName>
                                        </p:attrNameLst>
                                      </p:cBhvr>
                                      <p:to>
                                        <p:strVal val="visible"/>
                                      </p:to>
                                    </p:set>
                                    <p:anim calcmode="lin" valueType="num">
                                      <p:cBhvr additive="repl">
                                        <p:cTn id="498" dur="1000" fill="hold"/>
                                        <p:tgtEl>
                                          <p:spTgt spid="1003">
                                            <p:txEl>
                                              <p:pRg st="0" end="0"/>
                                            </p:txEl>
                                          </p:spTgt>
                                        </p:tgtEl>
                                        <p:attrNameLst>
                                          <p:attrName>ppt_x</p:attrName>
                                        </p:attrNameLst>
                                      </p:cBhvr>
                                      <p:tavLst>
                                        <p:tav tm="0">
                                          <p:val>
                                            <p:strVal val="#ppt_x"/>
                                          </p:val>
                                        </p:tav>
                                        <p:tav tm="100000">
                                          <p:val>
                                            <p:strVal val="#ppt_x"/>
                                          </p:val>
                                        </p:tav>
                                      </p:tavLst>
                                    </p:anim>
                                    <p:anim calcmode="lin" valueType="num">
                                      <p:cBhvr additive="repl">
                                        <p:cTn id="499" dur="1000" fill="hold"/>
                                        <p:tgtEl>
                                          <p:spTgt spid="1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0" nodeType="clickEffect" fill="hold">
                      <p:stCondLst>
                        <p:cond delay="indefinite"/>
                      </p:stCondLst>
                      <p:childTnLst>
                        <p:par>
                          <p:cTn id="501" nodeType="withEffect" fill="hold">
                            <p:stCondLst>
                              <p:cond delay="0"/>
                            </p:stCondLst>
                            <p:childTnLst>
                              <p:par>
                                <p:cTn id="502" nodeType="clickEffect" fill="hold" presetClass="entr" presetID="2" presetSubtype="8">
                                  <p:stCondLst>
                                    <p:cond delay="0"/>
                                  </p:stCondLst>
                                  <p:childTnLst>
                                    <p:set>
                                      <p:cBhvr>
                                        <p:cTn id="503" dur="1" fill="hold">
                                          <p:stCondLst>
                                            <p:cond delay="0"/>
                                          </p:stCondLst>
                                        </p:cTn>
                                        <p:tgtEl>
                                          <p:spTgt spid="1004">
                                            <p:txEl>
                                              <p:pRg st="0" end="0"/>
                                            </p:txEl>
                                          </p:spTgt>
                                        </p:tgtEl>
                                        <p:attrNameLst>
                                          <p:attrName>style.visibility</p:attrName>
                                        </p:attrNameLst>
                                      </p:cBhvr>
                                      <p:to>
                                        <p:strVal val="visible"/>
                                      </p:to>
                                    </p:set>
                                    <p:anim calcmode="lin" valueType="num">
                                      <p:cBhvr additive="repl">
                                        <p:cTn id="504" dur="1000" fill="hold"/>
                                        <p:tgtEl>
                                          <p:spTgt spid="1004">
                                            <p:txEl>
                                              <p:pRg st="0" end="0"/>
                                            </p:txEl>
                                          </p:spTgt>
                                        </p:tgtEl>
                                        <p:attrNameLst>
                                          <p:attrName>ppt_x</p:attrName>
                                        </p:attrNameLst>
                                      </p:cBhvr>
                                      <p:tavLst>
                                        <p:tav tm="0">
                                          <p:val>
                                            <p:strVal val="0-#ppt_w/2"/>
                                          </p:val>
                                        </p:tav>
                                        <p:tav tm="100000">
                                          <p:val>
                                            <p:strVal val="#ppt_x"/>
                                          </p:val>
                                        </p:tav>
                                      </p:tavLst>
                                    </p:anim>
                                    <p:anim calcmode="lin" valueType="num">
                                      <p:cBhvr additive="repl">
                                        <p:cTn id="505" dur="1000" fill="hold"/>
                                        <p:tgtEl>
                                          <p:spTgt spid="10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6" nodeType="clickEffect" fill="hold">
                      <p:stCondLst>
                        <p:cond delay="indefinite"/>
                      </p:stCondLst>
                      <p:childTnLst>
                        <p:par>
                          <p:cTn id="507" nodeType="withEffect" fill="hold">
                            <p:stCondLst>
                              <p:cond delay="0"/>
                            </p:stCondLst>
                            <p:childTnLst>
                              <p:par>
                                <p:cTn id="508" nodeType="clickEffect" fill="hold" presetClass="entr" presetID="2" presetSubtype="4">
                                  <p:stCondLst>
                                    <p:cond delay="0"/>
                                  </p:stCondLst>
                                  <p:childTnLst>
                                    <p:set>
                                      <p:cBhvr>
                                        <p:cTn id="509" dur="1" fill="hold">
                                          <p:stCondLst>
                                            <p:cond delay="0"/>
                                          </p:stCondLst>
                                        </p:cTn>
                                        <p:tgtEl>
                                          <p:spTgt spid="1006">
                                            <p:txEl>
                                              <p:pRg st="0" end="0"/>
                                            </p:txEl>
                                          </p:spTgt>
                                        </p:tgtEl>
                                        <p:attrNameLst>
                                          <p:attrName>style.visibility</p:attrName>
                                        </p:attrNameLst>
                                      </p:cBhvr>
                                      <p:to>
                                        <p:strVal val="visible"/>
                                      </p:to>
                                    </p:set>
                                    <p:anim calcmode="lin" valueType="num">
                                      <p:cBhvr additive="repl">
                                        <p:cTn id="510" dur="1000" fill="hold"/>
                                        <p:tgtEl>
                                          <p:spTgt spid="1006">
                                            <p:txEl>
                                              <p:pRg st="0" end="0"/>
                                            </p:txEl>
                                          </p:spTgt>
                                        </p:tgtEl>
                                        <p:attrNameLst>
                                          <p:attrName>ppt_x</p:attrName>
                                        </p:attrNameLst>
                                      </p:cBhvr>
                                      <p:tavLst>
                                        <p:tav tm="0">
                                          <p:val>
                                            <p:strVal val="#ppt_x"/>
                                          </p:val>
                                        </p:tav>
                                        <p:tav tm="100000">
                                          <p:val>
                                            <p:strVal val="#ppt_x"/>
                                          </p:val>
                                        </p:tav>
                                      </p:tavLst>
                                    </p:anim>
                                    <p:anim calcmode="lin" valueType="num">
                                      <p:cBhvr additive="repl">
                                        <p:cTn id="511" dur="1000" fill="hold"/>
                                        <p:tgtEl>
                                          <p:spTgt spid="10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2" nodeType="clickEffect" fill="hold">
                      <p:stCondLst>
                        <p:cond delay="indefinite"/>
                      </p:stCondLst>
                      <p:childTnLst>
                        <p:par>
                          <p:cTn id="513" nodeType="withEffect" fill="hold">
                            <p:stCondLst>
                              <p:cond delay="0"/>
                            </p:stCondLst>
                            <p:childTnLst>
                              <p:par>
                                <p:cTn id="514" nodeType="clickEffect" fill="hold" presetClass="entr" presetID="2" presetSubtype="2">
                                  <p:stCondLst>
                                    <p:cond delay="0"/>
                                  </p:stCondLst>
                                  <p:childTnLst>
                                    <p:set>
                                      <p:cBhvr>
                                        <p:cTn id="515" dur="1" fill="hold">
                                          <p:stCondLst>
                                            <p:cond delay="0"/>
                                          </p:stCondLst>
                                        </p:cTn>
                                        <p:tgtEl>
                                          <p:spTgt spid="1005">
                                            <p:txEl>
                                              <p:pRg st="0" end="0"/>
                                            </p:txEl>
                                          </p:spTgt>
                                        </p:tgtEl>
                                        <p:attrNameLst>
                                          <p:attrName>style.visibility</p:attrName>
                                        </p:attrNameLst>
                                      </p:cBhvr>
                                      <p:to>
                                        <p:strVal val="visible"/>
                                      </p:to>
                                    </p:set>
                                    <p:anim calcmode="lin" valueType="num">
                                      <p:cBhvr additive="repl">
                                        <p:cTn id="516" dur="500" fill="hold"/>
                                        <p:tgtEl>
                                          <p:spTgt spid="1005">
                                            <p:txEl>
                                              <p:pRg st="0" end="0"/>
                                            </p:txEl>
                                          </p:spTgt>
                                        </p:tgtEl>
                                        <p:attrNameLst>
                                          <p:attrName>ppt_x</p:attrName>
                                        </p:attrNameLst>
                                      </p:cBhvr>
                                      <p:tavLst>
                                        <p:tav tm="0">
                                          <p:val>
                                            <p:strVal val="1+#ppt_w/2"/>
                                          </p:val>
                                        </p:tav>
                                        <p:tav tm="100000">
                                          <p:val>
                                            <p:strVal val="#ppt_x"/>
                                          </p:val>
                                        </p:tav>
                                      </p:tavLst>
                                    </p:anim>
                                    <p:anim calcmode="lin" valueType="num">
                                      <p:cBhvr additive="repl">
                                        <p:cTn id="517" dur="500" fill="hold"/>
                                        <p:tgtEl>
                                          <p:spTgt spid="100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8" nodeType="clickEffect" fill="hold">
                      <p:stCondLst>
                        <p:cond delay="indefinite"/>
                      </p:stCondLst>
                      <p:childTnLst>
                        <p:par>
                          <p:cTn id="519" nodeType="withEffect" fill="hold">
                            <p:stCondLst>
                              <p:cond delay="0"/>
                            </p:stCondLst>
                            <p:childTnLst>
                              <p:par>
                                <p:cTn id="520" nodeType="clickEffect" fill="hold" presetClass="entr" presetID="2" presetSubtype="4">
                                  <p:stCondLst>
                                    <p:cond delay="0"/>
                                  </p:stCondLst>
                                  <p:childTnLst>
                                    <p:set>
                                      <p:cBhvr>
                                        <p:cTn id="521" dur="1" fill="hold">
                                          <p:stCondLst>
                                            <p:cond delay="0"/>
                                          </p:stCondLst>
                                        </p:cTn>
                                        <p:tgtEl>
                                          <p:spTgt spid="1007">
                                            <p:txEl>
                                              <p:pRg st="0" end="0"/>
                                            </p:txEl>
                                          </p:spTgt>
                                        </p:tgtEl>
                                        <p:attrNameLst>
                                          <p:attrName>style.visibility</p:attrName>
                                        </p:attrNameLst>
                                      </p:cBhvr>
                                      <p:to>
                                        <p:strVal val="visible"/>
                                      </p:to>
                                    </p:set>
                                    <p:anim calcmode="lin" valueType="num">
                                      <p:cBhvr additive="repl">
                                        <p:cTn id="522" dur="1000" fill="hold"/>
                                        <p:tgtEl>
                                          <p:spTgt spid="1007">
                                            <p:txEl>
                                              <p:pRg st="0" end="0"/>
                                            </p:txEl>
                                          </p:spTgt>
                                        </p:tgtEl>
                                        <p:attrNameLst>
                                          <p:attrName>ppt_x</p:attrName>
                                        </p:attrNameLst>
                                      </p:cBhvr>
                                      <p:tavLst>
                                        <p:tav tm="0">
                                          <p:val>
                                            <p:strVal val="#ppt_x"/>
                                          </p:val>
                                        </p:tav>
                                        <p:tav tm="100000">
                                          <p:val>
                                            <p:strVal val="#ppt_x"/>
                                          </p:val>
                                        </p:tav>
                                      </p:tavLst>
                                    </p:anim>
                                    <p:anim calcmode="lin" valueType="num">
                                      <p:cBhvr additive="repl">
                                        <p:cTn id="523" dur="1000" fill="hold"/>
                                        <p:tgtEl>
                                          <p:spTgt spid="10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4" nodeType="clickEffect" fill="hold">
                      <p:stCondLst>
                        <p:cond delay="indefinite"/>
                      </p:stCondLst>
                      <p:childTnLst>
                        <p:par>
                          <p:cTn id="525" nodeType="withEffect" fill="hold">
                            <p:stCondLst>
                              <p:cond delay="0"/>
                            </p:stCondLst>
                            <p:childTnLst>
                              <p:par>
                                <p:cTn id="526" nodeType="clickEffect" fill="hold" presetClass="entr" presetID="5" presetSubtype="10">
                                  <p:stCondLst>
                                    <p:cond delay="0"/>
                                  </p:stCondLst>
                                  <p:childTnLst>
                                    <p:set>
                                      <p:cBhvr>
                                        <p:cTn id="527" dur="1" fill="hold">
                                          <p:stCondLst>
                                            <p:cond delay="0"/>
                                          </p:stCondLst>
                                        </p:cTn>
                                        <p:tgtEl>
                                          <p:spTgt spid="1008"/>
                                        </p:tgtEl>
                                        <p:attrNameLst>
                                          <p:attrName>style.visibility</p:attrName>
                                        </p:attrNameLst>
                                      </p:cBhvr>
                                      <p:to>
                                        <p:strVal val="visible"/>
                                      </p:to>
                                    </p:set>
                                    <p:animEffect filter="checkerboard(across)" transition="in">
                                      <p:cBhvr additive="repl">
                                        <p:cTn id="528" dur="1000"/>
                                        <p:tgtEl>
                                          <p:spTgt spid="100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9"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1010"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1011" name="Picture 4" descr=""/>
          <p:cNvPicPr/>
          <p:nvPr/>
        </p:nvPicPr>
        <p:blipFill>
          <a:blip r:embed="rId1"/>
          <a:stretch/>
        </p:blipFill>
        <p:spPr>
          <a:xfrm>
            <a:off x="0" y="0"/>
            <a:ext cx="9143640" cy="6857640"/>
          </a:xfrm>
          <a:prstGeom prst="rect">
            <a:avLst/>
          </a:prstGeom>
          <a:ln w="9360">
            <a:noFill/>
          </a:ln>
        </p:spPr>
      </p:pic>
      <p:sp>
        <p:nvSpPr>
          <p:cNvPr id="1012" name="CustomShape 3"/>
          <p:cNvSpPr/>
          <p:nvPr/>
        </p:nvSpPr>
        <p:spPr>
          <a:xfrm>
            <a:off x="514800" y="18900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3333ff"/>
                </a:solidFill>
                <a:uFillTx/>
                <a:latin typeface="Times New Roman"/>
                <a:ea typeface="DejaVu Sans"/>
              </a:rPr>
              <a:t>Показання:</a:t>
            </a:r>
            <a:endParaRPr b="0" lang="ru-RU" sz="2800" spc="-1" strike="noStrike">
              <a:latin typeface="Arial"/>
            </a:endParaRPr>
          </a:p>
        </p:txBody>
      </p:sp>
      <p:sp>
        <p:nvSpPr>
          <p:cNvPr id="1013" name="CustomShape 4"/>
          <p:cNvSpPr/>
          <p:nvPr/>
        </p:nvSpPr>
        <p:spPr>
          <a:xfrm>
            <a:off x="4998240" y="18900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1014" name="CustomShape 5"/>
          <p:cNvSpPr/>
          <p:nvPr/>
        </p:nvSpPr>
        <p:spPr>
          <a:xfrm>
            <a:off x="178200" y="765000"/>
            <a:ext cx="4660920" cy="777060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Arial"/>
                <a:ea typeface="DejaVu Sans"/>
              </a:rPr>
              <a:t> </a:t>
            </a:r>
            <a:r>
              <a:rPr b="1" lang="ru-RU" sz="2400" spc="-1" strike="noStrike">
                <a:solidFill>
                  <a:srgbClr val="ffffff"/>
                </a:solidFill>
                <a:latin typeface="Times New Roman"/>
                <a:ea typeface="DejaVu Sans"/>
              </a:rPr>
              <a:t>дегенеративно-дистрофічні захворювання суглобів кінцівок та хребта;</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захворювання периферичних нервів;</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ревматоїдний поліартрит на стадії фіброзних змін;</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виразкова хвороба шлунка без схильності до кровотеч;</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облітеруючі захворювання судин кінцівок;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хронічний тонзиліт, паратонзиліт, гострі локалізовані отити, фурункули носа, гострі гнійні перфоративні отити, хронічні мезотимпаніти;</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хронічні та підгострі запалення жіночих статевих органів;</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гідраденіти;</a:t>
            </a:r>
            <a:endParaRPr b="0" lang="ru-RU" sz="2400" spc="-1" strike="noStrike">
              <a:latin typeface="Arial"/>
            </a:endParaRPr>
          </a:p>
        </p:txBody>
      </p:sp>
      <p:sp>
        <p:nvSpPr>
          <p:cNvPr id="1015" name="CustomShape 6"/>
          <p:cNvSpPr/>
          <p:nvPr/>
        </p:nvSpPr>
        <p:spPr>
          <a:xfrm>
            <a:off x="5160960" y="765000"/>
            <a:ext cx="3823560" cy="703908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0"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злоякісні новоутвори;</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активний туберкульоз;</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гарячкові стани;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схильність до кровотеч;</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тиреотоксикози;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вагітність;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наявність набряку тканин, пов'язаного з місцевими розладами кровообігу;</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наявність у тканинах металевих предметів (осколки, кулі, тощо);</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серцево-судинна недостатність II та III ст.;</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несприйнятливість струму;</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істерія; </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лейкози;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6"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17" name="Содержимое 3" descr=""/>
          <p:cNvPicPr/>
          <p:nvPr/>
        </p:nvPicPr>
        <p:blipFill>
          <a:blip r:embed="rId1"/>
          <a:stretch/>
        </p:blipFill>
        <p:spPr>
          <a:xfrm>
            <a:off x="-249840" y="0"/>
            <a:ext cx="9393840" cy="6857640"/>
          </a:xfrm>
          <a:prstGeom prst="rect">
            <a:avLst/>
          </a:prstGeom>
          <a:ln>
            <a:noFill/>
          </a:ln>
        </p:spPr>
      </p:pic>
      <p:sp>
        <p:nvSpPr>
          <p:cNvPr id="1018" name="CustomShape 2"/>
          <p:cNvSpPr/>
          <p:nvPr/>
        </p:nvSpPr>
        <p:spPr>
          <a:xfrm>
            <a:off x="960120" y="214200"/>
            <a:ext cx="592200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Міліметрохвильова терапія</a:t>
            </a:r>
            <a:endParaRPr b="0" lang="ru-RU" sz="3600" spc="-1" strike="noStrike">
              <a:latin typeface="Arial"/>
            </a:endParaRPr>
          </a:p>
        </p:txBody>
      </p:sp>
      <p:sp>
        <p:nvSpPr>
          <p:cNvPr id="1019" name="CustomShape 3"/>
          <p:cNvSpPr/>
          <p:nvPr/>
        </p:nvSpPr>
        <p:spPr>
          <a:xfrm>
            <a:off x="178200" y="1052640"/>
            <a:ext cx="896508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ММВ-терапія - ця дія на організм з лікувально-профілактичними цілями електромагнітними хвилями міліметрового діапазону (частота - від 30000 до 300000 Мгц, довжина хвилі - від 10 до 1 мм). </a:t>
            </a:r>
            <a:endParaRPr b="0" lang="ru-RU" sz="2000" spc="-1" strike="noStrike">
              <a:latin typeface="Arial"/>
            </a:endParaRPr>
          </a:p>
        </p:txBody>
      </p:sp>
      <p:sp>
        <p:nvSpPr>
          <p:cNvPr id="1020" name="CustomShape 4"/>
          <p:cNvSpPr/>
          <p:nvPr/>
        </p:nvSpPr>
        <p:spPr>
          <a:xfrm>
            <a:off x="436680" y="207180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021" name="CustomShape 5"/>
          <p:cNvSpPr/>
          <p:nvPr/>
        </p:nvSpPr>
        <p:spPr>
          <a:xfrm>
            <a:off x="3815640" y="227664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022" name="CustomShape 6"/>
          <p:cNvSpPr/>
          <p:nvPr/>
        </p:nvSpPr>
        <p:spPr>
          <a:xfrm>
            <a:off x="231840" y="2643120"/>
            <a:ext cx="2803680" cy="588312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0" lang="ru-RU" sz="1800" spc="-1" strike="noStrike">
                <a:solidFill>
                  <a:srgbClr val="000000"/>
                </a:solidFill>
                <a:latin typeface="Arial"/>
                <a:ea typeface="DejaVu Sans"/>
              </a:rPr>
              <a:t> </a:t>
            </a:r>
            <a:r>
              <a:rPr b="1" lang="ru-RU" sz="2000" spc="-1" strike="noStrike">
                <a:solidFill>
                  <a:srgbClr val="000000"/>
                </a:solidFill>
                <a:latin typeface="Times New Roman"/>
                <a:ea typeface="DejaVu Sans"/>
              </a:rPr>
              <a:t>ММВ-терапія сприяє поліпшенню трофіки тканин, прискоренню репаративных процесів і підвищенню неспецифічної резистентності організму, відновленню гомеостазу. Також ММВ-терапія стимулює кровотворення і процеси імуногенезу, що значною мірою визначає використання її у онкологічних хворих.</a:t>
            </a:r>
            <a:endParaRPr b="0" lang="ru-RU" sz="2000" spc="-1" strike="noStrike">
              <a:latin typeface="Arial"/>
            </a:endParaRPr>
          </a:p>
        </p:txBody>
      </p:sp>
      <p:sp>
        <p:nvSpPr>
          <p:cNvPr id="1023" name="CustomShape 7"/>
          <p:cNvSpPr/>
          <p:nvPr/>
        </p:nvSpPr>
        <p:spPr>
          <a:xfrm>
            <a:off x="3125160" y="2781360"/>
            <a:ext cx="5839560" cy="13093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 </a:t>
            </a:r>
            <a:r>
              <a:rPr b="1" lang="ru-RU" sz="2000" spc="-1" strike="noStrike">
                <a:solidFill>
                  <a:srgbClr val="000000"/>
                </a:solidFill>
                <a:latin typeface="Times New Roman"/>
                <a:ea typeface="DejaVu Sans"/>
              </a:rPr>
              <a:t>Найчастіше використовуються апарати "Явь-1", " Прамень". Процедури можна проводити, як у безперервному так і в імпульсному режимах.</a:t>
            </a:r>
            <a:endParaRPr b="0" lang="ru-RU" sz="2000" spc="-1" strike="noStrike">
              <a:latin typeface="Arial"/>
            </a:endParaRPr>
          </a:p>
        </p:txBody>
      </p:sp>
      <p:pic>
        <p:nvPicPr>
          <p:cNvPr id="1024" name="Рисунок 10" descr=""/>
          <p:cNvPicPr/>
          <p:nvPr/>
        </p:nvPicPr>
        <p:blipFill>
          <a:blip r:embed="rId2"/>
          <a:stretch/>
        </p:blipFill>
        <p:spPr>
          <a:xfrm>
            <a:off x="5428800" y="3629160"/>
            <a:ext cx="3389760" cy="3228480"/>
          </a:xfrm>
          <a:prstGeom prst="rect">
            <a:avLst/>
          </a:prstGeom>
          <a:ln w="9360">
            <a:noFill/>
          </a:ln>
        </p:spPr>
      </p:pic>
    </p:spTree>
  </p:cSld>
  <mc:AlternateContent>
    <mc:Choice Requires="p14">
      <p:transition spd="slow" p14:dur="2000"/>
    </mc:Choice>
    <mc:Fallback>
      <p:transition spd="slow"/>
    </mc:Fallback>
  </mc:AlternateContent>
  <p:timing>
    <p:tnLst>
      <p:par>
        <p:cTn id="529" dur="indefinite" restart="never" nodeType="tmRoot">
          <p:childTnLst>
            <p:seq>
              <p:cTn id="530" dur="indefinite" nodeType="mainSeq">
                <p:childTnLst>
                  <p:par>
                    <p:cTn id="531" nodeType="clickEffect" fill="hold">
                      <p:stCondLst>
                        <p:cond delay="indefinite"/>
                      </p:stCondLst>
                      <p:childTnLst>
                        <p:par>
                          <p:cTn id="532" nodeType="withEffect" fill="hold">
                            <p:stCondLst>
                              <p:cond delay="0"/>
                            </p:stCondLst>
                            <p:childTnLst>
                              <p:par>
                                <p:cTn id="533" nodeType="clickEffect" fill="hold" presetClass="entr" presetID="2" presetSubtype="1">
                                  <p:stCondLst>
                                    <p:cond delay="0"/>
                                  </p:stCondLst>
                                  <p:childTnLst>
                                    <p:set>
                                      <p:cBhvr>
                                        <p:cTn id="534" dur="1" fill="hold">
                                          <p:stCondLst>
                                            <p:cond delay="0"/>
                                          </p:stCondLst>
                                        </p:cTn>
                                        <p:tgtEl>
                                          <p:spTgt spid="1018"/>
                                        </p:tgtEl>
                                        <p:attrNameLst>
                                          <p:attrName>style.visibility</p:attrName>
                                        </p:attrNameLst>
                                      </p:cBhvr>
                                      <p:to>
                                        <p:strVal val="visible"/>
                                      </p:to>
                                    </p:set>
                                    <p:anim calcmode="lin" valueType="num">
                                      <p:cBhvr additive="repl">
                                        <p:cTn id="535" dur="1000" fill="hold"/>
                                        <p:tgtEl>
                                          <p:spTgt spid="1018"/>
                                        </p:tgtEl>
                                        <p:attrNameLst>
                                          <p:attrName>ppt_x</p:attrName>
                                        </p:attrNameLst>
                                      </p:cBhvr>
                                      <p:tavLst>
                                        <p:tav tm="0">
                                          <p:val>
                                            <p:strVal val="#ppt_x"/>
                                          </p:val>
                                        </p:tav>
                                        <p:tav tm="100000">
                                          <p:val>
                                            <p:strVal val="#ppt_x"/>
                                          </p:val>
                                        </p:tav>
                                      </p:tavLst>
                                    </p:anim>
                                    <p:anim calcmode="lin" valueType="num">
                                      <p:cBhvr additive="repl">
                                        <p:cTn id="536" dur="1000" fill="hold"/>
                                        <p:tgtEl>
                                          <p:spTgt spid="1018"/>
                                        </p:tgtEl>
                                        <p:attrNameLst>
                                          <p:attrName>ppt_y</p:attrName>
                                        </p:attrNameLst>
                                      </p:cBhvr>
                                      <p:tavLst>
                                        <p:tav tm="0">
                                          <p:val>
                                            <p:strVal val="0-#ppt_h/2"/>
                                          </p:val>
                                        </p:tav>
                                        <p:tav tm="100000">
                                          <p:val>
                                            <p:strVal val="#ppt_y"/>
                                          </p:val>
                                        </p:tav>
                                      </p:tavLst>
                                    </p:anim>
                                  </p:childTnLst>
                                </p:cTn>
                              </p:par>
                            </p:childTnLst>
                          </p:cTn>
                        </p:par>
                      </p:childTnLst>
                    </p:cTn>
                  </p:par>
                  <p:par>
                    <p:cTn id="537" nodeType="clickEffect" fill="hold">
                      <p:stCondLst>
                        <p:cond delay="indefinite"/>
                      </p:stCondLst>
                      <p:childTnLst>
                        <p:par>
                          <p:cTn id="538" nodeType="withEffect" fill="hold">
                            <p:stCondLst>
                              <p:cond delay="0"/>
                            </p:stCondLst>
                            <p:childTnLst>
                              <p:par>
                                <p:cTn id="539" nodeType="clickEffect" fill="hold" presetClass="entr" presetID="2" presetSubtype="4">
                                  <p:stCondLst>
                                    <p:cond delay="0"/>
                                  </p:stCondLst>
                                  <p:childTnLst>
                                    <p:set>
                                      <p:cBhvr>
                                        <p:cTn id="540" dur="1" fill="hold">
                                          <p:stCondLst>
                                            <p:cond delay="0"/>
                                          </p:stCondLst>
                                        </p:cTn>
                                        <p:tgtEl>
                                          <p:spTgt spid="1019">
                                            <p:txEl>
                                              <p:pRg st="0" end="0"/>
                                            </p:txEl>
                                          </p:spTgt>
                                        </p:tgtEl>
                                        <p:attrNameLst>
                                          <p:attrName>style.visibility</p:attrName>
                                        </p:attrNameLst>
                                      </p:cBhvr>
                                      <p:to>
                                        <p:strVal val="visible"/>
                                      </p:to>
                                    </p:set>
                                    <p:anim calcmode="lin" valueType="num">
                                      <p:cBhvr additive="repl">
                                        <p:cTn id="541" dur="1000" fill="hold"/>
                                        <p:tgtEl>
                                          <p:spTgt spid="1019">
                                            <p:txEl>
                                              <p:pRg st="0" end="0"/>
                                            </p:txEl>
                                          </p:spTgt>
                                        </p:tgtEl>
                                        <p:attrNameLst>
                                          <p:attrName>ppt_x</p:attrName>
                                        </p:attrNameLst>
                                      </p:cBhvr>
                                      <p:tavLst>
                                        <p:tav tm="0">
                                          <p:val>
                                            <p:strVal val="#ppt_x"/>
                                          </p:val>
                                        </p:tav>
                                        <p:tav tm="100000">
                                          <p:val>
                                            <p:strVal val="#ppt_x"/>
                                          </p:val>
                                        </p:tav>
                                      </p:tavLst>
                                    </p:anim>
                                    <p:anim calcmode="lin" valueType="num">
                                      <p:cBhvr additive="repl">
                                        <p:cTn id="542" dur="1000" fill="hold"/>
                                        <p:tgtEl>
                                          <p:spTgt spid="1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3" nodeType="clickEffect" fill="hold">
                      <p:stCondLst>
                        <p:cond delay="indefinite"/>
                      </p:stCondLst>
                      <p:childTnLst>
                        <p:par>
                          <p:cTn id="544" nodeType="withEffect" fill="hold">
                            <p:stCondLst>
                              <p:cond delay="0"/>
                            </p:stCondLst>
                            <p:childTnLst>
                              <p:par>
                                <p:cTn id="545" nodeType="clickEffect" fill="hold" presetClass="entr" presetID="2" presetSubtype="8">
                                  <p:stCondLst>
                                    <p:cond delay="0"/>
                                  </p:stCondLst>
                                  <p:childTnLst>
                                    <p:set>
                                      <p:cBhvr>
                                        <p:cTn id="546" dur="1" fill="hold">
                                          <p:stCondLst>
                                            <p:cond delay="0"/>
                                          </p:stCondLst>
                                        </p:cTn>
                                        <p:tgtEl>
                                          <p:spTgt spid="1020"/>
                                        </p:tgtEl>
                                        <p:attrNameLst>
                                          <p:attrName>style.visibility</p:attrName>
                                        </p:attrNameLst>
                                      </p:cBhvr>
                                      <p:to>
                                        <p:strVal val="visible"/>
                                      </p:to>
                                    </p:set>
                                    <p:anim calcmode="lin" valueType="num">
                                      <p:cBhvr additive="repl">
                                        <p:cTn id="547" dur="1000" fill="hold"/>
                                        <p:tgtEl>
                                          <p:spTgt spid="1020"/>
                                        </p:tgtEl>
                                        <p:attrNameLst>
                                          <p:attrName>ppt_x</p:attrName>
                                        </p:attrNameLst>
                                      </p:cBhvr>
                                      <p:tavLst>
                                        <p:tav tm="0">
                                          <p:val>
                                            <p:strVal val="0-#ppt_w/2"/>
                                          </p:val>
                                        </p:tav>
                                        <p:tav tm="100000">
                                          <p:val>
                                            <p:strVal val="#ppt_x"/>
                                          </p:val>
                                        </p:tav>
                                      </p:tavLst>
                                    </p:anim>
                                    <p:anim calcmode="lin" valueType="num">
                                      <p:cBhvr additive="repl">
                                        <p:cTn id="548" dur="1000" fill="hold"/>
                                        <p:tgtEl>
                                          <p:spTgt spid="1020"/>
                                        </p:tgtEl>
                                        <p:attrNameLst>
                                          <p:attrName>ppt_y</p:attrName>
                                        </p:attrNameLst>
                                      </p:cBhvr>
                                      <p:tavLst>
                                        <p:tav tm="0">
                                          <p:val>
                                            <p:strVal val="#ppt_y"/>
                                          </p:val>
                                        </p:tav>
                                        <p:tav tm="100000">
                                          <p:val>
                                            <p:strVal val="#ppt_y"/>
                                          </p:val>
                                        </p:tav>
                                      </p:tavLst>
                                    </p:anim>
                                  </p:childTnLst>
                                </p:cTn>
                              </p:par>
                            </p:childTnLst>
                          </p:cTn>
                        </p:par>
                      </p:childTnLst>
                    </p:cTn>
                  </p:par>
                  <p:par>
                    <p:cTn id="549" nodeType="clickEffect" fill="hold">
                      <p:stCondLst>
                        <p:cond delay="indefinite"/>
                      </p:stCondLst>
                      <p:childTnLst>
                        <p:par>
                          <p:cTn id="550" nodeType="withEffect" fill="hold">
                            <p:stCondLst>
                              <p:cond delay="0"/>
                            </p:stCondLst>
                            <p:childTnLst>
                              <p:par>
                                <p:cTn id="551" nodeType="clickEffect" fill="hold" presetClass="entr" presetID="2" presetSubtype="4">
                                  <p:stCondLst>
                                    <p:cond delay="0"/>
                                  </p:stCondLst>
                                  <p:childTnLst>
                                    <p:set>
                                      <p:cBhvr>
                                        <p:cTn id="552" dur="1" fill="hold">
                                          <p:stCondLst>
                                            <p:cond delay="0"/>
                                          </p:stCondLst>
                                        </p:cTn>
                                        <p:tgtEl>
                                          <p:spTgt spid="1022">
                                            <p:txEl>
                                              <p:pRg st="0" end="0"/>
                                            </p:txEl>
                                          </p:spTgt>
                                        </p:tgtEl>
                                        <p:attrNameLst>
                                          <p:attrName>style.visibility</p:attrName>
                                        </p:attrNameLst>
                                      </p:cBhvr>
                                      <p:to>
                                        <p:strVal val="visible"/>
                                      </p:to>
                                    </p:set>
                                    <p:anim calcmode="lin" valueType="num">
                                      <p:cBhvr additive="repl">
                                        <p:cTn id="553" dur="1000" fill="hold"/>
                                        <p:tgtEl>
                                          <p:spTgt spid="1022">
                                            <p:txEl>
                                              <p:pRg st="0" end="0"/>
                                            </p:txEl>
                                          </p:spTgt>
                                        </p:tgtEl>
                                        <p:attrNameLst>
                                          <p:attrName>ppt_x</p:attrName>
                                        </p:attrNameLst>
                                      </p:cBhvr>
                                      <p:tavLst>
                                        <p:tav tm="0">
                                          <p:val>
                                            <p:strVal val="#ppt_x"/>
                                          </p:val>
                                        </p:tav>
                                        <p:tav tm="100000">
                                          <p:val>
                                            <p:strVal val="#ppt_x"/>
                                          </p:val>
                                        </p:tav>
                                      </p:tavLst>
                                    </p:anim>
                                    <p:anim calcmode="lin" valueType="num">
                                      <p:cBhvr additive="repl">
                                        <p:cTn id="554" dur="1000" fill="hold"/>
                                        <p:tgtEl>
                                          <p:spTgt spid="10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5" nodeType="clickEffect" fill="hold">
                      <p:stCondLst>
                        <p:cond delay="indefinite"/>
                      </p:stCondLst>
                      <p:childTnLst>
                        <p:par>
                          <p:cTn id="556" nodeType="withEffect" fill="hold">
                            <p:stCondLst>
                              <p:cond delay="0"/>
                            </p:stCondLst>
                            <p:childTnLst>
                              <p:par>
                                <p:cTn id="557" nodeType="clickEffect" fill="hold" presetClass="entr" presetID="2" presetSubtype="2">
                                  <p:stCondLst>
                                    <p:cond delay="0"/>
                                  </p:stCondLst>
                                  <p:childTnLst>
                                    <p:set>
                                      <p:cBhvr>
                                        <p:cTn id="558" dur="1" fill="hold">
                                          <p:stCondLst>
                                            <p:cond delay="0"/>
                                          </p:stCondLst>
                                        </p:cTn>
                                        <p:tgtEl>
                                          <p:spTgt spid="1021">
                                            <p:txEl>
                                              <p:pRg st="0" end="0"/>
                                            </p:txEl>
                                          </p:spTgt>
                                        </p:tgtEl>
                                        <p:attrNameLst>
                                          <p:attrName>style.visibility</p:attrName>
                                        </p:attrNameLst>
                                      </p:cBhvr>
                                      <p:to>
                                        <p:strVal val="visible"/>
                                      </p:to>
                                    </p:set>
                                    <p:anim calcmode="lin" valueType="num">
                                      <p:cBhvr additive="repl">
                                        <p:cTn id="559" dur="1000" fill="hold"/>
                                        <p:tgtEl>
                                          <p:spTgt spid="1021">
                                            <p:txEl>
                                              <p:pRg st="0" end="0"/>
                                            </p:txEl>
                                          </p:spTgt>
                                        </p:tgtEl>
                                        <p:attrNameLst>
                                          <p:attrName>ppt_x</p:attrName>
                                        </p:attrNameLst>
                                      </p:cBhvr>
                                      <p:tavLst>
                                        <p:tav tm="0">
                                          <p:val>
                                            <p:strVal val="1+#ppt_w/2"/>
                                          </p:val>
                                        </p:tav>
                                        <p:tav tm="100000">
                                          <p:val>
                                            <p:strVal val="#ppt_x"/>
                                          </p:val>
                                        </p:tav>
                                      </p:tavLst>
                                    </p:anim>
                                    <p:anim calcmode="lin" valueType="num">
                                      <p:cBhvr additive="repl">
                                        <p:cTn id="560" dur="1000" fill="hold"/>
                                        <p:tgtEl>
                                          <p:spTgt spid="10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1" nodeType="clickEffect" fill="hold">
                      <p:stCondLst>
                        <p:cond delay="indefinite"/>
                      </p:stCondLst>
                      <p:childTnLst>
                        <p:par>
                          <p:cTn id="562" nodeType="withEffect" fill="hold">
                            <p:stCondLst>
                              <p:cond delay="0"/>
                            </p:stCondLst>
                            <p:childTnLst>
                              <p:par>
                                <p:cTn id="563" nodeType="clickEffect" fill="hold" presetClass="entr" presetID="2" presetSubtype="4">
                                  <p:stCondLst>
                                    <p:cond delay="0"/>
                                  </p:stCondLst>
                                  <p:childTnLst>
                                    <p:set>
                                      <p:cBhvr>
                                        <p:cTn id="564" dur="1" fill="hold">
                                          <p:stCondLst>
                                            <p:cond delay="0"/>
                                          </p:stCondLst>
                                        </p:cTn>
                                        <p:tgtEl>
                                          <p:spTgt spid="1023">
                                            <p:txEl>
                                              <p:pRg st="0" end="0"/>
                                            </p:txEl>
                                          </p:spTgt>
                                        </p:tgtEl>
                                        <p:attrNameLst>
                                          <p:attrName>style.visibility</p:attrName>
                                        </p:attrNameLst>
                                      </p:cBhvr>
                                      <p:to>
                                        <p:strVal val="visible"/>
                                      </p:to>
                                    </p:set>
                                    <p:anim calcmode="lin" valueType="num">
                                      <p:cBhvr additive="repl">
                                        <p:cTn id="565" dur="1000" fill="hold"/>
                                        <p:tgtEl>
                                          <p:spTgt spid="1023">
                                            <p:txEl>
                                              <p:pRg st="0" end="0"/>
                                            </p:txEl>
                                          </p:spTgt>
                                        </p:tgtEl>
                                        <p:attrNameLst>
                                          <p:attrName>ppt_x</p:attrName>
                                        </p:attrNameLst>
                                      </p:cBhvr>
                                      <p:tavLst>
                                        <p:tav tm="0">
                                          <p:val>
                                            <p:strVal val="#ppt_x"/>
                                          </p:val>
                                        </p:tav>
                                        <p:tav tm="100000">
                                          <p:val>
                                            <p:strVal val="#ppt_x"/>
                                          </p:val>
                                        </p:tav>
                                      </p:tavLst>
                                    </p:anim>
                                    <p:anim calcmode="lin" valueType="num">
                                      <p:cBhvr additive="repl">
                                        <p:cTn id="566" dur="1000" fill="hold"/>
                                        <p:tgtEl>
                                          <p:spTgt spid="10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7" nodeType="clickEffect" fill="hold">
                      <p:stCondLst>
                        <p:cond delay="indefinite"/>
                      </p:stCondLst>
                      <p:childTnLst>
                        <p:par>
                          <p:cTn id="568" nodeType="withEffect" fill="hold">
                            <p:stCondLst>
                              <p:cond delay="0"/>
                            </p:stCondLst>
                            <p:childTnLst>
                              <p:par>
                                <p:cTn id="569" nodeType="clickEffect" fill="hold" presetClass="entr" presetID="8" presetSubtype="16">
                                  <p:stCondLst>
                                    <p:cond delay="0"/>
                                  </p:stCondLst>
                                  <p:childTnLst>
                                    <p:set>
                                      <p:cBhvr>
                                        <p:cTn id="570" dur="1" fill="hold">
                                          <p:stCondLst>
                                            <p:cond delay="0"/>
                                          </p:stCondLst>
                                        </p:cTn>
                                        <p:tgtEl>
                                          <p:spTgt spid="1024"/>
                                        </p:tgtEl>
                                        <p:attrNameLst>
                                          <p:attrName>style.visibility</p:attrName>
                                        </p:attrNameLst>
                                      </p:cBhvr>
                                      <p:to>
                                        <p:strVal val="visible"/>
                                      </p:to>
                                    </p:set>
                                    <p:animEffect filter="diamond(in)" transition="in">
                                      <p:cBhvr additive="repl">
                                        <p:cTn id="571" dur="1000"/>
                                        <p:tgtEl>
                                          <p:spTgt spid="102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5"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26" name="Содержимое 3" descr=""/>
          <p:cNvPicPr/>
          <p:nvPr/>
        </p:nvPicPr>
        <p:blipFill>
          <a:blip r:embed="rId1"/>
          <a:stretch/>
        </p:blipFill>
        <p:spPr>
          <a:xfrm>
            <a:off x="0" y="0"/>
            <a:ext cx="9143640" cy="6857640"/>
          </a:xfrm>
          <a:prstGeom prst="rect">
            <a:avLst/>
          </a:prstGeom>
          <a:ln>
            <a:noFill/>
          </a:ln>
        </p:spPr>
      </p:pic>
      <p:sp>
        <p:nvSpPr>
          <p:cNvPr id="1027" name="CustomShape 2"/>
          <p:cNvSpPr/>
          <p:nvPr/>
        </p:nvSpPr>
        <p:spPr>
          <a:xfrm>
            <a:off x="2752920" y="0"/>
            <a:ext cx="307836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Гальванізація</a:t>
            </a:r>
            <a:endParaRPr b="0" lang="ru-RU" sz="3600" spc="-1" strike="noStrike">
              <a:latin typeface="Arial"/>
            </a:endParaRPr>
          </a:p>
        </p:txBody>
      </p:sp>
      <p:sp>
        <p:nvSpPr>
          <p:cNvPr id="1028" name="CustomShape 3"/>
          <p:cNvSpPr/>
          <p:nvPr/>
        </p:nvSpPr>
        <p:spPr>
          <a:xfrm>
            <a:off x="285480" y="981000"/>
            <a:ext cx="867924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Гальванізація - ця дія на організм пацієнта постійним безперервним електричним струмом малої сили (до 50 мА) і низької напруги (30-80 В) через контактно накладені на тіло електроди.</a:t>
            </a:r>
            <a:endParaRPr b="0" lang="ru-RU" sz="2000" spc="-1" strike="noStrike">
              <a:latin typeface="Arial"/>
            </a:endParaRPr>
          </a:p>
        </p:txBody>
      </p:sp>
      <p:sp>
        <p:nvSpPr>
          <p:cNvPr id="1029" name="CustomShape 4"/>
          <p:cNvSpPr/>
          <p:nvPr/>
        </p:nvSpPr>
        <p:spPr>
          <a:xfrm>
            <a:off x="660600" y="1857240"/>
            <a:ext cx="1409400" cy="6382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030" name="CustomShape 5"/>
          <p:cNvSpPr/>
          <p:nvPr/>
        </p:nvSpPr>
        <p:spPr>
          <a:xfrm>
            <a:off x="5590080" y="1857240"/>
            <a:ext cx="2031120" cy="6382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031" name="CustomShape 6"/>
          <p:cNvSpPr/>
          <p:nvPr/>
        </p:nvSpPr>
        <p:spPr>
          <a:xfrm>
            <a:off x="124920" y="2214720"/>
            <a:ext cx="3321360" cy="588312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Times New Roman"/>
                <a:ea typeface="DejaVu Sans"/>
              </a:rPr>
              <a:t>При використанні струму по загальних або сегментарно-рефлекторних методиках спостерігається зниження артеріального тиску, поліпшення кровообігу і лімфотоку, посилення секреторної і моторної функцій шлунку і кишечника, бронхолітичний ефект і стимуляція діяльності миготливого епітелію, поліпшення функцій печінки, нирок, стимуляція відновних процесів в кістковій і сполучній тканинах.</a:t>
            </a:r>
            <a:endParaRPr b="0" lang="ru-RU" sz="2000" spc="-1" strike="noStrike">
              <a:latin typeface="Arial"/>
            </a:endParaRPr>
          </a:p>
        </p:txBody>
      </p:sp>
      <p:sp>
        <p:nvSpPr>
          <p:cNvPr id="1032" name="CustomShape 7"/>
          <p:cNvSpPr/>
          <p:nvPr/>
        </p:nvSpPr>
        <p:spPr>
          <a:xfrm>
            <a:off x="3500280" y="2286000"/>
            <a:ext cx="5303880" cy="25290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ffffff"/>
                </a:solidFill>
                <a:latin typeface="Times New Roman"/>
                <a:ea typeface="DejaVu Sans"/>
              </a:rPr>
              <a:t> </a:t>
            </a:r>
            <a:r>
              <a:rPr b="1" lang="ru-RU" sz="2000" spc="-1" strike="noStrike">
                <a:solidFill>
                  <a:srgbClr val="7030a0"/>
                </a:solidFill>
                <a:latin typeface="Times New Roman"/>
                <a:ea typeface="DejaVu Sans"/>
              </a:rPr>
              <a:t>Для гальванізації використовуються апарати "Радиус-01", "Поток-1", "мікрострум" та ін. Для підведення до хворого постійного струму користуються електродами. Останні складаються з металевої пластинки і прокладення з гідрофільної тканини (оскільки постійний струм викликає явище електролізу).</a:t>
            </a:r>
            <a:endParaRPr b="0" lang="ru-RU" sz="2000" spc="-1" strike="noStrike">
              <a:latin typeface="Arial"/>
            </a:endParaRPr>
          </a:p>
        </p:txBody>
      </p:sp>
      <p:pic>
        <p:nvPicPr>
          <p:cNvPr id="1033" name="Рисунок 12" descr=""/>
          <p:cNvPicPr/>
          <p:nvPr/>
        </p:nvPicPr>
        <p:blipFill>
          <a:blip r:embed="rId2"/>
          <a:stretch/>
        </p:blipFill>
        <p:spPr>
          <a:xfrm>
            <a:off x="5375520" y="4071960"/>
            <a:ext cx="3838680" cy="2785680"/>
          </a:xfrm>
          <a:prstGeom prst="rect">
            <a:avLst/>
          </a:prstGeom>
          <a:ln w="9360">
            <a:noFill/>
          </a:ln>
        </p:spPr>
      </p:pic>
    </p:spTree>
  </p:cSld>
  <mc:AlternateContent>
    <mc:Choice Requires="p14">
      <p:transition spd="slow" p14:dur="2000"/>
    </mc:Choice>
    <mc:Fallback>
      <p:transition spd="slow"/>
    </mc:Fallback>
  </mc:AlternateContent>
  <p:timing>
    <p:tnLst>
      <p:par>
        <p:cTn id="572" dur="indefinite" restart="never" nodeType="tmRoot">
          <p:childTnLst>
            <p:seq>
              <p:cTn id="573" dur="indefinite" nodeType="mainSeq">
                <p:childTnLst>
                  <p:par>
                    <p:cTn id="574" nodeType="clickEffect" fill="hold">
                      <p:stCondLst>
                        <p:cond delay="indefinite"/>
                      </p:stCondLst>
                      <p:childTnLst>
                        <p:par>
                          <p:cTn id="575" nodeType="withEffect" fill="hold">
                            <p:stCondLst>
                              <p:cond delay="0"/>
                            </p:stCondLst>
                            <p:childTnLst>
                              <p:par>
                                <p:cTn id="576" nodeType="clickEffect" fill="hold" presetClass="entr" presetID="2" presetSubtype="1">
                                  <p:stCondLst>
                                    <p:cond delay="0"/>
                                  </p:stCondLst>
                                  <p:childTnLst>
                                    <p:set>
                                      <p:cBhvr>
                                        <p:cTn id="577" dur="1" fill="hold">
                                          <p:stCondLst>
                                            <p:cond delay="0"/>
                                          </p:stCondLst>
                                        </p:cTn>
                                        <p:tgtEl>
                                          <p:spTgt spid="1027"/>
                                        </p:tgtEl>
                                        <p:attrNameLst>
                                          <p:attrName>style.visibility</p:attrName>
                                        </p:attrNameLst>
                                      </p:cBhvr>
                                      <p:to>
                                        <p:strVal val="visible"/>
                                      </p:to>
                                    </p:set>
                                    <p:anim calcmode="lin" valueType="num">
                                      <p:cBhvr additive="repl">
                                        <p:cTn id="578" dur="1000" fill="hold"/>
                                        <p:tgtEl>
                                          <p:spTgt spid="1027"/>
                                        </p:tgtEl>
                                        <p:attrNameLst>
                                          <p:attrName>ppt_x</p:attrName>
                                        </p:attrNameLst>
                                      </p:cBhvr>
                                      <p:tavLst>
                                        <p:tav tm="0">
                                          <p:val>
                                            <p:strVal val="#ppt_x"/>
                                          </p:val>
                                        </p:tav>
                                        <p:tav tm="100000">
                                          <p:val>
                                            <p:strVal val="#ppt_x"/>
                                          </p:val>
                                        </p:tav>
                                      </p:tavLst>
                                    </p:anim>
                                    <p:anim calcmode="lin" valueType="num">
                                      <p:cBhvr additive="repl">
                                        <p:cTn id="579" dur="1000" fill="hold"/>
                                        <p:tgtEl>
                                          <p:spTgt spid="1027"/>
                                        </p:tgtEl>
                                        <p:attrNameLst>
                                          <p:attrName>ppt_y</p:attrName>
                                        </p:attrNameLst>
                                      </p:cBhvr>
                                      <p:tavLst>
                                        <p:tav tm="0">
                                          <p:val>
                                            <p:strVal val="0-#ppt_h/2"/>
                                          </p:val>
                                        </p:tav>
                                        <p:tav tm="100000">
                                          <p:val>
                                            <p:strVal val="#ppt_y"/>
                                          </p:val>
                                        </p:tav>
                                      </p:tavLst>
                                    </p:anim>
                                  </p:childTnLst>
                                </p:cTn>
                              </p:par>
                            </p:childTnLst>
                          </p:cTn>
                        </p:par>
                      </p:childTnLst>
                    </p:cTn>
                  </p:par>
                  <p:par>
                    <p:cTn id="580" nodeType="clickEffect" fill="hold">
                      <p:stCondLst>
                        <p:cond delay="indefinite"/>
                      </p:stCondLst>
                      <p:childTnLst>
                        <p:par>
                          <p:cTn id="581" nodeType="withEffect" fill="hold">
                            <p:stCondLst>
                              <p:cond delay="0"/>
                            </p:stCondLst>
                            <p:childTnLst>
                              <p:par>
                                <p:cTn id="582" nodeType="clickEffect" fill="hold" presetClass="entr" presetID="2" presetSubtype="4">
                                  <p:stCondLst>
                                    <p:cond delay="0"/>
                                  </p:stCondLst>
                                  <p:childTnLst>
                                    <p:set>
                                      <p:cBhvr>
                                        <p:cTn id="583" dur="1" fill="hold">
                                          <p:stCondLst>
                                            <p:cond delay="0"/>
                                          </p:stCondLst>
                                        </p:cTn>
                                        <p:tgtEl>
                                          <p:spTgt spid="1028">
                                            <p:txEl>
                                              <p:pRg st="0" end="0"/>
                                            </p:txEl>
                                          </p:spTgt>
                                        </p:tgtEl>
                                        <p:attrNameLst>
                                          <p:attrName>style.visibility</p:attrName>
                                        </p:attrNameLst>
                                      </p:cBhvr>
                                      <p:to>
                                        <p:strVal val="visible"/>
                                      </p:to>
                                    </p:set>
                                    <p:anim calcmode="lin" valueType="num">
                                      <p:cBhvr additive="repl">
                                        <p:cTn id="584" dur="1000" fill="hold"/>
                                        <p:tgtEl>
                                          <p:spTgt spid="1028">
                                            <p:txEl>
                                              <p:pRg st="0" end="0"/>
                                            </p:txEl>
                                          </p:spTgt>
                                        </p:tgtEl>
                                        <p:attrNameLst>
                                          <p:attrName>ppt_x</p:attrName>
                                        </p:attrNameLst>
                                      </p:cBhvr>
                                      <p:tavLst>
                                        <p:tav tm="0">
                                          <p:val>
                                            <p:strVal val="#ppt_x"/>
                                          </p:val>
                                        </p:tav>
                                        <p:tav tm="100000">
                                          <p:val>
                                            <p:strVal val="#ppt_x"/>
                                          </p:val>
                                        </p:tav>
                                      </p:tavLst>
                                    </p:anim>
                                    <p:anim calcmode="lin" valueType="num">
                                      <p:cBhvr additive="repl">
                                        <p:cTn id="585" dur="1000" fill="hold"/>
                                        <p:tgtEl>
                                          <p:spTgt spid="10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6" nodeType="clickEffect" fill="hold">
                      <p:stCondLst>
                        <p:cond delay="indefinite"/>
                      </p:stCondLst>
                      <p:childTnLst>
                        <p:par>
                          <p:cTn id="587" nodeType="withEffect" fill="hold">
                            <p:stCondLst>
                              <p:cond delay="0"/>
                            </p:stCondLst>
                            <p:childTnLst>
                              <p:par>
                                <p:cTn id="588" nodeType="clickEffect" fill="hold" presetClass="entr" presetID="2" presetSubtype="8">
                                  <p:stCondLst>
                                    <p:cond delay="0"/>
                                  </p:stCondLst>
                                  <p:childTnLst>
                                    <p:set>
                                      <p:cBhvr>
                                        <p:cTn id="589" dur="1" fill="hold">
                                          <p:stCondLst>
                                            <p:cond delay="0"/>
                                          </p:stCondLst>
                                        </p:cTn>
                                        <p:tgtEl>
                                          <p:spTgt spid="1029">
                                            <p:txEl>
                                              <p:pRg st="0" end="0"/>
                                            </p:txEl>
                                          </p:spTgt>
                                        </p:tgtEl>
                                        <p:attrNameLst>
                                          <p:attrName>style.visibility</p:attrName>
                                        </p:attrNameLst>
                                      </p:cBhvr>
                                      <p:to>
                                        <p:strVal val="visible"/>
                                      </p:to>
                                    </p:set>
                                    <p:anim calcmode="lin" valueType="num">
                                      <p:cBhvr additive="repl">
                                        <p:cTn id="590" dur="1000" fill="hold"/>
                                        <p:tgtEl>
                                          <p:spTgt spid="1029">
                                            <p:txEl>
                                              <p:pRg st="0" end="0"/>
                                            </p:txEl>
                                          </p:spTgt>
                                        </p:tgtEl>
                                        <p:attrNameLst>
                                          <p:attrName>ppt_x</p:attrName>
                                        </p:attrNameLst>
                                      </p:cBhvr>
                                      <p:tavLst>
                                        <p:tav tm="0">
                                          <p:val>
                                            <p:strVal val="0-#ppt_w/2"/>
                                          </p:val>
                                        </p:tav>
                                        <p:tav tm="100000">
                                          <p:val>
                                            <p:strVal val="#ppt_x"/>
                                          </p:val>
                                        </p:tav>
                                      </p:tavLst>
                                    </p:anim>
                                    <p:anim calcmode="lin" valueType="num">
                                      <p:cBhvr additive="repl">
                                        <p:cTn id="591" dur="1000" fill="hold"/>
                                        <p:tgtEl>
                                          <p:spTgt spid="10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92" nodeType="clickEffect" fill="hold">
                      <p:stCondLst>
                        <p:cond delay="indefinite"/>
                      </p:stCondLst>
                      <p:childTnLst>
                        <p:par>
                          <p:cTn id="593" nodeType="withEffect" fill="hold">
                            <p:stCondLst>
                              <p:cond delay="0"/>
                            </p:stCondLst>
                            <p:childTnLst>
                              <p:par>
                                <p:cTn id="594" nodeType="clickEffect" fill="hold" presetClass="entr" presetID="2" presetSubtype="4">
                                  <p:stCondLst>
                                    <p:cond delay="0"/>
                                  </p:stCondLst>
                                  <p:childTnLst>
                                    <p:set>
                                      <p:cBhvr>
                                        <p:cTn id="595" dur="1" fill="hold">
                                          <p:stCondLst>
                                            <p:cond delay="0"/>
                                          </p:stCondLst>
                                        </p:cTn>
                                        <p:tgtEl>
                                          <p:spTgt spid="1031"/>
                                        </p:tgtEl>
                                        <p:attrNameLst>
                                          <p:attrName>style.visibility</p:attrName>
                                        </p:attrNameLst>
                                      </p:cBhvr>
                                      <p:to>
                                        <p:strVal val="visible"/>
                                      </p:to>
                                    </p:set>
                                    <p:anim calcmode="lin" valueType="num">
                                      <p:cBhvr additive="repl">
                                        <p:cTn id="596" dur="1000" fill="hold"/>
                                        <p:tgtEl>
                                          <p:spTgt spid="1031"/>
                                        </p:tgtEl>
                                        <p:attrNameLst>
                                          <p:attrName>ppt_x</p:attrName>
                                        </p:attrNameLst>
                                      </p:cBhvr>
                                      <p:tavLst>
                                        <p:tav tm="0">
                                          <p:val>
                                            <p:strVal val="#ppt_x"/>
                                          </p:val>
                                        </p:tav>
                                        <p:tav tm="100000">
                                          <p:val>
                                            <p:strVal val="#ppt_x"/>
                                          </p:val>
                                        </p:tav>
                                      </p:tavLst>
                                    </p:anim>
                                    <p:anim calcmode="lin" valueType="num">
                                      <p:cBhvr additive="repl">
                                        <p:cTn id="597" dur="10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598" nodeType="clickEffect" fill="hold">
                      <p:stCondLst>
                        <p:cond delay="indefinite"/>
                      </p:stCondLst>
                      <p:childTnLst>
                        <p:par>
                          <p:cTn id="599" nodeType="withEffect" fill="hold">
                            <p:stCondLst>
                              <p:cond delay="0"/>
                            </p:stCondLst>
                            <p:childTnLst>
                              <p:par>
                                <p:cTn id="600" nodeType="clickEffect" fill="hold" presetClass="entr" presetID="2" presetSubtype="2">
                                  <p:stCondLst>
                                    <p:cond delay="0"/>
                                  </p:stCondLst>
                                  <p:childTnLst>
                                    <p:set>
                                      <p:cBhvr>
                                        <p:cTn id="601" dur="1" fill="hold">
                                          <p:stCondLst>
                                            <p:cond delay="0"/>
                                          </p:stCondLst>
                                        </p:cTn>
                                        <p:tgtEl>
                                          <p:spTgt spid="1030">
                                            <p:txEl>
                                              <p:pRg st="0" end="0"/>
                                            </p:txEl>
                                          </p:spTgt>
                                        </p:tgtEl>
                                        <p:attrNameLst>
                                          <p:attrName>style.visibility</p:attrName>
                                        </p:attrNameLst>
                                      </p:cBhvr>
                                      <p:to>
                                        <p:strVal val="visible"/>
                                      </p:to>
                                    </p:set>
                                    <p:anim calcmode="lin" valueType="num">
                                      <p:cBhvr additive="repl">
                                        <p:cTn id="602" dur="1000" fill="hold"/>
                                        <p:tgtEl>
                                          <p:spTgt spid="1030">
                                            <p:txEl>
                                              <p:pRg st="0" end="0"/>
                                            </p:txEl>
                                          </p:spTgt>
                                        </p:tgtEl>
                                        <p:attrNameLst>
                                          <p:attrName>ppt_x</p:attrName>
                                        </p:attrNameLst>
                                      </p:cBhvr>
                                      <p:tavLst>
                                        <p:tav tm="0">
                                          <p:val>
                                            <p:strVal val="1+#ppt_w/2"/>
                                          </p:val>
                                        </p:tav>
                                        <p:tav tm="100000">
                                          <p:val>
                                            <p:strVal val="#ppt_x"/>
                                          </p:val>
                                        </p:tav>
                                      </p:tavLst>
                                    </p:anim>
                                    <p:anim calcmode="lin" valueType="num">
                                      <p:cBhvr additive="repl">
                                        <p:cTn id="603" dur="10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04" nodeType="clickEffect" fill="hold">
                      <p:stCondLst>
                        <p:cond delay="indefinite"/>
                      </p:stCondLst>
                      <p:childTnLst>
                        <p:par>
                          <p:cTn id="605" nodeType="withEffect" fill="hold">
                            <p:stCondLst>
                              <p:cond delay="0"/>
                            </p:stCondLst>
                            <p:childTnLst>
                              <p:par>
                                <p:cTn id="606" nodeType="clickEffect" fill="hold" presetClass="entr" presetID="2" presetSubtype="4">
                                  <p:stCondLst>
                                    <p:cond delay="0"/>
                                  </p:stCondLst>
                                  <p:childTnLst>
                                    <p:set>
                                      <p:cBhvr>
                                        <p:cTn id="607" dur="1" fill="hold">
                                          <p:stCondLst>
                                            <p:cond delay="0"/>
                                          </p:stCondLst>
                                        </p:cTn>
                                        <p:tgtEl>
                                          <p:spTgt spid="1032">
                                            <p:txEl>
                                              <p:pRg st="0" end="0"/>
                                            </p:txEl>
                                          </p:spTgt>
                                        </p:tgtEl>
                                        <p:attrNameLst>
                                          <p:attrName>style.visibility</p:attrName>
                                        </p:attrNameLst>
                                      </p:cBhvr>
                                      <p:to>
                                        <p:strVal val="visible"/>
                                      </p:to>
                                    </p:set>
                                    <p:anim calcmode="lin" valueType="num">
                                      <p:cBhvr additive="repl">
                                        <p:cTn id="608" dur="1000" fill="hold"/>
                                        <p:tgtEl>
                                          <p:spTgt spid="1032">
                                            <p:txEl>
                                              <p:pRg st="0" end="0"/>
                                            </p:txEl>
                                          </p:spTgt>
                                        </p:tgtEl>
                                        <p:attrNameLst>
                                          <p:attrName>ppt_x</p:attrName>
                                        </p:attrNameLst>
                                      </p:cBhvr>
                                      <p:tavLst>
                                        <p:tav tm="0">
                                          <p:val>
                                            <p:strVal val="#ppt_x"/>
                                          </p:val>
                                        </p:tav>
                                        <p:tav tm="100000">
                                          <p:val>
                                            <p:strVal val="#ppt_x"/>
                                          </p:val>
                                        </p:tav>
                                      </p:tavLst>
                                    </p:anim>
                                    <p:anim calcmode="lin" valueType="num">
                                      <p:cBhvr additive="repl">
                                        <p:cTn id="609" dur="1000" fill="hold"/>
                                        <p:tgtEl>
                                          <p:spTgt spid="10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0" nodeType="clickEffect" fill="hold">
                      <p:stCondLst>
                        <p:cond delay="indefinite"/>
                      </p:stCondLst>
                      <p:childTnLst>
                        <p:par>
                          <p:cTn id="611" nodeType="withEffect" fill="hold">
                            <p:stCondLst>
                              <p:cond delay="0"/>
                            </p:stCondLst>
                            <p:childTnLst>
                              <p:par>
                                <p:cTn id="612" nodeType="clickEffect" fill="hold" presetClass="emph" presetID="8">
                                  <p:stCondLst>
                                    <p:cond delay="0"/>
                                  </p:stCondLst>
                                  <p:childTnLst>
                                    <p:animRot by="21600000">
                                      <p:cBhvr>
                                        <p:cTn id="613" dur="2000" fill="hold"/>
                                        <p:tgtEl>
                                          <p:spTgt spid="1033"/>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4"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1035"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1036" name="Picture 4" descr=""/>
          <p:cNvPicPr/>
          <p:nvPr/>
        </p:nvPicPr>
        <p:blipFill>
          <a:blip r:embed="rId1"/>
          <a:stretch/>
        </p:blipFill>
        <p:spPr>
          <a:xfrm>
            <a:off x="0" y="0"/>
            <a:ext cx="9143640" cy="6857640"/>
          </a:xfrm>
          <a:prstGeom prst="rect">
            <a:avLst/>
          </a:prstGeom>
          <a:ln w="9360">
            <a:noFill/>
          </a:ln>
        </p:spPr>
      </p:pic>
      <p:sp>
        <p:nvSpPr>
          <p:cNvPr id="1037" name="CustomShape 3"/>
          <p:cNvSpPr/>
          <p:nvPr/>
        </p:nvSpPr>
        <p:spPr>
          <a:xfrm>
            <a:off x="298800" y="18900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000000"/>
                </a:solidFill>
                <a:uFillTx/>
                <a:latin typeface="Times New Roman"/>
                <a:ea typeface="DejaVu Sans"/>
              </a:rPr>
              <a:t>Показання:</a:t>
            </a:r>
            <a:endParaRPr b="0" lang="ru-RU" sz="2800" spc="-1" strike="noStrike">
              <a:latin typeface="Arial"/>
            </a:endParaRPr>
          </a:p>
        </p:txBody>
      </p:sp>
      <p:sp>
        <p:nvSpPr>
          <p:cNvPr id="1038" name="CustomShape 4"/>
          <p:cNvSpPr/>
          <p:nvPr/>
        </p:nvSpPr>
        <p:spPr>
          <a:xfrm>
            <a:off x="4566600" y="18900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1039" name="CustomShape 5"/>
          <p:cNvSpPr/>
          <p:nvPr/>
        </p:nvSpPr>
        <p:spPr>
          <a:xfrm>
            <a:off x="303120" y="857160"/>
            <a:ext cx="4268160" cy="557604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хвороби периферичної нервової системи (невралгії, радикуліт);</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Функціональні й органічні захворювання ЦНС;</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хронічні запальні процеси;</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травми та механічні зміни периферичних нервів;</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гастрити, коліти, дискінезії жовчного міхура;</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мігрень, бронхіальна астма;</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вазомоторний риніт;</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виразкова хвороба;</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гіпертонічна хвороба І і II ст.    </a:t>
            </a:r>
            <a:r>
              <a:rPr b="1" lang="ru-RU" sz="2000" spc="-1" strike="noStrike">
                <a:solidFill>
                  <a:srgbClr val="000000"/>
                </a:solidFill>
                <a:latin typeface="Arial"/>
                <a:ea typeface="DejaVu Sans"/>
              </a:rPr>
              <a:t>  </a:t>
            </a:r>
            <a:endParaRPr b="0" lang="ru-RU" sz="2000" spc="-1" strike="noStrike">
              <a:latin typeface="Arial"/>
            </a:endParaRPr>
          </a:p>
        </p:txBody>
      </p:sp>
      <p:sp>
        <p:nvSpPr>
          <p:cNvPr id="1040" name="CustomShape 6"/>
          <p:cNvSpPr/>
          <p:nvPr/>
        </p:nvSpPr>
        <p:spPr>
          <a:xfrm>
            <a:off x="5321880" y="836640"/>
            <a:ext cx="3372120" cy="447876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Індивідуальна підвищена чутливість до струму;</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пошкодження та хвороби шкіри в місцях накладання електродів;</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наявність гострих гнійних запальних процесів;</a:t>
            </a:r>
            <a:endParaRPr b="0" lang="ru-RU" sz="2400" spc="-1" strike="noStrike">
              <a:latin typeface="Arial"/>
            </a:endParaRPr>
          </a:p>
          <a:p>
            <a:pPr indent="-216000">
              <a:lnSpc>
                <a:spcPct val="100000"/>
              </a:lnSpc>
              <a:buClr>
                <a:srgbClr val="ffffff"/>
              </a:buClr>
              <a:buFont typeface="Symbol" charset="2"/>
              <a:buChar char=""/>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повна втрата больової чутливості.</a:t>
            </a:r>
            <a:endParaRPr b="0" lang="ru-RU" sz="2400" spc="-1" strike="noStrike">
              <a:latin typeface="Arial"/>
            </a:endParaRPr>
          </a:p>
        </p:txBody>
      </p:sp>
    </p:spTree>
  </p:cSld>
  <mc:AlternateContent>
    <mc:Choice Requires="p14">
      <p:transition spd="slow" p14:dur="2000"/>
    </mc:Choice>
    <mc:Fallback>
      <p:transition spd="slow"/>
    </mc:Fallback>
  </mc:AlternateContent>
  <p:timing>
    <p:tnLst>
      <p:par>
        <p:cTn id="614" dur="indefinite" restart="never" nodeType="tmRoot">
          <p:childTnLst>
            <p:seq>
              <p:cTn id="615" dur="indefinite" nodeType="mainSeq">
                <p:childTnLst>
                  <p:par>
                    <p:cTn id="616" nodeType="clickEffect" fill="hold">
                      <p:stCondLst>
                        <p:cond delay="indefinite"/>
                      </p:stCondLst>
                      <p:childTnLst>
                        <p:par>
                          <p:cTn id="617" nodeType="withEffect" fill="hold">
                            <p:stCondLst>
                              <p:cond delay="0"/>
                            </p:stCondLst>
                            <p:childTnLst>
                              <p:par>
                                <p:cTn id="618" nodeType="clickEffect" fill="hold" presetClass="entr" presetID="2" presetSubtype="4">
                                  <p:stCondLst>
                                    <p:cond delay="0"/>
                                  </p:stCondLst>
                                  <p:childTnLst>
                                    <p:set>
                                      <p:cBhvr>
                                        <p:cTn id="619" dur="1" fill="hold">
                                          <p:stCondLst>
                                            <p:cond delay="0"/>
                                          </p:stCondLst>
                                        </p:cTn>
                                        <p:tgtEl>
                                          <p:spTgt spid="1037">
                                            <p:txEl>
                                              <p:pRg st="0" end="0"/>
                                            </p:txEl>
                                          </p:spTgt>
                                        </p:tgtEl>
                                        <p:attrNameLst>
                                          <p:attrName>style.visibility</p:attrName>
                                        </p:attrNameLst>
                                      </p:cBhvr>
                                      <p:to>
                                        <p:strVal val="visible"/>
                                      </p:to>
                                    </p:set>
                                    <p:anim calcmode="lin" valueType="num">
                                      <p:cBhvr additive="repl">
                                        <p:cTn id="620" dur="1000" fill="hold"/>
                                        <p:tgtEl>
                                          <p:spTgt spid="1037">
                                            <p:txEl>
                                              <p:pRg st="0" end="0"/>
                                            </p:txEl>
                                          </p:spTgt>
                                        </p:tgtEl>
                                        <p:attrNameLst>
                                          <p:attrName>ppt_x</p:attrName>
                                        </p:attrNameLst>
                                      </p:cBhvr>
                                      <p:tavLst>
                                        <p:tav tm="0">
                                          <p:val>
                                            <p:strVal val="#ppt_x"/>
                                          </p:val>
                                        </p:tav>
                                        <p:tav tm="100000">
                                          <p:val>
                                            <p:strVal val="#ppt_x"/>
                                          </p:val>
                                        </p:tav>
                                      </p:tavLst>
                                    </p:anim>
                                    <p:anim calcmode="lin" valueType="num">
                                      <p:cBhvr additive="repl">
                                        <p:cTn id="621" dur="1000" fill="hold"/>
                                        <p:tgtEl>
                                          <p:spTgt spid="10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2" nodeType="clickEffect" fill="hold">
                      <p:stCondLst>
                        <p:cond delay="indefinite"/>
                      </p:stCondLst>
                      <p:childTnLst>
                        <p:par>
                          <p:cTn id="623" nodeType="withEffect" fill="hold">
                            <p:stCondLst>
                              <p:cond delay="0"/>
                            </p:stCondLst>
                            <p:childTnLst>
                              <p:par>
                                <p:cTn id="624" nodeType="clickEffect" fill="hold" presetClass="entr" presetID="2" presetSubtype="4">
                                  <p:stCondLst>
                                    <p:cond delay="0"/>
                                  </p:stCondLst>
                                  <p:childTnLst>
                                    <p:set>
                                      <p:cBhvr>
                                        <p:cTn id="625" dur="1" fill="hold">
                                          <p:stCondLst>
                                            <p:cond delay="0"/>
                                          </p:stCondLst>
                                        </p:cTn>
                                        <p:tgtEl>
                                          <p:spTgt spid="1038">
                                            <p:txEl>
                                              <p:pRg st="0" end="0"/>
                                            </p:txEl>
                                          </p:spTgt>
                                        </p:tgtEl>
                                        <p:attrNameLst>
                                          <p:attrName>style.visibility</p:attrName>
                                        </p:attrNameLst>
                                      </p:cBhvr>
                                      <p:to>
                                        <p:strVal val="visible"/>
                                      </p:to>
                                    </p:set>
                                    <p:anim calcmode="lin" valueType="num">
                                      <p:cBhvr additive="repl">
                                        <p:cTn id="626" dur="1000" fill="hold"/>
                                        <p:tgtEl>
                                          <p:spTgt spid="1038">
                                            <p:txEl>
                                              <p:pRg st="0" end="0"/>
                                            </p:txEl>
                                          </p:spTgt>
                                        </p:tgtEl>
                                        <p:attrNameLst>
                                          <p:attrName>ppt_x</p:attrName>
                                        </p:attrNameLst>
                                      </p:cBhvr>
                                      <p:tavLst>
                                        <p:tav tm="0">
                                          <p:val>
                                            <p:strVal val="#ppt_x"/>
                                          </p:val>
                                        </p:tav>
                                        <p:tav tm="100000">
                                          <p:val>
                                            <p:strVal val="#ppt_x"/>
                                          </p:val>
                                        </p:tav>
                                      </p:tavLst>
                                    </p:anim>
                                    <p:anim calcmode="lin" valueType="num">
                                      <p:cBhvr additive="repl">
                                        <p:cTn id="627" dur="1000" fill="hold"/>
                                        <p:tgtEl>
                                          <p:spTgt spid="103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CustomShape 1"/>
          <p:cNvSpPr/>
          <p:nvPr/>
        </p:nvSpPr>
        <p:spPr>
          <a:xfrm>
            <a:off x="285480" y="285840"/>
            <a:ext cx="8732880" cy="58510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Сприятливі кліматичні умови для лікування і відпочинку склалися на вузькій (до 40 км.) приморській смузі, де знаходяться основні </a:t>
            </a:r>
            <a:r>
              <a:rPr b="1" i="1" lang="ru-RU" sz="1800" spc="-1" strike="noStrike">
                <a:solidFill>
                  <a:srgbClr val="ff0000"/>
                </a:solidFill>
                <a:latin typeface="Arial"/>
                <a:ea typeface="DejaVu Sans"/>
              </a:rPr>
              <a:t>приморські кліматичні курорти степової зони України</a:t>
            </a:r>
            <a:r>
              <a:rPr b="1" lang="ru-RU" sz="1800" spc="-1" strike="noStrike">
                <a:solidFill>
                  <a:srgbClr val="000000"/>
                </a:solidFill>
                <a:latin typeface="Arial"/>
                <a:ea typeface="DejaVu Sans"/>
              </a:rPr>
              <a:t>, використовувані для </a:t>
            </a:r>
            <a:r>
              <a:rPr b="1" lang="ru-RU" sz="1800" spc="-1" strike="noStrike">
                <a:solidFill>
                  <a:srgbClr val="7030a0"/>
                </a:solidFill>
                <a:latin typeface="Arial"/>
                <a:ea typeface="DejaVu Sans"/>
              </a:rPr>
              <a:t>геліо-, аеро-, таласотерапії</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i="1" lang="ru-RU" sz="1800" spc="-1" strike="noStrike">
                <a:solidFill>
                  <a:srgbClr val="7030a0"/>
                </a:solidFill>
                <a:latin typeface="Arial"/>
                <a:ea typeface="DejaVu Sans"/>
              </a:rPr>
              <a:t>Одеська група курортів </a:t>
            </a:r>
            <a:r>
              <a:rPr b="1" lang="ru-RU" sz="1800" spc="-1" strike="noStrike">
                <a:solidFill>
                  <a:srgbClr val="000000"/>
                </a:solidFill>
                <a:latin typeface="Arial"/>
                <a:ea typeface="DejaVu Sans"/>
              </a:rPr>
              <a:t>є ядром Одеського рекреаційного району, який охоплює територію 3-х Причорноморських областей. У 1833 р. у цій зоні був створений на основі бальнеологічних ресурсів Куяльницького лиману курорт. У даний час більшість курортів даної групи базуються на використанні лікувальних якостей морського клімату; 6 з 10 приморських курортів — </a:t>
            </a:r>
            <a:r>
              <a:rPr b="1" lang="ru-RU" sz="1800" spc="-1" strike="noStrike">
                <a:solidFill>
                  <a:srgbClr val="0070c0"/>
                </a:solidFill>
                <a:latin typeface="Arial"/>
                <a:ea typeface="DejaVu Sans"/>
              </a:rPr>
              <a:t>Аркадія, Великий Фонтан, Лузановка, Лебедівка, Лермонтовський, Чорноморка </a:t>
            </a:r>
            <a:r>
              <a:rPr b="1" lang="ru-RU" sz="1800" spc="-1" strike="noStrike">
                <a:solidFill>
                  <a:srgbClr val="000000"/>
                </a:solidFill>
                <a:latin typeface="Arial"/>
                <a:ea typeface="DejaVu Sans"/>
              </a:rPr>
              <a:t>— функціонують на базі кліматолікування. До Одеської групи курортів відносять також курорти: </a:t>
            </a:r>
            <a:r>
              <a:rPr b="1" lang="ru-RU" sz="1800" spc="-1" strike="noStrike">
                <a:solidFill>
                  <a:srgbClr val="0070c0"/>
                </a:solidFill>
                <a:latin typeface="Arial"/>
                <a:ea typeface="DejaVu Sans"/>
              </a:rPr>
              <a:t>Кароліно-Бугаз, Затоку і Сергіївку</a:t>
            </a:r>
            <a:r>
              <a:rPr b="1" lang="ru-RU" sz="1800" spc="-1" strike="noStrike">
                <a:solidFill>
                  <a:srgbClr val="000000"/>
                </a:solidFill>
                <a:latin typeface="Arial"/>
                <a:ea typeface="DejaVu Sans"/>
              </a:rPr>
              <a:t>. Вплив Одеської групи курортів на більшість інших курортів зростає завдяки наявності </a:t>
            </a:r>
            <a:r>
              <a:rPr b="1" lang="ru-RU" sz="1800" spc="-1" strike="noStrike">
                <a:solidFill>
                  <a:srgbClr val="00b050"/>
                </a:solidFill>
                <a:latin typeface="Arial"/>
                <a:ea typeface="DejaVu Sans"/>
              </a:rPr>
              <a:t>грязей лиманів і озер та джерел мінеральних вод.</a:t>
            </a:r>
            <a:r>
              <a:rPr b="1" lang="ru-RU" sz="1800" spc="-1" strike="noStrike">
                <a:solidFill>
                  <a:srgbClr val="000000"/>
                </a:solidFill>
                <a:latin typeface="Arial"/>
                <a:ea typeface="DejaVu Sans"/>
              </a:rPr>
              <a:t> Рекреаційні ресурси кліматичних курортів Одеської групи ефективні при хронічних захворюваннях опорно-рухового апарату, нервової та серцево-судинної системи, органів дихання не туберкульозного характеру. Спільно з бальнеологічними ресурсами вони використовуються для лікування органів травлення. У регіоні є всі умови для розвитку водного, культурнопізнавального автомобільного та інших видів туризму.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1" name="Picture 2"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2" name="Picture 2"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3" name="Picture 2"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4" name="Picture 2"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5" name="Picture 4"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6"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47" name="Содержимое 3" descr=""/>
          <p:cNvPicPr/>
          <p:nvPr/>
        </p:nvPicPr>
        <p:blipFill>
          <a:blip r:embed="rId1"/>
          <a:stretch/>
        </p:blipFill>
        <p:spPr>
          <a:xfrm>
            <a:off x="0" y="0"/>
            <a:ext cx="9143640" cy="6857640"/>
          </a:xfrm>
          <a:prstGeom prst="rect">
            <a:avLst/>
          </a:prstGeom>
          <a:ln>
            <a:noFill/>
          </a:ln>
        </p:spPr>
      </p:pic>
      <p:sp>
        <p:nvSpPr>
          <p:cNvPr id="1048" name="CustomShape 2"/>
          <p:cNvSpPr/>
          <p:nvPr/>
        </p:nvSpPr>
        <p:spPr>
          <a:xfrm>
            <a:off x="2842920" y="0"/>
            <a:ext cx="2354400" cy="11869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3600" spc="-1" strike="noStrike">
                <a:solidFill>
                  <a:srgbClr val="7030a0"/>
                </a:solidFill>
                <a:latin typeface="Times New Roman"/>
                <a:ea typeface="DejaVu Sans"/>
              </a:rPr>
              <a:t>Електрофорез</a:t>
            </a:r>
            <a:endParaRPr b="0" lang="ru-RU" sz="3600" spc="-1" strike="noStrike">
              <a:latin typeface="Arial"/>
            </a:endParaRPr>
          </a:p>
        </p:txBody>
      </p:sp>
      <p:sp>
        <p:nvSpPr>
          <p:cNvPr id="1049" name="CustomShape 3"/>
          <p:cNvSpPr/>
          <p:nvPr/>
        </p:nvSpPr>
        <p:spPr>
          <a:xfrm>
            <a:off x="767880" y="642960"/>
            <a:ext cx="7125480" cy="7002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212745"/>
                </a:solidFill>
                <a:latin typeface="Times New Roman"/>
                <a:ea typeface="DejaVu Sans"/>
              </a:rPr>
              <a:t>Електрофорез - це використання гальванічного струму для введення в організм іонів різних лікарських речовин.</a:t>
            </a:r>
            <a:endParaRPr b="0" lang="ru-RU" sz="2000" spc="-1" strike="noStrike">
              <a:latin typeface="Arial"/>
            </a:endParaRPr>
          </a:p>
        </p:txBody>
      </p:sp>
      <p:sp>
        <p:nvSpPr>
          <p:cNvPr id="1050" name="CustomShape 4"/>
          <p:cNvSpPr/>
          <p:nvPr/>
        </p:nvSpPr>
        <p:spPr>
          <a:xfrm>
            <a:off x="383040" y="142884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051" name="CustomShape 5"/>
          <p:cNvSpPr/>
          <p:nvPr/>
        </p:nvSpPr>
        <p:spPr>
          <a:xfrm>
            <a:off x="4569120" y="142884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052" name="CustomShape 6"/>
          <p:cNvSpPr/>
          <p:nvPr/>
        </p:nvSpPr>
        <p:spPr>
          <a:xfrm>
            <a:off x="178200" y="1928880"/>
            <a:ext cx="2410560" cy="466344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ffffff"/>
                </a:solidFill>
                <a:latin typeface="Times New Roman"/>
                <a:ea typeface="DejaVu Sans"/>
              </a:rPr>
              <a:t> </a:t>
            </a:r>
            <a:r>
              <a:rPr b="1" lang="ru-RU" sz="2000" spc="-1" strike="noStrike">
                <a:solidFill>
                  <a:srgbClr val="212745"/>
                </a:solidFill>
                <a:latin typeface="Times New Roman"/>
                <a:ea typeface="DejaVu Sans"/>
              </a:rPr>
              <a:t>Залежить від іонів, що вводяться за допомогою гальванічного струму. Під впливом самого струму підвищується чутливість організму до струма, що вводиться з лікарськими речовинами.</a:t>
            </a:r>
            <a:endParaRPr b="0" lang="ru-RU" sz="2000" spc="-1" strike="noStrike">
              <a:latin typeface="Arial"/>
            </a:endParaRPr>
          </a:p>
        </p:txBody>
      </p:sp>
      <p:sp>
        <p:nvSpPr>
          <p:cNvPr id="1053" name="CustomShape 7"/>
          <p:cNvSpPr/>
          <p:nvPr/>
        </p:nvSpPr>
        <p:spPr>
          <a:xfrm>
            <a:off x="2964240" y="1857240"/>
            <a:ext cx="6179040" cy="161424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212745"/>
                </a:solidFill>
                <a:latin typeface="Times New Roman"/>
                <a:ea typeface="DejaVu Sans"/>
              </a:rPr>
              <a:t>Матерчата прокладка одного з електродів змочується розчином лікарської речовини, з'єднується з апаратом для гальванізації, іони, що знаходяться в розчині, прийдуть в рух. Позитивні іони підуть у бік катода, негативні - у бік аніонів.</a:t>
            </a:r>
            <a:endParaRPr b="0" lang="ru-RU" sz="2000" spc="-1" strike="noStrike">
              <a:latin typeface="Arial"/>
            </a:endParaRPr>
          </a:p>
        </p:txBody>
      </p:sp>
      <p:pic>
        <p:nvPicPr>
          <p:cNvPr id="1054" name="Рисунок 10" descr=""/>
          <p:cNvPicPr/>
          <p:nvPr/>
        </p:nvPicPr>
        <p:blipFill>
          <a:blip r:embed="rId2"/>
          <a:srcRect l="0" t="21571" r="0" b="11764"/>
          <a:stretch/>
        </p:blipFill>
        <p:spPr>
          <a:xfrm>
            <a:off x="2964240" y="3214800"/>
            <a:ext cx="5236920" cy="3642840"/>
          </a:xfrm>
          <a:prstGeom prst="rect">
            <a:avLst/>
          </a:prstGeom>
          <a:ln w="9360">
            <a:noFill/>
          </a:ln>
        </p:spPr>
      </p:pic>
    </p:spTree>
  </p:cSld>
  <mc:AlternateContent>
    <mc:Choice Requires="p14">
      <p:transition spd="slow" p14:dur="2000"/>
    </mc:Choice>
    <mc:Fallback>
      <p:transition spd="slow"/>
    </mc:Fallback>
  </mc:AlternateContent>
  <p:timing>
    <p:tnLst>
      <p:par>
        <p:cTn id="628" dur="indefinite" restart="never" nodeType="tmRoot">
          <p:childTnLst>
            <p:seq>
              <p:cTn id="629" dur="indefinite" nodeType="mainSeq">
                <p:childTnLst>
                  <p:par>
                    <p:cTn id="630" nodeType="clickEffect" fill="hold">
                      <p:stCondLst>
                        <p:cond delay="indefinite"/>
                      </p:stCondLst>
                      <p:childTnLst>
                        <p:par>
                          <p:cTn id="631" nodeType="withEffect" fill="hold">
                            <p:stCondLst>
                              <p:cond delay="0"/>
                            </p:stCondLst>
                            <p:childTnLst>
                              <p:par>
                                <p:cTn id="632" nodeType="clickEffect" fill="hold" presetClass="entr" presetID="2" presetSubtype="4">
                                  <p:stCondLst>
                                    <p:cond delay="0"/>
                                  </p:stCondLst>
                                  <p:childTnLst>
                                    <p:set>
                                      <p:cBhvr>
                                        <p:cTn id="633" dur="1" fill="hold">
                                          <p:stCondLst>
                                            <p:cond delay="0"/>
                                          </p:stCondLst>
                                        </p:cTn>
                                        <p:tgtEl>
                                          <p:spTgt spid="1048"/>
                                        </p:tgtEl>
                                        <p:attrNameLst>
                                          <p:attrName>style.visibility</p:attrName>
                                        </p:attrNameLst>
                                      </p:cBhvr>
                                      <p:to>
                                        <p:strVal val="visible"/>
                                      </p:to>
                                    </p:set>
                                    <p:anim calcmode="lin" valueType="num">
                                      <p:cBhvr additive="repl">
                                        <p:cTn id="634" dur="1000" fill="hold"/>
                                        <p:tgtEl>
                                          <p:spTgt spid="1048"/>
                                        </p:tgtEl>
                                        <p:attrNameLst>
                                          <p:attrName>ppt_x</p:attrName>
                                        </p:attrNameLst>
                                      </p:cBhvr>
                                      <p:tavLst>
                                        <p:tav tm="0">
                                          <p:val>
                                            <p:strVal val="#ppt_x"/>
                                          </p:val>
                                        </p:tav>
                                        <p:tav tm="100000">
                                          <p:val>
                                            <p:strVal val="#ppt_x"/>
                                          </p:val>
                                        </p:tav>
                                      </p:tavLst>
                                    </p:anim>
                                    <p:anim calcmode="lin" valueType="num">
                                      <p:cBhvr additive="repl">
                                        <p:cTn id="635" dur="10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636" nodeType="clickEffect" fill="hold">
                      <p:stCondLst>
                        <p:cond delay="indefinite"/>
                      </p:stCondLst>
                      <p:childTnLst>
                        <p:par>
                          <p:cTn id="637" nodeType="withEffect" fill="hold">
                            <p:stCondLst>
                              <p:cond delay="0"/>
                            </p:stCondLst>
                            <p:childTnLst>
                              <p:par>
                                <p:cTn id="638" nodeType="clickEffect" fill="hold" presetClass="entr" presetID="2" presetSubtype="1">
                                  <p:stCondLst>
                                    <p:cond delay="0"/>
                                  </p:stCondLst>
                                  <p:childTnLst>
                                    <p:set>
                                      <p:cBhvr>
                                        <p:cTn id="639" dur="1" fill="hold">
                                          <p:stCondLst>
                                            <p:cond delay="0"/>
                                          </p:stCondLst>
                                        </p:cTn>
                                        <p:tgtEl>
                                          <p:spTgt spid="1049">
                                            <p:txEl>
                                              <p:pRg st="0" end="0"/>
                                            </p:txEl>
                                          </p:spTgt>
                                        </p:tgtEl>
                                        <p:attrNameLst>
                                          <p:attrName>style.visibility</p:attrName>
                                        </p:attrNameLst>
                                      </p:cBhvr>
                                      <p:to>
                                        <p:strVal val="visible"/>
                                      </p:to>
                                    </p:set>
                                    <p:anim calcmode="lin" valueType="num">
                                      <p:cBhvr additive="repl">
                                        <p:cTn id="640" dur="1000" fill="hold"/>
                                        <p:tgtEl>
                                          <p:spTgt spid="1049">
                                            <p:txEl>
                                              <p:pRg st="0" end="0"/>
                                            </p:txEl>
                                          </p:spTgt>
                                        </p:tgtEl>
                                        <p:attrNameLst>
                                          <p:attrName>ppt_x</p:attrName>
                                        </p:attrNameLst>
                                      </p:cBhvr>
                                      <p:tavLst>
                                        <p:tav tm="0">
                                          <p:val>
                                            <p:strVal val="#ppt_x"/>
                                          </p:val>
                                        </p:tav>
                                        <p:tav tm="100000">
                                          <p:val>
                                            <p:strVal val="#ppt_x"/>
                                          </p:val>
                                        </p:tav>
                                      </p:tavLst>
                                    </p:anim>
                                    <p:anim calcmode="lin" valueType="num">
                                      <p:cBhvr additive="repl">
                                        <p:cTn id="641" dur="1000" fill="hold"/>
                                        <p:tgtEl>
                                          <p:spTgt spid="104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42" nodeType="clickEffect" fill="hold">
                      <p:stCondLst>
                        <p:cond delay="indefinite"/>
                      </p:stCondLst>
                      <p:childTnLst>
                        <p:par>
                          <p:cTn id="643" nodeType="withEffect" fill="hold">
                            <p:stCondLst>
                              <p:cond delay="0"/>
                            </p:stCondLst>
                            <p:childTnLst>
                              <p:par>
                                <p:cTn id="644" nodeType="clickEffect" fill="hold" presetClass="entr" presetID="2" presetSubtype="8">
                                  <p:stCondLst>
                                    <p:cond delay="0"/>
                                  </p:stCondLst>
                                  <p:childTnLst>
                                    <p:set>
                                      <p:cBhvr>
                                        <p:cTn id="645" dur="1" fill="hold">
                                          <p:stCondLst>
                                            <p:cond delay="0"/>
                                          </p:stCondLst>
                                        </p:cTn>
                                        <p:tgtEl>
                                          <p:spTgt spid="1050">
                                            <p:txEl>
                                              <p:pRg st="0" end="0"/>
                                            </p:txEl>
                                          </p:spTgt>
                                        </p:tgtEl>
                                        <p:attrNameLst>
                                          <p:attrName>style.visibility</p:attrName>
                                        </p:attrNameLst>
                                      </p:cBhvr>
                                      <p:to>
                                        <p:strVal val="visible"/>
                                      </p:to>
                                    </p:set>
                                    <p:anim calcmode="lin" valueType="num">
                                      <p:cBhvr additive="repl">
                                        <p:cTn id="646" dur="1000" fill="hold"/>
                                        <p:tgtEl>
                                          <p:spTgt spid="1050">
                                            <p:txEl>
                                              <p:pRg st="0" end="0"/>
                                            </p:txEl>
                                          </p:spTgt>
                                        </p:tgtEl>
                                        <p:attrNameLst>
                                          <p:attrName>ppt_x</p:attrName>
                                        </p:attrNameLst>
                                      </p:cBhvr>
                                      <p:tavLst>
                                        <p:tav tm="0">
                                          <p:val>
                                            <p:strVal val="0-#ppt_w/2"/>
                                          </p:val>
                                        </p:tav>
                                        <p:tav tm="100000">
                                          <p:val>
                                            <p:strVal val="#ppt_x"/>
                                          </p:val>
                                        </p:tav>
                                      </p:tavLst>
                                    </p:anim>
                                    <p:anim calcmode="lin" valueType="num">
                                      <p:cBhvr additive="repl">
                                        <p:cTn id="647" dur="1000" fill="hold"/>
                                        <p:tgtEl>
                                          <p:spTgt spid="10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48" nodeType="clickEffect" fill="hold">
                      <p:stCondLst>
                        <p:cond delay="indefinite"/>
                      </p:stCondLst>
                      <p:childTnLst>
                        <p:par>
                          <p:cTn id="649" nodeType="withEffect" fill="hold">
                            <p:stCondLst>
                              <p:cond delay="0"/>
                            </p:stCondLst>
                            <p:childTnLst>
                              <p:par>
                                <p:cTn id="650" nodeType="clickEffect" fill="hold" presetClass="entr" presetID="2" presetSubtype="4">
                                  <p:stCondLst>
                                    <p:cond delay="0"/>
                                  </p:stCondLst>
                                  <p:childTnLst>
                                    <p:set>
                                      <p:cBhvr>
                                        <p:cTn id="651" dur="1" fill="hold">
                                          <p:stCondLst>
                                            <p:cond delay="0"/>
                                          </p:stCondLst>
                                        </p:cTn>
                                        <p:tgtEl>
                                          <p:spTgt spid="1052">
                                            <p:txEl>
                                              <p:pRg st="0" end="0"/>
                                            </p:txEl>
                                          </p:spTgt>
                                        </p:tgtEl>
                                        <p:attrNameLst>
                                          <p:attrName>style.visibility</p:attrName>
                                        </p:attrNameLst>
                                      </p:cBhvr>
                                      <p:to>
                                        <p:strVal val="visible"/>
                                      </p:to>
                                    </p:set>
                                    <p:anim calcmode="lin" valueType="num">
                                      <p:cBhvr additive="repl">
                                        <p:cTn id="652" dur="1000" fill="hold"/>
                                        <p:tgtEl>
                                          <p:spTgt spid="1052">
                                            <p:txEl>
                                              <p:pRg st="0" end="0"/>
                                            </p:txEl>
                                          </p:spTgt>
                                        </p:tgtEl>
                                        <p:attrNameLst>
                                          <p:attrName>ppt_x</p:attrName>
                                        </p:attrNameLst>
                                      </p:cBhvr>
                                      <p:tavLst>
                                        <p:tav tm="0">
                                          <p:val>
                                            <p:strVal val="#ppt_x"/>
                                          </p:val>
                                        </p:tav>
                                        <p:tav tm="100000">
                                          <p:val>
                                            <p:strVal val="#ppt_x"/>
                                          </p:val>
                                        </p:tav>
                                      </p:tavLst>
                                    </p:anim>
                                    <p:anim calcmode="lin" valueType="num">
                                      <p:cBhvr additive="repl">
                                        <p:cTn id="653" dur="1000" fill="hold"/>
                                        <p:tgtEl>
                                          <p:spTgt spid="10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4" nodeType="clickEffect" fill="hold">
                      <p:stCondLst>
                        <p:cond delay="indefinite"/>
                      </p:stCondLst>
                      <p:childTnLst>
                        <p:par>
                          <p:cTn id="655" nodeType="withEffect" fill="hold">
                            <p:stCondLst>
                              <p:cond delay="0"/>
                            </p:stCondLst>
                            <p:childTnLst>
                              <p:par>
                                <p:cTn id="656" nodeType="clickEffect" fill="hold" presetClass="entr" presetID="2" presetSubtype="2">
                                  <p:stCondLst>
                                    <p:cond delay="0"/>
                                  </p:stCondLst>
                                  <p:childTnLst>
                                    <p:set>
                                      <p:cBhvr>
                                        <p:cTn id="657" dur="1" fill="hold">
                                          <p:stCondLst>
                                            <p:cond delay="0"/>
                                          </p:stCondLst>
                                        </p:cTn>
                                        <p:tgtEl>
                                          <p:spTgt spid="1051">
                                            <p:txEl>
                                              <p:pRg st="0" end="0"/>
                                            </p:txEl>
                                          </p:spTgt>
                                        </p:tgtEl>
                                        <p:attrNameLst>
                                          <p:attrName>style.visibility</p:attrName>
                                        </p:attrNameLst>
                                      </p:cBhvr>
                                      <p:to>
                                        <p:strVal val="visible"/>
                                      </p:to>
                                    </p:set>
                                    <p:anim calcmode="lin" valueType="num">
                                      <p:cBhvr additive="repl">
                                        <p:cTn id="658" dur="500" fill="hold"/>
                                        <p:tgtEl>
                                          <p:spTgt spid="1051">
                                            <p:txEl>
                                              <p:pRg st="0" end="0"/>
                                            </p:txEl>
                                          </p:spTgt>
                                        </p:tgtEl>
                                        <p:attrNameLst>
                                          <p:attrName>ppt_x</p:attrName>
                                        </p:attrNameLst>
                                      </p:cBhvr>
                                      <p:tavLst>
                                        <p:tav tm="0">
                                          <p:val>
                                            <p:strVal val="1+#ppt_w/2"/>
                                          </p:val>
                                        </p:tav>
                                        <p:tav tm="100000">
                                          <p:val>
                                            <p:strVal val="#ppt_x"/>
                                          </p:val>
                                        </p:tav>
                                      </p:tavLst>
                                    </p:anim>
                                    <p:anim calcmode="lin" valueType="num">
                                      <p:cBhvr additive="repl">
                                        <p:cTn id="659" dur="500" fill="hold"/>
                                        <p:tgtEl>
                                          <p:spTgt spid="1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60" nodeType="clickEffect" fill="hold">
                      <p:stCondLst>
                        <p:cond delay="indefinite"/>
                      </p:stCondLst>
                      <p:childTnLst>
                        <p:par>
                          <p:cTn id="661" nodeType="withEffect" fill="hold">
                            <p:stCondLst>
                              <p:cond delay="0"/>
                            </p:stCondLst>
                            <p:childTnLst>
                              <p:par>
                                <p:cTn id="662" nodeType="clickEffect" fill="hold" presetClass="entr" presetID="2" presetSubtype="4">
                                  <p:stCondLst>
                                    <p:cond delay="0"/>
                                  </p:stCondLst>
                                  <p:childTnLst>
                                    <p:set>
                                      <p:cBhvr>
                                        <p:cTn id="663" dur="1" fill="hold">
                                          <p:stCondLst>
                                            <p:cond delay="0"/>
                                          </p:stCondLst>
                                        </p:cTn>
                                        <p:tgtEl>
                                          <p:spTgt spid="1053">
                                            <p:txEl>
                                              <p:pRg st="0" end="0"/>
                                            </p:txEl>
                                          </p:spTgt>
                                        </p:tgtEl>
                                        <p:attrNameLst>
                                          <p:attrName>style.visibility</p:attrName>
                                        </p:attrNameLst>
                                      </p:cBhvr>
                                      <p:to>
                                        <p:strVal val="visible"/>
                                      </p:to>
                                    </p:set>
                                    <p:anim calcmode="lin" valueType="num">
                                      <p:cBhvr additive="repl">
                                        <p:cTn id="664" dur="1000" fill="hold"/>
                                        <p:tgtEl>
                                          <p:spTgt spid="1053">
                                            <p:txEl>
                                              <p:pRg st="0" end="0"/>
                                            </p:txEl>
                                          </p:spTgt>
                                        </p:tgtEl>
                                        <p:attrNameLst>
                                          <p:attrName>ppt_x</p:attrName>
                                        </p:attrNameLst>
                                      </p:cBhvr>
                                      <p:tavLst>
                                        <p:tav tm="0">
                                          <p:val>
                                            <p:strVal val="#ppt_x"/>
                                          </p:val>
                                        </p:tav>
                                        <p:tav tm="100000">
                                          <p:val>
                                            <p:strVal val="#ppt_x"/>
                                          </p:val>
                                        </p:tav>
                                      </p:tavLst>
                                    </p:anim>
                                    <p:anim calcmode="lin" valueType="num">
                                      <p:cBhvr additive="repl">
                                        <p:cTn id="665" dur="1000" fill="hold"/>
                                        <p:tgtEl>
                                          <p:spTgt spid="1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66" nodeType="clickEffect" fill="hold">
                      <p:stCondLst>
                        <p:cond delay="indefinite"/>
                      </p:stCondLst>
                      <p:childTnLst>
                        <p:par>
                          <p:cTn id="667" nodeType="withEffect" fill="hold">
                            <p:stCondLst>
                              <p:cond delay="0"/>
                            </p:stCondLst>
                            <p:childTnLst>
                              <p:par>
                                <p:cTn id="668" nodeType="clickEffect" fill="hold" presetClass="entr" presetID="2" presetSubtype="12">
                                  <p:stCondLst>
                                    <p:cond delay="0"/>
                                  </p:stCondLst>
                                  <p:childTnLst>
                                    <p:set>
                                      <p:cBhvr>
                                        <p:cTn id="669" dur="1" fill="hold">
                                          <p:stCondLst>
                                            <p:cond delay="0"/>
                                          </p:stCondLst>
                                        </p:cTn>
                                        <p:tgtEl>
                                          <p:spTgt spid="1054"/>
                                        </p:tgtEl>
                                        <p:attrNameLst>
                                          <p:attrName>style.visibility</p:attrName>
                                        </p:attrNameLst>
                                      </p:cBhvr>
                                      <p:to>
                                        <p:strVal val="visible"/>
                                      </p:to>
                                    </p:set>
                                    <p:anim calcmode="lin" valueType="num">
                                      <p:cBhvr additive="repl">
                                        <p:cTn id="670" dur="1000" fill="hold"/>
                                        <p:tgtEl>
                                          <p:spTgt spid="1054"/>
                                        </p:tgtEl>
                                        <p:attrNameLst>
                                          <p:attrName>ppt_x</p:attrName>
                                        </p:attrNameLst>
                                      </p:cBhvr>
                                      <p:tavLst>
                                        <p:tav tm="0">
                                          <p:val>
                                            <p:strVal val="0-#ppt_w/2"/>
                                          </p:val>
                                        </p:tav>
                                        <p:tav tm="100000">
                                          <p:val>
                                            <p:strVal val="#ppt_x"/>
                                          </p:val>
                                        </p:tav>
                                      </p:tavLst>
                                    </p:anim>
                                    <p:anim calcmode="lin" valueType="num">
                                      <p:cBhvr additive="repl">
                                        <p:cTn id="671" dur="1000" fill="hold"/>
                                        <p:tgtEl>
                                          <p:spTgt spid="1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5"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1056"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1057" name="Picture 4" descr=""/>
          <p:cNvPicPr/>
          <p:nvPr/>
        </p:nvPicPr>
        <p:blipFill>
          <a:blip r:embed="rId1"/>
          <a:stretch/>
        </p:blipFill>
        <p:spPr>
          <a:xfrm>
            <a:off x="0" y="0"/>
            <a:ext cx="9143640" cy="6857640"/>
          </a:xfrm>
          <a:prstGeom prst="rect">
            <a:avLst/>
          </a:prstGeom>
          <a:ln w="9360">
            <a:noFill/>
          </a:ln>
        </p:spPr>
      </p:pic>
      <p:sp>
        <p:nvSpPr>
          <p:cNvPr id="1058" name="CustomShape 3"/>
          <p:cNvSpPr/>
          <p:nvPr/>
        </p:nvSpPr>
        <p:spPr>
          <a:xfrm>
            <a:off x="519120" y="352440"/>
            <a:ext cx="138240" cy="369000"/>
          </a:xfrm>
          <a:prstGeom prst="rect">
            <a:avLst/>
          </a:prstGeom>
          <a:noFill/>
          <a:ln w="9360">
            <a:noFill/>
          </a:ln>
        </p:spPr>
        <p:style>
          <a:lnRef idx="0"/>
          <a:fillRef idx="0"/>
          <a:effectRef idx="0"/>
          <a:fontRef idx="minor"/>
        </p:style>
      </p:sp>
      <p:sp>
        <p:nvSpPr>
          <p:cNvPr id="1059" name="CustomShape 4"/>
          <p:cNvSpPr/>
          <p:nvPr/>
        </p:nvSpPr>
        <p:spPr>
          <a:xfrm>
            <a:off x="370080" y="33336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3333ff"/>
                </a:solidFill>
                <a:uFillTx/>
                <a:latin typeface="Times New Roman"/>
                <a:ea typeface="DejaVu Sans"/>
              </a:rPr>
              <a:t>Показання:</a:t>
            </a:r>
            <a:endParaRPr b="0" lang="ru-RU" sz="2800" spc="-1" strike="noStrike">
              <a:latin typeface="Arial"/>
            </a:endParaRPr>
          </a:p>
        </p:txBody>
      </p:sp>
      <p:sp>
        <p:nvSpPr>
          <p:cNvPr id="1060" name="CustomShape 5"/>
          <p:cNvSpPr/>
          <p:nvPr/>
        </p:nvSpPr>
        <p:spPr>
          <a:xfrm>
            <a:off x="4546080" y="29988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1061" name="CustomShape 6"/>
          <p:cNvSpPr/>
          <p:nvPr/>
        </p:nvSpPr>
        <p:spPr>
          <a:xfrm>
            <a:off x="4303800" y="785880"/>
            <a:ext cx="4660200" cy="691524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онкологія;</a:t>
            </a:r>
            <a:br/>
            <a:r>
              <a:rPr b="1" lang="ru-RU" sz="2800" spc="-1" strike="noStrike">
                <a:solidFill>
                  <a:srgbClr val="ffffff"/>
                </a:solidFill>
                <a:latin typeface="Times New Roman"/>
                <a:ea typeface="DejaVu Sans"/>
              </a:rPr>
              <a:t>• ниркова та серцева недостатність;</a:t>
            </a:r>
            <a:br/>
            <a:r>
              <a:rPr b="1" lang="ru-RU" sz="2800" spc="-1" strike="noStrike">
                <a:solidFill>
                  <a:srgbClr val="ffffff"/>
                </a:solidFill>
                <a:latin typeface="Times New Roman"/>
                <a:ea typeface="DejaVu Sans"/>
              </a:rPr>
              <a:t>• астма;</a:t>
            </a:r>
            <a:br/>
            <a:r>
              <a:rPr b="1" lang="ru-RU" sz="2800" spc="-1" strike="noStrike">
                <a:solidFill>
                  <a:srgbClr val="ffffff"/>
                </a:solidFill>
                <a:latin typeface="Times New Roman"/>
                <a:ea typeface="DejaVu Sans"/>
              </a:rPr>
              <a:t>• дерматит та екзема;</a:t>
            </a:r>
            <a:endParaRPr b="0" lang="ru-RU" sz="2800" spc="-1" strike="noStrike">
              <a:latin typeface="Arial"/>
            </a:endParaRPr>
          </a:p>
          <a:p>
            <a:pPr>
              <a:lnSpc>
                <a:spcPct val="100000"/>
              </a:lnSpc>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схильність до внутрішніх кровотеч;</a:t>
            </a:r>
            <a:br/>
            <a:r>
              <a:rPr b="1" lang="ru-RU" sz="2800" spc="-1" strike="noStrike">
                <a:solidFill>
                  <a:srgbClr val="ffffff"/>
                </a:solidFill>
                <a:latin typeface="Times New Roman"/>
                <a:ea typeface="DejaVu Sans"/>
              </a:rPr>
              <a:t>• ранки в місцях накладення електродів;</a:t>
            </a:r>
            <a:br/>
            <a:r>
              <a:rPr b="1" lang="ru-RU" sz="2800" spc="-1" strike="noStrike">
                <a:solidFill>
                  <a:srgbClr val="ffffff"/>
                </a:solidFill>
                <a:latin typeface="Times New Roman"/>
                <a:ea typeface="DejaVu Sans"/>
              </a:rPr>
              <a:t>• гострі запальні захворювання;</a:t>
            </a:r>
            <a:br/>
            <a:r>
              <a:rPr b="1" lang="ru-RU" sz="2800" spc="-1" strike="noStrike">
                <a:solidFill>
                  <a:srgbClr val="ffffff"/>
                </a:solidFill>
                <a:latin typeface="Times New Roman"/>
                <a:ea typeface="DejaVu Sans"/>
              </a:rPr>
              <a:t>• гарячковий стан і висока температура;</a:t>
            </a:r>
            <a:br/>
            <a:r>
              <a:rPr b="1" lang="ru-RU" sz="2800" spc="-1" strike="noStrike">
                <a:solidFill>
                  <a:srgbClr val="ffffff"/>
                </a:solidFill>
                <a:latin typeface="Times New Roman"/>
                <a:ea typeface="DejaVu Sans"/>
              </a:rPr>
              <a:t>• алергія на електричний струм або призначений лікарський препарат.</a:t>
            </a:r>
            <a:endParaRPr b="0" lang="ru-RU" sz="2800" spc="-1" strike="noStrike">
              <a:latin typeface="Arial"/>
            </a:endParaRPr>
          </a:p>
        </p:txBody>
      </p:sp>
      <p:sp>
        <p:nvSpPr>
          <p:cNvPr id="1062" name="CustomShape 7"/>
          <p:cNvSpPr/>
          <p:nvPr/>
        </p:nvSpPr>
        <p:spPr>
          <a:xfrm>
            <a:off x="375840" y="1000080"/>
            <a:ext cx="3606120" cy="679356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спайкові і запальні процеси органів малого тазу;</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захворювання зв'язкового апарату;</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тунельні синдроми;</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лікування рубців після операцій;</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дегенеративно-дистрофічні захворювання суглобів і хребта;</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захворювання периферичних нервів.</a:t>
            </a:r>
            <a:endParaRPr b="0" lang="ru-RU" sz="2800" spc="-1" strike="noStrike">
              <a:latin typeface="Arial"/>
            </a:endParaRPr>
          </a:p>
          <a:p>
            <a:pPr>
              <a:lnSpc>
                <a:spcPct val="100000"/>
              </a:lnSpc>
            </a:pPr>
            <a:endParaRPr b="0" lang="ru-RU" sz="2800" spc="-1" strike="noStrike">
              <a:latin typeface="Arial"/>
            </a:endParaRPr>
          </a:p>
        </p:txBody>
      </p:sp>
    </p:spTree>
  </p:cSld>
  <mc:AlternateContent>
    <mc:Choice Requires="p14">
      <p:transition spd="slow" p14:dur="2000"/>
    </mc:Choice>
    <mc:Fallback>
      <p:transition spd="slow"/>
    </mc:Fallback>
  </mc:AlternateContent>
  <p:timing>
    <p:tnLst>
      <p:par>
        <p:cTn id="672" dur="indefinite" restart="never" nodeType="tmRoot">
          <p:childTnLst>
            <p:seq>
              <p:cTn id="673" dur="indefinite" nodeType="mainSeq">
                <p:childTnLst>
                  <p:par>
                    <p:cTn id="674" nodeType="clickEffect" fill="hold">
                      <p:stCondLst>
                        <p:cond delay="indefinite"/>
                      </p:stCondLst>
                      <p:childTnLst>
                        <p:par>
                          <p:cTn id="675" nodeType="withEffect" fill="hold">
                            <p:stCondLst>
                              <p:cond delay="0"/>
                            </p:stCondLst>
                            <p:childTnLst>
                              <p:par>
                                <p:cTn id="676" nodeType="clickEffect" fill="hold" presetClass="entr" presetID="2" presetSubtype="4">
                                  <p:stCondLst>
                                    <p:cond delay="0"/>
                                  </p:stCondLst>
                                  <p:childTnLst>
                                    <p:set>
                                      <p:cBhvr>
                                        <p:cTn id="677" dur="1" fill="hold">
                                          <p:stCondLst>
                                            <p:cond delay="0"/>
                                          </p:stCondLst>
                                        </p:cTn>
                                        <p:tgtEl>
                                          <p:spTgt spid="1059"/>
                                        </p:tgtEl>
                                        <p:attrNameLst>
                                          <p:attrName>style.visibility</p:attrName>
                                        </p:attrNameLst>
                                      </p:cBhvr>
                                      <p:to>
                                        <p:strVal val="visible"/>
                                      </p:to>
                                    </p:set>
                                    <p:anim calcmode="lin" valueType="num">
                                      <p:cBhvr additive="repl">
                                        <p:cTn id="678" dur="1000" fill="hold"/>
                                        <p:tgtEl>
                                          <p:spTgt spid="1059"/>
                                        </p:tgtEl>
                                        <p:attrNameLst>
                                          <p:attrName>ppt_x</p:attrName>
                                        </p:attrNameLst>
                                      </p:cBhvr>
                                      <p:tavLst>
                                        <p:tav tm="0">
                                          <p:val>
                                            <p:strVal val="#ppt_x"/>
                                          </p:val>
                                        </p:tav>
                                        <p:tav tm="100000">
                                          <p:val>
                                            <p:strVal val="#ppt_x"/>
                                          </p:val>
                                        </p:tav>
                                      </p:tavLst>
                                    </p:anim>
                                    <p:anim calcmode="lin" valueType="num">
                                      <p:cBhvr additive="repl">
                                        <p:cTn id="679" dur="1000" fill="hold"/>
                                        <p:tgtEl>
                                          <p:spTgt spid="1059"/>
                                        </p:tgtEl>
                                        <p:attrNameLst>
                                          <p:attrName>ppt_y</p:attrName>
                                        </p:attrNameLst>
                                      </p:cBhvr>
                                      <p:tavLst>
                                        <p:tav tm="0">
                                          <p:val>
                                            <p:strVal val="1+#ppt_h/2"/>
                                          </p:val>
                                        </p:tav>
                                        <p:tav tm="100000">
                                          <p:val>
                                            <p:strVal val="#ppt_y"/>
                                          </p:val>
                                        </p:tav>
                                      </p:tavLst>
                                    </p:anim>
                                  </p:childTnLst>
                                </p:cTn>
                              </p:par>
                            </p:childTnLst>
                          </p:cTn>
                        </p:par>
                      </p:childTnLst>
                    </p:cTn>
                  </p:par>
                  <p:par>
                    <p:cTn id="680" nodeType="clickEffect" fill="hold">
                      <p:stCondLst>
                        <p:cond delay="indefinite"/>
                      </p:stCondLst>
                      <p:childTnLst>
                        <p:par>
                          <p:cTn id="681" nodeType="withEffect" fill="hold">
                            <p:stCondLst>
                              <p:cond delay="0"/>
                            </p:stCondLst>
                            <p:childTnLst>
                              <p:par>
                                <p:cTn id="682" nodeType="clickEffect" fill="hold" presetClass="entr" presetID="2" presetSubtype="4">
                                  <p:stCondLst>
                                    <p:cond delay="0"/>
                                  </p:stCondLst>
                                  <p:childTnLst>
                                    <p:set>
                                      <p:cBhvr>
                                        <p:cTn id="683" dur="1" fill="hold">
                                          <p:stCondLst>
                                            <p:cond delay="0"/>
                                          </p:stCondLst>
                                        </p:cTn>
                                        <p:tgtEl>
                                          <p:spTgt spid="1060"/>
                                        </p:tgtEl>
                                        <p:attrNameLst>
                                          <p:attrName>style.visibility</p:attrName>
                                        </p:attrNameLst>
                                      </p:cBhvr>
                                      <p:to>
                                        <p:strVal val="visible"/>
                                      </p:to>
                                    </p:set>
                                    <p:anim calcmode="lin" valueType="num">
                                      <p:cBhvr additive="repl">
                                        <p:cTn id="684" dur="1000" fill="hold"/>
                                        <p:tgtEl>
                                          <p:spTgt spid="1060"/>
                                        </p:tgtEl>
                                        <p:attrNameLst>
                                          <p:attrName>ppt_x</p:attrName>
                                        </p:attrNameLst>
                                      </p:cBhvr>
                                      <p:tavLst>
                                        <p:tav tm="0">
                                          <p:val>
                                            <p:strVal val="#ppt_x"/>
                                          </p:val>
                                        </p:tav>
                                        <p:tav tm="100000">
                                          <p:val>
                                            <p:strVal val="#ppt_x"/>
                                          </p:val>
                                        </p:tav>
                                      </p:tavLst>
                                    </p:anim>
                                    <p:anim calcmode="lin" valueType="num">
                                      <p:cBhvr additive="repl">
                                        <p:cTn id="685" dur="1000" fill="hold"/>
                                        <p:tgtEl>
                                          <p:spTgt spid="1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3" name="CustomShape 1"/>
          <p:cNvSpPr/>
          <p:nvPr/>
        </p:nvSpPr>
        <p:spPr>
          <a:xfrm>
            <a:off x="288000" y="263520"/>
            <a:ext cx="8568000" cy="600048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just">
              <a:lnSpc>
                <a:spcPct val="90000"/>
              </a:lnSpc>
            </a:pPr>
            <a:r>
              <a:rPr b="1" lang="ru-RU" sz="2800" spc="-1" strike="noStrike">
                <a:solidFill>
                  <a:srgbClr val="7030a0"/>
                </a:solidFill>
                <a:latin typeface="Tahoma"/>
                <a:ea typeface="DejaVu Sans"/>
              </a:rPr>
              <a:t>Лікарський електрофорез</a:t>
            </a:r>
            <a:r>
              <a:rPr b="1" lang="ru-RU" sz="1800" spc="-1" strike="noStrike">
                <a:solidFill>
                  <a:srgbClr val="7030a0"/>
                </a:solidFill>
                <a:latin typeface="Tahoma"/>
                <a:ea typeface="DejaVu Sans"/>
              </a:rPr>
              <a:t> </a:t>
            </a:r>
            <a:r>
              <a:rPr b="0" lang="ru-RU" sz="1800" spc="-1" strike="noStrike">
                <a:solidFill>
                  <a:srgbClr val="540024"/>
                </a:solidFill>
                <a:latin typeface="Tahoma"/>
                <a:ea typeface="DejaVu Sans"/>
              </a:rPr>
              <a:t>- це метод сполученої дії однонаправленого струму і лікарської речовини, яка вводиться за його допомогою через  неушкоджену шкіру або слизові оболонки.</a:t>
            </a:r>
            <a:r>
              <a:rPr b="0" lang="ru-RU" sz="1800" spc="-1" strike="noStrike">
                <a:solidFill>
                  <a:srgbClr val="540024"/>
                </a:solidFill>
                <a:latin typeface="Arial"/>
                <a:ea typeface="DejaVu Sans"/>
              </a:rPr>
              <a:t> </a:t>
            </a:r>
            <a:endParaRPr b="0" lang="ru-RU" sz="1800" spc="-1" strike="noStrike">
              <a:latin typeface="Arial"/>
            </a:endParaRPr>
          </a:p>
          <a:p>
            <a:pPr marL="3240" indent="-2880" algn="just">
              <a:lnSpc>
                <a:spcPct val="90000"/>
              </a:lnSpc>
            </a:pPr>
            <a:r>
              <a:rPr b="0" lang="ru-RU" sz="2200" spc="-1" strike="noStrike">
                <a:solidFill>
                  <a:srgbClr val="540024"/>
                </a:solidFill>
                <a:latin typeface="Tahoma"/>
                <a:ea typeface="DejaVu Sans"/>
              </a:rPr>
              <a:t>Для проведення електрофорезу використовують однонаправлені струми: </a:t>
            </a:r>
            <a:r>
              <a:rPr b="1" lang="ru-RU" sz="2200" spc="-1" strike="noStrike">
                <a:solidFill>
                  <a:srgbClr val="005048"/>
                </a:solidFill>
                <a:latin typeface="Tahoma"/>
                <a:ea typeface="DejaVu Sans"/>
              </a:rPr>
              <a:t>постійний</a:t>
            </a:r>
            <a:r>
              <a:rPr b="0" lang="ru-RU" sz="2200" spc="-1" strike="noStrike">
                <a:solidFill>
                  <a:srgbClr val="540024"/>
                </a:solidFill>
                <a:latin typeface="Tahoma"/>
                <a:ea typeface="DejaVu Sans"/>
              </a:rPr>
              <a:t> – гальванічний, </a:t>
            </a:r>
            <a:r>
              <a:rPr b="1" lang="ru-RU" sz="2200" spc="-1" strike="noStrike">
                <a:solidFill>
                  <a:srgbClr val="005048"/>
                </a:solidFill>
                <a:latin typeface="Tahoma"/>
                <a:ea typeface="DejaVu Sans"/>
              </a:rPr>
              <a:t>імпульсні</a:t>
            </a:r>
            <a:r>
              <a:rPr b="0" lang="ru-RU" sz="2200" spc="-1" strike="noStrike">
                <a:solidFill>
                  <a:srgbClr val="540024"/>
                </a:solidFill>
                <a:latin typeface="Tahoma"/>
                <a:ea typeface="DejaVu Sans"/>
              </a:rPr>
              <a:t> – струм електросну, діадинамічний, флюктуоризуючий струм, синусоїдальний модульований струм (ампліпульстерапія) в постійному режимі і при незміненій його полярності.</a:t>
            </a:r>
            <a:endParaRPr b="0" lang="ru-RU" sz="2200" spc="-1" strike="noStrike">
              <a:latin typeface="Arial"/>
            </a:endParaRPr>
          </a:p>
          <a:p>
            <a:pPr marL="3240" indent="-2880">
              <a:lnSpc>
                <a:spcPct val="90000"/>
              </a:lnSpc>
            </a:pPr>
            <a:endParaRPr b="0" lang="ru-RU" sz="2200" spc="-1" strike="noStrike">
              <a:latin typeface="Arial"/>
            </a:endParaRPr>
          </a:p>
          <a:p>
            <a:pPr marL="3240" indent="-2880" algn="ctr">
              <a:lnSpc>
                <a:spcPct val="90000"/>
              </a:lnSpc>
            </a:pPr>
            <a:r>
              <a:rPr b="1" lang="ru-RU" sz="1800" spc="-1" strike="noStrike">
                <a:solidFill>
                  <a:srgbClr val="7030a0"/>
                </a:solidFill>
                <a:latin typeface="Tahoma"/>
                <a:ea typeface="DejaVu Sans"/>
              </a:rPr>
              <a:t>Види електрофорезу:</a:t>
            </a:r>
            <a:endParaRPr b="0" lang="ru-RU" sz="1800" spc="-1" strike="noStrike">
              <a:latin typeface="Arial"/>
            </a:endParaRPr>
          </a:p>
          <a:p>
            <a:pPr marL="3240" indent="-2880">
              <a:lnSpc>
                <a:spcPct val="90000"/>
              </a:lnSpc>
              <a:spcBef>
                <a:spcPts val="99"/>
              </a:spcBef>
            </a:pPr>
            <a:r>
              <a:rPr b="1" lang="ru-RU" sz="2000" spc="-1" strike="noStrike">
                <a:solidFill>
                  <a:srgbClr val="7030a0"/>
                </a:solidFill>
                <a:latin typeface="Tahoma"/>
                <a:ea typeface="DejaVu Sans"/>
              </a:rPr>
              <a:t>По способу і місцю дії:</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через шкіру: </a:t>
            </a:r>
            <a:r>
              <a:rPr b="0" lang="ru-RU" sz="2000" spc="-1" strike="noStrike">
                <a:solidFill>
                  <a:srgbClr val="540024"/>
                </a:solidFill>
                <a:latin typeface="Tahoma"/>
                <a:ea typeface="DejaVu Sans"/>
              </a:rPr>
              <a:t>звичайний (класичний), пролонгований, мікро, лабільний;</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внутрішньопорожнинний (в основному через слизові оболонки): </a:t>
            </a:r>
            <a:r>
              <a:rPr b="0" lang="ru-RU" sz="2000" spc="-1" strike="noStrike">
                <a:solidFill>
                  <a:srgbClr val="540024"/>
                </a:solidFill>
                <a:latin typeface="Tahoma"/>
                <a:ea typeface="DejaVu Sans"/>
              </a:rPr>
              <a:t>внутрішньоносовий, внутрішньоротовий і т. д.;</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внутрішньотканинний (внутрішньоорганний).</a:t>
            </a:r>
            <a:endParaRPr b="0" lang="ru-RU" sz="2000" spc="-1" strike="noStrike">
              <a:latin typeface="Arial"/>
            </a:endParaRPr>
          </a:p>
          <a:p>
            <a:pPr marL="3240" indent="-2880">
              <a:lnSpc>
                <a:spcPct val="90000"/>
              </a:lnSpc>
              <a:spcBef>
                <a:spcPts val="99"/>
              </a:spcBef>
            </a:pPr>
            <a:r>
              <a:rPr b="1" lang="ru-RU" sz="2000" spc="-1" strike="noStrike">
                <a:solidFill>
                  <a:srgbClr val="7030a0"/>
                </a:solidFill>
                <a:latin typeface="Tahoma"/>
                <a:ea typeface="DejaVu Sans"/>
              </a:rPr>
              <a:t>За типом електроенергії:</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гальванофорез;</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електросонфорез;</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діадинамофорез;</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ампліпульсфорез;</a:t>
            </a:r>
            <a:endParaRPr b="0" lang="ru-RU" sz="2000" spc="-1" strike="noStrike">
              <a:latin typeface="Arial"/>
            </a:endParaRPr>
          </a:p>
          <a:p>
            <a:pPr marL="3240" indent="-2880">
              <a:lnSpc>
                <a:spcPct val="90000"/>
              </a:lnSpc>
              <a:spcBef>
                <a:spcPts val="99"/>
              </a:spcBef>
              <a:buClr>
                <a:srgbClr val="050060"/>
              </a:buClr>
              <a:buFont typeface="Symbol" charset="2"/>
              <a:buChar char=""/>
            </a:pPr>
            <a:r>
              <a:rPr b="0" lang="ru-RU" sz="2000" spc="-1" strike="noStrike">
                <a:solidFill>
                  <a:srgbClr val="050060"/>
                </a:solidFill>
                <a:latin typeface="Tahoma"/>
                <a:ea typeface="DejaVu Sans"/>
              </a:rPr>
              <a:t>флюктуорофорез.</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4" name="CustomShape 1"/>
          <p:cNvSpPr/>
          <p:nvPr/>
        </p:nvSpPr>
        <p:spPr>
          <a:xfrm>
            <a:off x="144000" y="144000"/>
            <a:ext cx="8856000" cy="592884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ctr">
              <a:lnSpc>
                <a:spcPct val="100000"/>
              </a:lnSpc>
            </a:pPr>
            <a:r>
              <a:rPr b="1" lang="ru-RU" sz="2600" spc="-1" strike="noStrike">
                <a:solidFill>
                  <a:srgbClr val="050060"/>
                </a:solidFill>
                <a:latin typeface="Tahoma"/>
                <a:ea typeface="DejaVu Sans"/>
              </a:rPr>
              <a:t>Переваги введення ліків методом електрофорезу </a:t>
            </a:r>
            <a:endParaRPr b="0" lang="ru-RU" sz="2600" spc="-1" strike="noStrike">
              <a:latin typeface="Arial"/>
            </a:endParaRPr>
          </a:p>
          <a:p>
            <a:pPr marL="3240" indent="-2880" algn="ctr">
              <a:lnSpc>
                <a:spcPct val="100000"/>
              </a:lnSpc>
            </a:pPr>
            <a:r>
              <a:rPr b="1" lang="ru-RU" sz="2600" spc="-1" strike="noStrike">
                <a:solidFill>
                  <a:srgbClr val="050060"/>
                </a:solidFill>
                <a:latin typeface="Tahoma"/>
                <a:ea typeface="DejaVu Sans"/>
              </a:rPr>
              <a:t>від інших методів введення:</a:t>
            </a:r>
            <a:endParaRPr b="0" lang="ru-RU" sz="2600" spc="-1" strike="noStrike">
              <a:latin typeface="Arial"/>
            </a:endParaRPr>
          </a:p>
          <a:p>
            <a:pPr marL="3240" indent="-2880" algn="ctr">
              <a:lnSpc>
                <a:spcPct val="100000"/>
              </a:lnSpc>
              <a:spcBef>
                <a:spcPts val="281"/>
              </a:spcBef>
            </a:pPr>
            <a:endParaRPr b="0" lang="ru-RU" sz="2600" spc="-1" strike="noStrike">
              <a:latin typeface="Arial"/>
            </a:endParaRPr>
          </a:p>
          <a:p>
            <a:pPr marL="3240" indent="-2880" algn="just">
              <a:lnSpc>
                <a:spcPct val="95000"/>
              </a:lnSpc>
              <a:spcBef>
                <a:spcPts val="459"/>
              </a:spcBef>
              <a:buClr>
                <a:srgbClr val="540024"/>
              </a:buClr>
              <a:buFont typeface="Symbol" charset="2"/>
              <a:buChar char=""/>
            </a:pPr>
            <a:r>
              <a:rPr b="1" lang="ru-RU" sz="2200" spc="-1" strike="noStrike">
                <a:solidFill>
                  <a:srgbClr val="540024"/>
                </a:solidFill>
                <a:latin typeface="Tahoma"/>
                <a:ea typeface="DejaVu Sans"/>
              </a:rPr>
              <a:t>введення малих доз, що зменшує кількість побічних ефектів і алергічних реакцій;</a:t>
            </a:r>
            <a:endParaRPr b="0" lang="ru-RU" sz="2200" spc="-1" strike="noStrike">
              <a:latin typeface="Arial"/>
            </a:endParaRPr>
          </a:p>
          <a:p>
            <a:pPr marL="3240" indent="-2880" algn="just">
              <a:lnSpc>
                <a:spcPct val="95000"/>
              </a:lnSpc>
              <a:spcBef>
                <a:spcPts val="459"/>
              </a:spcBef>
              <a:buClr>
                <a:srgbClr val="540024"/>
              </a:buClr>
              <a:buFont typeface="Symbol" charset="2"/>
              <a:buChar char=""/>
            </a:pPr>
            <a:r>
              <a:rPr b="1" lang="ru-RU" sz="2200" spc="-1" strike="noStrike">
                <a:solidFill>
                  <a:srgbClr val="540024"/>
                </a:solidFill>
                <a:latin typeface="Tahoma"/>
                <a:ea typeface="DejaVu Sans"/>
              </a:rPr>
              <a:t>локальність дії: можливість введення безпосередньо у вогнище ураження любий за розмірами,</a:t>
            </a:r>
            <a:endParaRPr b="0" lang="ru-RU" sz="2200" spc="-1" strike="noStrike">
              <a:latin typeface="Arial"/>
            </a:endParaRPr>
          </a:p>
          <a:p>
            <a:pPr marL="3240" indent="-2880" algn="just">
              <a:lnSpc>
                <a:spcPct val="95000"/>
              </a:lnSpc>
              <a:spcBef>
                <a:spcPts val="459"/>
              </a:spcBef>
              <a:buClr>
                <a:srgbClr val="540024"/>
              </a:buClr>
              <a:buFont typeface="Symbol" charset="2"/>
              <a:buChar char=""/>
            </a:pPr>
            <a:r>
              <a:rPr b="1" lang="ru-RU" sz="2200" spc="-1" strike="noStrike">
                <a:solidFill>
                  <a:srgbClr val="540024"/>
                </a:solidFill>
                <a:latin typeface="Tahoma"/>
                <a:ea typeface="DejaVu Sans"/>
              </a:rPr>
              <a:t>накопичення речовини   в шкірі (на глибині до 3 мм), утворення  депо і поступове, помірне надходження в організм при повільному виведенні, що забезпечує пролонговану дію. Медикаментозні речовини можуть зберігати свою специфічну дію тривало (до 3 тижнів);</a:t>
            </a:r>
            <a:endParaRPr b="0" lang="ru-RU" sz="2200" spc="-1" strike="noStrike">
              <a:latin typeface="Arial"/>
            </a:endParaRPr>
          </a:p>
          <a:p>
            <a:pPr marL="3240" indent="-2880" algn="just">
              <a:lnSpc>
                <a:spcPct val="95000"/>
              </a:lnSpc>
              <a:spcBef>
                <a:spcPts val="459"/>
              </a:spcBef>
              <a:buClr>
                <a:srgbClr val="540024"/>
              </a:buClr>
              <a:buFont typeface="Symbol" charset="2"/>
              <a:buChar char=""/>
            </a:pPr>
            <a:r>
              <a:rPr b="1" lang="ru-RU" sz="2200" spc="-1" strike="noStrike">
                <a:solidFill>
                  <a:srgbClr val="540024"/>
                </a:solidFill>
                <a:latin typeface="Tahoma"/>
                <a:ea typeface="DejaVu Sans"/>
              </a:rPr>
              <a:t>спостерігається сполучена дія струму і речовини: струм підсилює  дію ліків, чим досягається високий терапевтичний ефект;</a:t>
            </a:r>
            <a:endParaRPr b="0" lang="ru-RU" sz="2200" spc="-1" strike="noStrike">
              <a:latin typeface="Arial"/>
            </a:endParaRPr>
          </a:p>
          <a:p>
            <a:pPr marL="3240" indent="-2880" algn="just">
              <a:lnSpc>
                <a:spcPct val="95000"/>
              </a:lnSpc>
              <a:spcBef>
                <a:spcPts val="459"/>
              </a:spcBef>
              <a:buClr>
                <a:srgbClr val="540024"/>
              </a:buClr>
              <a:buFont typeface="Symbol" charset="2"/>
              <a:buChar char=""/>
            </a:pPr>
            <a:r>
              <a:rPr b="1" lang="ru-RU" sz="2200" spc="-1" strike="noStrike">
                <a:solidFill>
                  <a:srgbClr val="540024"/>
                </a:solidFill>
                <a:latin typeface="Tahoma"/>
                <a:ea typeface="DejaVu Sans"/>
              </a:rPr>
              <a:t>відсутність пошкодження шкіри і подразливої дії на органи шлунково-кишкового тракту, введення ліків не викликає відчуття болю.</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5" name="Picture 2"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CustomShape 1"/>
          <p:cNvSpPr/>
          <p:nvPr/>
        </p:nvSpPr>
        <p:spPr>
          <a:xfrm>
            <a:off x="928440" y="642960"/>
            <a:ext cx="7661520" cy="48445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000000"/>
                </a:solidFill>
                <a:latin typeface="Arial"/>
                <a:ea typeface="DejaVu Sans"/>
              </a:rPr>
              <a:t>Більш за третину території України (34%) доводиться на </a:t>
            </a:r>
            <a:r>
              <a:rPr b="1" lang="ru-RU" sz="2400" spc="-1" strike="noStrike">
                <a:solidFill>
                  <a:srgbClr val="ff0000"/>
                </a:solidFill>
                <a:latin typeface="Arial"/>
                <a:ea typeface="DejaVu Sans"/>
              </a:rPr>
              <a:t>лісостепову зону</a:t>
            </a:r>
            <a:r>
              <a:rPr b="1" lang="ru-RU" sz="2400" spc="-1" strike="noStrike">
                <a:solidFill>
                  <a:srgbClr val="000000"/>
                </a:solidFill>
                <a:latin typeface="Arial"/>
                <a:ea typeface="DejaVu Sans"/>
              </a:rPr>
              <a:t>. Вона є найбільш сприятливою для життєдіяльності людини, проте через нестійкість погоди, не може широко використовуватися з метою кліматолікування. Кліматичні умови лісостепу є </a:t>
            </a:r>
            <a:r>
              <a:rPr b="1" i="1" lang="ru-RU" sz="2400" spc="-1" strike="noStrike">
                <a:solidFill>
                  <a:srgbClr val="7030a0"/>
                </a:solidFill>
                <a:latin typeface="Arial"/>
                <a:ea typeface="DejaVu Sans"/>
              </a:rPr>
              <a:t>комфортними або субкомфортними </a:t>
            </a:r>
            <a:r>
              <a:rPr b="1" lang="ru-RU" sz="2400" spc="-1" strike="noStrike">
                <a:solidFill>
                  <a:srgbClr val="000000"/>
                </a:solidFill>
                <a:latin typeface="Arial"/>
                <a:ea typeface="DejaVu Sans"/>
              </a:rPr>
              <a:t>для різноманітності рекреаційних занять, як в літній, так і в зимовий період, хоча є деякі складнощі в організації кліматолікування. Кліматичні курорти і курортні місцевості даної зони функціонують поблизу від великих міст (</a:t>
            </a:r>
            <a:r>
              <a:rPr b="1" lang="ru-RU" sz="2400" spc="-1" strike="noStrike">
                <a:solidFill>
                  <a:srgbClr val="0070c0"/>
                </a:solidFill>
                <a:latin typeface="Arial"/>
                <a:ea typeface="DejaVu Sans"/>
              </a:rPr>
              <a:t>Конча-Заспа, Пирогово в зоні Києва, Брюховічи — Львів</a:t>
            </a:r>
            <a:r>
              <a:rPr b="1" lang="ru-RU" sz="2400" spc="-1" strike="noStrike">
                <a:solidFill>
                  <a:srgbClr val="000000"/>
                </a:solidFill>
                <a:latin typeface="Arial"/>
                <a:ea typeface="DejaVu Sans"/>
              </a:rPr>
              <a:t>).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6" name="Picture 2" descr=""/>
          <p:cNvPicPr/>
          <p:nvPr/>
        </p:nvPicPr>
        <p:blipFill>
          <a:blip r:embed="rId1"/>
          <a:stretch/>
        </p:blipFill>
        <p:spPr>
          <a:xfrm>
            <a:off x="0" y="0"/>
            <a:ext cx="9143640" cy="6857640"/>
          </a:xfrm>
          <a:prstGeom prst="rect">
            <a:avLst/>
          </a:prstGeom>
          <a:ln>
            <a:noFill/>
          </a:ln>
        </p:spPr>
      </p:pic>
    </p:spTree>
  </p:cSld>
  <mc:AlternateContent>
    <mc:Choice Requires="p14">
      <p:transition spd="slow" p14:dur="2000"/>
    </mc:Choice>
    <mc:Fallback>
      <p:transition spd="slow"/>
    </mc:Fallback>
  </mc:AlternateContent>
</p:sld>
</file>

<file path=ppt/slides/slide1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7"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68" name="Содержимое 3" descr=""/>
          <p:cNvPicPr/>
          <p:nvPr/>
        </p:nvPicPr>
        <p:blipFill>
          <a:blip r:embed="rId1"/>
          <a:stretch/>
        </p:blipFill>
        <p:spPr>
          <a:xfrm>
            <a:off x="0" y="0"/>
            <a:ext cx="9143640" cy="6857640"/>
          </a:xfrm>
          <a:prstGeom prst="rect">
            <a:avLst/>
          </a:prstGeom>
          <a:ln>
            <a:noFill/>
          </a:ln>
        </p:spPr>
      </p:pic>
      <p:sp>
        <p:nvSpPr>
          <p:cNvPr id="1069" name="CustomShape 2"/>
          <p:cNvSpPr/>
          <p:nvPr/>
        </p:nvSpPr>
        <p:spPr>
          <a:xfrm>
            <a:off x="2809080" y="285840"/>
            <a:ext cx="261504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Електросон</a:t>
            </a:r>
            <a:endParaRPr b="0" lang="ru-RU" sz="3600" spc="-1" strike="noStrike">
              <a:latin typeface="Arial"/>
            </a:endParaRPr>
          </a:p>
        </p:txBody>
      </p:sp>
      <p:sp>
        <p:nvSpPr>
          <p:cNvPr id="1070" name="CustomShape 3"/>
          <p:cNvSpPr/>
          <p:nvPr/>
        </p:nvSpPr>
        <p:spPr>
          <a:xfrm>
            <a:off x="285480" y="928800"/>
            <a:ext cx="8857800" cy="7002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Електросон - це особливий психофізіологічний стан організму, при якому відновлюється емоційна, вегетативна і гуморальна рівновага.</a:t>
            </a:r>
            <a:endParaRPr b="0" lang="ru-RU" sz="2000" spc="-1" strike="noStrike">
              <a:latin typeface="Arial"/>
            </a:endParaRPr>
          </a:p>
        </p:txBody>
      </p:sp>
      <p:sp>
        <p:nvSpPr>
          <p:cNvPr id="1071" name="CustomShape 4"/>
          <p:cNvSpPr/>
          <p:nvPr/>
        </p:nvSpPr>
        <p:spPr>
          <a:xfrm>
            <a:off x="597600" y="178596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072" name="CustomShape 5"/>
          <p:cNvSpPr/>
          <p:nvPr/>
        </p:nvSpPr>
        <p:spPr>
          <a:xfrm>
            <a:off x="4247640" y="178596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073" name="CustomShape 6"/>
          <p:cNvSpPr/>
          <p:nvPr/>
        </p:nvSpPr>
        <p:spPr>
          <a:xfrm>
            <a:off x="0" y="2214720"/>
            <a:ext cx="3384000" cy="22240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Можна виділити два основні напрями у дії електросну: протистресове, седативне (1 фаза) і стимулююче, такий, що підвищує загальний життєвий тонус (2 </a:t>
            </a:r>
            <a:r>
              <a:rPr b="1" lang="ru-RU" sz="2000" spc="-1" strike="noStrike">
                <a:solidFill>
                  <a:srgbClr val="ffffff"/>
                </a:solidFill>
                <a:latin typeface="Times New Roman"/>
                <a:ea typeface="DejaVu Sans"/>
              </a:rPr>
              <a:t>фаза). </a:t>
            </a:r>
            <a:endParaRPr b="0" lang="ru-RU" sz="2000" spc="-1" strike="noStrike">
              <a:latin typeface="Arial"/>
            </a:endParaRPr>
          </a:p>
        </p:txBody>
      </p:sp>
      <p:sp>
        <p:nvSpPr>
          <p:cNvPr id="1074" name="CustomShape 7"/>
          <p:cNvSpPr/>
          <p:nvPr/>
        </p:nvSpPr>
        <p:spPr>
          <a:xfrm>
            <a:off x="3446640" y="2286000"/>
            <a:ext cx="5697000" cy="161424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Нині є два види апаратів електросну : портативний ("Электросон-4Т", "Электросон-5") - для одного хворого і апарат, розрахований на одночасне обслуговування 2-4 хворих ("Электросон-3").</a:t>
            </a:r>
            <a:endParaRPr b="0" lang="ru-RU" sz="2000" spc="-1" strike="noStrike">
              <a:latin typeface="Arial"/>
            </a:endParaRPr>
          </a:p>
        </p:txBody>
      </p:sp>
      <p:pic>
        <p:nvPicPr>
          <p:cNvPr id="1075" name="Рисунок 11" descr=""/>
          <p:cNvPicPr/>
          <p:nvPr/>
        </p:nvPicPr>
        <p:blipFill>
          <a:blip r:embed="rId2"/>
          <a:stretch/>
        </p:blipFill>
        <p:spPr>
          <a:xfrm>
            <a:off x="4896000" y="4032000"/>
            <a:ext cx="3927600" cy="3082680"/>
          </a:xfrm>
          <a:prstGeom prst="rect">
            <a:avLst/>
          </a:prstGeom>
          <a:ln w="9360">
            <a:noFill/>
          </a:ln>
        </p:spPr>
      </p:pic>
    </p:spTree>
  </p:cSld>
  <mc:AlternateContent>
    <mc:Choice Requires="p14">
      <p:transition spd="slow" p14:dur="2000"/>
    </mc:Choice>
    <mc:Fallback>
      <p:transition spd="slow"/>
    </mc:Fallback>
  </mc:AlternateContent>
  <p:timing>
    <p:tnLst>
      <p:par>
        <p:cTn id="686" dur="indefinite" restart="never" nodeType="tmRoot">
          <p:childTnLst>
            <p:seq>
              <p:cTn id="687" dur="indefinite" nodeType="mainSeq">
                <p:childTnLst>
                  <p:par>
                    <p:cTn id="688" nodeType="clickEffect" fill="hold">
                      <p:stCondLst>
                        <p:cond delay="indefinite"/>
                      </p:stCondLst>
                      <p:childTnLst>
                        <p:par>
                          <p:cTn id="689" nodeType="withEffect" fill="hold">
                            <p:stCondLst>
                              <p:cond delay="0"/>
                            </p:stCondLst>
                            <p:childTnLst>
                              <p:par>
                                <p:cTn id="690" nodeType="clickEffect" fill="hold" presetClass="entr" presetID="2" presetSubtype="4">
                                  <p:stCondLst>
                                    <p:cond delay="0"/>
                                  </p:stCondLst>
                                  <p:childTnLst>
                                    <p:set>
                                      <p:cBhvr>
                                        <p:cTn id="691" dur="1" fill="hold">
                                          <p:stCondLst>
                                            <p:cond delay="0"/>
                                          </p:stCondLst>
                                        </p:cTn>
                                        <p:tgtEl>
                                          <p:spTgt spid="1069"/>
                                        </p:tgtEl>
                                        <p:attrNameLst>
                                          <p:attrName>style.visibility</p:attrName>
                                        </p:attrNameLst>
                                      </p:cBhvr>
                                      <p:to>
                                        <p:strVal val="visible"/>
                                      </p:to>
                                    </p:set>
                                    <p:anim calcmode="lin" valueType="num">
                                      <p:cBhvr additive="repl">
                                        <p:cTn id="692" dur="500" fill="hold"/>
                                        <p:tgtEl>
                                          <p:spTgt spid="1069"/>
                                        </p:tgtEl>
                                        <p:attrNameLst>
                                          <p:attrName>ppt_x</p:attrName>
                                        </p:attrNameLst>
                                      </p:cBhvr>
                                      <p:tavLst>
                                        <p:tav tm="0">
                                          <p:val>
                                            <p:strVal val="#ppt_x"/>
                                          </p:val>
                                        </p:tav>
                                        <p:tav tm="100000">
                                          <p:val>
                                            <p:strVal val="#ppt_x"/>
                                          </p:val>
                                        </p:tav>
                                      </p:tavLst>
                                    </p:anim>
                                    <p:anim calcmode="lin" valueType="num">
                                      <p:cBhvr additive="repl">
                                        <p:cTn id="693" dur="500" fill="hold"/>
                                        <p:tgtEl>
                                          <p:spTgt spid="1069"/>
                                        </p:tgtEl>
                                        <p:attrNameLst>
                                          <p:attrName>ppt_y</p:attrName>
                                        </p:attrNameLst>
                                      </p:cBhvr>
                                      <p:tavLst>
                                        <p:tav tm="0">
                                          <p:val>
                                            <p:strVal val="1+#ppt_h/2"/>
                                          </p:val>
                                        </p:tav>
                                        <p:tav tm="100000">
                                          <p:val>
                                            <p:strVal val="#ppt_y"/>
                                          </p:val>
                                        </p:tav>
                                      </p:tavLst>
                                    </p:anim>
                                  </p:childTnLst>
                                </p:cTn>
                              </p:par>
                            </p:childTnLst>
                          </p:cTn>
                        </p:par>
                      </p:childTnLst>
                    </p:cTn>
                  </p:par>
                  <p:par>
                    <p:cTn id="694" nodeType="clickEffect" fill="hold">
                      <p:stCondLst>
                        <p:cond delay="indefinite"/>
                      </p:stCondLst>
                      <p:childTnLst>
                        <p:par>
                          <p:cTn id="695" nodeType="withEffect" fill="hold">
                            <p:stCondLst>
                              <p:cond delay="0"/>
                            </p:stCondLst>
                            <p:childTnLst>
                              <p:par>
                                <p:cTn id="696" nodeType="clickEffect" fill="hold" presetClass="entr" presetID="2" presetSubtype="8">
                                  <p:stCondLst>
                                    <p:cond delay="0"/>
                                  </p:stCondLst>
                                  <p:childTnLst>
                                    <p:set>
                                      <p:cBhvr>
                                        <p:cTn id="697" dur="1" fill="hold">
                                          <p:stCondLst>
                                            <p:cond delay="0"/>
                                          </p:stCondLst>
                                        </p:cTn>
                                        <p:tgtEl>
                                          <p:spTgt spid="1070">
                                            <p:txEl>
                                              <p:pRg st="0" end="0"/>
                                            </p:txEl>
                                          </p:spTgt>
                                        </p:tgtEl>
                                        <p:attrNameLst>
                                          <p:attrName>style.visibility</p:attrName>
                                        </p:attrNameLst>
                                      </p:cBhvr>
                                      <p:to>
                                        <p:strVal val="visible"/>
                                      </p:to>
                                    </p:set>
                                    <p:anim calcmode="lin" valueType="num">
                                      <p:cBhvr additive="repl">
                                        <p:cTn id="698" dur="1000" fill="hold"/>
                                        <p:tgtEl>
                                          <p:spTgt spid="1070">
                                            <p:txEl>
                                              <p:pRg st="0" end="0"/>
                                            </p:txEl>
                                          </p:spTgt>
                                        </p:tgtEl>
                                        <p:attrNameLst>
                                          <p:attrName>ppt_x</p:attrName>
                                        </p:attrNameLst>
                                      </p:cBhvr>
                                      <p:tavLst>
                                        <p:tav tm="0">
                                          <p:val>
                                            <p:strVal val="0-#ppt_w/2"/>
                                          </p:val>
                                        </p:tav>
                                        <p:tav tm="100000">
                                          <p:val>
                                            <p:strVal val="#ppt_x"/>
                                          </p:val>
                                        </p:tav>
                                      </p:tavLst>
                                    </p:anim>
                                    <p:anim calcmode="lin" valueType="num">
                                      <p:cBhvr additive="repl">
                                        <p:cTn id="699" dur="1000" fill="hold"/>
                                        <p:tgtEl>
                                          <p:spTgt spid="10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00" nodeType="clickEffect" fill="hold">
                      <p:stCondLst>
                        <p:cond delay="indefinite"/>
                      </p:stCondLst>
                      <p:childTnLst>
                        <p:par>
                          <p:cTn id="701" nodeType="withEffect" fill="hold">
                            <p:stCondLst>
                              <p:cond delay="0"/>
                            </p:stCondLst>
                            <p:childTnLst>
                              <p:par>
                                <p:cTn id="702" nodeType="clickEffect" fill="hold" presetClass="entr" presetID="2" presetSubtype="8">
                                  <p:stCondLst>
                                    <p:cond delay="0"/>
                                  </p:stCondLst>
                                  <p:childTnLst>
                                    <p:set>
                                      <p:cBhvr>
                                        <p:cTn id="703" dur="1" fill="hold">
                                          <p:stCondLst>
                                            <p:cond delay="0"/>
                                          </p:stCondLst>
                                        </p:cTn>
                                        <p:tgtEl>
                                          <p:spTgt spid="1071"/>
                                        </p:tgtEl>
                                        <p:attrNameLst>
                                          <p:attrName>style.visibility</p:attrName>
                                        </p:attrNameLst>
                                      </p:cBhvr>
                                      <p:to>
                                        <p:strVal val="visible"/>
                                      </p:to>
                                    </p:set>
                                    <p:anim calcmode="lin" valueType="num">
                                      <p:cBhvr additive="repl">
                                        <p:cTn id="704" dur="1000" fill="hold"/>
                                        <p:tgtEl>
                                          <p:spTgt spid="1071"/>
                                        </p:tgtEl>
                                        <p:attrNameLst>
                                          <p:attrName>ppt_x</p:attrName>
                                        </p:attrNameLst>
                                      </p:cBhvr>
                                      <p:tavLst>
                                        <p:tav tm="0">
                                          <p:val>
                                            <p:strVal val="0-#ppt_w/2"/>
                                          </p:val>
                                        </p:tav>
                                        <p:tav tm="100000">
                                          <p:val>
                                            <p:strVal val="#ppt_x"/>
                                          </p:val>
                                        </p:tav>
                                      </p:tavLst>
                                    </p:anim>
                                    <p:anim calcmode="lin" valueType="num">
                                      <p:cBhvr additive="repl">
                                        <p:cTn id="705" dur="1000" fill="hold"/>
                                        <p:tgtEl>
                                          <p:spTgt spid="1071"/>
                                        </p:tgtEl>
                                        <p:attrNameLst>
                                          <p:attrName>ppt_y</p:attrName>
                                        </p:attrNameLst>
                                      </p:cBhvr>
                                      <p:tavLst>
                                        <p:tav tm="0">
                                          <p:val>
                                            <p:strVal val="#ppt_y"/>
                                          </p:val>
                                        </p:tav>
                                        <p:tav tm="100000">
                                          <p:val>
                                            <p:strVal val="#ppt_y"/>
                                          </p:val>
                                        </p:tav>
                                      </p:tavLst>
                                    </p:anim>
                                  </p:childTnLst>
                                </p:cTn>
                              </p:par>
                            </p:childTnLst>
                          </p:cTn>
                        </p:par>
                      </p:childTnLst>
                    </p:cTn>
                  </p:par>
                  <p:par>
                    <p:cTn id="706" nodeType="clickEffect" fill="hold">
                      <p:stCondLst>
                        <p:cond delay="indefinite"/>
                      </p:stCondLst>
                      <p:childTnLst>
                        <p:par>
                          <p:cTn id="707" nodeType="withEffect" fill="hold">
                            <p:stCondLst>
                              <p:cond delay="0"/>
                            </p:stCondLst>
                            <p:childTnLst>
                              <p:par>
                                <p:cTn id="708" nodeType="clickEffect" fill="hold" presetClass="entr" presetID="2" presetSubtype="4">
                                  <p:stCondLst>
                                    <p:cond delay="0"/>
                                  </p:stCondLst>
                                  <p:childTnLst>
                                    <p:set>
                                      <p:cBhvr>
                                        <p:cTn id="709" dur="1" fill="hold">
                                          <p:stCondLst>
                                            <p:cond delay="0"/>
                                          </p:stCondLst>
                                        </p:cTn>
                                        <p:tgtEl>
                                          <p:spTgt spid="1073"/>
                                        </p:tgtEl>
                                        <p:attrNameLst>
                                          <p:attrName>style.visibility</p:attrName>
                                        </p:attrNameLst>
                                      </p:cBhvr>
                                      <p:to>
                                        <p:strVal val="visible"/>
                                      </p:to>
                                    </p:set>
                                    <p:anim calcmode="lin" valueType="num">
                                      <p:cBhvr additive="repl">
                                        <p:cTn id="710" dur="1000" fill="hold"/>
                                        <p:tgtEl>
                                          <p:spTgt spid="1073"/>
                                        </p:tgtEl>
                                        <p:attrNameLst>
                                          <p:attrName>ppt_x</p:attrName>
                                        </p:attrNameLst>
                                      </p:cBhvr>
                                      <p:tavLst>
                                        <p:tav tm="0">
                                          <p:val>
                                            <p:strVal val="#ppt_x"/>
                                          </p:val>
                                        </p:tav>
                                        <p:tav tm="100000">
                                          <p:val>
                                            <p:strVal val="#ppt_x"/>
                                          </p:val>
                                        </p:tav>
                                      </p:tavLst>
                                    </p:anim>
                                    <p:anim calcmode="lin" valueType="num">
                                      <p:cBhvr additive="repl">
                                        <p:cTn id="711" dur="1000" fill="hold"/>
                                        <p:tgtEl>
                                          <p:spTgt spid="1073"/>
                                        </p:tgtEl>
                                        <p:attrNameLst>
                                          <p:attrName>ppt_y</p:attrName>
                                        </p:attrNameLst>
                                      </p:cBhvr>
                                      <p:tavLst>
                                        <p:tav tm="0">
                                          <p:val>
                                            <p:strVal val="1+#ppt_h/2"/>
                                          </p:val>
                                        </p:tav>
                                        <p:tav tm="100000">
                                          <p:val>
                                            <p:strVal val="#ppt_y"/>
                                          </p:val>
                                        </p:tav>
                                      </p:tavLst>
                                    </p:anim>
                                  </p:childTnLst>
                                </p:cTn>
                              </p:par>
                            </p:childTnLst>
                          </p:cTn>
                        </p:par>
                      </p:childTnLst>
                    </p:cTn>
                  </p:par>
                  <p:par>
                    <p:cTn id="712" nodeType="clickEffect" fill="hold">
                      <p:stCondLst>
                        <p:cond delay="indefinite"/>
                      </p:stCondLst>
                      <p:childTnLst>
                        <p:par>
                          <p:cTn id="713" nodeType="withEffect" fill="hold">
                            <p:stCondLst>
                              <p:cond delay="0"/>
                            </p:stCondLst>
                            <p:childTnLst>
                              <p:par>
                                <p:cTn id="714" nodeType="clickEffect" fill="hold" presetClass="entr" presetID="2" presetSubtype="2">
                                  <p:stCondLst>
                                    <p:cond delay="0"/>
                                  </p:stCondLst>
                                  <p:childTnLst>
                                    <p:set>
                                      <p:cBhvr>
                                        <p:cTn id="715" dur="1" fill="hold">
                                          <p:stCondLst>
                                            <p:cond delay="0"/>
                                          </p:stCondLst>
                                        </p:cTn>
                                        <p:tgtEl>
                                          <p:spTgt spid="1072">
                                            <p:txEl>
                                              <p:pRg st="0" end="0"/>
                                            </p:txEl>
                                          </p:spTgt>
                                        </p:tgtEl>
                                        <p:attrNameLst>
                                          <p:attrName>style.visibility</p:attrName>
                                        </p:attrNameLst>
                                      </p:cBhvr>
                                      <p:to>
                                        <p:strVal val="visible"/>
                                      </p:to>
                                    </p:set>
                                    <p:anim calcmode="lin" valueType="num">
                                      <p:cBhvr additive="repl">
                                        <p:cTn id="716" dur="1000" fill="hold"/>
                                        <p:tgtEl>
                                          <p:spTgt spid="1072">
                                            <p:txEl>
                                              <p:pRg st="0" end="0"/>
                                            </p:txEl>
                                          </p:spTgt>
                                        </p:tgtEl>
                                        <p:attrNameLst>
                                          <p:attrName>ppt_x</p:attrName>
                                        </p:attrNameLst>
                                      </p:cBhvr>
                                      <p:tavLst>
                                        <p:tav tm="0">
                                          <p:val>
                                            <p:strVal val="1+#ppt_w/2"/>
                                          </p:val>
                                        </p:tav>
                                        <p:tav tm="100000">
                                          <p:val>
                                            <p:strVal val="#ppt_x"/>
                                          </p:val>
                                        </p:tav>
                                      </p:tavLst>
                                    </p:anim>
                                    <p:anim calcmode="lin" valueType="num">
                                      <p:cBhvr additive="repl">
                                        <p:cTn id="717" dur="1000" fill="hold"/>
                                        <p:tgtEl>
                                          <p:spTgt spid="10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18" nodeType="clickEffect" fill="hold">
                      <p:stCondLst>
                        <p:cond delay="indefinite"/>
                      </p:stCondLst>
                      <p:childTnLst>
                        <p:par>
                          <p:cTn id="719" nodeType="withEffect" fill="hold">
                            <p:stCondLst>
                              <p:cond delay="0"/>
                            </p:stCondLst>
                            <p:childTnLst>
                              <p:par>
                                <p:cTn id="720" nodeType="clickEffect" fill="hold" presetClass="entr" presetID="2" presetSubtype="4">
                                  <p:stCondLst>
                                    <p:cond delay="0"/>
                                  </p:stCondLst>
                                  <p:childTnLst>
                                    <p:set>
                                      <p:cBhvr>
                                        <p:cTn id="721" dur="1" fill="hold">
                                          <p:stCondLst>
                                            <p:cond delay="0"/>
                                          </p:stCondLst>
                                        </p:cTn>
                                        <p:tgtEl>
                                          <p:spTgt spid="1074"/>
                                        </p:tgtEl>
                                        <p:attrNameLst>
                                          <p:attrName>style.visibility</p:attrName>
                                        </p:attrNameLst>
                                      </p:cBhvr>
                                      <p:to>
                                        <p:strVal val="visible"/>
                                      </p:to>
                                    </p:set>
                                    <p:anim calcmode="lin" valueType="num">
                                      <p:cBhvr additive="repl">
                                        <p:cTn id="722" dur="1000" fill="hold"/>
                                        <p:tgtEl>
                                          <p:spTgt spid="1074"/>
                                        </p:tgtEl>
                                        <p:attrNameLst>
                                          <p:attrName>ppt_x</p:attrName>
                                        </p:attrNameLst>
                                      </p:cBhvr>
                                      <p:tavLst>
                                        <p:tav tm="0">
                                          <p:val>
                                            <p:strVal val="#ppt_x"/>
                                          </p:val>
                                        </p:tav>
                                        <p:tav tm="100000">
                                          <p:val>
                                            <p:strVal val="#ppt_x"/>
                                          </p:val>
                                        </p:tav>
                                      </p:tavLst>
                                    </p:anim>
                                    <p:anim calcmode="lin" valueType="num">
                                      <p:cBhvr additive="repl">
                                        <p:cTn id="723" dur="1000" fill="hold"/>
                                        <p:tgtEl>
                                          <p:spTgt spid="1074"/>
                                        </p:tgtEl>
                                        <p:attrNameLst>
                                          <p:attrName>ppt_y</p:attrName>
                                        </p:attrNameLst>
                                      </p:cBhvr>
                                      <p:tavLst>
                                        <p:tav tm="0">
                                          <p:val>
                                            <p:strVal val="1+#ppt_h/2"/>
                                          </p:val>
                                        </p:tav>
                                        <p:tav tm="100000">
                                          <p:val>
                                            <p:strVal val="#ppt_y"/>
                                          </p:val>
                                        </p:tav>
                                      </p:tavLst>
                                    </p:anim>
                                  </p:childTnLst>
                                </p:cTn>
                              </p:par>
                            </p:childTnLst>
                          </p:cTn>
                        </p:par>
                      </p:childTnLst>
                    </p:cTn>
                  </p:par>
                  <p:par>
                    <p:cTn id="724" nodeType="clickEffect" fill="hold">
                      <p:stCondLst>
                        <p:cond delay="indefinite"/>
                      </p:stCondLst>
                      <p:childTnLst>
                        <p:par>
                          <p:cTn id="725" nodeType="withEffect" fill="hold">
                            <p:stCondLst>
                              <p:cond delay="0"/>
                            </p:stCondLst>
                            <p:childTnLst>
                              <p:par>
                                <p:cTn id="726" nodeType="clickEffect" fill="hold" presetClass="entr" presetID="2" presetSubtype="9">
                                  <p:stCondLst>
                                    <p:cond delay="0"/>
                                  </p:stCondLst>
                                  <p:childTnLst>
                                    <p:set>
                                      <p:cBhvr>
                                        <p:cTn id="727" dur="1" fill="hold">
                                          <p:stCondLst>
                                            <p:cond delay="0"/>
                                          </p:stCondLst>
                                        </p:cTn>
                                        <p:tgtEl>
                                          <p:spTgt spid="1075"/>
                                        </p:tgtEl>
                                        <p:attrNameLst>
                                          <p:attrName>style.visibility</p:attrName>
                                        </p:attrNameLst>
                                      </p:cBhvr>
                                      <p:to>
                                        <p:strVal val="visible"/>
                                      </p:to>
                                    </p:set>
                                    <p:anim calcmode="lin" valueType="num">
                                      <p:cBhvr additive="repl">
                                        <p:cTn id="728" dur="1000" fill="hold"/>
                                        <p:tgtEl>
                                          <p:spTgt spid="1075"/>
                                        </p:tgtEl>
                                        <p:attrNameLst>
                                          <p:attrName>ppt_x</p:attrName>
                                        </p:attrNameLst>
                                      </p:cBhvr>
                                      <p:tavLst>
                                        <p:tav tm="0">
                                          <p:val>
                                            <p:strVal val="0-#ppt_w/2"/>
                                          </p:val>
                                        </p:tav>
                                        <p:tav tm="100000">
                                          <p:val>
                                            <p:strVal val="#ppt_x"/>
                                          </p:val>
                                        </p:tav>
                                      </p:tavLst>
                                    </p:anim>
                                    <p:anim calcmode="lin" valueType="num">
                                      <p:cBhvr additive="repl">
                                        <p:cTn id="729" dur="1000" fill="hold"/>
                                        <p:tgtEl>
                                          <p:spTgt spid="10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6"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1077"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1078" name="Picture 4" descr=""/>
          <p:cNvPicPr/>
          <p:nvPr/>
        </p:nvPicPr>
        <p:blipFill>
          <a:blip r:embed="rId1"/>
          <a:stretch/>
        </p:blipFill>
        <p:spPr>
          <a:xfrm>
            <a:off x="0" y="0"/>
            <a:ext cx="9143640" cy="6857640"/>
          </a:xfrm>
          <a:prstGeom prst="rect">
            <a:avLst/>
          </a:prstGeom>
          <a:ln w="9360">
            <a:noFill/>
          </a:ln>
        </p:spPr>
      </p:pic>
      <p:sp>
        <p:nvSpPr>
          <p:cNvPr id="1079" name="CustomShape 3"/>
          <p:cNvSpPr/>
          <p:nvPr/>
        </p:nvSpPr>
        <p:spPr>
          <a:xfrm>
            <a:off x="370080" y="260280"/>
            <a:ext cx="199476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000000"/>
                </a:solidFill>
                <a:uFillTx/>
                <a:latin typeface="Times New Roman"/>
                <a:ea typeface="DejaVu Sans"/>
              </a:rPr>
              <a:t>Показання:</a:t>
            </a:r>
            <a:endParaRPr b="0" lang="ru-RU" sz="2800" spc="-1" strike="noStrike">
              <a:latin typeface="Arial"/>
            </a:endParaRPr>
          </a:p>
        </p:txBody>
      </p:sp>
      <p:sp>
        <p:nvSpPr>
          <p:cNvPr id="1080" name="CustomShape 4"/>
          <p:cNvSpPr/>
          <p:nvPr/>
        </p:nvSpPr>
        <p:spPr>
          <a:xfrm>
            <a:off x="231840" y="1000080"/>
            <a:ext cx="4268160" cy="520884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неврози;</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початкова стадія атеросклерозу;</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вегетативна дистонія;</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вібраційна хвороба;</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артеріальна гіпертензія 1 і 2 ступеня;</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ішемічної хвороби серця;</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бронхіальна астма;</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нейродерміт; </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енурез. </a:t>
            </a:r>
            <a:endParaRPr b="0" lang="ru-RU" sz="2800" spc="-1" strike="noStrike">
              <a:latin typeface="Arial"/>
            </a:endParaRPr>
          </a:p>
        </p:txBody>
      </p:sp>
      <p:sp>
        <p:nvSpPr>
          <p:cNvPr id="1081" name="CustomShape 5"/>
          <p:cNvSpPr/>
          <p:nvPr/>
        </p:nvSpPr>
        <p:spPr>
          <a:xfrm>
            <a:off x="4761720" y="299880"/>
            <a:ext cx="3023280" cy="51696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2800" spc="-1" strike="noStrike" u="sng">
                <a:solidFill>
                  <a:srgbClr val="ff0000"/>
                </a:solidFill>
                <a:uFillTx/>
                <a:latin typeface="Times New Roman"/>
                <a:ea typeface="DejaVu Sans"/>
              </a:rPr>
              <a:t>Протипоказання:</a:t>
            </a:r>
            <a:endParaRPr b="0" lang="ru-RU" sz="2800" spc="-1" strike="noStrike">
              <a:latin typeface="Arial"/>
            </a:endParaRPr>
          </a:p>
        </p:txBody>
      </p:sp>
      <p:sp>
        <p:nvSpPr>
          <p:cNvPr id="1082" name="CustomShape 6"/>
          <p:cNvSpPr/>
          <p:nvPr/>
        </p:nvSpPr>
        <p:spPr>
          <a:xfrm>
            <a:off x="4893480" y="1000080"/>
            <a:ext cx="3964320" cy="4782240"/>
          </a:xfrm>
          <a:prstGeom prst="rect">
            <a:avLst/>
          </a:prstGeom>
          <a:noFill/>
          <a:ln w="9360">
            <a:noFill/>
          </a:ln>
        </p:spPr>
        <p:style>
          <a:lnRef idx="0"/>
          <a:fillRef idx="0"/>
          <a:effectRef idx="0"/>
          <a:fontRef idx="minor"/>
        </p:style>
        <p:txBody>
          <a:bodyPr lIns="90000" rIns="90000" tIns="45000" bIns="45000">
            <a:spAutoFit/>
          </a:bodyPr>
          <a:p>
            <a:pPr indent="-216000">
              <a:lnSpc>
                <a:spcPct val="100000"/>
              </a:lnSpc>
              <a:buClr>
                <a:srgbClr val="ffffff"/>
              </a:buClr>
              <a:buFont typeface="Symbol" charset="2"/>
              <a:buChar char=""/>
            </a:pPr>
            <a:r>
              <a:rPr b="1" lang="ru-RU" sz="20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індивідуальна непереносимість струму;</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епілепсія;</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дерматит;</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порушенням кровообігу;</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гарячковий стан; </a:t>
            </a:r>
            <a:endParaRPr b="0" lang="ru-RU" sz="2800" spc="-1" strike="noStrike">
              <a:latin typeface="Arial"/>
            </a:endParaRPr>
          </a:p>
          <a:p>
            <a:pPr indent="-216000">
              <a:lnSpc>
                <a:spcPct val="100000"/>
              </a:lnSpc>
              <a:buClr>
                <a:srgbClr val="ffffff"/>
              </a:buClr>
              <a:buFont typeface="Symbol" charset="2"/>
              <a:buChar char=""/>
            </a:pPr>
            <a:r>
              <a:rPr b="1"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істерією;</a:t>
            </a:r>
            <a:endParaRPr b="0" lang="ru-RU" sz="2800" spc="-1" strike="noStrike">
              <a:latin typeface="Arial"/>
            </a:endParaRPr>
          </a:p>
          <a:p>
            <a:pPr indent="-216000">
              <a:lnSpc>
                <a:spcPct val="100000"/>
              </a:lnSpc>
              <a:buClr>
                <a:srgbClr val="ffffff"/>
              </a:buClr>
              <a:buFont typeface="Symbol" charset="2"/>
              <a:buChar char=""/>
            </a:pPr>
            <a:r>
              <a:rPr b="0" lang="ru-RU" sz="2800" spc="-1" strike="noStrike">
                <a:solidFill>
                  <a:srgbClr val="ffffff"/>
                </a:solidFill>
                <a:latin typeface="Times New Roman"/>
                <a:ea typeface="DejaVu Sans"/>
              </a:rPr>
              <a:t> </a:t>
            </a:r>
            <a:r>
              <a:rPr b="1" lang="ru-RU" sz="2800" spc="-1" strike="noStrike">
                <a:solidFill>
                  <a:srgbClr val="ffffff"/>
                </a:solidFill>
                <a:latin typeface="Times New Roman"/>
                <a:ea typeface="DejaVu Sans"/>
              </a:rPr>
              <a:t>запальні захворювання очей.</a:t>
            </a:r>
            <a:r>
              <a:rPr b="0" lang="ru-RU" sz="2800" spc="-1" strike="noStrike">
                <a:solidFill>
                  <a:srgbClr val="ffffff"/>
                </a:solidFill>
                <a:latin typeface="Times New Roman"/>
                <a:ea typeface="DejaVu Sans"/>
              </a:rPr>
              <a:t> </a:t>
            </a:r>
            <a:endParaRPr b="0" lang="ru-RU" sz="2800" spc="-1" strike="noStrike">
              <a:latin typeface="Arial"/>
            </a:endParaRPr>
          </a:p>
        </p:txBody>
      </p:sp>
    </p:spTree>
  </p:cSld>
  <mc:AlternateContent>
    <mc:Choice Requires="p14">
      <p:transition spd="slow" p14:dur="2000"/>
    </mc:Choice>
    <mc:Fallback>
      <p:transition spd="slow"/>
    </mc:Fallback>
  </mc:AlternateContent>
  <p:timing>
    <p:tnLst>
      <p:par>
        <p:cTn id="730" dur="indefinite" restart="never" nodeType="tmRoot">
          <p:childTnLst>
            <p:seq>
              <p:cTn id="731" dur="indefinite" nodeType="mainSeq">
                <p:childTnLst>
                  <p:par>
                    <p:cTn id="732" nodeType="clickEffect" fill="hold">
                      <p:stCondLst>
                        <p:cond delay="indefinite"/>
                      </p:stCondLst>
                      <p:childTnLst>
                        <p:par>
                          <p:cTn id="733" nodeType="withEffect" fill="hold">
                            <p:stCondLst>
                              <p:cond delay="0"/>
                            </p:stCondLst>
                            <p:childTnLst>
                              <p:par>
                                <p:cTn id="734" nodeType="clickEffect" fill="hold" presetClass="entr" presetID="2" presetSubtype="4">
                                  <p:stCondLst>
                                    <p:cond delay="0"/>
                                  </p:stCondLst>
                                  <p:childTnLst>
                                    <p:set>
                                      <p:cBhvr>
                                        <p:cTn id="735" dur="1" fill="hold">
                                          <p:stCondLst>
                                            <p:cond delay="0"/>
                                          </p:stCondLst>
                                        </p:cTn>
                                        <p:tgtEl>
                                          <p:spTgt spid="1079">
                                            <p:txEl>
                                              <p:pRg st="0" end="0"/>
                                            </p:txEl>
                                          </p:spTgt>
                                        </p:tgtEl>
                                        <p:attrNameLst>
                                          <p:attrName>style.visibility</p:attrName>
                                        </p:attrNameLst>
                                      </p:cBhvr>
                                      <p:to>
                                        <p:strVal val="visible"/>
                                      </p:to>
                                    </p:set>
                                    <p:anim calcmode="lin" valueType="num">
                                      <p:cBhvr additive="repl">
                                        <p:cTn id="736" dur="1000" fill="hold"/>
                                        <p:tgtEl>
                                          <p:spTgt spid="1079">
                                            <p:txEl>
                                              <p:pRg st="0" end="0"/>
                                            </p:txEl>
                                          </p:spTgt>
                                        </p:tgtEl>
                                        <p:attrNameLst>
                                          <p:attrName>ppt_x</p:attrName>
                                        </p:attrNameLst>
                                      </p:cBhvr>
                                      <p:tavLst>
                                        <p:tav tm="0">
                                          <p:val>
                                            <p:strVal val="#ppt_x"/>
                                          </p:val>
                                        </p:tav>
                                        <p:tav tm="100000">
                                          <p:val>
                                            <p:strVal val="#ppt_x"/>
                                          </p:val>
                                        </p:tav>
                                      </p:tavLst>
                                    </p:anim>
                                    <p:anim calcmode="lin" valueType="num">
                                      <p:cBhvr additive="repl">
                                        <p:cTn id="737" dur="1000" fill="hold"/>
                                        <p:tgtEl>
                                          <p:spTgt spid="10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8" nodeType="clickEffect" fill="hold">
                      <p:stCondLst>
                        <p:cond delay="indefinite"/>
                      </p:stCondLst>
                      <p:childTnLst>
                        <p:par>
                          <p:cTn id="739" nodeType="withEffect" fill="hold">
                            <p:stCondLst>
                              <p:cond delay="0"/>
                            </p:stCondLst>
                            <p:childTnLst>
                              <p:par>
                                <p:cTn id="740" nodeType="clickEffect" fill="hold" presetClass="entr" presetID="2" presetSubtype="4">
                                  <p:stCondLst>
                                    <p:cond delay="0"/>
                                  </p:stCondLst>
                                  <p:childTnLst>
                                    <p:set>
                                      <p:cBhvr>
                                        <p:cTn id="741" dur="1" fill="hold">
                                          <p:stCondLst>
                                            <p:cond delay="0"/>
                                          </p:stCondLst>
                                        </p:cTn>
                                        <p:tgtEl>
                                          <p:spTgt spid="1081">
                                            <p:txEl>
                                              <p:pRg st="0" end="0"/>
                                            </p:txEl>
                                          </p:spTgt>
                                        </p:tgtEl>
                                        <p:attrNameLst>
                                          <p:attrName>style.visibility</p:attrName>
                                        </p:attrNameLst>
                                      </p:cBhvr>
                                      <p:to>
                                        <p:strVal val="visible"/>
                                      </p:to>
                                    </p:set>
                                    <p:anim calcmode="lin" valueType="num">
                                      <p:cBhvr additive="repl">
                                        <p:cTn id="742" dur="1000" fill="hold"/>
                                        <p:tgtEl>
                                          <p:spTgt spid="1081">
                                            <p:txEl>
                                              <p:pRg st="0" end="0"/>
                                            </p:txEl>
                                          </p:spTgt>
                                        </p:tgtEl>
                                        <p:attrNameLst>
                                          <p:attrName>ppt_x</p:attrName>
                                        </p:attrNameLst>
                                      </p:cBhvr>
                                      <p:tavLst>
                                        <p:tav tm="0">
                                          <p:val>
                                            <p:strVal val="#ppt_x"/>
                                          </p:val>
                                        </p:tav>
                                        <p:tav tm="100000">
                                          <p:val>
                                            <p:strVal val="#ppt_x"/>
                                          </p:val>
                                        </p:tav>
                                      </p:tavLst>
                                    </p:anim>
                                    <p:anim calcmode="lin" valueType="num">
                                      <p:cBhvr additive="repl">
                                        <p:cTn id="743" dur="1000" fill="hold"/>
                                        <p:tgtEl>
                                          <p:spTgt spid="108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3"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84" name="Содержимое 3" descr=""/>
          <p:cNvPicPr/>
          <p:nvPr/>
        </p:nvPicPr>
        <p:blipFill>
          <a:blip r:embed="rId1"/>
          <a:stretch/>
        </p:blipFill>
        <p:spPr>
          <a:xfrm>
            <a:off x="0" y="0"/>
            <a:ext cx="9143640" cy="6857640"/>
          </a:xfrm>
          <a:prstGeom prst="rect">
            <a:avLst/>
          </a:prstGeom>
          <a:ln>
            <a:noFill/>
          </a:ln>
        </p:spPr>
      </p:pic>
      <p:sp>
        <p:nvSpPr>
          <p:cNvPr id="1085" name="CustomShape 2"/>
          <p:cNvSpPr/>
          <p:nvPr/>
        </p:nvSpPr>
        <p:spPr>
          <a:xfrm>
            <a:off x="2171520" y="214200"/>
            <a:ext cx="390420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Діадинамотерапія</a:t>
            </a:r>
            <a:endParaRPr b="0" lang="ru-RU" sz="3600" spc="-1" strike="noStrike">
              <a:latin typeface="Arial"/>
            </a:endParaRPr>
          </a:p>
        </p:txBody>
      </p:sp>
      <p:sp>
        <p:nvSpPr>
          <p:cNvPr id="1086" name="CustomShape 3"/>
          <p:cNvSpPr/>
          <p:nvPr/>
        </p:nvSpPr>
        <p:spPr>
          <a:xfrm>
            <a:off x="285480" y="857160"/>
            <a:ext cx="7768440" cy="11869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Times New Roman"/>
                <a:ea typeface="DejaVu Sans"/>
              </a:rPr>
              <a:t>Діадинамотерапія - це дія на організм пацієнта низькочастотними напівсинусоїдальними імпульсними струмами (частотою 50 і 100 Гц).</a:t>
            </a:r>
            <a:endParaRPr b="0" lang="ru-RU" sz="2400" spc="-1" strike="noStrike">
              <a:latin typeface="Arial"/>
            </a:endParaRPr>
          </a:p>
        </p:txBody>
      </p:sp>
      <p:sp>
        <p:nvSpPr>
          <p:cNvPr id="1087" name="CustomShape 4"/>
          <p:cNvSpPr/>
          <p:nvPr/>
        </p:nvSpPr>
        <p:spPr>
          <a:xfrm>
            <a:off x="383040" y="178596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088" name="CustomShape 5"/>
          <p:cNvSpPr/>
          <p:nvPr/>
        </p:nvSpPr>
        <p:spPr>
          <a:xfrm>
            <a:off x="4086720" y="171432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089" name="CustomShape 6"/>
          <p:cNvSpPr/>
          <p:nvPr/>
        </p:nvSpPr>
        <p:spPr>
          <a:xfrm>
            <a:off x="178200" y="2214720"/>
            <a:ext cx="2249640" cy="52732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ffffff"/>
                </a:solidFill>
                <a:latin typeface="Times New Roman"/>
                <a:ea typeface="DejaVu Sans"/>
              </a:rPr>
              <a:t> </a:t>
            </a:r>
            <a:r>
              <a:rPr b="1" lang="ru-RU" sz="2000" spc="-1" strike="noStrike">
                <a:solidFill>
                  <a:srgbClr val="7030a0"/>
                </a:solidFill>
                <a:latin typeface="Times New Roman"/>
                <a:ea typeface="DejaVu Sans"/>
              </a:rPr>
              <a:t>Найбільш вираженим клінічним ефектом ДДТ є знеболюючий. В той же час в тканинах під дією діадинамотерапії відбувається резорбція набряків, нормалізація трофічних процесів і кровообігу, зменшується гіпоксія.</a:t>
            </a:r>
            <a:endParaRPr b="0" lang="ru-RU" sz="2000" spc="-1" strike="noStrike">
              <a:latin typeface="Arial"/>
            </a:endParaRPr>
          </a:p>
        </p:txBody>
      </p:sp>
      <p:sp>
        <p:nvSpPr>
          <p:cNvPr id="1090" name="CustomShape 7"/>
          <p:cNvSpPr/>
          <p:nvPr/>
        </p:nvSpPr>
        <p:spPr>
          <a:xfrm>
            <a:off x="2696400" y="2071800"/>
            <a:ext cx="6000480" cy="22240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7030a0"/>
                </a:solidFill>
                <a:latin typeface="Times New Roman"/>
                <a:ea typeface="DejaVu Sans"/>
              </a:rPr>
              <a:t>Для діадинамотерапії використовують апарати "СНИМ-1", "Тонус-1", "Модель-717". Електроди за формою і розмірами повинні відповідати величині області патологічного процесу. Їх розміщують як можна ближче до патологічного осередку. На больову ділянку поміщають катод, що має велику подразливу </a:t>
            </a:r>
            <a:r>
              <a:rPr b="1" lang="ru-RU" sz="2000" spc="-1" strike="noStrike">
                <a:solidFill>
                  <a:srgbClr val="ffffff"/>
                </a:solidFill>
                <a:latin typeface="Times New Roman"/>
                <a:ea typeface="DejaVu Sans"/>
              </a:rPr>
              <a:t>дію.</a:t>
            </a:r>
            <a:endParaRPr b="0" lang="ru-RU" sz="2000" spc="-1" strike="noStrike">
              <a:latin typeface="Arial"/>
            </a:endParaRPr>
          </a:p>
        </p:txBody>
      </p:sp>
      <p:pic>
        <p:nvPicPr>
          <p:cNvPr id="1091" name="Рисунок 11" descr=""/>
          <p:cNvPicPr/>
          <p:nvPr/>
        </p:nvPicPr>
        <p:blipFill>
          <a:blip r:embed="rId2"/>
          <a:stretch/>
        </p:blipFill>
        <p:spPr>
          <a:xfrm>
            <a:off x="2750040" y="3786120"/>
            <a:ext cx="3655080" cy="3071520"/>
          </a:xfrm>
          <a:prstGeom prst="rect">
            <a:avLst/>
          </a:prstGeom>
          <a:ln w="9360">
            <a:noFill/>
          </a:ln>
        </p:spPr>
      </p:pic>
    </p:spTree>
  </p:cSld>
  <mc:AlternateContent>
    <mc:Choice Requires="p14">
      <p:transition spd="slow" p14:dur="2000"/>
    </mc:Choice>
    <mc:Fallback>
      <p:transition spd="slow"/>
    </mc:Fallback>
  </mc:AlternateContent>
  <p:timing>
    <p:tnLst>
      <p:par>
        <p:cTn id="744" dur="indefinite" restart="never" nodeType="tmRoot">
          <p:childTnLst>
            <p:seq>
              <p:cTn id="745" dur="indefinite" nodeType="mainSeq">
                <p:childTnLst>
                  <p:par>
                    <p:cTn id="746" nodeType="clickEffect" fill="hold">
                      <p:stCondLst>
                        <p:cond delay="indefinite"/>
                      </p:stCondLst>
                      <p:childTnLst>
                        <p:par>
                          <p:cTn id="747" nodeType="withEffect" fill="hold">
                            <p:stCondLst>
                              <p:cond delay="0"/>
                            </p:stCondLst>
                            <p:childTnLst>
                              <p:par>
                                <p:cTn id="748" nodeType="clickEffect" fill="hold" presetClass="entr" presetID="2" presetSubtype="4">
                                  <p:stCondLst>
                                    <p:cond delay="0"/>
                                  </p:stCondLst>
                                  <p:childTnLst>
                                    <p:set>
                                      <p:cBhvr>
                                        <p:cTn id="749" dur="1" fill="hold">
                                          <p:stCondLst>
                                            <p:cond delay="0"/>
                                          </p:stCondLst>
                                        </p:cTn>
                                        <p:tgtEl>
                                          <p:spTgt spid="1085"/>
                                        </p:tgtEl>
                                        <p:attrNameLst>
                                          <p:attrName>style.visibility</p:attrName>
                                        </p:attrNameLst>
                                      </p:cBhvr>
                                      <p:to>
                                        <p:strVal val="visible"/>
                                      </p:to>
                                    </p:set>
                                    <p:anim calcmode="lin" valueType="num">
                                      <p:cBhvr additive="repl">
                                        <p:cTn id="750" dur="1000" fill="hold"/>
                                        <p:tgtEl>
                                          <p:spTgt spid="1085"/>
                                        </p:tgtEl>
                                        <p:attrNameLst>
                                          <p:attrName>ppt_x</p:attrName>
                                        </p:attrNameLst>
                                      </p:cBhvr>
                                      <p:tavLst>
                                        <p:tav tm="0">
                                          <p:val>
                                            <p:strVal val="#ppt_x"/>
                                          </p:val>
                                        </p:tav>
                                        <p:tav tm="100000">
                                          <p:val>
                                            <p:strVal val="#ppt_x"/>
                                          </p:val>
                                        </p:tav>
                                      </p:tavLst>
                                    </p:anim>
                                    <p:anim calcmode="lin" valueType="num">
                                      <p:cBhvr additive="repl">
                                        <p:cTn id="751" dur="1000" fill="hold"/>
                                        <p:tgtEl>
                                          <p:spTgt spid="1085"/>
                                        </p:tgtEl>
                                        <p:attrNameLst>
                                          <p:attrName>ppt_y</p:attrName>
                                        </p:attrNameLst>
                                      </p:cBhvr>
                                      <p:tavLst>
                                        <p:tav tm="0">
                                          <p:val>
                                            <p:strVal val="1+#ppt_h/2"/>
                                          </p:val>
                                        </p:tav>
                                        <p:tav tm="100000">
                                          <p:val>
                                            <p:strVal val="#ppt_y"/>
                                          </p:val>
                                        </p:tav>
                                      </p:tavLst>
                                    </p:anim>
                                  </p:childTnLst>
                                </p:cTn>
                              </p:par>
                            </p:childTnLst>
                          </p:cTn>
                        </p:par>
                      </p:childTnLst>
                    </p:cTn>
                  </p:par>
                  <p:par>
                    <p:cTn id="752" nodeType="clickEffect" fill="hold">
                      <p:stCondLst>
                        <p:cond delay="indefinite"/>
                      </p:stCondLst>
                      <p:childTnLst>
                        <p:par>
                          <p:cTn id="753" nodeType="withEffect" fill="hold">
                            <p:stCondLst>
                              <p:cond delay="0"/>
                            </p:stCondLst>
                            <p:childTnLst>
                              <p:par>
                                <p:cTn id="754" nodeType="clickEffect" fill="hold" presetClass="entr" presetID="2" presetSubtype="12">
                                  <p:stCondLst>
                                    <p:cond delay="0"/>
                                  </p:stCondLst>
                                  <p:childTnLst>
                                    <p:set>
                                      <p:cBhvr>
                                        <p:cTn id="755" dur="1" fill="hold">
                                          <p:stCondLst>
                                            <p:cond delay="0"/>
                                          </p:stCondLst>
                                        </p:cTn>
                                        <p:tgtEl>
                                          <p:spTgt spid="1086">
                                            <p:txEl>
                                              <p:pRg st="0" end="0"/>
                                            </p:txEl>
                                          </p:spTgt>
                                        </p:tgtEl>
                                        <p:attrNameLst>
                                          <p:attrName>style.visibility</p:attrName>
                                        </p:attrNameLst>
                                      </p:cBhvr>
                                      <p:to>
                                        <p:strVal val="visible"/>
                                      </p:to>
                                    </p:set>
                                    <p:anim calcmode="lin" valueType="num">
                                      <p:cBhvr additive="repl">
                                        <p:cTn id="756" dur="1000" fill="hold"/>
                                        <p:tgtEl>
                                          <p:spTgt spid="1086">
                                            <p:txEl>
                                              <p:pRg st="0" end="0"/>
                                            </p:txEl>
                                          </p:spTgt>
                                        </p:tgtEl>
                                        <p:attrNameLst>
                                          <p:attrName>ppt_x</p:attrName>
                                        </p:attrNameLst>
                                      </p:cBhvr>
                                      <p:tavLst>
                                        <p:tav tm="0">
                                          <p:val>
                                            <p:strVal val="0-#ppt_w/2"/>
                                          </p:val>
                                        </p:tav>
                                        <p:tav tm="100000">
                                          <p:val>
                                            <p:strVal val="#ppt_x"/>
                                          </p:val>
                                        </p:tav>
                                      </p:tavLst>
                                    </p:anim>
                                    <p:anim calcmode="lin" valueType="num">
                                      <p:cBhvr additive="repl">
                                        <p:cTn id="757" dur="1000" fill="hold"/>
                                        <p:tgtEl>
                                          <p:spTgt spid="10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8" nodeType="clickEffect" fill="hold">
                      <p:stCondLst>
                        <p:cond delay="indefinite"/>
                      </p:stCondLst>
                      <p:childTnLst>
                        <p:par>
                          <p:cTn id="759" nodeType="withEffect" fill="hold">
                            <p:stCondLst>
                              <p:cond delay="0"/>
                            </p:stCondLst>
                            <p:childTnLst>
                              <p:par>
                                <p:cTn id="760" nodeType="clickEffect" fill="hold" presetClass="entr" presetID="2" presetSubtype="8">
                                  <p:stCondLst>
                                    <p:cond delay="0"/>
                                  </p:stCondLst>
                                  <p:childTnLst>
                                    <p:set>
                                      <p:cBhvr>
                                        <p:cTn id="761" dur="1" fill="hold">
                                          <p:stCondLst>
                                            <p:cond delay="0"/>
                                          </p:stCondLst>
                                        </p:cTn>
                                        <p:tgtEl>
                                          <p:spTgt spid="1087"/>
                                        </p:tgtEl>
                                        <p:attrNameLst>
                                          <p:attrName>style.visibility</p:attrName>
                                        </p:attrNameLst>
                                      </p:cBhvr>
                                      <p:to>
                                        <p:strVal val="visible"/>
                                      </p:to>
                                    </p:set>
                                    <p:anim calcmode="lin" valueType="num">
                                      <p:cBhvr additive="repl">
                                        <p:cTn id="762" dur="1000" fill="hold"/>
                                        <p:tgtEl>
                                          <p:spTgt spid="1087"/>
                                        </p:tgtEl>
                                        <p:attrNameLst>
                                          <p:attrName>ppt_x</p:attrName>
                                        </p:attrNameLst>
                                      </p:cBhvr>
                                      <p:tavLst>
                                        <p:tav tm="0">
                                          <p:val>
                                            <p:strVal val="0-#ppt_w/2"/>
                                          </p:val>
                                        </p:tav>
                                        <p:tav tm="100000">
                                          <p:val>
                                            <p:strVal val="#ppt_x"/>
                                          </p:val>
                                        </p:tav>
                                      </p:tavLst>
                                    </p:anim>
                                    <p:anim calcmode="lin" valueType="num">
                                      <p:cBhvr additive="repl">
                                        <p:cTn id="763" dur="1000" fill="hold"/>
                                        <p:tgtEl>
                                          <p:spTgt spid="1087"/>
                                        </p:tgtEl>
                                        <p:attrNameLst>
                                          <p:attrName>ppt_y</p:attrName>
                                        </p:attrNameLst>
                                      </p:cBhvr>
                                      <p:tavLst>
                                        <p:tav tm="0">
                                          <p:val>
                                            <p:strVal val="#ppt_y"/>
                                          </p:val>
                                        </p:tav>
                                        <p:tav tm="100000">
                                          <p:val>
                                            <p:strVal val="#ppt_y"/>
                                          </p:val>
                                        </p:tav>
                                      </p:tavLst>
                                    </p:anim>
                                  </p:childTnLst>
                                </p:cTn>
                              </p:par>
                            </p:childTnLst>
                          </p:cTn>
                        </p:par>
                      </p:childTnLst>
                    </p:cTn>
                  </p:par>
                  <p:par>
                    <p:cTn id="764" nodeType="clickEffect" fill="hold">
                      <p:stCondLst>
                        <p:cond delay="indefinite"/>
                      </p:stCondLst>
                      <p:childTnLst>
                        <p:par>
                          <p:cTn id="765" nodeType="withEffect" fill="hold">
                            <p:stCondLst>
                              <p:cond delay="0"/>
                            </p:stCondLst>
                            <p:childTnLst>
                              <p:par>
                                <p:cTn id="766" nodeType="clickEffect" fill="hold" presetClass="entr" presetID="2" presetSubtype="4">
                                  <p:stCondLst>
                                    <p:cond delay="0"/>
                                  </p:stCondLst>
                                  <p:childTnLst>
                                    <p:set>
                                      <p:cBhvr>
                                        <p:cTn id="767" dur="1" fill="hold">
                                          <p:stCondLst>
                                            <p:cond delay="0"/>
                                          </p:stCondLst>
                                        </p:cTn>
                                        <p:tgtEl>
                                          <p:spTgt spid="1089">
                                            <p:txEl>
                                              <p:pRg st="0" end="0"/>
                                            </p:txEl>
                                          </p:spTgt>
                                        </p:tgtEl>
                                        <p:attrNameLst>
                                          <p:attrName>style.visibility</p:attrName>
                                        </p:attrNameLst>
                                      </p:cBhvr>
                                      <p:to>
                                        <p:strVal val="visible"/>
                                      </p:to>
                                    </p:set>
                                    <p:anim calcmode="lin" valueType="num">
                                      <p:cBhvr additive="repl">
                                        <p:cTn id="768" dur="1000" fill="hold"/>
                                        <p:tgtEl>
                                          <p:spTgt spid="1089">
                                            <p:txEl>
                                              <p:pRg st="0" end="0"/>
                                            </p:txEl>
                                          </p:spTgt>
                                        </p:tgtEl>
                                        <p:attrNameLst>
                                          <p:attrName>ppt_x</p:attrName>
                                        </p:attrNameLst>
                                      </p:cBhvr>
                                      <p:tavLst>
                                        <p:tav tm="0">
                                          <p:val>
                                            <p:strVal val="#ppt_x"/>
                                          </p:val>
                                        </p:tav>
                                        <p:tav tm="100000">
                                          <p:val>
                                            <p:strVal val="#ppt_x"/>
                                          </p:val>
                                        </p:tav>
                                      </p:tavLst>
                                    </p:anim>
                                    <p:anim calcmode="lin" valueType="num">
                                      <p:cBhvr additive="repl">
                                        <p:cTn id="769" dur="1000" fill="hold"/>
                                        <p:tgtEl>
                                          <p:spTgt spid="10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0" nodeType="clickEffect" fill="hold">
                      <p:stCondLst>
                        <p:cond delay="indefinite"/>
                      </p:stCondLst>
                      <p:childTnLst>
                        <p:par>
                          <p:cTn id="771" nodeType="withEffect" fill="hold">
                            <p:stCondLst>
                              <p:cond delay="0"/>
                            </p:stCondLst>
                            <p:childTnLst>
                              <p:par>
                                <p:cTn id="772" nodeType="clickEffect" fill="hold" presetClass="entr" presetID="2" presetSubtype="2">
                                  <p:stCondLst>
                                    <p:cond delay="0"/>
                                  </p:stCondLst>
                                  <p:childTnLst>
                                    <p:set>
                                      <p:cBhvr>
                                        <p:cTn id="773" dur="1" fill="hold">
                                          <p:stCondLst>
                                            <p:cond delay="0"/>
                                          </p:stCondLst>
                                        </p:cTn>
                                        <p:tgtEl>
                                          <p:spTgt spid="1088">
                                            <p:txEl>
                                              <p:pRg st="0" end="0"/>
                                            </p:txEl>
                                          </p:spTgt>
                                        </p:tgtEl>
                                        <p:attrNameLst>
                                          <p:attrName>style.visibility</p:attrName>
                                        </p:attrNameLst>
                                      </p:cBhvr>
                                      <p:to>
                                        <p:strVal val="visible"/>
                                      </p:to>
                                    </p:set>
                                    <p:anim calcmode="lin" valueType="num">
                                      <p:cBhvr additive="repl">
                                        <p:cTn id="774" dur="1000" fill="hold"/>
                                        <p:tgtEl>
                                          <p:spTgt spid="1088">
                                            <p:txEl>
                                              <p:pRg st="0" end="0"/>
                                            </p:txEl>
                                          </p:spTgt>
                                        </p:tgtEl>
                                        <p:attrNameLst>
                                          <p:attrName>ppt_x</p:attrName>
                                        </p:attrNameLst>
                                      </p:cBhvr>
                                      <p:tavLst>
                                        <p:tav tm="0">
                                          <p:val>
                                            <p:strVal val="1+#ppt_w/2"/>
                                          </p:val>
                                        </p:tav>
                                        <p:tav tm="100000">
                                          <p:val>
                                            <p:strVal val="#ppt_x"/>
                                          </p:val>
                                        </p:tav>
                                      </p:tavLst>
                                    </p:anim>
                                    <p:anim calcmode="lin" valueType="num">
                                      <p:cBhvr additive="repl">
                                        <p:cTn id="775" dur="1000" fill="hold"/>
                                        <p:tgtEl>
                                          <p:spTgt spid="10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76" nodeType="clickEffect" fill="hold">
                      <p:stCondLst>
                        <p:cond delay="indefinite"/>
                      </p:stCondLst>
                      <p:childTnLst>
                        <p:par>
                          <p:cTn id="777" nodeType="withEffect" fill="hold">
                            <p:stCondLst>
                              <p:cond delay="0"/>
                            </p:stCondLst>
                            <p:childTnLst>
                              <p:par>
                                <p:cTn id="778" nodeType="clickEffect" fill="hold" presetClass="entr" presetID="2" presetSubtype="4">
                                  <p:stCondLst>
                                    <p:cond delay="0"/>
                                  </p:stCondLst>
                                  <p:childTnLst>
                                    <p:set>
                                      <p:cBhvr>
                                        <p:cTn id="779" dur="1" fill="hold">
                                          <p:stCondLst>
                                            <p:cond delay="0"/>
                                          </p:stCondLst>
                                        </p:cTn>
                                        <p:tgtEl>
                                          <p:spTgt spid="1090">
                                            <p:txEl>
                                              <p:pRg st="0" end="0"/>
                                            </p:txEl>
                                          </p:spTgt>
                                        </p:tgtEl>
                                        <p:attrNameLst>
                                          <p:attrName>style.visibility</p:attrName>
                                        </p:attrNameLst>
                                      </p:cBhvr>
                                      <p:to>
                                        <p:strVal val="visible"/>
                                      </p:to>
                                    </p:set>
                                    <p:anim calcmode="lin" valueType="num">
                                      <p:cBhvr additive="repl">
                                        <p:cTn id="780" dur="1000" fill="hold"/>
                                        <p:tgtEl>
                                          <p:spTgt spid="1090">
                                            <p:txEl>
                                              <p:pRg st="0" end="0"/>
                                            </p:txEl>
                                          </p:spTgt>
                                        </p:tgtEl>
                                        <p:attrNameLst>
                                          <p:attrName>ppt_x</p:attrName>
                                        </p:attrNameLst>
                                      </p:cBhvr>
                                      <p:tavLst>
                                        <p:tav tm="0">
                                          <p:val>
                                            <p:strVal val="#ppt_x"/>
                                          </p:val>
                                        </p:tav>
                                        <p:tav tm="100000">
                                          <p:val>
                                            <p:strVal val="#ppt_x"/>
                                          </p:val>
                                        </p:tav>
                                      </p:tavLst>
                                    </p:anim>
                                    <p:anim calcmode="lin" valueType="num">
                                      <p:cBhvr additive="repl">
                                        <p:cTn id="781" dur="1000" fill="hold"/>
                                        <p:tgtEl>
                                          <p:spTgt spid="10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82" nodeType="clickEffect" fill="hold">
                      <p:stCondLst>
                        <p:cond delay="indefinite"/>
                      </p:stCondLst>
                      <p:childTnLst>
                        <p:par>
                          <p:cTn id="783" nodeType="withEffect" fill="hold">
                            <p:stCondLst>
                              <p:cond delay="0"/>
                            </p:stCondLst>
                            <p:childTnLst>
                              <p:par>
                                <p:cTn id="784" nodeType="clickEffect" fill="hold" presetClass="entr" presetID="2" presetSubtype="9">
                                  <p:stCondLst>
                                    <p:cond delay="0"/>
                                  </p:stCondLst>
                                  <p:childTnLst>
                                    <p:set>
                                      <p:cBhvr>
                                        <p:cTn id="785" dur="1" fill="hold">
                                          <p:stCondLst>
                                            <p:cond delay="0"/>
                                          </p:stCondLst>
                                        </p:cTn>
                                        <p:tgtEl>
                                          <p:spTgt spid="1091"/>
                                        </p:tgtEl>
                                        <p:attrNameLst>
                                          <p:attrName>style.visibility</p:attrName>
                                        </p:attrNameLst>
                                      </p:cBhvr>
                                      <p:to>
                                        <p:strVal val="visible"/>
                                      </p:to>
                                    </p:set>
                                    <p:anim calcmode="lin" valueType="num">
                                      <p:cBhvr additive="repl">
                                        <p:cTn id="786" dur="1000" fill="hold"/>
                                        <p:tgtEl>
                                          <p:spTgt spid="1091"/>
                                        </p:tgtEl>
                                        <p:attrNameLst>
                                          <p:attrName>ppt_x</p:attrName>
                                        </p:attrNameLst>
                                      </p:cBhvr>
                                      <p:tavLst>
                                        <p:tav tm="0">
                                          <p:val>
                                            <p:strVal val="0-#ppt_w/2"/>
                                          </p:val>
                                        </p:tav>
                                        <p:tav tm="100000">
                                          <p:val>
                                            <p:strVal val="#ppt_x"/>
                                          </p:val>
                                        </p:tav>
                                      </p:tavLst>
                                    </p:anim>
                                    <p:anim calcmode="lin" valueType="num">
                                      <p:cBhvr additive="repl">
                                        <p:cTn id="787" dur="1000" fill="hold"/>
                                        <p:tgtEl>
                                          <p:spTgt spid="10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2"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093" name="Содержимое 3" descr=""/>
          <p:cNvPicPr/>
          <p:nvPr/>
        </p:nvPicPr>
        <p:blipFill>
          <a:blip r:embed="rId1"/>
          <a:stretch/>
        </p:blipFill>
        <p:spPr>
          <a:xfrm>
            <a:off x="0" y="0"/>
            <a:ext cx="9143640" cy="6857640"/>
          </a:xfrm>
          <a:prstGeom prst="rect">
            <a:avLst/>
          </a:prstGeom>
          <a:ln>
            <a:noFill/>
          </a:ln>
        </p:spPr>
      </p:pic>
      <p:sp>
        <p:nvSpPr>
          <p:cNvPr id="1094" name="CustomShape 2"/>
          <p:cNvSpPr/>
          <p:nvPr/>
        </p:nvSpPr>
        <p:spPr>
          <a:xfrm>
            <a:off x="2321280" y="0"/>
            <a:ext cx="3177720" cy="1186920"/>
          </a:xfrm>
          <a:prstGeom prst="rect">
            <a:avLst/>
          </a:prstGeom>
          <a:solidFill>
            <a:schemeClr val="bg1"/>
          </a:solidFill>
          <a:ln w="9360">
            <a:solidFill>
              <a:srgbClr val="7030a0"/>
            </a:solidFill>
            <a:miter/>
          </a:ln>
        </p:spPr>
        <p:style>
          <a:lnRef idx="0"/>
          <a:fillRef idx="0"/>
          <a:effectRef idx="0"/>
          <a:fontRef idx="minor"/>
        </p:style>
        <p:txBody>
          <a:bodyPr lIns="90000" rIns="90000" tIns="45000" bIns="45000">
            <a:spAutoFit/>
          </a:bodyPr>
          <a:p>
            <a:pPr>
              <a:lnSpc>
                <a:spcPct val="100000"/>
              </a:lnSpc>
            </a:pPr>
            <a:r>
              <a:rPr b="1" lang="ru-RU" sz="3600" spc="-1" strike="noStrike">
                <a:solidFill>
                  <a:srgbClr val="7030a0"/>
                </a:solidFill>
                <a:latin typeface="Times New Roman"/>
                <a:ea typeface="DejaVu Sans"/>
              </a:rPr>
              <a:t>Ампліпульстерапія</a:t>
            </a:r>
            <a:endParaRPr b="0" lang="ru-RU" sz="3600" spc="-1" strike="noStrike">
              <a:latin typeface="Arial"/>
            </a:endParaRPr>
          </a:p>
        </p:txBody>
      </p:sp>
      <p:sp>
        <p:nvSpPr>
          <p:cNvPr id="1095" name="CustomShape 3"/>
          <p:cNvSpPr/>
          <p:nvPr/>
        </p:nvSpPr>
        <p:spPr>
          <a:xfrm>
            <a:off x="339120" y="857160"/>
            <a:ext cx="7393680" cy="11869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Times New Roman"/>
                <a:ea typeface="DejaVu Sans"/>
              </a:rPr>
              <a:t>Амплипульстерапия - це дія на пацієнта змінними синусоїдальними модульованими струмами (СМТ) малої сили.</a:t>
            </a:r>
            <a:endParaRPr b="0" lang="ru-RU" sz="2400" spc="-1" strike="noStrike">
              <a:latin typeface="Arial"/>
            </a:endParaRPr>
          </a:p>
        </p:txBody>
      </p:sp>
      <p:sp>
        <p:nvSpPr>
          <p:cNvPr id="1096" name="CustomShape 4"/>
          <p:cNvSpPr/>
          <p:nvPr/>
        </p:nvSpPr>
        <p:spPr>
          <a:xfrm>
            <a:off x="387000" y="206064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097" name="CustomShape 5"/>
          <p:cNvSpPr/>
          <p:nvPr/>
        </p:nvSpPr>
        <p:spPr>
          <a:xfrm>
            <a:off x="4392000" y="206064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098" name="CustomShape 6"/>
          <p:cNvSpPr/>
          <p:nvPr/>
        </p:nvSpPr>
        <p:spPr>
          <a:xfrm>
            <a:off x="178200" y="2492280"/>
            <a:ext cx="2839320" cy="55760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ffffff"/>
                </a:solidFill>
                <a:latin typeface="Times New Roman"/>
                <a:ea typeface="DejaVu Sans"/>
              </a:rPr>
              <a:t>Застосування СМТ веде до нормалізації центральної і периферичної гемодинаміки, а також лімфовідтоку</a:t>
            </a:r>
            <a:endParaRPr b="0" lang="ru-RU" sz="2400" spc="-1" strike="noStrike">
              <a:latin typeface="Arial"/>
            </a:endParaRPr>
          </a:p>
          <a:p>
            <a:pPr>
              <a:lnSpc>
                <a:spcPct val="100000"/>
              </a:lnSpc>
            </a:pPr>
            <a:r>
              <a:rPr b="1" lang="ru-RU" sz="2400" spc="-1" strike="noStrike">
                <a:solidFill>
                  <a:srgbClr val="ffffff"/>
                </a:solidFill>
                <a:latin typeface="Times New Roman"/>
                <a:ea typeface="DejaVu Sans"/>
              </a:rPr>
              <a:t> </a:t>
            </a:r>
            <a:r>
              <a:rPr b="1" lang="ru-RU" sz="2400" spc="-1" strike="noStrike">
                <a:solidFill>
                  <a:srgbClr val="ffffff"/>
                </a:solidFill>
                <a:latin typeface="Times New Roman"/>
                <a:ea typeface="DejaVu Sans"/>
              </a:rPr>
              <a:t>Залежно від локалізації дії активізація кровообігу може бути досягнута у будь-яких органах і тканинах.</a:t>
            </a:r>
            <a:endParaRPr b="0" lang="ru-RU" sz="2400" spc="-1" strike="noStrike">
              <a:latin typeface="Arial"/>
            </a:endParaRPr>
          </a:p>
        </p:txBody>
      </p:sp>
      <p:sp>
        <p:nvSpPr>
          <p:cNvPr id="1099" name="CustomShape 7"/>
          <p:cNvSpPr/>
          <p:nvPr/>
        </p:nvSpPr>
        <p:spPr>
          <a:xfrm>
            <a:off x="3125160" y="2492280"/>
            <a:ext cx="5732640" cy="16142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ffffff"/>
                </a:solidFill>
                <a:latin typeface="Times New Roman"/>
                <a:ea typeface="DejaVu Sans"/>
              </a:rPr>
              <a:t>Дію СМТ проводять за допомогою апаратів серії "Амплипульс". Електроди зазвичай з гідрофільними прокладками, розміри їх повинні відповідати розмірам патологічного осередку. Існують і порожнинні електроди.</a:t>
            </a:r>
            <a:endParaRPr b="0" lang="ru-RU" sz="2000" spc="-1" strike="noStrike">
              <a:latin typeface="Arial"/>
            </a:endParaRPr>
          </a:p>
        </p:txBody>
      </p:sp>
      <p:pic>
        <p:nvPicPr>
          <p:cNvPr id="1100" name="Рисунок 10" descr=""/>
          <p:cNvPicPr/>
          <p:nvPr/>
        </p:nvPicPr>
        <p:blipFill>
          <a:blip r:embed="rId2"/>
          <a:stretch/>
        </p:blipFill>
        <p:spPr>
          <a:xfrm>
            <a:off x="3607200" y="3857760"/>
            <a:ext cx="4553640" cy="2999880"/>
          </a:xfrm>
          <a:prstGeom prst="rect">
            <a:avLst/>
          </a:prstGeom>
          <a:ln w="9360">
            <a:noFill/>
          </a:ln>
        </p:spPr>
      </p:pic>
    </p:spTree>
  </p:cSld>
  <mc:AlternateContent>
    <mc:Choice Requires="p14">
      <p:transition spd="slow" p14:dur="2000"/>
    </mc:Choice>
    <mc:Fallback>
      <p:transition spd="slow"/>
    </mc:Fallback>
  </mc:AlternateContent>
  <p:timing>
    <p:tnLst>
      <p:par>
        <p:cTn id="788" dur="indefinite" restart="never" nodeType="tmRoot">
          <p:childTnLst>
            <p:seq>
              <p:cTn id="789" dur="indefinite" nodeType="mainSeq">
                <p:childTnLst>
                  <p:par>
                    <p:cTn id="790" nodeType="clickEffect" fill="hold">
                      <p:stCondLst>
                        <p:cond delay="indefinite"/>
                      </p:stCondLst>
                      <p:childTnLst>
                        <p:par>
                          <p:cTn id="791" nodeType="withEffect" fill="hold">
                            <p:stCondLst>
                              <p:cond delay="0"/>
                            </p:stCondLst>
                            <p:childTnLst>
                              <p:par>
                                <p:cTn id="792" nodeType="clickEffect" fill="hold" presetClass="entr" presetID="2" presetSubtype="4">
                                  <p:stCondLst>
                                    <p:cond delay="0"/>
                                  </p:stCondLst>
                                  <p:childTnLst>
                                    <p:set>
                                      <p:cBhvr>
                                        <p:cTn id="793" dur="1" fill="hold">
                                          <p:stCondLst>
                                            <p:cond delay="0"/>
                                          </p:stCondLst>
                                        </p:cTn>
                                        <p:tgtEl>
                                          <p:spTgt spid="1094"/>
                                        </p:tgtEl>
                                        <p:attrNameLst>
                                          <p:attrName>style.visibility</p:attrName>
                                        </p:attrNameLst>
                                      </p:cBhvr>
                                      <p:to>
                                        <p:strVal val="visible"/>
                                      </p:to>
                                    </p:set>
                                    <p:anim calcmode="lin" valueType="num">
                                      <p:cBhvr additive="repl">
                                        <p:cTn id="794" dur="1000" fill="hold"/>
                                        <p:tgtEl>
                                          <p:spTgt spid="1094"/>
                                        </p:tgtEl>
                                        <p:attrNameLst>
                                          <p:attrName>ppt_x</p:attrName>
                                        </p:attrNameLst>
                                      </p:cBhvr>
                                      <p:tavLst>
                                        <p:tav tm="0">
                                          <p:val>
                                            <p:strVal val="#ppt_x"/>
                                          </p:val>
                                        </p:tav>
                                        <p:tav tm="100000">
                                          <p:val>
                                            <p:strVal val="#ppt_x"/>
                                          </p:val>
                                        </p:tav>
                                      </p:tavLst>
                                    </p:anim>
                                    <p:anim calcmode="lin" valueType="num">
                                      <p:cBhvr additive="repl">
                                        <p:cTn id="795" dur="1000" fill="hold"/>
                                        <p:tgtEl>
                                          <p:spTgt spid="1094"/>
                                        </p:tgtEl>
                                        <p:attrNameLst>
                                          <p:attrName>ppt_y</p:attrName>
                                        </p:attrNameLst>
                                      </p:cBhvr>
                                      <p:tavLst>
                                        <p:tav tm="0">
                                          <p:val>
                                            <p:strVal val="1+#ppt_h/2"/>
                                          </p:val>
                                        </p:tav>
                                        <p:tav tm="100000">
                                          <p:val>
                                            <p:strVal val="#ppt_y"/>
                                          </p:val>
                                        </p:tav>
                                      </p:tavLst>
                                    </p:anim>
                                  </p:childTnLst>
                                </p:cTn>
                              </p:par>
                            </p:childTnLst>
                          </p:cTn>
                        </p:par>
                      </p:childTnLst>
                    </p:cTn>
                  </p:par>
                  <p:par>
                    <p:cTn id="796" nodeType="clickEffect" fill="hold">
                      <p:stCondLst>
                        <p:cond delay="indefinite"/>
                      </p:stCondLst>
                      <p:childTnLst>
                        <p:par>
                          <p:cTn id="797" nodeType="withEffect" fill="hold">
                            <p:stCondLst>
                              <p:cond delay="0"/>
                            </p:stCondLst>
                            <p:childTnLst>
                              <p:par>
                                <p:cTn id="798" nodeType="clickEffect" fill="hold" presetClass="entr" presetID="2" presetSubtype="12">
                                  <p:stCondLst>
                                    <p:cond delay="0"/>
                                  </p:stCondLst>
                                  <p:childTnLst>
                                    <p:set>
                                      <p:cBhvr>
                                        <p:cTn id="799" dur="1" fill="hold">
                                          <p:stCondLst>
                                            <p:cond delay="0"/>
                                          </p:stCondLst>
                                        </p:cTn>
                                        <p:tgtEl>
                                          <p:spTgt spid="1095"/>
                                        </p:tgtEl>
                                        <p:attrNameLst>
                                          <p:attrName>style.visibility</p:attrName>
                                        </p:attrNameLst>
                                      </p:cBhvr>
                                      <p:to>
                                        <p:strVal val="visible"/>
                                      </p:to>
                                    </p:set>
                                    <p:anim calcmode="lin" valueType="num">
                                      <p:cBhvr additive="repl">
                                        <p:cTn id="800" dur="1000" fill="hold"/>
                                        <p:tgtEl>
                                          <p:spTgt spid="1095"/>
                                        </p:tgtEl>
                                        <p:attrNameLst>
                                          <p:attrName>ppt_x</p:attrName>
                                        </p:attrNameLst>
                                      </p:cBhvr>
                                      <p:tavLst>
                                        <p:tav tm="0">
                                          <p:val>
                                            <p:strVal val="0-#ppt_w/2"/>
                                          </p:val>
                                        </p:tav>
                                        <p:tav tm="100000">
                                          <p:val>
                                            <p:strVal val="#ppt_x"/>
                                          </p:val>
                                        </p:tav>
                                      </p:tavLst>
                                    </p:anim>
                                    <p:anim calcmode="lin" valueType="num">
                                      <p:cBhvr additive="repl">
                                        <p:cTn id="801" dur="1000" fill="hold"/>
                                        <p:tgtEl>
                                          <p:spTgt spid="1095"/>
                                        </p:tgtEl>
                                        <p:attrNameLst>
                                          <p:attrName>ppt_y</p:attrName>
                                        </p:attrNameLst>
                                      </p:cBhvr>
                                      <p:tavLst>
                                        <p:tav tm="0">
                                          <p:val>
                                            <p:strVal val="1+#ppt_h/2"/>
                                          </p:val>
                                        </p:tav>
                                        <p:tav tm="100000">
                                          <p:val>
                                            <p:strVal val="#ppt_y"/>
                                          </p:val>
                                        </p:tav>
                                      </p:tavLst>
                                    </p:anim>
                                  </p:childTnLst>
                                </p:cTn>
                              </p:par>
                            </p:childTnLst>
                          </p:cTn>
                        </p:par>
                      </p:childTnLst>
                    </p:cTn>
                  </p:par>
                  <p:par>
                    <p:cTn id="802" nodeType="clickEffect" fill="hold">
                      <p:stCondLst>
                        <p:cond delay="indefinite"/>
                      </p:stCondLst>
                      <p:childTnLst>
                        <p:par>
                          <p:cTn id="803" nodeType="withEffect" fill="hold">
                            <p:stCondLst>
                              <p:cond delay="0"/>
                            </p:stCondLst>
                            <p:childTnLst>
                              <p:par>
                                <p:cTn id="804" nodeType="clickEffect" fill="hold" presetClass="entr" presetID="2" presetSubtype="8">
                                  <p:stCondLst>
                                    <p:cond delay="0"/>
                                  </p:stCondLst>
                                  <p:childTnLst>
                                    <p:set>
                                      <p:cBhvr>
                                        <p:cTn id="805" dur="1" fill="hold">
                                          <p:stCondLst>
                                            <p:cond delay="0"/>
                                          </p:stCondLst>
                                        </p:cTn>
                                        <p:tgtEl>
                                          <p:spTgt spid="1096"/>
                                        </p:tgtEl>
                                        <p:attrNameLst>
                                          <p:attrName>style.visibility</p:attrName>
                                        </p:attrNameLst>
                                      </p:cBhvr>
                                      <p:to>
                                        <p:strVal val="visible"/>
                                      </p:to>
                                    </p:set>
                                    <p:anim calcmode="lin" valueType="num">
                                      <p:cBhvr additive="repl">
                                        <p:cTn id="806" dur="500" fill="hold"/>
                                        <p:tgtEl>
                                          <p:spTgt spid="1096"/>
                                        </p:tgtEl>
                                        <p:attrNameLst>
                                          <p:attrName>ppt_x</p:attrName>
                                        </p:attrNameLst>
                                      </p:cBhvr>
                                      <p:tavLst>
                                        <p:tav tm="0">
                                          <p:val>
                                            <p:strVal val="0-#ppt_w/2"/>
                                          </p:val>
                                        </p:tav>
                                        <p:tav tm="100000">
                                          <p:val>
                                            <p:strVal val="#ppt_x"/>
                                          </p:val>
                                        </p:tav>
                                      </p:tavLst>
                                    </p:anim>
                                    <p:anim calcmode="lin" valueType="num">
                                      <p:cBhvr additive="repl">
                                        <p:cTn id="807" dur="500" fill="hold"/>
                                        <p:tgtEl>
                                          <p:spTgt spid="1096"/>
                                        </p:tgtEl>
                                        <p:attrNameLst>
                                          <p:attrName>ppt_y</p:attrName>
                                        </p:attrNameLst>
                                      </p:cBhvr>
                                      <p:tavLst>
                                        <p:tav tm="0">
                                          <p:val>
                                            <p:strVal val="#ppt_y"/>
                                          </p:val>
                                        </p:tav>
                                        <p:tav tm="100000">
                                          <p:val>
                                            <p:strVal val="#ppt_y"/>
                                          </p:val>
                                        </p:tav>
                                      </p:tavLst>
                                    </p:anim>
                                  </p:childTnLst>
                                </p:cTn>
                              </p:par>
                            </p:childTnLst>
                          </p:cTn>
                        </p:par>
                      </p:childTnLst>
                    </p:cTn>
                  </p:par>
                  <p:par>
                    <p:cTn id="808" nodeType="clickEffect" fill="hold">
                      <p:stCondLst>
                        <p:cond delay="indefinite"/>
                      </p:stCondLst>
                      <p:childTnLst>
                        <p:par>
                          <p:cTn id="809" nodeType="withEffect" fill="hold">
                            <p:stCondLst>
                              <p:cond delay="0"/>
                            </p:stCondLst>
                            <p:childTnLst>
                              <p:par>
                                <p:cTn id="810" nodeType="clickEffect" fill="hold" presetClass="entr" presetID="2" presetSubtype="4">
                                  <p:stCondLst>
                                    <p:cond delay="0"/>
                                  </p:stCondLst>
                                  <p:childTnLst>
                                    <p:set>
                                      <p:cBhvr>
                                        <p:cTn id="811" dur="1" fill="hold">
                                          <p:stCondLst>
                                            <p:cond delay="0"/>
                                          </p:stCondLst>
                                        </p:cTn>
                                        <p:tgtEl>
                                          <p:spTgt spid="1098">
                                            <p:txEl>
                                              <p:pRg st="0" end="0"/>
                                            </p:txEl>
                                          </p:spTgt>
                                        </p:tgtEl>
                                        <p:attrNameLst>
                                          <p:attrName>style.visibility</p:attrName>
                                        </p:attrNameLst>
                                      </p:cBhvr>
                                      <p:to>
                                        <p:strVal val="visible"/>
                                      </p:to>
                                    </p:set>
                                    <p:anim calcmode="lin" valueType="num">
                                      <p:cBhvr additive="repl">
                                        <p:cTn id="812" dur="1000" fill="hold"/>
                                        <p:tgtEl>
                                          <p:spTgt spid="1098">
                                            <p:txEl>
                                              <p:pRg st="0" end="0"/>
                                            </p:txEl>
                                          </p:spTgt>
                                        </p:tgtEl>
                                        <p:attrNameLst>
                                          <p:attrName>ppt_x</p:attrName>
                                        </p:attrNameLst>
                                      </p:cBhvr>
                                      <p:tavLst>
                                        <p:tav tm="0">
                                          <p:val>
                                            <p:strVal val="#ppt_x"/>
                                          </p:val>
                                        </p:tav>
                                        <p:tav tm="100000">
                                          <p:val>
                                            <p:strVal val="#ppt_x"/>
                                          </p:val>
                                        </p:tav>
                                      </p:tavLst>
                                    </p:anim>
                                    <p:anim calcmode="lin" valueType="num">
                                      <p:cBhvr additive="repl">
                                        <p:cTn id="813" dur="1000" fill="hold"/>
                                        <p:tgtEl>
                                          <p:spTgt spid="1098">
                                            <p:txEl>
                                              <p:pRg st="0" end="0"/>
                                            </p:txEl>
                                          </p:spTgt>
                                        </p:tgtEl>
                                        <p:attrNameLst>
                                          <p:attrName>ppt_y</p:attrName>
                                        </p:attrNameLst>
                                      </p:cBhvr>
                                      <p:tavLst>
                                        <p:tav tm="0">
                                          <p:val>
                                            <p:strVal val="1+#ppt_h/2"/>
                                          </p:val>
                                        </p:tav>
                                        <p:tav tm="100000">
                                          <p:val>
                                            <p:strVal val="#ppt_y"/>
                                          </p:val>
                                        </p:tav>
                                      </p:tavLst>
                                    </p:anim>
                                  </p:childTnLst>
                                </p:cTn>
                              </p:par>
                              <p:par>
                                <p:cTn id="814" nodeType="withEffect" fill="hold" presetClass="entr" presetID="2" presetSubtype="4">
                                  <p:stCondLst>
                                    <p:cond delay="0"/>
                                  </p:stCondLst>
                                  <p:childTnLst>
                                    <p:set>
                                      <p:cBhvr>
                                        <p:cTn id="815" dur="1" fill="hold">
                                          <p:stCondLst>
                                            <p:cond delay="0"/>
                                          </p:stCondLst>
                                        </p:cTn>
                                        <p:tgtEl>
                                          <p:spTgt spid="1098">
                                            <p:txEl>
                                              <p:pRg st="1" end="1"/>
                                            </p:txEl>
                                          </p:spTgt>
                                        </p:tgtEl>
                                        <p:attrNameLst>
                                          <p:attrName>style.visibility</p:attrName>
                                        </p:attrNameLst>
                                      </p:cBhvr>
                                      <p:to>
                                        <p:strVal val="visible"/>
                                      </p:to>
                                    </p:set>
                                    <p:anim calcmode="lin" valueType="num">
                                      <p:cBhvr additive="repl">
                                        <p:cTn id="816" dur="1000" fill="hold"/>
                                        <p:tgtEl>
                                          <p:spTgt spid="1098">
                                            <p:txEl>
                                              <p:pRg st="1" end="1"/>
                                            </p:txEl>
                                          </p:spTgt>
                                        </p:tgtEl>
                                        <p:attrNameLst>
                                          <p:attrName>ppt_x</p:attrName>
                                        </p:attrNameLst>
                                      </p:cBhvr>
                                      <p:tavLst>
                                        <p:tav tm="0">
                                          <p:val>
                                            <p:strVal val="#ppt_x"/>
                                          </p:val>
                                        </p:tav>
                                        <p:tav tm="100000">
                                          <p:val>
                                            <p:strVal val="#ppt_x"/>
                                          </p:val>
                                        </p:tav>
                                      </p:tavLst>
                                    </p:anim>
                                    <p:anim calcmode="lin" valueType="num">
                                      <p:cBhvr additive="repl">
                                        <p:cTn id="817" dur="1000" fill="hold"/>
                                        <p:tgtEl>
                                          <p:spTgt spid="10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8" nodeType="clickEffect" fill="hold">
                      <p:stCondLst>
                        <p:cond delay="indefinite"/>
                      </p:stCondLst>
                      <p:childTnLst>
                        <p:par>
                          <p:cTn id="819" nodeType="withEffect" fill="hold">
                            <p:stCondLst>
                              <p:cond delay="0"/>
                            </p:stCondLst>
                            <p:childTnLst>
                              <p:par>
                                <p:cTn id="820" nodeType="clickEffect" fill="hold" presetClass="entr" presetID="2" presetSubtype="2">
                                  <p:stCondLst>
                                    <p:cond delay="0"/>
                                  </p:stCondLst>
                                  <p:childTnLst>
                                    <p:set>
                                      <p:cBhvr>
                                        <p:cTn id="821" dur="1" fill="hold">
                                          <p:stCondLst>
                                            <p:cond delay="0"/>
                                          </p:stCondLst>
                                        </p:cTn>
                                        <p:tgtEl>
                                          <p:spTgt spid="1097"/>
                                        </p:tgtEl>
                                        <p:attrNameLst>
                                          <p:attrName>style.visibility</p:attrName>
                                        </p:attrNameLst>
                                      </p:cBhvr>
                                      <p:to>
                                        <p:strVal val="visible"/>
                                      </p:to>
                                    </p:set>
                                    <p:anim calcmode="lin" valueType="num">
                                      <p:cBhvr additive="repl">
                                        <p:cTn id="822" dur="500" fill="hold"/>
                                        <p:tgtEl>
                                          <p:spTgt spid="1097"/>
                                        </p:tgtEl>
                                        <p:attrNameLst>
                                          <p:attrName>ppt_x</p:attrName>
                                        </p:attrNameLst>
                                      </p:cBhvr>
                                      <p:tavLst>
                                        <p:tav tm="0">
                                          <p:val>
                                            <p:strVal val="1+#ppt_w/2"/>
                                          </p:val>
                                        </p:tav>
                                        <p:tav tm="100000">
                                          <p:val>
                                            <p:strVal val="#ppt_x"/>
                                          </p:val>
                                        </p:tav>
                                      </p:tavLst>
                                    </p:anim>
                                    <p:anim calcmode="lin" valueType="num">
                                      <p:cBhvr additive="repl">
                                        <p:cTn id="823" dur="500" fill="hold"/>
                                        <p:tgtEl>
                                          <p:spTgt spid="1097"/>
                                        </p:tgtEl>
                                        <p:attrNameLst>
                                          <p:attrName>ppt_y</p:attrName>
                                        </p:attrNameLst>
                                      </p:cBhvr>
                                      <p:tavLst>
                                        <p:tav tm="0">
                                          <p:val>
                                            <p:strVal val="#ppt_y"/>
                                          </p:val>
                                        </p:tav>
                                        <p:tav tm="100000">
                                          <p:val>
                                            <p:strVal val="#ppt_y"/>
                                          </p:val>
                                        </p:tav>
                                      </p:tavLst>
                                    </p:anim>
                                  </p:childTnLst>
                                </p:cTn>
                              </p:par>
                            </p:childTnLst>
                          </p:cTn>
                        </p:par>
                      </p:childTnLst>
                    </p:cTn>
                  </p:par>
                  <p:par>
                    <p:cTn id="824" nodeType="clickEffect" fill="hold">
                      <p:stCondLst>
                        <p:cond delay="indefinite"/>
                      </p:stCondLst>
                      <p:childTnLst>
                        <p:par>
                          <p:cTn id="825" nodeType="withEffect" fill="hold">
                            <p:stCondLst>
                              <p:cond delay="0"/>
                            </p:stCondLst>
                            <p:childTnLst>
                              <p:par>
                                <p:cTn id="826" nodeType="clickEffect" fill="hold" presetClass="entr" presetID="2" presetSubtype="4">
                                  <p:stCondLst>
                                    <p:cond delay="0"/>
                                  </p:stCondLst>
                                  <p:childTnLst>
                                    <p:set>
                                      <p:cBhvr>
                                        <p:cTn id="827" dur="1" fill="hold">
                                          <p:stCondLst>
                                            <p:cond delay="0"/>
                                          </p:stCondLst>
                                        </p:cTn>
                                        <p:tgtEl>
                                          <p:spTgt spid="1099">
                                            <p:txEl>
                                              <p:pRg st="0" end="0"/>
                                            </p:txEl>
                                          </p:spTgt>
                                        </p:tgtEl>
                                        <p:attrNameLst>
                                          <p:attrName>style.visibility</p:attrName>
                                        </p:attrNameLst>
                                      </p:cBhvr>
                                      <p:to>
                                        <p:strVal val="visible"/>
                                      </p:to>
                                    </p:set>
                                    <p:anim calcmode="lin" valueType="num">
                                      <p:cBhvr additive="repl">
                                        <p:cTn id="828" dur="1000" fill="hold"/>
                                        <p:tgtEl>
                                          <p:spTgt spid="1099">
                                            <p:txEl>
                                              <p:pRg st="0" end="0"/>
                                            </p:txEl>
                                          </p:spTgt>
                                        </p:tgtEl>
                                        <p:attrNameLst>
                                          <p:attrName>ppt_x</p:attrName>
                                        </p:attrNameLst>
                                      </p:cBhvr>
                                      <p:tavLst>
                                        <p:tav tm="0">
                                          <p:val>
                                            <p:strVal val="#ppt_x"/>
                                          </p:val>
                                        </p:tav>
                                        <p:tav tm="100000">
                                          <p:val>
                                            <p:strVal val="#ppt_x"/>
                                          </p:val>
                                        </p:tav>
                                      </p:tavLst>
                                    </p:anim>
                                    <p:anim calcmode="lin" valueType="num">
                                      <p:cBhvr additive="repl">
                                        <p:cTn id="829" dur="1000" fill="hold"/>
                                        <p:tgtEl>
                                          <p:spTgt spid="1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30" nodeType="clickEffect" fill="hold">
                      <p:stCondLst>
                        <p:cond delay="indefinite"/>
                      </p:stCondLst>
                      <p:childTnLst>
                        <p:par>
                          <p:cTn id="831" nodeType="withEffect" fill="hold">
                            <p:stCondLst>
                              <p:cond delay="0"/>
                            </p:stCondLst>
                            <p:childTnLst>
                              <p:par>
                                <p:cTn id="832" nodeType="clickEffect" fill="hold" presetClass="entr" presetID="2" presetSubtype="12">
                                  <p:stCondLst>
                                    <p:cond delay="0"/>
                                  </p:stCondLst>
                                  <p:childTnLst>
                                    <p:set>
                                      <p:cBhvr>
                                        <p:cTn id="833" dur="1" fill="hold">
                                          <p:stCondLst>
                                            <p:cond delay="0"/>
                                          </p:stCondLst>
                                        </p:cTn>
                                        <p:tgtEl>
                                          <p:spTgt spid="1100"/>
                                        </p:tgtEl>
                                        <p:attrNameLst>
                                          <p:attrName>style.visibility</p:attrName>
                                        </p:attrNameLst>
                                      </p:cBhvr>
                                      <p:to>
                                        <p:strVal val="visible"/>
                                      </p:to>
                                    </p:set>
                                    <p:anim calcmode="lin" valueType="num">
                                      <p:cBhvr additive="repl">
                                        <p:cTn id="834" dur="1000" fill="hold"/>
                                        <p:tgtEl>
                                          <p:spTgt spid="1100"/>
                                        </p:tgtEl>
                                        <p:attrNameLst>
                                          <p:attrName>ppt_x</p:attrName>
                                        </p:attrNameLst>
                                      </p:cBhvr>
                                      <p:tavLst>
                                        <p:tav tm="0">
                                          <p:val>
                                            <p:strVal val="0-#ppt_w/2"/>
                                          </p:val>
                                        </p:tav>
                                        <p:tav tm="100000">
                                          <p:val>
                                            <p:strVal val="#ppt_x"/>
                                          </p:val>
                                        </p:tav>
                                      </p:tavLst>
                                    </p:anim>
                                    <p:anim calcmode="lin" valueType="num">
                                      <p:cBhvr additive="repl">
                                        <p:cTn id="835" dur="1000" fill="hold"/>
                                        <p:tgtEl>
                                          <p:spTgt spid="1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1"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102" name="Содержимое 3" descr=""/>
          <p:cNvPicPr/>
          <p:nvPr/>
        </p:nvPicPr>
        <p:blipFill>
          <a:blip r:embed="rId1"/>
          <a:stretch/>
        </p:blipFill>
        <p:spPr>
          <a:xfrm>
            <a:off x="0" y="0"/>
            <a:ext cx="9143640" cy="6857640"/>
          </a:xfrm>
          <a:prstGeom prst="rect">
            <a:avLst/>
          </a:prstGeom>
          <a:ln>
            <a:noFill/>
          </a:ln>
        </p:spPr>
      </p:pic>
      <p:sp>
        <p:nvSpPr>
          <p:cNvPr id="1103" name="CustomShape 2"/>
          <p:cNvSpPr/>
          <p:nvPr/>
        </p:nvSpPr>
        <p:spPr>
          <a:xfrm>
            <a:off x="1668960" y="404640"/>
            <a:ext cx="434772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7030a0"/>
                </a:solidFill>
                <a:latin typeface="Times New Roman"/>
                <a:ea typeface="DejaVu Sans"/>
              </a:rPr>
              <a:t>Інтерференцтерапія</a:t>
            </a:r>
            <a:endParaRPr b="0" lang="ru-RU" sz="3600" spc="-1" strike="noStrike">
              <a:latin typeface="Arial"/>
            </a:endParaRPr>
          </a:p>
        </p:txBody>
      </p:sp>
      <p:sp>
        <p:nvSpPr>
          <p:cNvPr id="1104" name="CustomShape 3"/>
          <p:cNvSpPr/>
          <p:nvPr/>
        </p:nvSpPr>
        <p:spPr>
          <a:xfrm>
            <a:off x="178200" y="928800"/>
            <a:ext cx="8804160" cy="6994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Інтерференцтерапія - це дія на пацієнта двома (чи більше) змінними струмами середніх частот.</a:t>
            </a:r>
            <a:endParaRPr b="0" lang="ru-RU" sz="2000" spc="-1" strike="noStrike">
              <a:latin typeface="Arial"/>
            </a:endParaRPr>
          </a:p>
        </p:txBody>
      </p:sp>
      <p:sp>
        <p:nvSpPr>
          <p:cNvPr id="1105" name="CustomShape 4"/>
          <p:cNvSpPr/>
          <p:nvPr/>
        </p:nvSpPr>
        <p:spPr>
          <a:xfrm>
            <a:off x="543600" y="150012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106" name="CustomShape 5"/>
          <p:cNvSpPr/>
          <p:nvPr/>
        </p:nvSpPr>
        <p:spPr>
          <a:xfrm>
            <a:off x="231840" y="2071800"/>
            <a:ext cx="2089080" cy="527328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Times New Roman"/>
                <a:ea typeface="DejaVu Sans"/>
              </a:rPr>
              <a:t>При інтерференцтерапії pH тканин зміщується в лужну сторону, що сприятливо позначається на течії запального процесу. Інтерференційний струм стимулює процеси регенерації, а також має знеболюючу дію. </a:t>
            </a:r>
            <a:endParaRPr b="0" lang="ru-RU" sz="2000" spc="-1" strike="noStrike">
              <a:latin typeface="Arial"/>
            </a:endParaRPr>
          </a:p>
        </p:txBody>
      </p:sp>
      <p:sp>
        <p:nvSpPr>
          <p:cNvPr id="1107" name="CustomShape 6"/>
          <p:cNvSpPr/>
          <p:nvPr/>
        </p:nvSpPr>
        <p:spPr>
          <a:xfrm>
            <a:off x="5104800" y="157176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108" name="CustomShape 7"/>
          <p:cNvSpPr/>
          <p:nvPr/>
        </p:nvSpPr>
        <p:spPr>
          <a:xfrm>
            <a:off x="2482200" y="2071800"/>
            <a:ext cx="6661080" cy="130932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Times New Roman"/>
                <a:ea typeface="DejaVu Sans"/>
              </a:rPr>
              <a:t>Використовують апарати: АИТ- 50-2, АИТОП- 01, " Интердин". Використовують дві (чи більше) пари електродів так, щоб електричний струм від них перехрещувався в області патологічного осередку.</a:t>
            </a:r>
            <a:endParaRPr b="0" lang="ru-RU" sz="2000" spc="-1" strike="noStrike">
              <a:latin typeface="Arial"/>
            </a:endParaRPr>
          </a:p>
        </p:txBody>
      </p:sp>
      <p:pic>
        <p:nvPicPr>
          <p:cNvPr id="1109" name="Рисунок 10" descr=""/>
          <p:cNvPicPr/>
          <p:nvPr/>
        </p:nvPicPr>
        <p:blipFill>
          <a:blip r:embed="rId2"/>
          <a:stretch/>
        </p:blipFill>
        <p:spPr>
          <a:xfrm>
            <a:off x="3982680" y="3286080"/>
            <a:ext cx="4799160" cy="3571560"/>
          </a:xfrm>
          <a:prstGeom prst="rect">
            <a:avLst/>
          </a:prstGeom>
          <a:ln w="9360">
            <a:noFill/>
          </a:ln>
        </p:spPr>
      </p:pic>
    </p:spTree>
  </p:cSld>
  <mc:AlternateContent>
    <mc:Choice Requires="p14">
      <p:transition spd="slow" p14:dur="2000"/>
    </mc:Choice>
    <mc:Fallback>
      <p:transition spd="slow"/>
    </mc:Fallback>
  </mc:AlternateContent>
  <p:timing>
    <p:tnLst>
      <p:par>
        <p:cTn id="836" dur="indefinite" restart="never" nodeType="tmRoot">
          <p:childTnLst>
            <p:seq>
              <p:cTn id="837" dur="indefinite" nodeType="mainSeq">
                <p:childTnLst>
                  <p:par>
                    <p:cTn id="838" nodeType="clickEffect" fill="hold">
                      <p:stCondLst>
                        <p:cond delay="indefinite"/>
                      </p:stCondLst>
                      <p:childTnLst>
                        <p:par>
                          <p:cTn id="839" nodeType="withEffect" fill="hold">
                            <p:stCondLst>
                              <p:cond delay="0"/>
                            </p:stCondLst>
                            <p:childTnLst>
                              <p:par>
                                <p:cTn id="840" nodeType="clickEffect" fill="hold" presetClass="entr" presetID="2" presetSubtype="4">
                                  <p:stCondLst>
                                    <p:cond delay="0"/>
                                  </p:stCondLst>
                                  <p:childTnLst>
                                    <p:set>
                                      <p:cBhvr>
                                        <p:cTn id="841" dur="1" fill="hold">
                                          <p:stCondLst>
                                            <p:cond delay="0"/>
                                          </p:stCondLst>
                                        </p:cTn>
                                        <p:tgtEl>
                                          <p:spTgt spid="1103"/>
                                        </p:tgtEl>
                                        <p:attrNameLst>
                                          <p:attrName>style.visibility</p:attrName>
                                        </p:attrNameLst>
                                      </p:cBhvr>
                                      <p:to>
                                        <p:strVal val="visible"/>
                                      </p:to>
                                    </p:set>
                                    <p:anim calcmode="lin" valueType="num">
                                      <p:cBhvr additive="repl">
                                        <p:cTn id="842" dur="500" fill="hold"/>
                                        <p:tgtEl>
                                          <p:spTgt spid="1103"/>
                                        </p:tgtEl>
                                        <p:attrNameLst>
                                          <p:attrName>ppt_x</p:attrName>
                                        </p:attrNameLst>
                                      </p:cBhvr>
                                      <p:tavLst>
                                        <p:tav tm="0">
                                          <p:val>
                                            <p:strVal val="#ppt_x"/>
                                          </p:val>
                                        </p:tav>
                                        <p:tav tm="100000">
                                          <p:val>
                                            <p:strVal val="#ppt_x"/>
                                          </p:val>
                                        </p:tav>
                                      </p:tavLst>
                                    </p:anim>
                                    <p:anim calcmode="lin" valueType="num">
                                      <p:cBhvr additive="repl">
                                        <p:cTn id="843" dur="500" fill="hold"/>
                                        <p:tgtEl>
                                          <p:spTgt spid="1103"/>
                                        </p:tgtEl>
                                        <p:attrNameLst>
                                          <p:attrName>ppt_y</p:attrName>
                                        </p:attrNameLst>
                                      </p:cBhvr>
                                      <p:tavLst>
                                        <p:tav tm="0">
                                          <p:val>
                                            <p:strVal val="1+#ppt_h/2"/>
                                          </p:val>
                                        </p:tav>
                                        <p:tav tm="100000">
                                          <p:val>
                                            <p:strVal val="#ppt_y"/>
                                          </p:val>
                                        </p:tav>
                                      </p:tavLst>
                                    </p:anim>
                                  </p:childTnLst>
                                </p:cTn>
                              </p:par>
                            </p:childTnLst>
                          </p:cTn>
                        </p:par>
                      </p:childTnLst>
                    </p:cTn>
                  </p:par>
                  <p:par>
                    <p:cTn id="844" nodeType="clickEffect" fill="hold">
                      <p:stCondLst>
                        <p:cond delay="indefinite"/>
                      </p:stCondLst>
                      <p:childTnLst>
                        <p:par>
                          <p:cTn id="845" nodeType="withEffect" fill="hold">
                            <p:stCondLst>
                              <p:cond delay="0"/>
                            </p:stCondLst>
                            <p:childTnLst>
                              <p:par>
                                <p:cTn id="846" nodeType="clickEffect" fill="hold" presetClass="entr" presetID="2" presetSubtype="12">
                                  <p:stCondLst>
                                    <p:cond delay="0"/>
                                  </p:stCondLst>
                                  <p:childTnLst>
                                    <p:set>
                                      <p:cBhvr>
                                        <p:cTn id="847" dur="1" fill="hold">
                                          <p:stCondLst>
                                            <p:cond delay="0"/>
                                          </p:stCondLst>
                                        </p:cTn>
                                        <p:tgtEl>
                                          <p:spTgt spid="1104"/>
                                        </p:tgtEl>
                                        <p:attrNameLst>
                                          <p:attrName>style.visibility</p:attrName>
                                        </p:attrNameLst>
                                      </p:cBhvr>
                                      <p:to>
                                        <p:strVal val="visible"/>
                                      </p:to>
                                    </p:set>
                                    <p:anim calcmode="lin" valueType="num">
                                      <p:cBhvr additive="repl">
                                        <p:cTn id="848" dur="1000" fill="hold"/>
                                        <p:tgtEl>
                                          <p:spTgt spid="1104"/>
                                        </p:tgtEl>
                                        <p:attrNameLst>
                                          <p:attrName>ppt_x</p:attrName>
                                        </p:attrNameLst>
                                      </p:cBhvr>
                                      <p:tavLst>
                                        <p:tav tm="0">
                                          <p:val>
                                            <p:strVal val="0-#ppt_w/2"/>
                                          </p:val>
                                        </p:tav>
                                        <p:tav tm="100000">
                                          <p:val>
                                            <p:strVal val="#ppt_x"/>
                                          </p:val>
                                        </p:tav>
                                      </p:tavLst>
                                    </p:anim>
                                    <p:anim calcmode="lin" valueType="num">
                                      <p:cBhvr additive="repl">
                                        <p:cTn id="849" dur="1000" fill="hold"/>
                                        <p:tgtEl>
                                          <p:spTgt spid="1104"/>
                                        </p:tgtEl>
                                        <p:attrNameLst>
                                          <p:attrName>ppt_y</p:attrName>
                                        </p:attrNameLst>
                                      </p:cBhvr>
                                      <p:tavLst>
                                        <p:tav tm="0">
                                          <p:val>
                                            <p:strVal val="1+#ppt_h/2"/>
                                          </p:val>
                                        </p:tav>
                                        <p:tav tm="100000">
                                          <p:val>
                                            <p:strVal val="#ppt_y"/>
                                          </p:val>
                                        </p:tav>
                                      </p:tavLst>
                                    </p:anim>
                                  </p:childTnLst>
                                </p:cTn>
                              </p:par>
                            </p:childTnLst>
                          </p:cTn>
                        </p:par>
                      </p:childTnLst>
                    </p:cTn>
                  </p:par>
                  <p:par>
                    <p:cTn id="850" nodeType="clickEffect" fill="hold">
                      <p:stCondLst>
                        <p:cond delay="indefinite"/>
                      </p:stCondLst>
                      <p:childTnLst>
                        <p:par>
                          <p:cTn id="851" nodeType="withEffect" fill="hold">
                            <p:stCondLst>
                              <p:cond delay="0"/>
                            </p:stCondLst>
                            <p:childTnLst>
                              <p:par>
                                <p:cTn id="852" nodeType="clickEffect" fill="hold" presetClass="entr" presetID="2" presetSubtype="8">
                                  <p:stCondLst>
                                    <p:cond delay="0"/>
                                  </p:stCondLst>
                                  <p:childTnLst>
                                    <p:set>
                                      <p:cBhvr>
                                        <p:cTn id="853" dur="1" fill="hold">
                                          <p:stCondLst>
                                            <p:cond delay="0"/>
                                          </p:stCondLst>
                                        </p:cTn>
                                        <p:tgtEl>
                                          <p:spTgt spid="1105"/>
                                        </p:tgtEl>
                                        <p:attrNameLst>
                                          <p:attrName>style.visibility</p:attrName>
                                        </p:attrNameLst>
                                      </p:cBhvr>
                                      <p:to>
                                        <p:strVal val="visible"/>
                                      </p:to>
                                    </p:set>
                                    <p:anim calcmode="lin" valueType="num">
                                      <p:cBhvr additive="repl">
                                        <p:cTn id="854" dur="1000" fill="hold"/>
                                        <p:tgtEl>
                                          <p:spTgt spid="1105"/>
                                        </p:tgtEl>
                                        <p:attrNameLst>
                                          <p:attrName>ppt_x</p:attrName>
                                        </p:attrNameLst>
                                      </p:cBhvr>
                                      <p:tavLst>
                                        <p:tav tm="0">
                                          <p:val>
                                            <p:strVal val="0-#ppt_w/2"/>
                                          </p:val>
                                        </p:tav>
                                        <p:tav tm="100000">
                                          <p:val>
                                            <p:strVal val="#ppt_x"/>
                                          </p:val>
                                        </p:tav>
                                      </p:tavLst>
                                    </p:anim>
                                    <p:anim calcmode="lin" valueType="num">
                                      <p:cBhvr additive="repl">
                                        <p:cTn id="855" dur="1000" fill="hold"/>
                                        <p:tgtEl>
                                          <p:spTgt spid="1105"/>
                                        </p:tgtEl>
                                        <p:attrNameLst>
                                          <p:attrName>ppt_y</p:attrName>
                                        </p:attrNameLst>
                                      </p:cBhvr>
                                      <p:tavLst>
                                        <p:tav tm="0">
                                          <p:val>
                                            <p:strVal val="#ppt_y"/>
                                          </p:val>
                                        </p:tav>
                                        <p:tav tm="100000">
                                          <p:val>
                                            <p:strVal val="#ppt_y"/>
                                          </p:val>
                                        </p:tav>
                                      </p:tavLst>
                                    </p:anim>
                                  </p:childTnLst>
                                </p:cTn>
                              </p:par>
                            </p:childTnLst>
                          </p:cTn>
                        </p:par>
                      </p:childTnLst>
                    </p:cTn>
                  </p:par>
                  <p:par>
                    <p:cTn id="856" nodeType="clickEffect" fill="hold">
                      <p:stCondLst>
                        <p:cond delay="indefinite"/>
                      </p:stCondLst>
                      <p:childTnLst>
                        <p:par>
                          <p:cTn id="857" nodeType="withEffect" fill="hold">
                            <p:stCondLst>
                              <p:cond delay="0"/>
                            </p:stCondLst>
                            <p:childTnLst>
                              <p:par>
                                <p:cTn id="858" nodeType="clickEffect" fill="hold" presetClass="entr" presetID="2" presetSubtype="4">
                                  <p:stCondLst>
                                    <p:cond delay="0"/>
                                  </p:stCondLst>
                                  <p:childTnLst>
                                    <p:set>
                                      <p:cBhvr>
                                        <p:cTn id="859" dur="1" fill="hold">
                                          <p:stCondLst>
                                            <p:cond delay="0"/>
                                          </p:stCondLst>
                                        </p:cTn>
                                        <p:tgtEl>
                                          <p:spTgt spid="1106">
                                            <p:txEl>
                                              <p:pRg st="0" end="0"/>
                                            </p:txEl>
                                          </p:spTgt>
                                        </p:tgtEl>
                                        <p:attrNameLst>
                                          <p:attrName>style.visibility</p:attrName>
                                        </p:attrNameLst>
                                      </p:cBhvr>
                                      <p:to>
                                        <p:strVal val="visible"/>
                                      </p:to>
                                    </p:set>
                                    <p:anim calcmode="lin" valueType="num">
                                      <p:cBhvr additive="repl">
                                        <p:cTn id="860" dur="1000" fill="hold"/>
                                        <p:tgtEl>
                                          <p:spTgt spid="1106">
                                            <p:txEl>
                                              <p:pRg st="0" end="0"/>
                                            </p:txEl>
                                          </p:spTgt>
                                        </p:tgtEl>
                                        <p:attrNameLst>
                                          <p:attrName>ppt_x</p:attrName>
                                        </p:attrNameLst>
                                      </p:cBhvr>
                                      <p:tavLst>
                                        <p:tav tm="0">
                                          <p:val>
                                            <p:strVal val="#ppt_x"/>
                                          </p:val>
                                        </p:tav>
                                        <p:tav tm="100000">
                                          <p:val>
                                            <p:strVal val="#ppt_x"/>
                                          </p:val>
                                        </p:tav>
                                      </p:tavLst>
                                    </p:anim>
                                    <p:anim calcmode="lin" valueType="num">
                                      <p:cBhvr additive="repl">
                                        <p:cTn id="861" dur="1000" fill="hold"/>
                                        <p:tgtEl>
                                          <p:spTgt spid="1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62" nodeType="clickEffect" fill="hold">
                      <p:stCondLst>
                        <p:cond delay="indefinite"/>
                      </p:stCondLst>
                      <p:childTnLst>
                        <p:par>
                          <p:cTn id="863" nodeType="withEffect" fill="hold">
                            <p:stCondLst>
                              <p:cond delay="0"/>
                            </p:stCondLst>
                            <p:childTnLst>
                              <p:par>
                                <p:cTn id="864" nodeType="clickEffect" fill="hold" presetClass="entr" presetID="2" presetSubtype="2">
                                  <p:stCondLst>
                                    <p:cond delay="0"/>
                                  </p:stCondLst>
                                  <p:childTnLst>
                                    <p:set>
                                      <p:cBhvr>
                                        <p:cTn id="865" dur="1" fill="hold">
                                          <p:stCondLst>
                                            <p:cond delay="0"/>
                                          </p:stCondLst>
                                        </p:cTn>
                                        <p:tgtEl>
                                          <p:spTgt spid="1107">
                                            <p:txEl>
                                              <p:pRg st="0" end="0"/>
                                            </p:txEl>
                                          </p:spTgt>
                                        </p:tgtEl>
                                        <p:attrNameLst>
                                          <p:attrName>style.visibility</p:attrName>
                                        </p:attrNameLst>
                                      </p:cBhvr>
                                      <p:to>
                                        <p:strVal val="visible"/>
                                      </p:to>
                                    </p:set>
                                    <p:anim calcmode="lin" valueType="num">
                                      <p:cBhvr additive="repl">
                                        <p:cTn id="866" dur="1000" fill="hold"/>
                                        <p:tgtEl>
                                          <p:spTgt spid="1107">
                                            <p:txEl>
                                              <p:pRg st="0" end="0"/>
                                            </p:txEl>
                                          </p:spTgt>
                                        </p:tgtEl>
                                        <p:attrNameLst>
                                          <p:attrName>ppt_x</p:attrName>
                                        </p:attrNameLst>
                                      </p:cBhvr>
                                      <p:tavLst>
                                        <p:tav tm="0">
                                          <p:val>
                                            <p:strVal val="1+#ppt_w/2"/>
                                          </p:val>
                                        </p:tav>
                                        <p:tav tm="100000">
                                          <p:val>
                                            <p:strVal val="#ppt_x"/>
                                          </p:val>
                                        </p:tav>
                                      </p:tavLst>
                                    </p:anim>
                                    <p:anim calcmode="lin" valueType="num">
                                      <p:cBhvr additive="repl">
                                        <p:cTn id="867" dur="1000" fill="hold"/>
                                        <p:tgtEl>
                                          <p:spTgt spid="1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68" nodeType="clickEffect" fill="hold">
                      <p:stCondLst>
                        <p:cond delay="indefinite"/>
                      </p:stCondLst>
                      <p:childTnLst>
                        <p:par>
                          <p:cTn id="869" nodeType="withEffect" fill="hold">
                            <p:stCondLst>
                              <p:cond delay="0"/>
                            </p:stCondLst>
                            <p:childTnLst>
                              <p:par>
                                <p:cTn id="870" nodeType="clickEffect" fill="hold" presetClass="entr" presetID="2" presetSubtype="4">
                                  <p:stCondLst>
                                    <p:cond delay="0"/>
                                  </p:stCondLst>
                                  <p:childTnLst>
                                    <p:set>
                                      <p:cBhvr>
                                        <p:cTn id="871" dur="1" fill="hold">
                                          <p:stCondLst>
                                            <p:cond delay="0"/>
                                          </p:stCondLst>
                                        </p:cTn>
                                        <p:tgtEl>
                                          <p:spTgt spid="1108">
                                            <p:txEl>
                                              <p:pRg st="0" end="0"/>
                                            </p:txEl>
                                          </p:spTgt>
                                        </p:tgtEl>
                                        <p:attrNameLst>
                                          <p:attrName>style.visibility</p:attrName>
                                        </p:attrNameLst>
                                      </p:cBhvr>
                                      <p:to>
                                        <p:strVal val="visible"/>
                                      </p:to>
                                    </p:set>
                                    <p:anim calcmode="lin" valueType="num">
                                      <p:cBhvr additive="repl">
                                        <p:cTn id="872" dur="1000" fill="hold"/>
                                        <p:tgtEl>
                                          <p:spTgt spid="1108">
                                            <p:txEl>
                                              <p:pRg st="0" end="0"/>
                                            </p:txEl>
                                          </p:spTgt>
                                        </p:tgtEl>
                                        <p:attrNameLst>
                                          <p:attrName>ppt_x</p:attrName>
                                        </p:attrNameLst>
                                      </p:cBhvr>
                                      <p:tavLst>
                                        <p:tav tm="0">
                                          <p:val>
                                            <p:strVal val="#ppt_x"/>
                                          </p:val>
                                        </p:tav>
                                        <p:tav tm="100000">
                                          <p:val>
                                            <p:strVal val="#ppt_x"/>
                                          </p:val>
                                        </p:tav>
                                      </p:tavLst>
                                    </p:anim>
                                    <p:anim calcmode="lin" valueType="num">
                                      <p:cBhvr additive="repl">
                                        <p:cTn id="873" dur="1000" fill="hold"/>
                                        <p:tgtEl>
                                          <p:spTgt spid="11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4" nodeType="clickEffect" fill="hold">
                      <p:stCondLst>
                        <p:cond delay="indefinite"/>
                      </p:stCondLst>
                      <p:childTnLst>
                        <p:par>
                          <p:cTn id="875" nodeType="withEffect" fill="hold">
                            <p:stCondLst>
                              <p:cond delay="0"/>
                            </p:stCondLst>
                            <p:childTnLst>
                              <p:par>
                                <p:cTn id="876" nodeType="clickEffect" fill="hold" presetClass="entr" presetID="2" presetSubtype="3">
                                  <p:stCondLst>
                                    <p:cond delay="0"/>
                                  </p:stCondLst>
                                  <p:childTnLst>
                                    <p:set>
                                      <p:cBhvr>
                                        <p:cTn id="877" dur="1" fill="hold">
                                          <p:stCondLst>
                                            <p:cond delay="0"/>
                                          </p:stCondLst>
                                        </p:cTn>
                                        <p:tgtEl>
                                          <p:spTgt spid="1109"/>
                                        </p:tgtEl>
                                        <p:attrNameLst>
                                          <p:attrName>style.visibility</p:attrName>
                                        </p:attrNameLst>
                                      </p:cBhvr>
                                      <p:to>
                                        <p:strVal val="visible"/>
                                      </p:to>
                                    </p:set>
                                    <p:anim calcmode="lin" valueType="num">
                                      <p:cBhvr additive="repl">
                                        <p:cTn id="878" dur="1000" fill="hold"/>
                                        <p:tgtEl>
                                          <p:spTgt spid="1109"/>
                                        </p:tgtEl>
                                        <p:attrNameLst>
                                          <p:attrName>ppt_x</p:attrName>
                                        </p:attrNameLst>
                                      </p:cBhvr>
                                      <p:tavLst>
                                        <p:tav tm="0">
                                          <p:val>
                                            <p:strVal val="1+#ppt_w/2"/>
                                          </p:val>
                                        </p:tav>
                                        <p:tav tm="100000">
                                          <p:val>
                                            <p:strVal val="#ppt_x"/>
                                          </p:val>
                                        </p:tav>
                                      </p:tavLst>
                                    </p:anim>
                                    <p:anim calcmode="lin" valueType="num">
                                      <p:cBhvr additive="repl">
                                        <p:cTn id="879" dur="1000" fill="hold"/>
                                        <p:tgtEl>
                                          <p:spTgt spid="11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0"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pic>
        <p:nvPicPr>
          <p:cNvPr id="1111" name="Содержимое 3" descr=""/>
          <p:cNvPicPr/>
          <p:nvPr/>
        </p:nvPicPr>
        <p:blipFill>
          <a:blip r:embed="rId1"/>
          <a:stretch/>
        </p:blipFill>
        <p:spPr>
          <a:xfrm>
            <a:off x="0" y="0"/>
            <a:ext cx="9143640" cy="6857640"/>
          </a:xfrm>
          <a:prstGeom prst="rect">
            <a:avLst/>
          </a:prstGeom>
          <a:ln>
            <a:noFill/>
          </a:ln>
        </p:spPr>
      </p:pic>
      <p:sp>
        <p:nvSpPr>
          <p:cNvPr id="1112" name="CustomShape 2"/>
          <p:cNvSpPr/>
          <p:nvPr/>
        </p:nvSpPr>
        <p:spPr>
          <a:xfrm>
            <a:off x="2040120" y="214200"/>
            <a:ext cx="365148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lang="ru-RU" sz="3600" spc="-1" strike="noStrike">
                <a:solidFill>
                  <a:srgbClr val="000000"/>
                </a:solidFill>
                <a:latin typeface="Times New Roman"/>
                <a:ea typeface="DejaVu Sans"/>
              </a:rPr>
              <a:t>Флюктуоризація</a:t>
            </a:r>
            <a:endParaRPr b="0" lang="ru-RU" sz="3600" spc="-1" strike="noStrike">
              <a:latin typeface="Arial"/>
            </a:endParaRPr>
          </a:p>
        </p:txBody>
      </p:sp>
      <p:sp>
        <p:nvSpPr>
          <p:cNvPr id="1113" name="CustomShape 3"/>
          <p:cNvSpPr/>
          <p:nvPr/>
        </p:nvSpPr>
        <p:spPr>
          <a:xfrm>
            <a:off x="553320" y="928800"/>
            <a:ext cx="7992720" cy="10044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Флюктуоризація - дія на організм пацієнта синусоїдальним змінним струмом малої сили і низької напруги, що безладно зміняється по амплітуді і частоті (в межах 100-2000 Гц). </a:t>
            </a:r>
            <a:endParaRPr b="0" lang="ru-RU" sz="2000" spc="-1" strike="noStrike">
              <a:latin typeface="Arial"/>
            </a:endParaRPr>
          </a:p>
        </p:txBody>
      </p:sp>
      <p:sp>
        <p:nvSpPr>
          <p:cNvPr id="1114" name="CustomShape 4"/>
          <p:cNvSpPr/>
          <p:nvPr/>
        </p:nvSpPr>
        <p:spPr>
          <a:xfrm>
            <a:off x="329400" y="185724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115" name="CustomShape 5"/>
          <p:cNvSpPr/>
          <p:nvPr/>
        </p:nvSpPr>
        <p:spPr>
          <a:xfrm>
            <a:off x="3979800" y="1714320"/>
            <a:ext cx="2679120" cy="63900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a:p>
            <a:pPr>
              <a:lnSpc>
                <a:spcPct val="100000"/>
              </a:lnSpc>
            </a:pPr>
            <a:endParaRPr b="0" lang="ru-RU" sz="1800" spc="-1" strike="noStrike">
              <a:latin typeface="Arial"/>
            </a:endParaRPr>
          </a:p>
        </p:txBody>
      </p:sp>
      <p:sp>
        <p:nvSpPr>
          <p:cNvPr id="1116" name="CustomShape 6"/>
          <p:cNvSpPr/>
          <p:nvPr/>
        </p:nvSpPr>
        <p:spPr>
          <a:xfrm>
            <a:off x="124920" y="2286000"/>
            <a:ext cx="2678400" cy="52732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Флюктуірующий струм може бути використаний для підвищення тонусу, скорочувальної здатності і працездатності мускулатури, зменшення атрофії м'язів з нормальною або нерізко порушеною іннервацією, нормалізації провідності периферичних нервів.</a:t>
            </a:r>
            <a:endParaRPr b="0" lang="ru-RU" sz="2000" spc="-1" strike="noStrike">
              <a:latin typeface="Arial"/>
            </a:endParaRPr>
          </a:p>
        </p:txBody>
      </p:sp>
      <p:sp>
        <p:nvSpPr>
          <p:cNvPr id="1117" name="CustomShape 7"/>
          <p:cNvSpPr/>
          <p:nvPr/>
        </p:nvSpPr>
        <p:spPr>
          <a:xfrm>
            <a:off x="3125160" y="2214720"/>
            <a:ext cx="5785920" cy="13093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Застосовують апарати ФС- 100-4, АСБ- 2 і АСБ- 3. Електроди розташовуються поперечно або повздовжньо по відношенню до патологічного осередку.</a:t>
            </a:r>
            <a:endParaRPr b="0" lang="ru-RU" sz="2000" spc="-1" strike="noStrike">
              <a:latin typeface="Arial"/>
            </a:endParaRPr>
          </a:p>
        </p:txBody>
      </p:sp>
      <p:pic>
        <p:nvPicPr>
          <p:cNvPr id="1118" name="Рисунок 10" descr=""/>
          <p:cNvPicPr/>
          <p:nvPr/>
        </p:nvPicPr>
        <p:blipFill>
          <a:blip r:embed="rId2"/>
          <a:stretch/>
        </p:blipFill>
        <p:spPr>
          <a:xfrm>
            <a:off x="3875400" y="3429000"/>
            <a:ext cx="4323240" cy="3428640"/>
          </a:xfrm>
          <a:prstGeom prst="rect">
            <a:avLst/>
          </a:prstGeom>
          <a:ln w="9360">
            <a:noFill/>
          </a:ln>
        </p:spPr>
      </p:pic>
    </p:spTree>
  </p:cSld>
  <mc:AlternateContent>
    <mc:Choice Requires="p14">
      <p:transition spd="slow" p14:dur="2000"/>
    </mc:Choice>
    <mc:Fallback>
      <p:transition spd="slow"/>
    </mc:Fallback>
  </mc:AlternateContent>
  <p:timing>
    <p:tnLst>
      <p:par>
        <p:cTn id="880" dur="indefinite" restart="never" nodeType="tmRoot">
          <p:childTnLst>
            <p:seq>
              <p:cTn id="881" dur="indefinite" nodeType="mainSeq">
                <p:childTnLst>
                  <p:par>
                    <p:cTn id="882" nodeType="clickEffect" fill="hold">
                      <p:stCondLst>
                        <p:cond delay="indefinite"/>
                      </p:stCondLst>
                      <p:childTnLst>
                        <p:par>
                          <p:cTn id="883" nodeType="withEffect" fill="hold">
                            <p:stCondLst>
                              <p:cond delay="0"/>
                            </p:stCondLst>
                            <p:childTnLst>
                              <p:par>
                                <p:cTn id="884" nodeType="clickEffect" fill="hold" presetClass="entr" presetID="2" presetSubtype="4">
                                  <p:stCondLst>
                                    <p:cond delay="0"/>
                                  </p:stCondLst>
                                  <p:childTnLst>
                                    <p:set>
                                      <p:cBhvr>
                                        <p:cTn id="885" dur="1" fill="hold">
                                          <p:stCondLst>
                                            <p:cond delay="0"/>
                                          </p:stCondLst>
                                        </p:cTn>
                                        <p:tgtEl>
                                          <p:spTgt spid="1112"/>
                                        </p:tgtEl>
                                        <p:attrNameLst>
                                          <p:attrName>style.visibility</p:attrName>
                                        </p:attrNameLst>
                                      </p:cBhvr>
                                      <p:to>
                                        <p:strVal val="visible"/>
                                      </p:to>
                                    </p:set>
                                    <p:anim calcmode="lin" valueType="num">
                                      <p:cBhvr additive="repl">
                                        <p:cTn id="886" dur="1000" fill="hold"/>
                                        <p:tgtEl>
                                          <p:spTgt spid="1112"/>
                                        </p:tgtEl>
                                        <p:attrNameLst>
                                          <p:attrName>ppt_x</p:attrName>
                                        </p:attrNameLst>
                                      </p:cBhvr>
                                      <p:tavLst>
                                        <p:tav tm="0">
                                          <p:val>
                                            <p:strVal val="#ppt_x"/>
                                          </p:val>
                                        </p:tav>
                                        <p:tav tm="100000">
                                          <p:val>
                                            <p:strVal val="#ppt_x"/>
                                          </p:val>
                                        </p:tav>
                                      </p:tavLst>
                                    </p:anim>
                                    <p:anim calcmode="lin" valueType="num">
                                      <p:cBhvr additive="repl">
                                        <p:cTn id="887" dur="1000" fill="hold"/>
                                        <p:tgtEl>
                                          <p:spTgt spid="1112"/>
                                        </p:tgtEl>
                                        <p:attrNameLst>
                                          <p:attrName>ppt_y</p:attrName>
                                        </p:attrNameLst>
                                      </p:cBhvr>
                                      <p:tavLst>
                                        <p:tav tm="0">
                                          <p:val>
                                            <p:strVal val="1+#ppt_h/2"/>
                                          </p:val>
                                        </p:tav>
                                        <p:tav tm="100000">
                                          <p:val>
                                            <p:strVal val="#ppt_y"/>
                                          </p:val>
                                        </p:tav>
                                      </p:tavLst>
                                    </p:anim>
                                  </p:childTnLst>
                                </p:cTn>
                              </p:par>
                            </p:childTnLst>
                          </p:cTn>
                        </p:par>
                      </p:childTnLst>
                    </p:cTn>
                  </p:par>
                  <p:par>
                    <p:cTn id="888" nodeType="clickEffect" fill="hold">
                      <p:stCondLst>
                        <p:cond delay="indefinite"/>
                      </p:stCondLst>
                      <p:childTnLst>
                        <p:par>
                          <p:cTn id="889" nodeType="withEffect" fill="hold">
                            <p:stCondLst>
                              <p:cond delay="0"/>
                            </p:stCondLst>
                            <p:childTnLst>
                              <p:par>
                                <p:cTn id="890" nodeType="clickEffect" fill="hold" presetClass="entr" presetID="2" presetSubtype="12">
                                  <p:stCondLst>
                                    <p:cond delay="0"/>
                                  </p:stCondLst>
                                  <p:childTnLst>
                                    <p:set>
                                      <p:cBhvr>
                                        <p:cTn id="891" dur="1" fill="hold">
                                          <p:stCondLst>
                                            <p:cond delay="0"/>
                                          </p:stCondLst>
                                        </p:cTn>
                                        <p:tgtEl>
                                          <p:spTgt spid="1113"/>
                                        </p:tgtEl>
                                        <p:attrNameLst>
                                          <p:attrName>style.visibility</p:attrName>
                                        </p:attrNameLst>
                                      </p:cBhvr>
                                      <p:to>
                                        <p:strVal val="visible"/>
                                      </p:to>
                                    </p:set>
                                    <p:anim calcmode="lin" valueType="num">
                                      <p:cBhvr additive="repl">
                                        <p:cTn id="892" dur="1000" fill="hold"/>
                                        <p:tgtEl>
                                          <p:spTgt spid="1113"/>
                                        </p:tgtEl>
                                        <p:attrNameLst>
                                          <p:attrName>ppt_x</p:attrName>
                                        </p:attrNameLst>
                                      </p:cBhvr>
                                      <p:tavLst>
                                        <p:tav tm="0">
                                          <p:val>
                                            <p:strVal val="0-#ppt_w/2"/>
                                          </p:val>
                                        </p:tav>
                                        <p:tav tm="100000">
                                          <p:val>
                                            <p:strVal val="#ppt_x"/>
                                          </p:val>
                                        </p:tav>
                                      </p:tavLst>
                                    </p:anim>
                                    <p:anim calcmode="lin" valueType="num">
                                      <p:cBhvr additive="repl">
                                        <p:cTn id="893" dur="1000" fill="hold"/>
                                        <p:tgtEl>
                                          <p:spTgt spid="1113"/>
                                        </p:tgtEl>
                                        <p:attrNameLst>
                                          <p:attrName>ppt_y</p:attrName>
                                        </p:attrNameLst>
                                      </p:cBhvr>
                                      <p:tavLst>
                                        <p:tav tm="0">
                                          <p:val>
                                            <p:strVal val="1+#ppt_h/2"/>
                                          </p:val>
                                        </p:tav>
                                        <p:tav tm="100000">
                                          <p:val>
                                            <p:strVal val="#ppt_y"/>
                                          </p:val>
                                        </p:tav>
                                      </p:tavLst>
                                    </p:anim>
                                  </p:childTnLst>
                                </p:cTn>
                              </p:par>
                            </p:childTnLst>
                          </p:cTn>
                        </p:par>
                      </p:childTnLst>
                    </p:cTn>
                  </p:par>
                  <p:par>
                    <p:cTn id="894" nodeType="clickEffect" fill="hold">
                      <p:stCondLst>
                        <p:cond delay="indefinite"/>
                      </p:stCondLst>
                      <p:childTnLst>
                        <p:par>
                          <p:cTn id="895" nodeType="withEffect" fill="hold">
                            <p:stCondLst>
                              <p:cond delay="0"/>
                            </p:stCondLst>
                            <p:childTnLst>
                              <p:par>
                                <p:cTn id="896" nodeType="clickEffect" fill="hold" presetClass="entr" presetID="2" presetSubtype="8">
                                  <p:stCondLst>
                                    <p:cond delay="0"/>
                                  </p:stCondLst>
                                  <p:childTnLst>
                                    <p:set>
                                      <p:cBhvr>
                                        <p:cTn id="897" dur="1" fill="hold">
                                          <p:stCondLst>
                                            <p:cond delay="0"/>
                                          </p:stCondLst>
                                        </p:cTn>
                                        <p:tgtEl>
                                          <p:spTgt spid="1114"/>
                                        </p:tgtEl>
                                        <p:attrNameLst>
                                          <p:attrName>style.visibility</p:attrName>
                                        </p:attrNameLst>
                                      </p:cBhvr>
                                      <p:to>
                                        <p:strVal val="visible"/>
                                      </p:to>
                                    </p:set>
                                    <p:anim calcmode="lin" valueType="num">
                                      <p:cBhvr additive="repl">
                                        <p:cTn id="898" dur="1000" fill="hold"/>
                                        <p:tgtEl>
                                          <p:spTgt spid="1114"/>
                                        </p:tgtEl>
                                        <p:attrNameLst>
                                          <p:attrName>ppt_x</p:attrName>
                                        </p:attrNameLst>
                                      </p:cBhvr>
                                      <p:tavLst>
                                        <p:tav tm="0">
                                          <p:val>
                                            <p:strVal val="0-#ppt_w/2"/>
                                          </p:val>
                                        </p:tav>
                                        <p:tav tm="100000">
                                          <p:val>
                                            <p:strVal val="#ppt_x"/>
                                          </p:val>
                                        </p:tav>
                                      </p:tavLst>
                                    </p:anim>
                                    <p:anim calcmode="lin" valueType="num">
                                      <p:cBhvr additive="repl">
                                        <p:cTn id="899" dur="1000" fill="hold"/>
                                        <p:tgtEl>
                                          <p:spTgt spid="1114"/>
                                        </p:tgtEl>
                                        <p:attrNameLst>
                                          <p:attrName>ppt_y</p:attrName>
                                        </p:attrNameLst>
                                      </p:cBhvr>
                                      <p:tavLst>
                                        <p:tav tm="0">
                                          <p:val>
                                            <p:strVal val="#ppt_y"/>
                                          </p:val>
                                        </p:tav>
                                        <p:tav tm="100000">
                                          <p:val>
                                            <p:strVal val="#ppt_y"/>
                                          </p:val>
                                        </p:tav>
                                      </p:tavLst>
                                    </p:anim>
                                  </p:childTnLst>
                                </p:cTn>
                              </p:par>
                            </p:childTnLst>
                          </p:cTn>
                        </p:par>
                      </p:childTnLst>
                    </p:cTn>
                  </p:par>
                  <p:par>
                    <p:cTn id="900" nodeType="clickEffect" fill="hold">
                      <p:stCondLst>
                        <p:cond delay="indefinite"/>
                      </p:stCondLst>
                      <p:childTnLst>
                        <p:par>
                          <p:cTn id="901" nodeType="withEffect" fill="hold">
                            <p:stCondLst>
                              <p:cond delay="0"/>
                            </p:stCondLst>
                            <p:childTnLst>
                              <p:par>
                                <p:cTn id="902" nodeType="clickEffect" fill="hold" presetClass="entr" presetID="2" presetSubtype="4">
                                  <p:stCondLst>
                                    <p:cond delay="0"/>
                                  </p:stCondLst>
                                  <p:childTnLst>
                                    <p:set>
                                      <p:cBhvr>
                                        <p:cTn id="903" dur="1" fill="hold">
                                          <p:stCondLst>
                                            <p:cond delay="0"/>
                                          </p:stCondLst>
                                        </p:cTn>
                                        <p:tgtEl>
                                          <p:spTgt spid="1116">
                                            <p:txEl>
                                              <p:pRg st="0" end="0"/>
                                            </p:txEl>
                                          </p:spTgt>
                                        </p:tgtEl>
                                        <p:attrNameLst>
                                          <p:attrName>style.visibility</p:attrName>
                                        </p:attrNameLst>
                                      </p:cBhvr>
                                      <p:to>
                                        <p:strVal val="visible"/>
                                      </p:to>
                                    </p:set>
                                    <p:anim calcmode="lin" valueType="num">
                                      <p:cBhvr additive="repl">
                                        <p:cTn id="904" dur="1000" fill="hold"/>
                                        <p:tgtEl>
                                          <p:spTgt spid="1116">
                                            <p:txEl>
                                              <p:pRg st="0" end="0"/>
                                            </p:txEl>
                                          </p:spTgt>
                                        </p:tgtEl>
                                        <p:attrNameLst>
                                          <p:attrName>ppt_x</p:attrName>
                                        </p:attrNameLst>
                                      </p:cBhvr>
                                      <p:tavLst>
                                        <p:tav tm="0">
                                          <p:val>
                                            <p:strVal val="#ppt_x"/>
                                          </p:val>
                                        </p:tav>
                                        <p:tav tm="100000">
                                          <p:val>
                                            <p:strVal val="#ppt_x"/>
                                          </p:val>
                                        </p:tav>
                                      </p:tavLst>
                                    </p:anim>
                                    <p:anim calcmode="lin" valueType="num">
                                      <p:cBhvr additive="repl">
                                        <p:cTn id="905" dur="1000" fill="hold"/>
                                        <p:tgtEl>
                                          <p:spTgt spid="11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06" nodeType="clickEffect" fill="hold">
                      <p:stCondLst>
                        <p:cond delay="indefinite"/>
                      </p:stCondLst>
                      <p:childTnLst>
                        <p:par>
                          <p:cTn id="907" nodeType="withEffect" fill="hold">
                            <p:stCondLst>
                              <p:cond delay="0"/>
                            </p:stCondLst>
                            <p:childTnLst>
                              <p:par>
                                <p:cTn id="908" nodeType="clickEffect" fill="hold" presetClass="entr" presetID="2" presetSubtype="2">
                                  <p:stCondLst>
                                    <p:cond delay="0"/>
                                  </p:stCondLst>
                                  <p:childTnLst>
                                    <p:set>
                                      <p:cBhvr>
                                        <p:cTn id="909" dur="1" fill="hold">
                                          <p:stCondLst>
                                            <p:cond delay="0"/>
                                          </p:stCondLst>
                                        </p:cTn>
                                        <p:tgtEl>
                                          <p:spTgt spid="1115">
                                            <p:txEl>
                                              <p:pRg st="0" end="0"/>
                                            </p:txEl>
                                          </p:spTgt>
                                        </p:tgtEl>
                                        <p:attrNameLst>
                                          <p:attrName>style.visibility</p:attrName>
                                        </p:attrNameLst>
                                      </p:cBhvr>
                                      <p:to>
                                        <p:strVal val="visible"/>
                                      </p:to>
                                    </p:set>
                                    <p:anim calcmode="lin" valueType="num">
                                      <p:cBhvr additive="repl">
                                        <p:cTn id="910" dur="1000" fill="hold"/>
                                        <p:tgtEl>
                                          <p:spTgt spid="1115">
                                            <p:txEl>
                                              <p:pRg st="0" end="0"/>
                                            </p:txEl>
                                          </p:spTgt>
                                        </p:tgtEl>
                                        <p:attrNameLst>
                                          <p:attrName>ppt_x</p:attrName>
                                        </p:attrNameLst>
                                      </p:cBhvr>
                                      <p:tavLst>
                                        <p:tav tm="0">
                                          <p:val>
                                            <p:strVal val="1+#ppt_w/2"/>
                                          </p:val>
                                        </p:tav>
                                        <p:tav tm="100000">
                                          <p:val>
                                            <p:strVal val="#ppt_x"/>
                                          </p:val>
                                        </p:tav>
                                      </p:tavLst>
                                    </p:anim>
                                    <p:anim calcmode="lin" valueType="num">
                                      <p:cBhvr additive="repl">
                                        <p:cTn id="911" dur="1000" fill="hold"/>
                                        <p:tgtEl>
                                          <p:spTgt spid="1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12" nodeType="clickEffect" fill="hold">
                      <p:stCondLst>
                        <p:cond delay="indefinite"/>
                      </p:stCondLst>
                      <p:childTnLst>
                        <p:par>
                          <p:cTn id="913" nodeType="withEffect" fill="hold">
                            <p:stCondLst>
                              <p:cond delay="0"/>
                            </p:stCondLst>
                            <p:childTnLst>
                              <p:par>
                                <p:cTn id="914" nodeType="clickEffect" fill="hold" presetClass="entr" presetID="2" presetSubtype="4">
                                  <p:stCondLst>
                                    <p:cond delay="0"/>
                                  </p:stCondLst>
                                  <p:childTnLst>
                                    <p:set>
                                      <p:cBhvr>
                                        <p:cTn id="915" dur="1" fill="hold">
                                          <p:stCondLst>
                                            <p:cond delay="0"/>
                                          </p:stCondLst>
                                        </p:cTn>
                                        <p:tgtEl>
                                          <p:spTgt spid="1117">
                                            <p:txEl>
                                              <p:pRg st="0" end="0"/>
                                            </p:txEl>
                                          </p:spTgt>
                                        </p:tgtEl>
                                        <p:attrNameLst>
                                          <p:attrName>style.visibility</p:attrName>
                                        </p:attrNameLst>
                                      </p:cBhvr>
                                      <p:to>
                                        <p:strVal val="visible"/>
                                      </p:to>
                                    </p:set>
                                    <p:anim calcmode="lin" valueType="num">
                                      <p:cBhvr additive="repl">
                                        <p:cTn id="916" dur="1000" fill="hold"/>
                                        <p:tgtEl>
                                          <p:spTgt spid="1117">
                                            <p:txEl>
                                              <p:pRg st="0" end="0"/>
                                            </p:txEl>
                                          </p:spTgt>
                                        </p:tgtEl>
                                        <p:attrNameLst>
                                          <p:attrName>ppt_x</p:attrName>
                                        </p:attrNameLst>
                                      </p:cBhvr>
                                      <p:tavLst>
                                        <p:tav tm="0">
                                          <p:val>
                                            <p:strVal val="#ppt_x"/>
                                          </p:val>
                                        </p:tav>
                                        <p:tav tm="100000">
                                          <p:val>
                                            <p:strVal val="#ppt_x"/>
                                          </p:val>
                                        </p:tav>
                                      </p:tavLst>
                                    </p:anim>
                                    <p:anim calcmode="lin" valueType="num">
                                      <p:cBhvr additive="repl">
                                        <p:cTn id="917" dur="1000" fill="hold"/>
                                        <p:tgtEl>
                                          <p:spTgt spid="11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8" nodeType="clickEffect" fill="hold">
                      <p:stCondLst>
                        <p:cond delay="indefinite"/>
                      </p:stCondLst>
                      <p:childTnLst>
                        <p:par>
                          <p:cTn id="919" nodeType="withEffect" fill="hold">
                            <p:stCondLst>
                              <p:cond delay="0"/>
                            </p:stCondLst>
                            <p:childTnLst>
                              <p:par>
                                <p:cTn id="920" nodeType="clickEffect" fill="hold" presetClass="entr" presetID="2" presetSubtype="12">
                                  <p:stCondLst>
                                    <p:cond delay="0"/>
                                  </p:stCondLst>
                                  <p:childTnLst>
                                    <p:set>
                                      <p:cBhvr>
                                        <p:cTn id="921" dur="1" fill="hold">
                                          <p:stCondLst>
                                            <p:cond delay="0"/>
                                          </p:stCondLst>
                                        </p:cTn>
                                        <p:tgtEl>
                                          <p:spTgt spid="1118"/>
                                        </p:tgtEl>
                                        <p:attrNameLst>
                                          <p:attrName>style.visibility</p:attrName>
                                        </p:attrNameLst>
                                      </p:cBhvr>
                                      <p:to>
                                        <p:strVal val="visible"/>
                                      </p:to>
                                    </p:set>
                                    <p:anim calcmode="lin" valueType="num">
                                      <p:cBhvr additive="repl">
                                        <p:cTn id="922" dur="1000" fill="hold"/>
                                        <p:tgtEl>
                                          <p:spTgt spid="1118"/>
                                        </p:tgtEl>
                                        <p:attrNameLst>
                                          <p:attrName>ppt_x</p:attrName>
                                        </p:attrNameLst>
                                      </p:cBhvr>
                                      <p:tavLst>
                                        <p:tav tm="0">
                                          <p:val>
                                            <p:strVal val="0-#ppt_w/2"/>
                                          </p:val>
                                        </p:tav>
                                        <p:tav tm="100000">
                                          <p:val>
                                            <p:strVal val="#ppt_x"/>
                                          </p:val>
                                        </p:tav>
                                      </p:tavLst>
                                    </p:anim>
                                    <p:anim calcmode="lin" valueType="num">
                                      <p:cBhvr additive="repl">
                                        <p:cTn id="923" dur="1000" fill="hold"/>
                                        <p:tgtEl>
                                          <p:spTgt spid="1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9" name="TextShape 1"/>
          <p:cNvSpPr txBox="1"/>
          <p:nvPr/>
        </p:nvSpPr>
        <p:spPr>
          <a:xfrm>
            <a:off x="456840" y="273600"/>
            <a:ext cx="8228880" cy="276480"/>
          </a:xfrm>
          <a:prstGeom prst="rect">
            <a:avLst/>
          </a:prstGeom>
          <a:noFill/>
          <a:ln>
            <a:noFill/>
          </a:ln>
        </p:spPr>
        <p:txBody>
          <a:bodyPr lIns="0" rIns="0" tIns="0" bIns="0" anchor="ctr">
            <a:noAutofit/>
          </a:bodyPr>
          <a:p>
            <a:endParaRPr b="0" lang="ru-RU" sz="1800" spc="-1" strike="noStrike">
              <a:solidFill>
                <a:srgbClr val="000000"/>
              </a:solidFill>
              <a:latin typeface="Arial"/>
            </a:endParaRPr>
          </a:p>
        </p:txBody>
      </p:sp>
      <p:sp>
        <p:nvSpPr>
          <p:cNvPr id="1120" name="TextShape 2"/>
          <p:cNvSpPr txBox="1"/>
          <p:nvPr/>
        </p:nvSpPr>
        <p:spPr>
          <a:xfrm>
            <a:off x="456840" y="1600200"/>
            <a:ext cx="8229240" cy="4525560"/>
          </a:xfrm>
          <a:prstGeom prst="rect">
            <a:avLst/>
          </a:prstGeom>
          <a:noFill/>
          <a:ln>
            <a:noFill/>
          </a:ln>
        </p:spPr>
        <p:txBody>
          <a:bodyPr lIns="0" rIns="0" tIns="0" bIns="0">
            <a:noAutofit/>
          </a:bodyPr>
          <a:p>
            <a:endParaRPr b="0" lang="ru-RU" sz="1800" spc="-1" strike="noStrike">
              <a:solidFill>
                <a:srgbClr val="000000"/>
              </a:solidFill>
              <a:latin typeface="Arial"/>
            </a:endParaRPr>
          </a:p>
        </p:txBody>
      </p:sp>
      <p:pic>
        <p:nvPicPr>
          <p:cNvPr id="1121" name="Picture 4" descr=""/>
          <p:cNvPicPr/>
          <p:nvPr/>
        </p:nvPicPr>
        <p:blipFill>
          <a:blip r:embed="rId1"/>
          <a:stretch/>
        </p:blipFill>
        <p:spPr>
          <a:xfrm>
            <a:off x="0" y="360"/>
            <a:ext cx="9143640" cy="6857640"/>
          </a:xfrm>
          <a:prstGeom prst="rect">
            <a:avLst/>
          </a:prstGeom>
          <a:ln w="9360">
            <a:noFill/>
          </a:ln>
        </p:spPr>
      </p:pic>
      <p:sp>
        <p:nvSpPr>
          <p:cNvPr id="1122" name="CustomShape 3"/>
          <p:cNvSpPr/>
          <p:nvPr/>
        </p:nvSpPr>
        <p:spPr>
          <a:xfrm>
            <a:off x="1985760" y="142920"/>
            <a:ext cx="4105440" cy="63900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gn="ctr">
              <a:lnSpc>
                <a:spcPct val="100000"/>
              </a:lnSpc>
            </a:pPr>
            <a:r>
              <a:rPr b="1" lang="ru-RU" sz="3600" spc="-1" strike="noStrike">
                <a:solidFill>
                  <a:srgbClr val="7030a0"/>
                </a:solidFill>
                <a:latin typeface="Times New Roman"/>
                <a:ea typeface="DejaVu Sans"/>
              </a:rPr>
              <a:t>Електроанальгезія</a:t>
            </a:r>
            <a:endParaRPr b="0" lang="ru-RU" sz="3600" spc="-1" strike="noStrike">
              <a:latin typeface="Arial"/>
            </a:endParaRPr>
          </a:p>
        </p:txBody>
      </p:sp>
      <p:sp>
        <p:nvSpPr>
          <p:cNvPr id="1123" name="CustomShape 4"/>
          <p:cNvSpPr/>
          <p:nvPr/>
        </p:nvSpPr>
        <p:spPr>
          <a:xfrm>
            <a:off x="124920" y="785880"/>
            <a:ext cx="8804160" cy="70020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Електроанальгезія - це дія на больову ділянку тіла дуже короткими (20-500 мкс) імпульсами струму частотою від 2 до 400 Гц.</a:t>
            </a:r>
            <a:endParaRPr b="0" lang="ru-RU" sz="2000" spc="-1" strike="noStrike">
              <a:latin typeface="Arial"/>
            </a:endParaRPr>
          </a:p>
        </p:txBody>
      </p:sp>
      <p:sp>
        <p:nvSpPr>
          <p:cNvPr id="1124" name="CustomShape 5"/>
          <p:cNvSpPr/>
          <p:nvPr/>
        </p:nvSpPr>
        <p:spPr>
          <a:xfrm>
            <a:off x="61560" y="1571760"/>
            <a:ext cx="185760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Лікувальна дія</a:t>
            </a:r>
            <a:endParaRPr b="0" lang="ru-RU" sz="1800" spc="-1" strike="noStrike">
              <a:latin typeface="Arial"/>
            </a:endParaRPr>
          </a:p>
        </p:txBody>
      </p:sp>
      <p:sp>
        <p:nvSpPr>
          <p:cNvPr id="1125" name="CustomShape 6"/>
          <p:cNvSpPr/>
          <p:nvPr/>
        </p:nvSpPr>
        <p:spPr>
          <a:xfrm>
            <a:off x="4515480" y="1643040"/>
            <a:ext cx="267912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1" i="1" lang="ru-RU" sz="1800" spc="-1" strike="noStrike" u="sng">
                <a:solidFill>
                  <a:srgbClr val="ff0000"/>
                </a:solidFill>
                <a:uFillTx/>
                <a:latin typeface="Arial"/>
                <a:ea typeface="DejaVu Sans"/>
              </a:rPr>
              <a:t>Особливості методу</a:t>
            </a:r>
            <a:endParaRPr b="0" lang="ru-RU" sz="1800" spc="-1" strike="noStrike">
              <a:latin typeface="Arial"/>
            </a:endParaRPr>
          </a:p>
        </p:txBody>
      </p:sp>
      <p:sp>
        <p:nvSpPr>
          <p:cNvPr id="1126" name="CustomShape 7"/>
          <p:cNvSpPr/>
          <p:nvPr/>
        </p:nvSpPr>
        <p:spPr>
          <a:xfrm>
            <a:off x="232200" y="2071800"/>
            <a:ext cx="2196360" cy="43585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Прояв анальгезірующого ефекту сприяє посиленню локального кровотоку, активізація трофіки і захисних властивостей тканин, зменшення периневрального набряку.</a:t>
            </a:r>
            <a:endParaRPr b="0" lang="ru-RU" sz="2000" spc="-1" strike="noStrike">
              <a:latin typeface="Arial"/>
            </a:endParaRPr>
          </a:p>
        </p:txBody>
      </p:sp>
      <p:sp>
        <p:nvSpPr>
          <p:cNvPr id="1127" name="CustomShape 8"/>
          <p:cNvSpPr/>
          <p:nvPr/>
        </p:nvSpPr>
        <p:spPr>
          <a:xfrm>
            <a:off x="2482200" y="2071800"/>
            <a:ext cx="6536160" cy="22240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000000"/>
                </a:solidFill>
                <a:latin typeface="Times New Roman"/>
                <a:ea typeface="DejaVu Sans"/>
              </a:rPr>
              <a:t>Використовуються портативні апарати: "Дельта-101", "Элиман-401".Струм до пацієнта подається за допомогою звичайних електродів і гідрофільних прокладок, змочуваних теплою водою. Електроди розташовуються або по обидві сторони від больової ділянки, або по ходу нервового ствола, або в акупунктурных точках</a:t>
            </a:r>
            <a:r>
              <a:rPr b="1" lang="ru-RU" sz="2000" spc="-1" strike="noStrike">
                <a:solidFill>
                  <a:srgbClr val="ffffff"/>
                </a:solidFill>
                <a:latin typeface="Times New Roman"/>
                <a:ea typeface="DejaVu Sans"/>
              </a:rPr>
              <a:t>.</a:t>
            </a:r>
            <a:endParaRPr b="0" lang="ru-RU" sz="2000" spc="-1" strike="noStrike">
              <a:latin typeface="Arial"/>
            </a:endParaRPr>
          </a:p>
        </p:txBody>
      </p:sp>
      <p:pic>
        <p:nvPicPr>
          <p:cNvPr id="1128" name="Picture 11" descr=""/>
          <p:cNvPicPr/>
          <p:nvPr/>
        </p:nvPicPr>
        <p:blipFill>
          <a:blip r:embed="rId2"/>
          <a:stretch/>
        </p:blipFill>
        <p:spPr>
          <a:xfrm>
            <a:off x="5760000" y="4388400"/>
            <a:ext cx="3024000" cy="2465640"/>
          </a:xfrm>
          <a:prstGeom prst="rect">
            <a:avLst/>
          </a:prstGeom>
          <a:ln w="9360">
            <a:noFill/>
          </a:ln>
        </p:spPr>
      </p:pic>
    </p:spTree>
  </p:cSld>
  <mc:AlternateContent>
    <mc:Choice Requires="p14">
      <p:transition spd="slow" p14:dur="2000"/>
    </mc:Choice>
    <mc:Fallback>
      <p:transition spd="slow"/>
    </mc:Fallback>
  </mc:AlternateContent>
  <p:timing>
    <p:tnLst>
      <p:par>
        <p:cTn id="924" dur="indefinite" restart="never" nodeType="tmRoot">
          <p:childTnLst>
            <p:seq>
              <p:cTn id="925" dur="indefinite" nodeType="mainSeq">
                <p:childTnLst>
                  <p:par>
                    <p:cTn id="926" nodeType="clickEffect" fill="hold">
                      <p:stCondLst>
                        <p:cond delay="indefinite"/>
                      </p:stCondLst>
                      <p:childTnLst>
                        <p:par>
                          <p:cTn id="927" nodeType="withEffect" fill="hold">
                            <p:stCondLst>
                              <p:cond delay="0"/>
                            </p:stCondLst>
                            <p:childTnLst>
                              <p:par>
                                <p:cTn id="928" nodeType="clickEffect" fill="hold" presetClass="entr" presetID="2" presetSubtype="4">
                                  <p:stCondLst>
                                    <p:cond delay="0"/>
                                  </p:stCondLst>
                                  <p:childTnLst>
                                    <p:set>
                                      <p:cBhvr>
                                        <p:cTn id="929" dur="1" fill="hold">
                                          <p:stCondLst>
                                            <p:cond delay="0"/>
                                          </p:stCondLst>
                                        </p:cTn>
                                        <p:tgtEl>
                                          <p:spTgt spid="1122">
                                            <p:txEl>
                                              <p:pRg st="0" end="0"/>
                                            </p:txEl>
                                          </p:spTgt>
                                        </p:tgtEl>
                                        <p:attrNameLst>
                                          <p:attrName>style.visibility</p:attrName>
                                        </p:attrNameLst>
                                      </p:cBhvr>
                                      <p:to>
                                        <p:strVal val="visible"/>
                                      </p:to>
                                    </p:set>
                                    <p:anim calcmode="lin" valueType="num">
                                      <p:cBhvr additive="repl">
                                        <p:cTn id="930" dur="1000" fill="hold"/>
                                        <p:tgtEl>
                                          <p:spTgt spid="1122">
                                            <p:txEl>
                                              <p:pRg st="0" end="0"/>
                                            </p:txEl>
                                          </p:spTgt>
                                        </p:tgtEl>
                                        <p:attrNameLst>
                                          <p:attrName>ppt_x</p:attrName>
                                        </p:attrNameLst>
                                      </p:cBhvr>
                                      <p:tavLst>
                                        <p:tav tm="0">
                                          <p:val>
                                            <p:strVal val="#ppt_x"/>
                                          </p:val>
                                        </p:tav>
                                        <p:tav tm="100000">
                                          <p:val>
                                            <p:strVal val="#ppt_x"/>
                                          </p:val>
                                        </p:tav>
                                      </p:tavLst>
                                    </p:anim>
                                    <p:anim calcmode="lin" valueType="num">
                                      <p:cBhvr additive="repl">
                                        <p:cTn id="931" dur="1000" fill="hold"/>
                                        <p:tgtEl>
                                          <p:spTgt spid="1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2" nodeType="clickEffect" fill="hold">
                      <p:stCondLst>
                        <p:cond delay="indefinite"/>
                      </p:stCondLst>
                      <p:childTnLst>
                        <p:par>
                          <p:cTn id="933" nodeType="withEffect" fill="hold">
                            <p:stCondLst>
                              <p:cond delay="0"/>
                            </p:stCondLst>
                            <p:childTnLst>
                              <p:par>
                                <p:cTn id="934" nodeType="clickEffect" fill="hold" presetClass="entr" presetID="2" presetSubtype="12">
                                  <p:stCondLst>
                                    <p:cond delay="0"/>
                                  </p:stCondLst>
                                  <p:childTnLst>
                                    <p:set>
                                      <p:cBhvr>
                                        <p:cTn id="935" dur="1" fill="hold">
                                          <p:stCondLst>
                                            <p:cond delay="0"/>
                                          </p:stCondLst>
                                        </p:cTn>
                                        <p:tgtEl>
                                          <p:spTgt spid="1123">
                                            <p:txEl>
                                              <p:pRg st="0" end="0"/>
                                            </p:txEl>
                                          </p:spTgt>
                                        </p:tgtEl>
                                        <p:attrNameLst>
                                          <p:attrName>style.visibility</p:attrName>
                                        </p:attrNameLst>
                                      </p:cBhvr>
                                      <p:to>
                                        <p:strVal val="visible"/>
                                      </p:to>
                                    </p:set>
                                    <p:anim calcmode="lin" valueType="num">
                                      <p:cBhvr additive="repl">
                                        <p:cTn id="936" dur="1000" fill="hold"/>
                                        <p:tgtEl>
                                          <p:spTgt spid="1123">
                                            <p:txEl>
                                              <p:pRg st="0" end="0"/>
                                            </p:txEl>
                                          </p:spTgt>
                                        </p:tgtEl>
                                        <p:attrNameLst>
                                          <p:attrName>ppt_x</p:attrName>
                                        </p:attrNameLst>
                                      </p:cBhvr>
                                      <p:tavLst>
                                        <p:tav tm="0">
                                          <p:val>
                                            <p:strVal val="0-#ppt_w/2"/>
                                          </p:val>
                                        </p:tav>
                                        <p:tav tm="100000">
                                          <p:val>
                                            <p:strVal val="#ppt_x"/>
                                          </p:val>
                                        </p:tav>
                                      </p:tavLst>
                                    </p:anim>
                                    <p:anim calcmode="lin" valueType="num">
                                      <p:cBhvr additive="repl">
                                        <p:cTn id="937" dur="1000" fill="hold"/>
                                        <p:tgtEl>
                                          <p:spTgt spid="1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8" nodeType="clickEffect" fill="hold">
                      <p:stCondLst>
                        <p:cond delay="indefinite"/>
                      </p:stCondLst>
                      <p:childTnLst>
                        <p:par>
                          <p:cTn id="939" nodeType="withEffect" fill="hold">
                            <p:stCondLst>
                              <p:cond delay="0"/>
                            </p:stCondLst>
                            <p:childTnLst>
                              <p:par>
                                <p:cTn id="940" nodeType="clickEffect" fill="hold" presetClass="entr" presetID="2" presetSubtype="8">
                                  <p:stCondLst>
                                    <p:cond delay="0"/>
                                  </p:stCondLst>
                                  <p:childTnLst>
                                    <p:set>
                                      <p:cBhvr>
                                        <p:cTn id="941" dur="1" fill="hold">
                                          <p:stCondLst>
                                            <p:cond delay="0"/>
                                          </p:stCondLst>
                                        </p:cTn>
                                        <p:tgtEl>
                                          <p:spTgt spid="1124">
                                            <p:txEl>
                                              <p:pRg st="0" end="0"/>
                                            </p:txEl>
                                          </p:spTgt>
                                        </p:tgtEl>
                                        <p:attrNameLst>
                                          <p:attrName>style.visibility</p:attrName>
                                        </p:attrNameLst>
                                      </p:cBhvr>
                                      <p:to>
                                        <p:strVal val="visible"/>
                                      </p:to>
                                    </p:set>
                                    <p:anim calcmode="lin" valueType="num">
                                      <p:cBhvr additive="repl">
                                        <p:cTn id="942" dur="1000" fill="hold"/>
                                        <p:tgtEl>
                                          <p:spTgt spid="1124">
                                            <p:txEl>
                                              <p:pRg st="0" end="0"/>
                                            </p:txEl>
                                          </p:spTgt>
                                        </p:tgtEl>
                                        <p:attrNameLst>
                                          <p:attrName>ppt_x</p:attrName>
                                        </p:attrNameLst>
                                      </p:cBhvr>
                                      <p:tavLst>
                                        <p:tav tm="0">
                                          <p:val>
                                            <p:strVal val="0-#ppt_w/2"/>
                                          </p:val>
                                        </p:tav>
                                        <p:tav tm="100000">
                                          <p:val>
                                            <p:strVal val="#ppt_x"/>
                                          </p:val>
                                        </p:tav>
                                      </p:tavLst>
                                    </p:anim>
                                    <p:anim calcmode="lin" valueType="num">
                                      <p:cBhvr additive="repl">
                                        <p:cTn id="943" dur="1000" fill="hold"/>
                                        <p:tgtEl>
                                          <p:spTgt spid="11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44" nodeType="clickEffect" fill="hold">
                      <p:stCondLst>
                        <p:cond delay="indefinite"/>
                      </p:stCondLst>
                      <p:childTnLst>
                        <p:par>
                          <p:cTn id="945" nodeType="withEffect" fill="hold">
                            <p:stCondLst>
                              <p:cond delay="0"/>
                            </p:stCondLst>
                            <p:childTnLst>
                              <p:par>
                                <p:cTn id="946" nodeType="clickEffect" fill="hold" presetClass="entr" presetID="2" presetSubtype="4">
                                  <p:stCondLst>
                                    <p:cond delay="0"/>
                                  </p:stCondLst>
                                  <p:childTnLst>
                                    <p:set>
                                      <p:cBhvr>
                                        <p:cTn id="947" dur="1" fill="hold">
                                          <p:stCondLst>
                                            <p:cond delay="0"/>
                                          </p:stCondLst>
                                        </p:cTn>
                                        <p:tgtEl>
                                          <p:spTgt spid="1126">
                                            <p:txEl>
                                              <p:pRg st="0" end="0"/>
                                            </p:txEl>
                                          </p:spTgt>
                                        </p:tgtEl>
                                        <p:attrNameLst>
                                          <p:attrName>style.visibility</p:attrName>
                                        </p:attrNameLst>
                                      </p:cBhvr>
                                      <p:to>
                                        <p:strVal val="visible"/>
                                      </p:to>
                                    </p:set>
                                    <p:anim calcmode="lin" valueType="num">
                                      <p:cBhvr additive="repl">
                                        <p:cTn id="948" dur="1000" fill="hold"/>
                                        <p:tgtEl>
                                          <p:spTgt spid="1126">
                                            <p:txEl>
                                              <p:pRg st="0" end="0"/>
                                            </p:txEl>
                                          </p:spTgt>
                                        </p:tgtEl>
                                        <p:attrNameLst>
                                          <p:attrName>ppt_x</p:attrName>
                                        </p:attrNameLst>
                                      </p:cBhvr>
                                      <p:tavLst>
                                        <p:tav tm="0">
                                          <p:val>
                                            <p:strVal val="#ppt_x"/>
                                          </p:val>
                                        </p:tav>
                                        <p:tav tm="100000">
                                          <p:val>
                                            <p:strVal val="#ppt_x"/>
                                          </p:val>
                                        </p:tav>
                                      </p:tavLst>
                                    </p:anim>
                                    <p:anim calcmode="lin" valueType="num">
                                      <p:cBhvr additive="repl">
                                        <p:cTn id="949" dur="1000" fill="hold"/>
                                        <p:tgtEl>
                                          <p:spTgt spid="11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50" nodeType="clickEffect" fill="hold">
                      <p:stCondLst>
                        <p:cond delay="indefinite"/>
                      </p:stCondLst>
                      <p:childTnLst>
                        <p:par>
                          <p:cTn id="951" nodeType="withEffect" fill="hold">
                            <p:stCondLst>
                              <p:cond delay="0"/>
                            </p:stCondLst>
                            <p:childTnLst>
                              <p:par>
                                <p:cTn id="952" nodeType="clickEffect" fill="hold" presetClass="entr" presetID="2" presetSubtype="2">
                                  <p:stCondLst>
                                    <p:cond delay="0"/>
                                  </p:stCondLst>
                                  <p:childTnLst>
                                    <p:set>
                                      <p:cBhvr>
                                        <p:cTn id="953" dur="1" fill="hold">
                                          <p:stCondLst>
                                            <p:cond delay="0"/>
                                          </p:stCondLst>
                                        </p:cTn>
                                        <p:tgtEl>
                                          <p:spTgt spid="1125">
                                            <p:txEl>
                                              <p:pRg st="0" end="0"/>
                                            </p:txEl>
                                          </p:spTgt>
                                        </p:tgtEl>
                                        <p:attrNameLst>
                                          <p:attrName>style.visibility</p:attrName>
                                        </p:attrNameLst>
                                      </p:cBhvr>
                                      <p:to>
                                        <p:strVal val="visible"/>
                                      </p:to>
                                    </p:set>
                                    <p:anim calcmode="lin" valueType="num">
                                      <p:cBhvr additive="repl">
                                        <p:cTn id="954" dur="1000" fill="hold"/>
                                        <p:tgtEl>
                                          <p:spTgt spid="1125">
                                            <p:txEl>
                                              <p:pRg st="0" end="0"/>
                                            </p:txEl>
                                          </p:spTgt>
                                        </p:tgtEl>
                                        <p:attrNameLst>
                                          <p:attrName>ppt_x</p:attrName>
                                        </p:attrNameLst>
                                      </p:cBhvr>
                                      <p:tavLst>
                                        <p:tav tm="0">
                                          <p:val>
                                            <p:strVal val="1+#ppt_w/2"/>
                                          </p:val>
                                        </p:tav>
                                        <p:tav tm="100000">
                                          <p:val>
                                            <p:strVal val="#ppt_x"/>
                                          </p:val>
                                        </p:tav>
                                      </p:tavLst>
                                    </p:anim>
                                    <p:anim calcmode="lin" valueType="num">
                                      <p:cBhvr additive="repl">
                                        <p:cTn id="955" dur="1000" fill="hold"/>
                                        <p:tgtEl>
                                          <p:spTgt spid="11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56" nodeType="clickEffect" fill="hold">
                      <p:stCondLst>
                        <p:cond delay="indefinite"/>
                      </p:stCondLst>
                      <p:childTnLst>
                        <p:par>
                          <p:cTn id="957" nodeType="withEffect" fill="hold">
                            <p:stCondLst>
                              <p:cond delay="0"/>
                            </p:stCondLst>
                            <p:childTnLst>
                              <p:par>
                                <p:cTn id="958" nodeType="clickEffect" fill="hold" presetClass="entr" presetID="2" presetSubtype="4">
                                  <p:stCondLst>
                                    <p:cond delay="0"/>
                                  </p:stCondLst>
                                  <p:childTnLst>
                                    <p:set>
                                      <p:cBhvr>
                                        <p:cTn id="959" dur="1" fill="hold">
                                          <p:stCondLst>
                                            <p:cond delay="0"/>
                                          </p:stCondLst>
                                        </p:cTn>
                                        <p:tgtEl>
                                          <p:spTgt spid="1127">
                                            <p:txEl>
                                              <p:pRg st="0" end="0"/>
                                            </p:txEl>
                                          </p:spTgt>
                                        </p:tgtEl>
                                        <p:attrNameLst>
                                          <p:attrName>style.visibility</p:attrName>
                                        </p:attrNameLst>
                                      </p:cBhvr>
                                      <p:to>
                                        <p:strVal val="visible"/>
                                      </p:to>
                                    </p:set>
                                    <p:anim calcmode="lin" valueType="num">
                                      <p:cBhvr additive="repl">
                                        <p:cTn id="960" dur="1000" fill="hold"/>
                                        <p:tgtEl>
                                          <p:spTgt spid="1127">
                                            <p:txEl>
                                              <p:pRg st="0" end="0"/>
                                            </p:txEl>
                                          </p:spTgt>
                                        </p:tgtEl>
                                        <p:attrNameLst>
                                          <p:attrName>ppt_x</p:attrName>
                                        </p:attrNameLst>
                                      </p:cBhvr>
                                      <p:tavLst>
                                        <p:tav tm="0">
                                          <p:val>
                                            <p:strVal val="#ppt_x"/>
                                          </p:val>
                                        </p:tav>
                                        <p:tav tm="100000">
                                          <p:val>
                                            <p:strVal val="#ppt_x"/>
                                          </p:val>
                                        </p:tav>
                                      </p:tavLst>
                                    </p:anim>
                                    <p:anim calcmode="lin" valueType="num">
                                      <p:cBhvr additive="repl">
                                        <p:cTn id="961" dur="1000" fill="hold"/>
                                        <p:tgtEl>
                                          <p:spTgt spid="11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62" nodeType="clickEffect" fill="hold">
                      <p:stCondLst>
                        <p:cond delay="indefinite"/>
                      </p:stCondLst>
                      <p:childTnLst>
                        <p:par>
                          <p:cTn id="963" nodeType="withEffect" fill="hold">
                            <p:stCondLst>
                              <p:cond delay="0"/>
                            </p:stCondLst>
                            <p:childTnLst>
                              <p:par>
                                <p:cTn id="964" nodeType="clickEffect" fill="hold" presetClass="entr" presetID="2" presetSubtype="12">
                                  <p:stCondLst>
                                    <p:cond delay="0"/>
                                  </p:stCondLst>
                                  <p:childTnLst>
                                    <p:set>
                                      <p:cBhvr>
                                        <p:cTn id="965" dur="1" fill="hold">
                                          <p:stCondLst>
                                            <p:cond delay="0"/>
                                          </p:stCondLst>
                                        </p:cTn>
                                        <p:tgtEl>
                                          <p:spTgt spid="1128"/>
                                        </p:tgtEl>
                                        <p:attrNameLst>
                                          <p:attrName>style.visibility</p:attrName>
                                        </p:attrNameLst>
                                      </p:cBhvr>
                                      <p:to>
                                        <p:strVal val="visible"/>
                                      </p:to>
                                    </p:set>
                                    <p:anim calcmode="lin" valueType="num">
                                      <p:cBhvr additive="repl">
                                        <p:cTn id="966" dur="1000" fill="hold"/>
                                        <p:tgtEl>
                                          <p:spTgt spid="1128"/>
                                        </p:tgtEl>
                                        <p:attrNameLst>
                                          <p:attrName>ppt_x</p:attrName>
                                        </p:attrNameLst>
                                      </p:cBhvr>
                                      <p:tavLst>
                                        <p:tav tm="0">
                                          <p:val>
                                            <p:strVal val="0-#ppt_w/2"/>
                                          </p:val>
                                        </p:tav>
                                        <p:tav tm="100000">
                                          <p:val>
                                            <p:strVal val="#ppt_x"/>
                                          </p:val>
                                        </p:tav>
                                      </p:tavLst>
                                    </p:anim>
                                    <p:anim calcmode="lin" valueType="num">
                                      <p:cBhvr additive="repl">
                                        <p:cTn id="967" dur="1000" fill="hold"/>
                                        <p:tgtEl>
                                          <p:spTgt spid="1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9" name="CustomShape 1"/>
          <p:cNvSpPr/>
          <p:nvPr/>
        </p:nvSpPr>
        <p:spPr>
          <a:xfrm>
            <a:off x="288000" y="71280"/>
            <a:ext cx="8640000" cy="657180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nSpc>
                <a:spcPct val="90000"/>
              </a:lnSpc>
              <a:spcBef>
                <a:spcPts val="420"/>
              </a:spcBef>
            </a:pPr>
            <a:r>
              <a:rPr b="1" lang="ru-RU" sz="2800" spc="-1" strike="noStrike">
                <a:solidFill>
                  <a:srgbClr val="050060"/>
                </a:solidFill>
                <a:latin typeface="Tahoma"/>
                <a:ea typeface="DejaVu Sans"/>
              </a:rPr>
              <a:t>Франклінізація</a:t>
            </a:r>
            <a:r>
              <a:rPr b="1" lang="ru-RU" sz="1800" spc="-1" strike="noStrike">
                <a:solidFill>
                  <a:srgbClr val="000000"/>
                </a:solidFill>
                <a:latin typeface="Arial"/>
                <a:ea typeface="DejaVu Sans"/>
              </a:rPr>
              <a:t> </a:t>
            </a:r>
            <a:r>
              <a:rPr b="0" lang="ru-RU" sz="1800" spc="-1" strike="noStrike">
                <a:solidFill>
                  <a:srgbClr val="540024"/>
                </a:solidFill>
                <a:latin typeface="Tahoma"/>
                <a:ea typeface="DejaVu Sans"/>
              </a:rPr>
              <a:t>– метод лікувального застосування постійного електричного поля високої напруги.</a:t>
            </a:r>
            <a:endParaRPr b="0" lang="ru-RU" sz="1800" spc="-1" strike="noStrike">
              <a:latin typeface="Arial"/>
            </a:endParaRPr>
          </a:p>
          <a:p>
            <a:pPr marL="3240" indent="-2880">
              <a:lnSpc>
                <a:spcPct val="90000"/>
              </a:lnSpc>
              <a:spcBef>
                <a:spcPts val="190"/>
              </a:spcBef>
            </a:pPr>
            <a:r>
              <a:rPr b="0" lang="ru-RU" sz="1900" spc="-1" strike="noStrike">
                <a:solidFill>
                  <a:srgbClr val="540024"/>
                </a:solidFill>
                <a:latin typeface="Tahoma"/>
                <a:ea typeface="DejaVu Sans"/>
              </a:rPr>
              <a:t>Виділяють </a:t>
            </a:r>
            <a:r>
              <a:rPr b="1" lang="ru-RU" sz="1900" spc="-1" strike="noStrike">
                <a:solidFill>
                  <a:srgbClr val="540024"/>
                </a:solidFill>
                <a:latin typeface="Tahoma"/>
                <a:ea typeface="DejaVu Sans"/>
              </a:rPr>
              <a:t>загальну</a:t>
            </a:r>
            <a:r>
              <a:rPr b="0" lang="ru-RU" sz="1900" spc="-1" strike="noStrike">
                <a:solidFill>
                  <a:srgbClr val="540024"/>
                </a:solidFill>
                <a:latin typeface="Tahoma"/>
                <a:ea typeface="DejaVu Sans"/>
              </a:rPr>
              <a:t> і </a:t>
            </a:r>
            <a:r>
              <a:rPr b="1" lang="ru-RU" sz="1900" spc="-1" strike="noStrike">
                <a:solidFill>
                  <a:srgbClr val="540024"/>
                </a:solidFill>
                <a:latin typeface="Tahoma"/>
                <a:ea typeface="DejaVu Sans"/>
              </a:rPr>
              <a:t>місцеву</a:t>
            </a:r>
            <a:r>
              <a:rPr b="0" lang="ru-RU" sz="1900" spc="-1" strike="noStrike">
                <a:solidFill>
                  <a:srgbClr val="540024"/>
                </a:solidFill>
                <a:latin typeface="Tahoma"/>
                <a:ea typeface="DejaVu Sans"/>
              </a:rPr>
              <a:t> франклінізацію. При </a:t>
            </a:r>
            <a:r>
              <a:rPr b="1" lang="ru-RU" sz="1900" spc="-1" strike="noStrike">
                <a:solidFill>
                  <a:srgbClr val="540024"/>
                </a:solidFill>
                <a:latin typeface="Tahoma"/>
                <a:ea typeface="DejaVu Sans"/>
              </a:rPr>
              <a:t>загальній</a:t>
            </a:r>
            <a:r>
              <a:rPr b="0" lang="ru-RU" sz="1900" spc="-1" strike="noStrike">
                <a:solidFill>
                  <a:srgbClr val="540024"/>
                </a:solidFill>
                <a:latin typeface="Tahoma"/>
                <a:ea typeface="DejaVu Sans"/>
              </a:rPr>
              <a:t> дії напруга постійного поля досягає 60 кВ, при </a:t>
            </a:r>
            <a:r>
              <a:rPr b="1" lang="ru-RU" sz="1900" spc="-1" strike="noStrike">
                <a:solidFill>
                  <a:srgbClr val="540024"/>
                </a:solidFill>
                <a:latin typeface="Tahoma"/>
                <a:ea typeface="DejaVu Sans"/>
              </a:rPr>
              <a:t>місцевій</a:t>
            </a:r>
            <a:r>
              <a:rPr b="0" lang="ru-RU" sz="1900" spc="-1" strike="noStrike">
                <a:solidFill>
                  <a:srgbClr val="540024"/>
                </a:solidFill>
                <a:latin typeface="Tahoma"/>
                <a:ea typeface="DejaVu Sans"/>
              </a:rPr>
              <a:t> – 15-20 кВ. Сила струму не перевищує 1мА.</a:t>
            </a:r>
            <a:endParaRPr b="0" lang="ru-RU" sz="1900" spc="-1" strike="noStrike">
              <a:latin typeface="Arial"/>
            </a:endParaRPr>
          </a:p>
          <a:p>
            <a:pPr marL="3240" indent="-2880">
              <a:lnSpc>
                <a:spcPct val="90000"/>
              </a:lnSpc>
              <a:spcBef>
                <a:spcPts val="190"/>
              </a:spcBef>
            </a:pPr>
            <a:r>
              <a:rPr b="0" lang="ru-RU" sz="1900" spc="-1" strike="noStrike">
                <a:solidFill>
                  <a:srgbClr val="540024"/>
                </a:solidFill>
                <a:latin typeface="Tahoma"/>
                <a:ea typeface="DejaVu Sans"/>
              </a:rPr>
              <a:t>Вплив струму і хімічних продуктів,  які виникають внаслідок дії електричного поля франклінізації, супрововджується подразненням нервових рецепторів шкіри і слизових оболонок. У відповідну реакцію включається капілярна судинна сіть з характерною двофазністю змін.  </a:t>
            </a:r>
            <a:endParaRPr b="0" lang="ru-RU" sz="1900" spc="-1" strike="noStrike">
              <a:latin typeface="Arial"/>
            </a:endParaRPr>
          </a:p>
          <a:p>
            <a:pPr marL="3240" indent="-2880">
              <a:lnSpc>
                <a:spcPct val="90000"/>
              </a:lnSpc>
              <a:spcBef>
                <a:spcPts val="190"/>
              </a:spcBef>
            </a:pPr>
            <a:r>
              <a:rPr b="1" lang="ru-RU" sz="1900" spc="-1" strike="noStrike">
                <a:solidFill>
                  <a:srgbClr val="540024"/>
                </a:solidFill>
                <a:latin typeface="Tahoma"/>
                <a:ea typeface="DejaVu Sans"/>
              </a:rPr>
              <a:t>Місцеві зміни</a:t>
            </a:r>
            <a:r>
              <a:rPr b="0" lang="ru-RU" sz="1900" spc="-1" strike="noStrike">
                <a:solidFill>
                  <a:srgbClr val="540024"/>
                </a:solidFill>
                <a:latin typeface="Tahoma"/>
                <a:ea typeface="DejaVu Sans"/>
              </a:rPr>
              <a:t> капілярного кровообігу і теплорегуляції сприяють підвищенню обміну речовин в тканинах, стимуляції процесів загоювання, регенерації клітин. Вплив  електростатичного поля і всіх складових його дії змінює чутливість рецепторів, що проявляється зменшенням шкірного свербіння, гіперстезії, парестезії.</a:t>
            </a:r>
            <a:endParaRPr b="0" lang="ru-RU" sz="1900" spc="-1" strike="noStrike">
              <a:latin typeface="Arial"/>
            </a:endParaRPr>
          </a:p>
          <a:p>
            <a:pPr marL="3240" indent="-2880">
              <a:lnSpc>
                <a:spcPct val="90000"/>
              </a:lnSpc>
              <a:spcBef>
                <a:spcPts val="190"/>
              </a:spcBef>
            </a:pPr>
            <a:r>
              <a:rPr b="1" lang="ru-RU" sz="1900" spc="-1" strike="noStrike">
                <a:solidFill>
                  <a:srgbClr val="540024"/>
                </a:solidFill>
                <a:latin typeface="Tahoma"/>
                <a:ea typeface="DejaVu Sans"/>
              </a:rPr>
              <a:t>Загальні реакції</a:t>
            </a:r>
            <a:r>
              <a:rPr b="0" lang="ru-RU" sz="1900" spc="-1" strike="noStrike">
                <a:solidFill>
                  <a:srgbClr val="540024"/>
                </a:solidFill>
                <a:latin typeface="Tahoma"/>
                <a:ea typeface="DejaVu Sans"/>
              </a:rPr>
              <a:t> розвиваються внаслідок шкірно-вісцеральних рефлексів і виявляються в покращенні кровопочстачання мозку при дії електричного поля на голову, в змінах процесів збудження і гальмування в бік  підвищення останього і загального седативного ефекту, в сповільненні пульсу, зниженні судинного тонусу, в зменшенні артеріального тиску.</a:t>
            </a:r>
            <a:r>
              <a:rPr b="0" lang="ru-RU" sz="1900" spc="-1" strike="noStrike">
                <a:solidFill>
                  <a:srgbClr val="000000"/>
                </a:solidFill>
                <a:latin typeface="Arial"/>
                <a:ea typeface="DejaVu Sans"/>
              </a:rPr>
              <a:t>  </a:t>
            </a:r>
            <a:endParaRPr b="0" lang="ru-RU" sz="1900" spc="-1" strike="noStrike">
              <a:latin typeface="Arial"/>
            </a:endParaRPr>
          </a:p>
        </p:txBody>
      </p:sp>
      <p:sp>
        <p:nvSpPr>
          <p:cNvPr id="1130" name="CustomShape 2"/>
          <p:cNvSpPr/>
          <p:nvPr/>
        </p:nvSpPr>
        <p:spPr>
          <a:xfrm>
            <a:off x="577440" y="5400000"/>
            <a:ext cx="8350560" cy="133020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Aft>
                <a:spcPts val="400"/>
              </a:spcAft>
            </a:pPr>
            <a:r>
              <a:rPr b="1" lang="ru-RU" sz="1800" spc="-1" strike="noStrike">
                <a:solidFill>
                  <a:srgbClr val="ff0000"/>
                </a:solidFill>
                <a:latin typeface="Tahoma"/>
                <a:ea typeface="DejaVu Sans"/>
              </a:rPr>
              <a:t>Лікувальні ефекти:</a:t>
            </a:r>
            <a:endParaRPr b="0" lang="ru-RU" sz="1800" spc="-1" strike="noStrike">
              <a:latin typeface="Arial"/>
            </a:endParaRPr>
          </a:p>
          <a:p>
            <a:pPr>
              <a:lnSpc>
                <a:spcPct val="100000"/>
              </a:lnSpc>
            </a:pPr>
            <a:r>
              <a:rPr b="0" lang="ru-RU" sz="2000" spc="-1" strike="noStrike">
                <a:solidFill>
                  <a:srgbClr val="050060"/>
                </a:solidFill>
                <a:latin typeface="Tahoma"/>
                <a:ea typeface="DejaVu Sans"/>
              </a:rPr>
              <a:t>Для загальної франклінізації:</a:t>
            </a:r>
            <a:r>
              <a:rPr b="1" lang="ru-RU" sz="2000" spc="-1" strike="noStrike">
                <a:solidFill>
                  <a:srgbClr val="20464a"/>
                </a:solidFill>
                <a:latin typeface="Tahoma"/>
                <a:ea typeface="DejaVu Sans"/>
              </a:rPr>
              <a:t> </a:t>
            </a:r>
            <a:r>
              <a:rPr b="1" lang="ru-RU" sz="2000" spc="-1" strike="noStrike">
                <a:solidFill>
                  <a:srgbClr val="005048"/>
                </a:solidFill>
                <a:latin typeface="Tahoma"/>
                <a:ea typeface="DejaVu Sans"/>
              </a:rPr>
              <a:t>нервово-рефлекторний, десенсибілізуючий, бактеріцидний, трофічний.</a:t>
            </a:r>
            <a:endParaRPr b="0" lang="ru-RU" sz="2000" spc="-1" strike="noStrike">
              <a:latin typeface="Arial"/>
            </a:endParaRPr>
          </a:p>
          <a:p>
            <a:pPr>
              <a:lnSpc>
                <a:spcPct val="100000"/>
              </a:lnSpc>
            </a:pPr>
            <a:r>
              <a:rPr b="0" lang="ru-RU" sz="2000" spc="-1" strike="noStrike">
                <a:solidFill>
                  <a:srgbClr val="050060"/>
                </a:solidFill>
                <a:latin typeface="Tahoma"/>
                <a:ea typeface="DejaVu Sans"/>
              </a:rPr>
              <a:t>Для місцевої</a:t>
            </a:r>
            <a:r>
              <a:rPr b="0" lang="ru-RU" sz="2000" spc="-1" strike="noStrike">
                <a:solidFill>
                  <a:srgbClr val="050060"/>
                </a:solidFill>
                <a:latin typeface="Arial"/>
                <a:ea typeface="DejaVu Sans"/>
              </a:rPr>
              <a:t>:</a:t>
            </a:r>
            <a:r>
              <a:rPr b="1" lang="ru-RU" sz="2000" spc="-1" strike="noStrike">
                <a:solidFill>
                  <a:srgbClr val="000000"/>
                </a:solidFill>
                <a:latin typeface="Arial"/>
                <a:ea typeface="DejaVu Sans"/>
              </a:rPr>
              <a:t> </a:t>
            </a:r>
            <a:r>
              <a:rPr b="1" lang="ru-RU" sz="2000" spc="-1" strike="noStrike">
                <a:solidFill>
                  <a:srgbClr val="005048"/>
                </a:solidFill>
                <a:latin typeface="Tahoma"/>
                <a:ea typeface="DejaVu Sans"/>
              </a:rPr>
              <a:t>трофічний, бактерицидний.</a:t>
            </a:r>
            <a:r>
              <a:rPr b="0" lang="ru-RU" sz="2000" spc="-1" strike="noStrike">
                <a:solidFill>
                  <a:srgbClr val="000000"/>
                </a:solidFill>
                <a:latin typeface="Arial"/>
                <a:ea typeface="DejaVu Sans"/>
              </a:rPr>
              <a:t>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1" name="CustomShape 1"/>
          <p:cNvSpPr/>
          <p:nvPr/>
        </p:nvSpPr>
        <p:spPr>
          <a:xfrm>
            <a:off x="714240" y="71280"/>
            <a:ext cx="8335440" cy="192852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nSpc>
                <a:spcPct val="90000"/>
              </a:lnSpc>
              <a:spcBef>
                <a:spcPts val="641"/>
              </a:spcBef>
            </a:pPr>
            <a:r>
              <a:rPr b="1" lang="ru-RU" sz="3200" spc="-1" strike="noStrike">
                <a:solidFill>
                  <a:srgbClr val="ff0000"/>
                </a:solidFill>
                <a:latin typeface="Tahoma"/>
                <a:ea typeface="DejaVu Sans"/>
              </a:rPr>
              <a:t>Світлолікування</a:t>
            </a:r>
            <a:r>
              <a:rPr b="0" lang="ru-RU" sz="1800" spc="-1" strike="noStrike">
                <a:solidFill>
                  <a:srgbClr val="ff0000"/>
                </a:solidFill>
                <a:latin typeface="Arial"/>
                <a:ea typeface="DejaVu Sans"/>
              </a:rPr>
              <a:t> </a:t>
            </a:r>
            <a:r>
              <a:rPr b="1" lang="ru-RU" sz="2000" spc="-1" strike="noStrike">
                <a:solidFill>
                  <a:srgbClr val="540024"/>
                </a:solidFill>
                <a:latin typeface="Tahoma"/>
                <a:ea typeface="DejaVu Sans"/>
              </a:rPr>
              <a:t>– застосування з профілактичною і лікувальною метою променистої енергії сонця і штучних джерел світла.</a:t>
            </a:r>
            <a:endParaRPr b="0" lang="ru-RU" sz="2000" spc="-1" strike="noStrike">
              <a:latin typeface="Arial"/>
            </a:endParaRPr>
          </a:p>
          <a:p>
            <a:pPr marL="3240" indent="-2880">
              <a:lnSpc>
                <a:spcPct val="90000"/>
              </a:lnSpc>
              <a:spcBef>
                <a:spcPts val="400"/>
              </a:spcBef>
            </a:pPr>
            <a:r>
              <a:rPr b="0" lang="ru-RU" sz="2000" spc="-1" strike="noStrike">
                <a:solidFill>
                  <a:srgbClr val="540024"/>
                </a:solidFill>
                <a:latin typeface="Tahoma"/>
                <a:ea typeface="DejaVu Sans"/>
              </a:rPr>
              <a:t>Світло являє собою енергію електромагнітних коливань (хвиль) і водночас є потоком квантових фотонів, які випромінюються світним тілом і поширюються в пустоті із швидкістю 300 000 км за секунду.</a:t>
            </a:r>
            <a:endParaRPr b="0" lang="ru-RU" sz="2000" spc="-1" strike="noStrike">
              <a:latin typeface="Arial"/>
            </a:endParaRPr>
          </a:p>
        </p:txBody>
      </p:sp>
      <p:sp>
        <p:nvSpPr>
          <p:cNvPr id="1132" name="CustomShape 2"/>
          <p:cNvSpPr/>
          <p:nvPr/>
        </p:nvSpPr>
        <p:spPr>
          <a:xfrm>
            <a:off x="232200" y="2022480"/>
            <a:ext cx="8709840" cy="4835160"/>
          </a:xfrm>
          <a:prstGeom prst="rect">
            <a:avLst/>
          </a:prstGeom>
          <a:solidFill>
            <a:schemeClr val="bg1"/>
          </a:solidFill>
          <a:ln w="9360">
            <a:noFill/>
          </a:ln>
        </p:spPr>
        <p:style>
          <a:lnRef idx="0"/>
          <a:fillRef idx="0"/>
          <a:effectRef idx="0"/>
          <a:fontRef idx="minor"/>
        </p:style>
        <p:txBody>
          <a:bodyPr lIns="90000" rIns="90000" tIns="45000" bIns="45000">
            <a:noAutofit/>
          </a:bodyPr>
          <a:p>
            <a:pPr marL="457200" indent="-456840" algn="just">
              <a:lnSpc>
                <a:spcPct val="100000"/>
              </a:lnSpc>
              <a:spcBef>
                <a:spcPts val="400"/>
              </a:spcBef>
            </a:pPr>
            <a:r>
              <a:rPr b="1" lang="ru-RU" sz="1800" spc="-1" strike="noStrike">
                <a:solidFill>
                  <a:srgbClr val="050060"/>
                </a:solidFill>
                <a:latin typeface="Tahoma"/>
                <a:ea typeface="DejaVu Sans"/>
              </a:rPr>
              <a:t>В фізіотерапії використовують:</a:t>
            </a:r>
            <a:endParaRPr b="0" lang="ru-RU" sz="1800" spc="-1" strike="noStrike">
              <a:latin typeface="Arial"/>
            </a:endParaRPr>
          </a:p>
          <a:p>
            <a:pPr marL="457200" indent="-456840" algn="just">
              <a:lnSpc>
                <a:spcPct val="90000"/>
              </a:lnSpc>
              <a:spcBef>
                <a:spcPts val="241"/>
              </a:spcBef>
              <a:buClr>
                <a:srgbClr val="540024"/>
              </a:buClr>
              <a:buFont typeface="StarSymbol"/>
              <a:buAutoNum type="arabicPeriod"/>
            </a:pPr>
            <a:r>
              <a:rPr b="0" lang="ru-RU" sz="2200" spc="-1" strike="noStrike">
                <a:solidFill>
                  <a:srgbClr val="540024"/>
                </a:solidFill>
                <a:latin typeface="Tahoma"/>
                <a:ea typeface="DejaVu Sans"/>
              </a:rPr>
              <a:t>Сонячне випромінювання (геліотерапія) – інтегральний випромінювач світла.</a:t>
            </a:r>
            <a:endParaRPr b="0" lang="ru-RU" sz="2200" spc="-1" strike="noStrike">
              <a:latin typeface="Arial"/>
            </a:endParaRPr>
          </a:p>
          <a:p>
            <a:pPr marL="457200" indent="-456840" algn="just">
              <a:lnSpc>
                <a:spcPct val="90000"/>
              </a:lnSpc>
              <a:spcBef>
                <a:spcPts val="241"/>
              </a:spcBef>
              <a:buClr>
                <a:srgbClr val="540024"/>
              </a:buClr>
              <a:buFont typeface="StarSymbol"/>
              <a:buAutoNum type="arabicPeriod"/>
            </a:pPr>
            <a:r>
              <a:rPr b="0" lang="ru-RU" sz="2200" spc="-1" strike="noStrike">
                <a:solidFill>
                  <a:srgbClr val="540024"/>
                </a:solidFill>
                <a:latin typeface="Tahoma"/>
                <a:ea typeface="DejaVu Sans"/>
              </a:rPr>
              <a:t>Інфрачервоне (ІЧ) випромінювання з довжиною хвилі 400 мкм – 760 нм.</a:t>
            </a:r>
            <a:endParaRPr b="0" lang="ru-RU" sz="2200" spc="-1" strike="noStrike">
              <a:latin typeface="Arial"/>
            </a:endParaRPr>
          </a:p>
          <a:p>
            <a:pPr marL="457200" indent="-456840" algn="just">
              <a:lnSpc>
                <a:spcPct val="90000"/>
              </a:lnSpc>
              <a:spcBef>
                <a:spcPts val="241"/>
              </a:spcBef>
              <a:buClr>
                <a:srgbClr val="540024"/>
              </a:buClr>
              <a:buFont typeface="StarSymbol"/>
              <a:buAutoNum type="arabicPeriod"/>
            </a:pPr>
            <a:r>
              <a:rPr b="0" lang="ru-RU" sz="2200" spc="-1" strike="noStrike">
                <a:solidFill>
                  <a:srgbClr val="540024"/>
                </a:solidFill>
                <a:latin typeface="Tahoma"/>
                <a:ea typeface="DejaVu Sans"/>
              </a:rPr>
              <a:t>Видиме випроінювання з довжиною хвилі 760-400 нм.</a:t>
            </a:r>
            <a:endParaRPr b="0" lang="ru-RU" sz="2200" spc="-1" strike="noStrike">
              <a:latin typeface="Arial"/>
            </a:endParaRPr>
          </a:p>
          <a:p>
            <a:pPr marL="457200" indent="-456840" algn="just">
              <a:lnSpc>
                <a:spcPct val="90000"/>
              </a:lnSpc>
              <a:spcBef>
                <a:spcPts val="241"/>
              </a:spcBef>
              <a:buClr>
                <a:srgbClr val="540024"/>
              </a:buClr>
              <a:buFont typeface="StarSymbol"/>
              <a:buAutoNum type="arabicPeriod"/>
            </a:pPr>
            <a:r>
              <a:rPr b="0" lang="ru-RU" sz="2200" spc="-1" strike="noStrike">
                <a:solidFill>
                  <a:srgbClr val="540024"/>
                </a:solidFill>
                <a:latin typeface="Tahoma"/>
                <a:ea typeface="DejaVu Sans"/>
              </a:rPr>
              <a:t>Ультрафіолетове випромінювання: довгохвильове (ДУФ) – 400-320 нм, середньохвильове (СУФ) – 320-280 нм, короткохвильове (КУФ) – 280-180 нм.</a:t>
            </a:r>
            <a:endParaRPr b="0" lang="ru-RU" sz="2200" spc="-1" strike="noStrike">
              <a:latin typeface="Arial"/>
            </a:endParaRPr>
          </a:p>
          <a:p>
            <a:pPr marL="457200" indent="-456840" algn="just">
              <a:lnSpc>
                <a:spcPct val="90000"/>
              </a:lnSpc>
              <a:spcBef>
                <a:spcPts val="241"/>
              </a:spcBef>
              <a:buClr>
                <a:srgbClr val="540024"/>
              </a:buClr>
              <a:buFont typeface="StarSymbol"/>
              <a:buAutoNum type="arabicPeriod"/>
            </a:pPr>
            <a:r>
              <a:rPr b="0" lang="ru-RU" sz="2200" spc="-1" strike="noStrike">
                <a:solidFill>
                  <a:srgbClr val="540024"/>
                </a:solidFill>
                <a:latin typeface="Tahoma"/>
                <a:ea typeface="DejaVu Sans"/>
              </a:rPr>
              <a:t>Лазерне випромінювання (монохроматичне з довжиною хвилі 890 нм, 630 нм,690 нм, довгохвильове ультрафіолетове і т.п.,  коперентне, полярізоване).</a:t>
            </a:r>
            <a:endParaRPr b="0" lang="ru-RU" sz="2200" spc="-1" strike="noStrike">
              <a:latin typeface="Arial"/>
            </a:endParaRPr>
          </a:p>
          <a:p>
            <a:pPr marL="457200" indent="-456840" algn="just">
              <a:lnSpc>
                <a:spcPct val="90000"/>
              </a:lnSpc>
              <a:spcBef>
                <a:spcPts val="241"/>
              </a:spcBef>
              <a:buClr>
                <a:srgbClr val="540024"/>
              </a:buClr>
              <a:buFont typeface="StarSymbol"/>
              <a:buAutoNum type="arabicPeriod"/>
            </a:pPr>
            <a:r>
              <a:rPr b="0" lang="ru-RU" sz="2200" spc="-1" strike="noStrike">
                <a:solidFill>
                  <a:srgbClr val="540024"/>
                </a:solidFill>
                <a:latin typeface="Tahoma"/>
                <a:ea typeface="DejaVu Sans"/>
              </a:rPr>
              <a:t>Пайлер – терапія (лінійне поляризоване некоперентне поліхроматичне світло з довжиною хвилі 400-2000 нм – видимий і легкий ІЧ –спектр світла за виключенням УФ).</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CustomShape 1"/>
          <p:cNvSpPr/>
          <p:nvPr/>
        </p:nvSpPr>
        <p:spPr>
          <a:xfrm>
            <a:off x="144000" y="144000"/>
            <a:ext cx="8784000" cy="63997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Серед регіонів України найменша тривалість теплого періоду з температурою + 15 ºС зустрічається </a:t>
            </a:r>
            <a:r>
              <a:rPr b="1" lang="ru-RU" sz="1800" spc="-1" strike="noStrike">
                <a:solidFill>
                  <a:srgbClr val="ff0000"/>
                </a:solidFill>
                <a:latin typeface="Arial"/>
                <a:ea typeface="DejaVu Sans"/>
              </a:rPr>
              <a:t>у гірських районах Карпат (до 50 днів), </a:t>
            </a:r>
            <a:r>
              <a:rPr b="1" lang="ru-RU" sz="1800" spc="-1" strike="noStrike">
                <a:solidFill>
                  <a:srgbClr val="000000"/>
                </a:solidFill>
                <a:latin typeface="Arial"/>
                <a:ea typeface="DejaVu Sans"/>
              </a:rPr>
              <a:t>найбільша тривалість — </a:t>
            </a:r>
            <a:r>
              <a:rPr b="1" lang="ru-RU" sz="1800" spc="-1" strike="noStrike">
                <a:solidFill>
                  <a:srgbClr val="ff0000"/>
                </a:solidFill>
                <a:latin typeface="Arial"/>
                <a:ea typeface="DejaVu Sans"/>
              </a:rPr>
              <a:t>Причорномор’я (більше 140 днів). </a:t>
            </a:r>
            <a:r>
              <a:rPr b="1" lang="ru-RU" sz="1800" spc="-1" strike="noStrike">
                <a:solidFill>
                  <a:srgbClr val="000000"/>
                </a:solidFill>
                <a:latin typeface="Arial"/>
                <a:ea typeface="DejaVu Sans"/>
              </a:rPr>
              <a:t>Кількість днів із температурою менше 0 ºС спостерігається від 50 на Південному березі Криму до 130 у північно-східних регіонах.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Період найбільш сприятливий для літнього рекреаційного температурного режиму вважається на Україні </a:t>
            </a:r>
            <a:r>
              <a:rPr b="1" lang="ru-RU" sz="1800" spc="-1" strike="noStrike">
                <a:solidFill>
                  <a:srgbClr val="ff0000"/>
                </a:solidFill>
                <a:latin typeface="Arial"/>
                <a:ea typeface="DejaVu Sans"/>
              </a:rPr>
              <a:t>5 — 6 місяців </a:t>
            </a:r>
            <a:r>
              <a:rPr b="1" lang="ru-RU" sz="1800" spc="-1" strike="noStrike">
                <a:solidFill>
                  <a:srgbClr val="000000"/>
                </a:solidFill>
                <a:latin typeface="Arial"/>
                <a:ea typeface="DejaVu Sans"/>
              </a:rPr>
              <a:t>(від 3 в передгірних Карпатах до 9 у Криму), на дні із сприятливою погодою доводиться до 80% цього часу, у тому числі 40% — на комфортні погодні умови.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 цілому безморозний період на Україні коливається від 145 днів у лісистих Карпатах до 259 на Південному березі Криму.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Тривалість сприятливого періоду для зимової рекреації — від декількох днів на Південному узбережжі Криму до 4-5 місяців у Карпатах (з початку грудня до середини квітня). У північно-східній частині України постійний сніговий покрив зберігається в межах від другої декади листопада (у Карпатах) до березня, а в південних областях і Криму — від кінця грудня до другої декади лютого.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Основні форми використання клімату як гартуючого та лікувального засобу — </a:t>
            </a:r>
            <a:r>
              <a:rPr b="1" i="1" lang="ru-RU" sz="1800" spc="-1" strike="noStrike">
                <a:solidFill>
                  <a:srgbClr val="ff0000"/>
                </a:solidFill>
                <a:latin typeface="Arial"/>
                <a:ea typeface="DejaVu Sans"/>
              </a:rPr>
              <a:t>тривале перебування на відкритому повітрі, повітряні ванни (аеротерапія), сонцелікування (геліотерапія)</a:t>
            </a:r>
            <a:r>
              <a:rPr b="1" lang="ru-RU" sz="1800" spc="-1" strike="noStrike">
                <a:solidFill>
                  <a:srgbClr val="000000"/>
                </a:solidFill>
                <a:latin typeface="Arial"/>
                <a:ea typeface="DejaVu Sans"/>
              </a:rPr>
              <a:t>. Чисте повітря, окрім кисню і озону, може містити в собі в горах, на березі моря, у бурхливих річках та у інших місцях підвищену кількість </a:t>
            </a:r>
            <a:r>
              <a:rPr b="1" lang="ru-RU" sz="1800" spc="-1" strike="noStrike">
                <a:solidFill>
                  <a:srgbClr val="0070c0"/>
                </a:solidFill>
                <a:latin typeface="Arial"/>
                <a:ea typeface="DejaVu Sans"/>
              </a:rPr>
              <a:t>аероіонів, корисних хімічних речовин, що виділяються рослинами (фітонцидами</a:t>
            </a:r>
            <a:r>
              <a:rPr b="1" lang="ru-RU" sz="1800" spc="-1" strike="noStrike">
                <a:solidFill>
                  <a:srgbClr val="000000"/>
                </a:solidFill>
                <a:latin typeface="Arial"/>
                <a:ea typeface="DejaVu Sans"/>
              </a:rPr>
              <a:t>).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3" name="CustomShape 1"/>
          <p:cNvSpPr/>
          <p:nvPr/>
        </p:nvSpPr>
        <p:spPr>
          <a:xfrm>
            <a:off x="606960" y="357120"/>
            <a:ext cx="8425800" cy="121896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nSpc>
                <a:spcPct val="90000"/>
              </a:lnSpc>
              <a:spcBef>
                <a:spcPts val="561"/>
              </a:spcBef>
            </a:pPr>
            <a:r>
              <a:rPr b="1" lang="ru-RU" sz="2800" spc="-1" strike="noStrike">
                <a:solidFill>
                  <a:srgbClr val="050060"/>
                </a:solidFill>
                <a:latin typeface="Tahoma"/>
                <a:ea typeface="DejaVu Sans"/>
              </a:rPr>
              <a:t>Інфрачервоні промені</a:t>
            </a:r>
            <a:r>
              <a:rPr b="1" lang="ru-RU" sz="1800" spc="-1" strike="noStrike">
                <a:solidFill>
                  <a:srgbClr val="000000"/>
                </a:solidFill>
                <a:latin typeface="Arial"/>
                <a:ea typeface="DejaVu Sans"/>
              </a:rPr>
              <a:t> </a:t>
            </a:r>
            <a:r>
              <a:rPr b="0" lang="ru-RU" sz="1800" spc="-1" strike="noStrike">
                <a:solidFill>
                  <a:srgbClr val="540024"/>
                </a:solidFill>
                <a:latin typeface="Tahoma"/>
                <a:ea typeface="DejaVu Sans"/>
              </a:rPr>
              <a:t>називають тепловими. Вони випромінюються зовнішніми електронами атомів і молекул внаслідок  обертальних і коливальних рухів останніх. Джерелом їх є будь-яке нагріте тіло; при цьому чим більше воно нагріте, тим більша інтенсивність випромінювання.</a:t>
            </a:r>
            <a:endParaRPr b="0" lang="ru-RU" sz="1800" spc="-1" strike="noStrike">
              <a:latin typeface="Arial"/>
            </a:endParaRPr>
          </a:p>
        </p:txBody>
      </p:sp>
      <p:sp>
        <p:nvSpPr>
          <p:cNvPr id="1134" name="CustomShape 2"/>
          <p:cNvSpPr/>
          <p:nvPr/>
        </p:nvSpPr>
        <p:spPr>
          <a:xfrm>
            <a:off x="5003640" y="2421000"/>
            <a:ext cx="3816000" cy="281340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endParaRPr b="0" lang="ru-RU" sz="1800" spc="-1" strike="noStrike">
              <a:latin typeface="Arial"/>
            </a:endParaRPr>
          </a:p>
          <a:p>
            <a:pPr algn="ctr">
              <a:lnSpc>
                <a:spcPct val="100000"/>
              </a:lnSpc>
            </a:pPr>
            <a:r>
              <a:rPr b="1" lang="ru-RU" sz="1800" spc="-1" strike="noStrike">
                <a:solidFill>
                  <a:srgbClr val="ff0000"/>
                </a:solidFill>
                <a:latin typeface="Tahoma"/>
                <a:ea typeface="DejaVu Sans"/>
              </a:rPr>
              <a:t>Лікувальні ефекти:</a:t>
            </a:r>
            <a:endParaRPr b="0" lang="ru-RU" sz="1800" spc="-1" strike="noStrike">
              <a:latin typeface="Arial"/>
            </a:endParaRPr>
          </a:p>
          <a:p>
            <a:pPr>
              <a:lnSpc>
                <a:spcPct val="100000"/>
              </a:lnSpc>
            </a:pPr>
            <a:endParaRPr b="0" lang="ru-RU" sz="1800" spc="-1" strike="noStrike">
              <a:latin typeface="Arial"/>
            </a:endParaRPr>
          </a:p>
          <a:p>
            <a:pPr indent="-216000">
              <a:lnSpc>
                <a:spcPct val="100000"/>
              </a:lnSpc>
              <a:spcBef>
                <a:spcPts val="799"/>
              </a:spcBef>
              <a:buClr>
                <a:srgbClr val="20464a"/>
              </a:buClr>
              <a:buFont typeface="Symbol" charset="2"/>
              <a:buChar char=""/>
            </a:pPr>
            <a:r>
              <a:rPr b="1" lang="ru-RU" sz="2000" spc="-1" strike="noStrike">
                <a:solidFill>
                  <a:srgbClr val="005048"/>
                </a:solidFill>
                <a:latin typeface="Tahoma"/>
                <a:ea typeface="DejaVu Sans"/>
              </a:rPr>
              <a:t>болезаспокійливий;</a:t>
            </a:r>
            <a:endParaRPr b="0" lang="ru-RU" sz="2000" spc="-1" strike="noStrike">
              <a:latin typeface="Arial"/>
            </a:endParaRPr>
          </a:p>
          <a:p>
            <a:pPr indent="-216000">
              <a:lnSpc>
                <a:spcPct val="100000"/>
              </a:lnSpc>
              <a:spcBef>
                <a:spcPts val="799"/>
              </a:spcBef>
              <a:buClr>
                <a:srgbClr val="20464a"/>
              </a:buClr>
              <a:buFont typeface="Symbol" charset="2"/>
              <a:buChar char=""/>
            </a:pPr>
            <a:r>
              <a:rPr b="1" lang="ru-RU" sz="2000" spc="-1" strike="noStrike">
                <a:solidFill>
                  <a:srgbClr val="005048"/>
                </a:solidFill>
                <a:latin typeface="Tahoma"/>
                <a:ea typeface="DejaVu Sans"/>
              </a:rPr>
              <a:t>протизапальний;</a:t>
            </a:r>
            <a:endParaRPr b="0" lang="ru-RU" sz="2000" spc="-1" strike="noStrike">
              <a:latin typeface="Arial"/>
            </a:endParaRPr>
          </a:p>
          <a:p>
            <a:pPr indent="-216000">
              <a:lnSpc>
                <a:spcPct val="100000"/>
              </a:lnSpc>
              <a:spcBef>
                <a:spcPts val="799"/>
              </a:spcBef>
              <a:buClr>
                <a:srgbClr val="20464a"/>
              </a:buClr>
              <a:buFont typeface="Symbol" charset="2"/>
              <a:buChar char=""/>
            </a:pPr>
            <a:r>
              <a:rPr b="1" lang="ru-RU" sz="2000" spc="-1" strike="noStrike">
                <a:solidFill>
                  <a:srgbClr val="005048"/>
                </a:solidFill>
                <a:latin typeface="Tahoma"/>
                <a:ea typeface="DejaVu Sans"/>
              </a:rPr>
              <a:t>трофічний </a:t>
            </a:r>
            <a:r>
              <a:rPr b="0" lang="ru-RU" sz="2000" spc="-1" strike="noStrike">
                <a:solidFill>
                  <a:srgbClr val="005048"/>
                </a:solidFill>
                <a:latin typeface="Tahoma"/>
                <a:ea typeface="DejaVu Sans"/>
              </a:rPr>
              <a:t>(регенераторно-проліферативний)</a:t>
            </a:r>
            <a:r>
              <a:rPr b="1" lang="ru-RU" sz="2000" spc="-1" strike="noStrike">
                <a:solidFill>
                  <a:srgbClr val="005048"/>
                </a:solidFill>
                <a:latin typeface="Tahoma"/>
                <a:ea typeface="DejaVu Sans"/>
              </a:rPr>
              <a:t>;</a:t>
            </a:r>
            <a:endParaRPr b="0" lang="ru-RU" sz="2000" spc="-1" strike="noStrike">
              <a:latin typeface="Arial"/>
            </a:endParaRPr>
          </a:p>
          <a:p>
            <a:pPr indent="-216000">
              <a:lnSpc>
                <a:spcPct val="100000"/>
              </a:lnSpc>
              <a:spcBef>
                <a:spcPts val="799"/>
              </a:spcBef>
              <a:buClr>
                <a:srgbClr val="20464a"/>
              </a:buClr>
              <a:buFont typeface="Symbol" charset="2"/>
              <a:buChar char=""/>
            </a:pPr>
            <a:r>
              <a:rPr b="1" lang="ru-RU" sz="2000" spc="-1" strike="noStrike">
                <a:solidFill>
                  <a:srgbClr val="005048"/>
                </a:solidFill>
                <a:latin typeface="Tahoma"/>
                <a:ea typeface="DejaVu Sans"/>
              </a:rPr>
              <a:t>метаболічний.</a:t>
            </a:r>
            <a:endParaRPr b="0" lang="ru-RU" sz="2000" spc="-1" strike="noStrike">
              <a:latin typeface="Arial"/>
            </a:endParaRPr>
          </a:p>
        </p:txBody>
      </p:sp>
      <p:pic>
        <p:nvPicPr>
          <p:cNvPr id="1135" name="Picture 5" descr=""/>
          <p:cNvPicPr/>
          <p:nvPr/>
        </p:nvPicPr>
        <p:blipFill>
          <a:blip r:embed="rId1"/>
          <a:stretch/>
        </p:blipFill>
        <p:spPr>
          <a:xfrm>
            <a:off x="269640" y="2291400"/>
            <a:ext cx="3762360" cy="4566240"/>
          </a:xfrm>
          <a:prstGeom prst="rect">
            <a:avLst/>
          </a:prstGeom>
          <a:ln w="9360">
            <a:noFill/>
          </a:ln>
        </p:spPr>
      </p:pic>
    </p:spTree>
  </p:cSld>
  <mc:AlternateContent>
    <mc:Choice Requires="p14">
      <p:transition spd="slow" p14:dur="2000"/>
    </mc:Choice>
    <mc:Fallback>
      <p:transition spd="slow"/>
    </mc:Fallback>
  </mc:AlternateContent>
</p:sld>
</file>

<file path=ppt/slides/slide1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6" name="CustomShape 1"/>
          <p:cNvSpPr/>
          <p:nvPr/>
        </p:nvSpPr>
        <p:spPr>
          <a:xfrm>
            <a:off x="500040" y="71280"/>
            <a:ext cx="8550000" cy="199980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nSpc>
                <a:spcPct val="90000"/>
              </a:lnSpc>
              <a:spcBef>
                <a:spcPts val="561"/>
              </a:spcBef>
            </a:pPr>
            <a:r>
              <a:rPr b="1" lang="ru-RU" sz="2800" spc="-1" strike="noStrike">
                <a:solidFill>
                  <a:srgbClr val="050060"/>
                </a:solidFill>
                <a:latin typeface="Tahoma"/>
                <a:ea typeface="DejaVu Sans"/>
              </a:rPr>
              <a:t>Ультрафіолетове  проміння,</a:t>
            </a:r>
            <a:r>
              <a:rPr b="1" lang="ru-RU" sz="1800" spc="-1" strike="noStrike">
                <a:solidFill>
                  <a:srgbClr val="000000"/>
                </a:solidFill>
                <a:latin typeface="Arial"/>
                <a:ea typeface="DejaVu Sans"/>
              </a:rPr>
              <a:t> </a:t>
            </a:r>
            <a:r>
              <a:rPr b="1" lang="ru-RU" sz="1800" spc="-1" strike="noStrike">
                <a:solidFill>
                  <a:srgbClr val="540024"/>
                </a:solidFill>
                <a:latin typeface="Tahoma"/>
                <a:ea typeface="DejaVu Sans"/>
              </a:rPr>
              <a:t>проникаючи в шкіру вбирається нею і діє на закладені в ній волокна нервової системи, впливаючи таким чином на процеси обміну речовин, зокрема білкового, вуглеводного, ліпідного, мінерального.</a:t>
            </a:r>
            <a:endParaRPr b="0" lang="ru-RU" sz="1800" spc="-1" strike="noStrike">
              <a:latin typeface="Arial"/>
            </a:endParaRPr>
          </a:p>
          <a:p>
            <a:pPr marL="3240" indent="-2880">
              <a:lnSpc>
                <a:spcPct val="90000"/>
              </a:lnSpc>
              <a:spcBef>
                <a:spcPts val="439"/>
              </a:spcBef>
            </a:pPr>
            <a:r>
              <a:rPr b="0" lang="ru-RU" sz="2200" spc="-1" strike="noStrike">
                <a:solidFill>
                  <a:srgbClr val="540024"/>
                </a:solidFill>
                <a:latin typeface="Tahoma"/>
                <a:ea typeface="DejaVu Sans"/>
              </a:rPr>
              <a:t>За основу дозування УФО прийнята </a:t>
            </a:r>
            <a:r>
              <a:rPr b="0" lang="ru-RU" sz="2200" spc="-1" strike="noStrike">
                <a:solidFill>
                  <a:srgbClr val="ff0000"/>
                </a:solidFill>
                <a:latin typeface="Tahoma"/>
                <a:ea typeface="DejaVu Sans"/>
              </a:rPr>
              <a:t>індивідуальна</a:t>
            </a:r>
            <a:r>
              <a:rPr b="0" lang="ru-RU" sz="2200" spc="-1" strike="noStrike">
                <a:solidFill>
                  <a:srgbClr val="540024"/>
                </a:solidFill>
                <a:latin typeface="Tahoma"/>
                <a:ea typeface="DejaVu Sans"/>
              </a:rPr>
              <a:t> або </a:t>
            </a:r>
            <a:r>
              <a:rPr b="0" lang="ru-RU" sz="2200" spc="-1" strike="noStrike">
                <a:solidFill>
                  <a:srgbClr val="ff0000"/>
                </a:solidFill>
                <a:latin typeface="Tahoma"/>
                <a:ea typeface="DejaVu Sans"/>
              </a:rPr>
              <a:t>середня біодоза </a:t>
            </a:r>
            <a:r>
              <a:rPr b="0" lang="ru-RU" sz="2200" spc="-1" strike="noStrike">
                <a:solidFill>
                  <a:srgbClr val="540024"/>
                </a:solidFill>
                <a:latin typeface="Tahoma"/>
                <a:ea typeface="DejaVu Sans"/>
              </a:rPr>
              <a:t>– мінімальний час за який утворюєиться мінімальна ерітема при визначеній стандартній відстані від опромінювача.</a:t>
            </a:r>
            <a:endParaRPr b="0" lang="ru-RU" sz="2200" spc="-1" strike="noStrike">
              <a:latin typeface="Arial"/>
            </a:endParaRPr>
          </a:p>
        </p:txBody>
      </p:sp>
      <p:sp>
        <p:nvSpPr>
          <p:cNvPr id="1137" name="CustomShape 2"/>
          <p:cNvSpPr/>
          <p:nvPr/>
        </p:nvSpPr>
        <p:spPr>
          <a:xfrm>
            <a:off x="5508360" y="2700360"/>
            <a:ext cx="3492000" cy="402048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endParaRPr b="0" lang="ru-RU" sz="1800" spc="-1" strike="noStrike">
              <a:latin typeface="Arial"/>
            </a:endParaRPr>
          </a:p>
          <a:p>
            <a:pPr algn="ctr">
              <a:lnSpc>
                <a:spcPct val="100000"/>
              </a:lnSpc>
            </a:pPr>
            <a:r>
              <a:rPr b="1" lang="ru-RU" sz="2800" spc="-1" strike="noStrike">
                <a:solidFill>
                  <a:srgbClr val="ff0000"/>
                </a:solidFill>
                <a:latin typeface="Tahoma"/>
                <a:ea typeface="DejaVu Sans"/>
              </a:rPr>
              <a:t>Лікувальні ефекти:</a:t>
            </a:r>
            <a:endParaRPr b="0" lang="ru-RU" sz="2800" spc="-1" strike="noStrike">
              <a:latin typeface="Arial"/>
            </a:endParaRPr>
          </a:p>
          <a:p>
            <a:pPr>
              <a:lnSpc>
                <a:spcPct val="100000"/>
              </a:lnSpc>
            </a:pPr>
            <a:endParaRPr b="0" lang="ru-RU" sz="28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трофічний;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протизапальний;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бактерицидний;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біостимулюючий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болезаспокійливий;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гіпосенсибілізуючий.</a:t>
            </a:r>
            <a:endParaRPr b="0" lang="ru-RU" sz="2000" spc="-1" strike="noStrike">
              <a:latin typeface="Arial"/>
            </a:endParaRPr>
          </a:p>
        </p:txBody>
      </p:sp>
      <p:pic>
        <p:nvPicPr>
          <p:cNvPr id="1138" name="Picture 5" descr=""/>
          <p:cNvPicPr/>
          <p:nvPr/>
        </p:nvPicPr>
        <p:blipFill>
          <a:blip r:embed="rId1"/>
          <a:stretch/>
        </p:blipFill>
        <p:spPr>
          <a:xfrm>
            <a:off x="269640" y="2286000"/>
            <a:ext cx="5051880" cy="4336920"/>
          </a:xfrm>
          <a:prstGeom prst="rect">
            <a:avLst/>
          </a:prstGeom>
          <a:ln w="9360">
            <a:noFill/>
          </a:ln>
        </p:spPr>
      </p:pic>
    </p:spTree>
  </p:cSld>
  <mc:AlternateContent>
    <mc:Choice Requires="p14">
      <p:transition spd="slow" p14:dur="2000"/>
    </mc:Choice>
    <mc:Fallback>
      <p:transition spd="slow"/>
    </mc:Fallback>
  </mc:AlternateContent>
</p:sld>
</file>

<file path=ppt/slides/slide1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9" name="Picture 5" descr=""/>
          <p:cNvPicPr/>
          <p:nvPr/>
        </p:nvPicPr>
        <p:blipFill>
          <a:blip r:embed="rId1"/>
          <a:stretch/>
        </p:blipFill>
        <p:spPr>
          <a:xfrm>
            <a:off x="1946520" y="127800"/>
            <a:ext cx="5303880" cy="6657480"/>
          </a:xfrm>
          <a:prstGeom prst="rect">
            <a:avLst/>
          </a:prstGeom>
          <a:ln w="9360">
            <a:noFill/>
          </a:ln>
        </p:spPr>
      </p:pic>
    </p:spTree>
  </p:cSld>
  <mc:AlternateContent>
    <mc:Choice Requires="p14">
      <p:transition spd="slow" p14:dur="2000"/>
    </mc:Choice>
    <mc:Fallback>
      <p:transition spd="slow"/>
    </mc:Fallback>
  </mc:AlternateContent>
</p:sld>
</file>

<file path=ppt/slides/slide1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0" name="CustomShape 1"/>
          <p:cNvSpPr/>
          <p:nvPr/>
        </p:nvSpPr>
        <p:spPr>
          <a:xfrm>
            <a:off x="339120" y="71280"/>
            <a:ext cx="8710560" cy="614340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just">
              <a:lnSpc>
                <a:spcPct val="90000"/>
              </a:lnSpc>
              <a:spcBef>
                <a:spcPts val="561"/>
              </a:spcBef>
            </a:pPr>
            <a:r>
              <a:rPr b="1" lang="ru-RU" sz="2800" spc="-1" strike="noStrike">
                <a:solidFill>
                  <a:srgbClr val="ff0000"/>
                </a:solidFill>
                <a:latin typeface="Tahoma"/>
                <a:ea typeface="DejaVu Sans"/>
              </a:rPr>
              <a:t>Пайлер–терапія</a:t>
            </a:r>
            <a:r>
              <a:rPr b="1" lang="ru-RU" sz="1800" spc="-1" strike="noStrike">
                <a:solidFill>
                  <a:srgbClr val="000000"/>
                </a:solidFill>
                <a:latin typeface="Arial"/>
                <a:ea typeface="DejaVu Sans"/>
              </a:rPr>
              <a:t> </a:t>
            </a:r>
            <a:r>
              <a:rPr b="0" lang="ru-RU" sz="2200" spc="-1" strike="noStrike">
                <a:solidFill>
                  <a:srgbClr val="540024"/>
                </a:solidFill>
                <a:latin typeface="Tahoma"/>
                <a:ea typeface="DejaVu Sans"/>
              </a:rPr>
              <a:t>– </a:t>
            </a:r>
            <a:r>
              <a:rPr b="1" lang="ru-RU" sz="2200" spc="-1" strike="noStrike">
                <a:solidFill>
                  <a:srgbClr val="540024"/>
                </a:solidFill>
                <a:latin typeface="Tahoma"/>
                <a:ea typeface="DejaVu Sans"/>
              </a:rPr>
              <a:t>лікувальне застосування поляризованого, поліхроматичного,  некогерентного, з низькою інтенсивністю випромінювання світла видимого і інфрачервоного спектру.</a:t>
            </a:r>
            <a:endParaRPr b="0" lang="ru-RU" sz="2200" spc="-1" strike="noStrike">
              <a:latin typeface="Arial"/>
            </a:endParaRPr>
          </a:p>
          <a:p>
            <a:pPr marL="3240" indent="-2880" algn="ctr">
              <a:lnSpc>
                <a:spcPct val="90000"/>
              </a:lnSpc>
              <a:spcBef>
                <a:spcPts val="601"/>
              </a:spcBef>
            </a:pPr>
            <a:r>
              <a:rPr b="1" lang="ru-RU" sz="2000" spc="-1" strike="noStrike">
                <a:solidFill>
                  <a:srgbClr val="7030a0"/>
                </a:solidFill>
                <a:latin typeface="Tahoma"/>
                <a:ea typeface="DejaVu Sans"/>
              </a:rPr>
              <a:t>Основні характеристики випромінювання, яке застосовується в пайлер – терапії:</a:t>
            </a:r>
            <a:r>
              <a:rPr b="1" lang="ru-RU" sz="2000" spc="-1" strike="noStrike">
                <a:solidFill>
                  <a:srgbClr val="7030a0"/>
                </a:solidFill>
                <a:latin typeface="Arial"/>
                <a:ea typeface="DejaVu Sans"/>
              </a:rPr>
              <a:t>  </a:t>
            </a:r>
            <a:endParaRPr b="0" lang="ru-RU" sz="2000" spc="-1" strike="noStrike">
              <a:latin typeface="Arial"/>
            </a:endParaRPr>
          </a:p>
        </p:txBody>
      </p:sp>
      <p:sp>
        <p:nvSpPr>
          <p:cNvPr id="1141" name="CustomShape 2"/>
          <p:cNvSpPr/>
          <p:nvPr/>
        </p:nvSpPr>
        <p:spPr>
          <a:xfrm>
            <a:off x="446400" y="1714320"/>
            <a:ext cx="8518680" cy="4443120"/>
          </a:xfrm>
          <a:prstGeom prst="rect">
            <a:avLst/>
          </a:prstGeom>
          <a:solidFill>
            <a:schemeClr val="bg1"/>
          </a:solidFill>
          <a:ln w="9360">
            <a:noFill/>
          </a:ln>
        </p:spPr>
        <p:style>
          <a:lnRef idx="0"/>
          <a:fillRef idx="0"/>
          <a:effectRef idx="0"/>
          <a:fontRef idx="minor"/>
        </p:style>
        <p:txBody>
          <a:bodyPr lIns="90000" rIns="90000" tIns="45000" bIns="45000">
            <a:noAutofit/>
          </a:bodyPr>
          <a:p>
            <a:pPr indent="-216000" algn="just">
              <a:lnSpc>
                <a:spcPct val="92000"/>
              </a:lnSpc>
              <a:spcBef>
                <a:spcPts val="181"/>
              </a:spcBef>
              <a:buClr>
                <a:srgbClr val="540024"/>
              </a:buClr>
              <a:buFont typeface="Symbol" charset="2"/>
              <a:buChar char=""/>
            </a:pPr>
            <a:r>
              <a:rPr b="1" lang="ru-RU" sz="1800" spc="-1" strike="noStrike">
                <a:solidFill>
                  <a:srgbClr val="540024"/>
                </a:solidFill>
                <a:latin typeface="Tahoma"/>
                <a:ea typeface="DejaVu Sans"/>
              </a:rPr>
              <a:t>поляризація:</a:t>
            </a:r>
            <a:r>
              <a:rPr b="0" lang="ru-RU" sz="1800" spc="-1" strike="noStrike">
                <a:solidFill>
                  <a:srgbClr val="540024"/>
                </a:solidFill>
                <a:latin typeface="Tahoma"/>
                <a:ea typeface="DejaVu Sans"/>
              </a:rPr>
              <a:t> при поляризованому світлі магнітні хвилі проходять тільки в пара-лельних площинах. За рахунок цього хвилі набувають особливих властивос-тей, які використовуються в світловій терапії. Поляризація світла в лампі </a:t>
            </a:r>
            <a:r>
              <a:rPr b="1" lang="ru-RU" sz="1800" spc="-1" strike="noStrike">
                <a:solidFill>
                  <a:srgbClr val="540024"/>
                </a:solidFill>
                <a:latin typeface="Tahoma"/>
                <a:ea typeface="DejaVu Sans"/>
              </a:rPr>
              <a:t>“Біоптрон”</a:t>
            </a:r>
            <a:r>
              <a:rPr b="0" lang="ru-RU" sz="1800" spc="-1" strike="noStrike">
                <a:solidFill>
                  <a:srgbClr val="540024"/>
                </a:solidFill>
                <a:latin typeface="Tahoma"/>
                <a:ea typeface="DejaVu Sans"/>
              </a:rPr>
              <a:t> досягається за рахунок відображення в спеціальному багатошаровому дзеркалі. Ступінь поляризації – біля 95%. Досягнення поляризації методом відображення виявляється більш ефективним, ніж поляризація циркулярним методом;</a:t>
            </a:r>
            <a:endParaRPr b="0" lang="ru-RU" sz="1800" spc="-1" strike="noStrike">
              <a:latin typeface="Arial"/>
            </a:endParaRPr>
          </a:p>
          <a:p>
            <a:pPr indent="-216000" algn="just">
              <a:lnSpc>
                <a:spcPct val="92000"/>
              </a:lnSpc>
              <a:spcBef>
                <a:spcPts val="181"/>
              </a:spcBef>
              <a:buClr>
                <a:srgbClr val="540024"/>
              </a:buClr>
              <a:buFont typeface="Symbol" charset="2"/>
              <a:buChar char=""/>
            </a:pPr>
            <a:r>
              <a:rPr b="1" lang="ru-RU" sz="1800" spc="-1" strike="noStrike">
                <a:solidFill>
                  <a:srgbClr val="540024"/>
                </a:solidFill>
                <a:latin typeface="Tahoma"/>
                <a:ea typeface="DejaVu Sans"/>
              </a:rPr>
              <a:t>Поліхроматичність:</a:t>
            </a:r>
            <a:r>
              <a:rPr b="0" lang="ru-RU" sz="1800" spc="-1" strike="noStrike">
                <a:solidFill>
                  <a:srgbClr val="540024"/>
                </a:solidFill>
                <a:latin typeface="Tahoma"/>
                <a:ea typeface="DejaVu Sans"/>
              </a:rPr>
              <a:t> поліхроматичне світло на відміну від лазерного проміня, який має дуже вузький спектр (монохроматичне світло) і високу інтенсивність, світловий промінь </a:t>
            </a:r>
            <a:r>
              <a:rPr b="1" lang="ru-RU" sz="1800" spc="-1" strike="noStrike">
                <a:solidFill>
                  <a:srgbClr val="540024"/>
                </a:solidFill>
                <a:latin typeface="Tahoma"/>
                <a:ea typeface="DejaVu Sans"/>
              </a:rPr>
              <a:t>“Біоптрон”</a:t>
            </a:r>
            <a:r>
              <a:rPr b="0" lang="ru-RU" sz="1800" spc="-1" strike="noStrike">
                <a:solidFill>
                  <a:srgbClr val="540024"/>
                </a:solidFill>
                <a:latin typeface="Tahoma"/>
                <a:ea typeface="DejaVu Sans"/>
              </a:rPr>
              <a:t> має широкий спектр (поліхроматичне світло) і меншу інтенсивність;</a:t>
            </a:r>
            <a:endParaRPr b="0" lang="ru-RU" sz="1800" spc="-1" strike="noStrike">
              <a:latin typeface="Arial"/>
            </a:endParaRPr>
          </a:p>
          <a:p>
            <a:pPr indent="-216000" algn="just">
              <a:lnSpc>
                <a:spcPct val="92000"/>
              </a:lnSpc>
              <a:spcBef>
                <a:spcPts val="181"/>
              </a:spcBef>
              <a:buClr>
                <a:srgbClr val="540024"/>
              </a:buClr>
              <a:buFont typeface="Symbol" charset="2"/>
              <a:buChar char=""/>
            </a:pPr>
            <a:r>
              <a:rPr b="1" lang="ru-RU" sz="1800" spc="-1" strike="noStrike">
                <a:solidFill>
                  <a:srgbClr val="540024"/>
                </a:solidFill>
                <a:latin typeface="Tahoma"/>
                <a:ea typeface="DejaVu Sans"/>
              </a:rPr>
              <a:t>Некогерентність:</a:t>
            </a:r>
            <a:r>
              <a:rPr b="0" lang="ru-RU" sz="1800" spc="-1" strike="noStrike">
                <a:solidFill>
                  <a:srgbClr val="540024"/>
                </a:solidFill>
                <a:latin typeface="Tahoma"/>
                <a:ea typeface="DejaVu Sans"/>
              </a:rPr>
              <a:t> на відміну від лазера світло прибору </a:t>
            </a:r>
            <a:r>
              <a:rPr b="1" lang="ru-RU" sz="1800" spc="-1" strike="noStrike">
                <a:solidFill>
                  <a:srgbClr val="540024"/>
                </a:solidFill>
                <a:latin typeface="Tahoma"/>
                <a:ea typeface="DejaVu Sans"/>
              </a:rPr>
              <a:t>“Біоптрон”</a:t>
            </a:r>
            <a:r>
              <a:rPr b="0" lang="ru-RU" sz="1800" spc="-1" strike="noStrike">
                <a:solidFill>
                  <a:srgbClr val="540024"/>
                </a:solidFill>
                <a:latin typeface="Tahoma"/>
                <a:ea typeface="DejaVu Sans"/>
              </a:rPr>
              <a:t> ні у часо-вому, ні у просторовому  відношенні не синхронізоване, тобто піки хвиль – і отже інтенсивність – не сумуються і не вираховуються один із одного. Таким чином, потік випромінювання, впливає на ділянку шкіри з постійною інтенсивністю. А це означає, що світлове випромінювання може бути меншої інтенсивності;</a:t>
            </a:r>
            <a:endParaRPr b="0" lang="ru-RU" sz="1800" spc="-1" strike="noStrike">
              <a:latin typeface="Arial"/>
            </a:endParaRPr>
          </a:p>
          <a:p>
            <a:pPr indent="-216000" algn="just">
              <a:lnSpc>
                <a:spcPct val="92000"/>
              </a:lnSpc>
              <a:spcBef>
                <a:spcPts val="181"/>
              </a:spcBef>
              <a:buClr>
                <a:srgbClr val="540024"/>
              </a:buClr>
              <a:buFont typeface="Symbol" charset="2"/>
              <a:buChar char=""/>
            </a:pPr>
            <a:r>
              <a:rPr b="1" lang="ru-RU" sz="1800" spc="-1" strike="noStrike">
                <a:solidFill>
                  <a:srgbClr val="540024"/>
                </a:solidFill>
                <a:latin typeface="Tahoma"/>
                <a:ea typeface="DejaVu Sans"/>
              </a:rPr>
              <a:t>Питома довжина хвилі:</a:t>
            </a:r>
            <a:r>
              <a:rPr b="0" lang="ru-RU" sz="1800" spc="-1" strike="noStrike">
                <a:solidFill>
                  <a:srgbClr val="540024"/>
                </a:solidFill>
                <a:latin typeface="Tahoma"/>
                <a:ea typeface="DejaVu Sans"/>
              </a:rPr>
              <a:t> для ефективністі світлового опромінювання важлива довжина хвилі. Спектр довжини хвилі для прибору </a:t>
            </a:r>
            <a:r>
              <a:rPr b="1" lang="ru-RU" sz="1800" spc="-1" strike="noStrike">
                <a:solidFill>
                  <a:srgbClr val="540024"/>
                </a:solidFill>
                <a:latin typeface="Tahoma"/>
                <a:ea typeface="DejaVu Sans"/>
              </a:rPr>
              <a:t>“Біоптрон”</a:t>
            </a:r>
            <a:r>
              <a:rPr b="0" lang="ru-RU" sz="1800" spc="-1" strike="noStrike">
                <a:solidFill>
                  <a:srgbClr val="540024"/>
                </a:solidFill>
                <a:latin typeface="Tahoma"/>
                <a:ea typeface="DejaVu Sans"/>
              </a:rPr>
              <a:t> складає від 400 нм до 2000 нм. У цьому спектрі немає ультрафіолетової складаючої і міститься тільки невелика частка інфрачервоного спектру.</a:t>
            </a:r>
            <a:r>
              <a:rPr b="0" lang="ru-RU" sz="1600" spc="-1" strike="noStrike">
                <a:solidFill>
                  <a:srgbClr val="540024"/>
                </a:solidFill>
                <a:latin typeface="Tahoma"/>
                <a:ea typeface="DejaVu Sans"/>
              </a:rPr>
              <a:t> </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1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2" name="CustomShape 1"/>
          <p:cNvSpPr/>
          <p:nvPr/>
        </p:nvSpPr>
        <p:spPr>
          <a:xfrm>
            <a:off x="446400" y="285840"/>
            <a:ext cx="8143560" cy="192852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just">
              <a:lnSpc>
                <a:spcPct val="90000"/>
              </a:lnSpc>
              <a:spcBef>
                <a:spcPts val="360"/>
              </a:spcBef>
            </a:pPr>
            <a:r>
              <a:rPr b="1" lang="ru-RU" sz="1800" spc="-1" strike="noStrike">
                <a:solidFill>
                  <a:srgbClr val="540024"/>
                </a:solidFill>
                <a:latin typeface="Tahoma"/>
                <a:ea typeface="DejaVu Sans"/>
              </a:rPr>
              <a:t>Під впливом  поляризованого світла збільшується енергетична активність кліткової мембрани. Приводяться в дію процеси регенерації.</a:t>
            </a:r>
            <a:endParaRPr b="0" lang="ru-RU" sz="1800" spc="-1" strike="noStrike">
              <a:latin typeface="Arial"/>
            </a:endParaRPr>
          </a:p>
          <a:p>
            <a:pPr marL="3240" indent="-2880" algn="just">
              <a:lnSpc>
                <a:spcPct val="90000"/>
              </a:lnSpc>
              <a:spcBef>
                <a:spcPts val="360"/>
              </a:spcBef>
            </a:pPr>
            <a:r>
              <a:rPr b="1" lang="ru-RU" sz="1800" spc="-1" strike="noStrike">
                <a:solidFill>
                  <a:srgbClr val="540024"/>
                </a:solidFill>
                <a:latin typeface="Tahoma"/>
                <a:ea typeface="DejaVu Sans"/>
              </a:rPr>
              <a:t>Полярізоване світло збільшує абсорбційні властивості тканин по поглинанню кисню. Стимулюється імунна система: клітинна (лімфоцити) і гуморальна (імунні протеїни, трансферин і т.п). Загальні захисні властивості підсилюються.</a:t>
            </a:r>
            <a:r>
              <a:rPr b="1" lang="ru-RU" sz="1800" spc="-1" strike="noStrike">
                <a:solidFill>
                  <a:srgbClr val="4e1830"/>
                </a:solidFill>
                <a:latin typeface="Tahoma"/>
                <a:ea typeface="DejaVu Sans"/>
              </a:rPr>
              <a:t> </a:t>
            </a:r>
            <a:endParaRPr b="0" lang="ru-RU" sz="1800" spc="-1" strike="noStrike">
              <a:latin typeface="Arial"/>
            </a:endParaRPr>
          </a:p>
        </p:txBody>
      </p:sp>
      <p:sp>
        <p:nvSpPr>
          <p:cNvPr id="1143" name="CustomShape 2"/>
          <p:cNvSpPr/>
          <p:nvPr/>
        </p:nvSpPr>
        <p:spPr>
          <a:xfrm>
            <a:off x="5651280" y="3260880"/>
            <a:ext cx="3312720" cy="216180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endParaRPr b="0" lang="ru-RU" sz="1800" spc="-1" strike="noStrike">
              <a:latin typeface="Arial"/>
            </a:endParaRPr>
          </a:p>
          <a:p>
            <a:pPr algn="ctr">
              <a:lnSpc>
                <a:spcPct val="100000"/>
              </a:lnSpc>
            </a:pPr>
            <a:r>
              <a:rPr b="1" lang="ru-RU" sz="1800" spc="-1" strike="noStrike">
                <a:solidFill>
                  <a:srgbClr val="ff0000"/>
                </a:solidFill>
                <a:latin typeface="Tahoma"/>
                <a:ea typeface="DejaVu Sans"/>
              </a:rPr>
              <a:t>Лікувальні ефекти:</a:t>
            </a:r>
            <a:endParaRPr b="0" lang="ru-RU" sz="1800" spc="-1" strike="noStrike">
              <a:latin typeface="Arial"/>
            </a:endParaRPr>
          </a:p>
          <a:p>
            <a:pPr>
              <a:lnSpc>
                <a:spcPct val="100000"/>
              </a:lnSpc>
            </a:pPr>
            <a:endParaRPr b="0" lang="ru-RU" sz="18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трофічний;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протизапальний;</a:t>
            </a:r>
            <a:endParaRPr b="0" lang="ru-RU" sz="2000" spc="-1" strike="noStrike">
              <a:latin typeface="Arial"/>
            </a:endParaRPr>
          </a:p>
          <a:p>
            <a:pPr indent="-216000">
              <a:lnSpc>
                <a:spcPct val="140000"/>
              </a:lnSpc>
              <a:buClr>
                <a:srgbClr val="20464a"/>
              </a:buClr>
              <a:buFont typeface="Symbol" charset="2"/>
              <a:buChar char=""/>
            </a:pPr>
            <a:r>
              <a:rPr b="1" lang="ru-RU" sz="2000" spc="-1" strike="noStrike">
                <a:solidFill>
                  <a:srgbClr val="005048"/>
                </a:solidFill>
                <a:latin typeface="Tahoma"/>
                <a:ea typeface="DejaVu Sans"/>
              </a:rPr>
              <a:t>болезаспокійливий.</a:t>
            </a:r>
            <a:endParaRPr b="0" lang="ru-RU" sz="2000" spc="-1" strike="noStrike">
              <a:latin typeface="Arial"/>
            </a:endParaRPr>
          </a:p>
        </p:txBody>
      </p:sp>
      <p:pic>
        <p:nvPicPr>
          <p:cNvPr id="1144" name="Picture 5" descr=""/>
          <p:cNvPicPr/>
          <p:nvPr/>
        </p:nvPicPr>
        <p:blipFill>
          <a:blip r:embed="rId1"/>
          <a:stretch/>
        </p:blipFill>
        <p:spPr>
          <a:xfrm>
            <a:off x="269640" y="1928880"/>
            <a:ext cx="5186160" cy="4465440"/>
          </a:xfrm>
          <a:prstGeom prst="rect">
            <a:avLst/>
          </a:prstGeom>
          <a:ln w="9360">
            <a:noFill/>
          </a:ln>
        </p:spPr>
      </p:pic>
    </p:spTree>
  </p:cSld>
  <mc:AlternateContent>
    <mc:Choice Requires="p14">
      <p:transition spd="slow" p14:dur="2000"/>
    </mc:Choice>
    <mc:Fallback>
      <p:transition spd="slow"/>
    </mc:Fallback>
  </mc:AlternateContent>
</p:sld>
</file>

<file path=ppt/slides/slide1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5" name="CustomShape 1"/>
          <p:cNvSpPr/>
          <p:nvPr/>
        </p:nvSpPr>
        <p:spPr>
          <a:xfrm>
            <a:off x="285480" y="71280"/>
            <a:ext cx="8571960" cy="221436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just">
              <a:lnSpc>
                <a:spcPct val="85000"/>
              </a:lnSpc>
            </a:pPr>
            <a:r>
              <a:rPr b="1" lang="ru-RU" sz="2600" spc="-1" strike="noStrike">
                <a:solidFill>
                  <a:srgbClr val="ff0000"/>
                </a:solidFill>
                <a:latin typeface="Tahoma"/>
                <a:ea typeface="DejaVu Sans"/>
              </a:rPr>
              <a:t>Ультразвук</a:t>
            </a:r>
            <a:r>
              <a:rPr b="0" lang="ru-RU" sz="2600" spc="-1" strike="noStrike">
                <a:solidFill>
                  <a:srgbClr val="ff0000"/>
                </a:solidFill>
                <a:latin typeface="Tahoma"/>
                <a:ea typeface="DejaVu Sans"/>
              </a:rPr>
              <a:t> </a:t>
            </a:r>
            <a:r>
              <a:rPr b="1" lang="ru-RU" sz="1800" spc="-1" strike="noStrike">
                <a:solidFill>
                  <a:srgbClr val="540024"/>
                </a:solidFill>
                <a:latin typeface="Tahoma"/>
                <a:ea typeface="DejaVu Sans"/>
              </a:rPr>
              <a:t>- </a:t>
            </a:r>
            <a:r>
              <a:rPr b="1" lang="ru-RU" sz="1800" spc="-1" strike="noStrike">
                <a:solidFill>
                  <a:srgbClr val="0070c0"/>
                </a:solidFill>
                <a:latin typeface="Tahoma"/>
                <a:ea typeface="DejaVu Sans"/>
              </a:rPr>
              <a:t>це нечутні людським вухом високочастотні  (більше 16 кГц) механічні коливання пружного середовища, які поширюються в ньому у вигляді навперемінних стиснень і розріджень.</a:t>
            </a:r>
            <a:endParaRPr b="0" lang="ru-RU" sz="1800" spc="-1" strike="noStrike">
              <a:latin typeface="Arial"/>
            </a:endParaRPr>
          </a:p>
          <a:p>
            <a:pPr marL="3240" indent="-2880" algn="just">
              <a:lnSpc>
                <a:spcPct val="85000"/>
              </a:lnSpc>
              <a:spcBef>
                <a:spcPts val="499"/>
              </a:spcBef>
            </a:pPr>
            <a:r>
              <a:rPr b="1" lang="ru-RU" sz="1800" spc="-1" strike="noStrike">
                <a:solidFill>
                  <a:srgbClr val="540024"/>
                </a:solidFill>
                <a:latin typeface="Tahoma"/>
                <a:ea typeface="DejaVu Sans"/>
              </a:rPr>
              <a:t>Ультразвук можна використовувати для введення в організм деяких лікарських речовин. Цей метод дістав назву ультрафонофорезу. Ультрафонофорез (фонофорез) – метод сполученої дії на організм ультразвукових коливань і ліків, які уводять в тканини за допомогою цих коливань.</a:t>
            </a:r>
            <a:endParaRPr b="0" lang="ru-RU" sz="1800" spc="-1" strike="noStrike">
              <a:latin typeface="Arial"/>
            </a:endParaRPr>
          </a:p>
        </p:txBody>
      </p:sp>
      <p:sp>
        <p:nvSpPr>
          <p:cNvPr id="1146" name="CustomShape 2"/>
          <p:cNvSpPr/>
          <p:nvPr/>
        </p:nvSpPr>
        <p:spPr>
          <a:xfrm>
            <a:off x="342360" y="2808000"/>
            <a:ext cx="2249640" cy="3565440"/>
          </a:xfrm>
          <a:prstGeom prst="rect">
            <a:avLst/>
          </a:prstGeom>
          <a:solidFill>
            <a:schemeClr val="bg1"/>
          </a:solidFill>
          <a:ln w="9360">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Tahoma"/>
                <a:ea typeface="DejaVu Sans"/>
              </a:rPr>
              <a:t>Лікувальна дія:</a:t>
            </a:r>
            <a:endParaRPr b="0" lang="ru-RU" sz="2400" spc="-1" strike="noStrike">
              <a:latin typeface="Arial"/>
            </a:endParaRPr>
          </a:p>
          <a:p>
            <a:pPr indent="-216000">
              <a:lnSpc>
                <a:spcPct val="100000"/>
              </a:lnSpc>
              <a:buClr>
                <a:srgbClr val="005048"/>
              </a:buClr>
              <a:buFont typeface="Symbol" charset="2"/>
              <a:buChar char=""/>
            </a:pPr>
            <a:r>
              <a:rPr b="1" lang="ru-RU" sz="2000" spc="-1" strike="noStrike">
                <a:solidFill>
                  <a:srgbClr val="005048"/>
                </a:solidFill>
                <a:latin typeface="Tahoma"/>
                <a:ea typeface="DejaVu Sans"/>
              </a:rPr>
              <a:t>розсмоктувальна;</a:t>
            </a:r>
            <a:endParaRPr b="0" lang="ru-RU" sz="2000" spc="-1" strike="noStrike">
              <a:latin typeface="Arial"/>
            </a:endParaRPr>
          </a:p>
          <a:p>
            <a:pPr indent="-216000">
              <a:lnSpc>
                <a:spcPct val="100000"/>
              </a:lnSpc>
              <a:buClr>
                <a:srgbClr val="005048"/>
              </a:buClr>
              <a:buFont typeface="Symbol" charset="2"/>
              <a:buChar char=""/>
            </a:pPr>
            <a:r>
              <a:rPr b="1" lang="ru-RU" sz="2000" spc="-1" strike="noStrike">
                <a:solidFill>
                  <a:srgbClr val="005048"/>
                </a:solidFill>
                <a:latin typeface="Tahoma"/>
                <a:ea typeface="DejaVu Sans"/>
              </a:rPr>
              <a:t>протизапальна;</a:t>
            </a:r>
            <a:endParaRPr b="0" lang="ru-RU" sz="2000" spc="-1" strike="noStrike">
              <a:latin typeface="Arial"/>
            </a:endParaRPr>
          </a:p>
          <a:p>
            <a:pPr indent="-216000">
              <a:lnSpc>
                <a:spcPct val="100000"/>
              </a:lnSpc>
              <a:buClr>
                <a:srgbClr val="005048"/>
              </a:buClr>
              <a:buFont typeface="Symbol" charset="2"/>
              <a:buChar char=""/>
            </a:pPr>
            <a:r>
              <a:rPr b="1" lang="ru-RU" sz="2000" spc="-1" strike="noStrike">
                <a:solidFill>
                  <a:srgbClr val="005048"/>
                </a:solidFill>
                <a:latin typeface="Tahoma"/>
                <a:ea typeface="DejaVu Sans"/>
              </a:rPr>
              <a:t>болезаспокійлива;</a:t>
            </a:r>
            <a:endParaRPr b="0" lang="ru-RU" sz="2000" spc="-1" strike="noStrike">
              <a:latin typeface="Arial"/>
            </a:endParaRPr>
          </a:p>
          <a:p>
            <a:pPr indent="-216000">
              <a:lnSpc>
                <a:spcPct val="100000"/>
              </a:lnSpc>
              <a:buClr>
                <a:srgbClr val="005048"/>
              </a:buClr>
              <a:buFont typeface="Symbol" charset="2"/>
              <a:buChar char=""/>
            </a:pPr>
            <a:r>
              <a:rPr b="1" lang="ru-RU" sz="2000" spc="-1" strike="noStrike">
                <a:solidFill>
                  <a:srgbClr val="005048"/>
                </a:solidFill>
                <a:latin typeface="Tahoma"/>
                <a:ea typeface="DejaVu Sans"/>
              </a:rPr>
              <a:t>трофічна;</a:t>
            </a:r>
            <a:endParaRPr b="0" lang="ru-RU" sz="2000" spc="-1" strike="noStrike">
              <a:latin typeface="Arial"/>
            </a:endParaRPr>
          </a:p>
          <a:p>
            <a:pPr indent="-216000">
              <a:lnSpc>
                <a:spcPct val="100000"/>
              </a:lnSpc>
              <a:buClr>
                <a:srgbClr val="005048"/>
              </a:buClr>
              <a:buFont typeface="Symbol" charset="2"/>
              <a:buChar char=""/>
            </a:pPr>
            <a:r>
              <a:rPr b="1" lang="ru-RU" sz="2000" spc="-1" strike="noStrike">
                <a:solidFill>
                  <a:srgbClr val="005048"/>
                </a:solidFill>
                <a:latin typeface="Tahoma"/>
                <a:ea typeface="DejaVu Sans"/>
              </a:rPr>
              <a:t>гіпосенсибілізуюча.</a:t>
            </a:r>
            <a:endParaRPr b="0" lang="ru-RU" sz="2000" spc="-1" strike="noStrike">
              <a:latin typeface="Arial"/>
            </a:endParaRPr>
          </a:p>
        </p:txBody>
      </p:sp>
      <p:pic>
        <p:nvPicPr>
          <p:cNvPr id="1147" name="Picture 6" descr=""/>
          <p:cNvPicPr/>
          <p:nvPr/>
        </p:nvPicPr>
        <p:blipFill>
          <a:blip r:embed="rId1"/>
          <a:stretch/>
        </p:blipFill>
        <p:spPr>
          <a:xfrm>
            <a:off x="2750040" y="3571920"/>
            <a:ext cx="3321360" cy="2955600"/>
          </a:xfrm>
          <a:prstGeom prst="rect">
            <a:avLst/>
          </a:prstGeom>
          <a:ln w="9360">
            <a:noFill/>
          </a:ln>
        </p:spPr>
      </p:pic>
      <p:pic>
        <p:nvPicPr>
          <p:cNvPr id="1148" name="Picture 5" descr=""/>
          <p:cNvPicPr/>
          <p:nvPr/>
        </p:nvPicPr>
        <p:blipFill>
          <a:blip r:embed="rId2"/>
          <a:stretch/>
        </p:blipFill>
        <p:spPr>
          <a:xfrm>
            <a:off x="5616000" y="2664000"/>
            <a:ext cx="3446640" cy="3214440"/>
          </a:xfrm>
          <a:prstGeom prst="rect">
            <a:avLst/>
          </a:prstGeom>
          <a:ln w="9360">
            <a:noFill/>
          </a:ln>
        </p:spPr>
      </p:pic>
    </p:spTree>
  </p:cSld>
  <mc:AlternateContent>
    <mc:Choice Requires="p14">
      <p:transition spd="slow" p14:dur="2000"/>
    </mc:Choice>
    <mc:Fallback>
      <p:transition spd="slow"/>
    </mc:Fallback>
  </mc:AlternateContent>
</p:sld>
</file>

<file path=ppt/slides/slide1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9" name="CustomShape 1"/>
          <p:cNvSpPr/>
          <p:nvPr/>
        </p:nvSpPr>
        <p:spPr>
          <a:xfrm>
            <a:off x="216000" y="71280"/>
            <a:ext cx="8640000" cy="635760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ctr">
              <a:lnSpc>
                <a:spcPct val="100000"/>
              </a:lnSpc>
              <a:spcBef>
                <a:spcPts val="720"/>
              </a:spcBef>
            </a:pPr>
            <a:r>
              <a:rPr b="1" lang="ru-RU" sz="3600" spc="-1" strike="noStrike">
                <a:solidFill>
                  <a:srgbClr val="050060"/>
                </a:solidFill>
                <a:latin typeface="Tahoma"/>
                <a:ea typeface="DejaVu Sans"/>
              </a:rPr>
              <a:t>Механізм дії</a:t>
            </a:r>
            <a:endParaRPr b="0" lang="ru-RU" sz="3600" spc="-1" strike="noStrike">
              <a:latin typeface="Arial"/>
            </a:endParaRPr>
          </a:p>
          <a:p>
            <a:pPr marL="3240" indent="-2880" algn="just">
              <a:lnSpc>
                <a:spcPct val="90000"/>
              </a:lnSpc>
              <a:spcBef>
                <a:spcPts val="439"/>
              </a:spcBef>
            </a:pPr>
            <a:r>
              <a:rPr b="1" lang="ru-RU" sz="2000" spc="-1" strike="noStrike">
                <a:solidFill>
                  <a:srgbClr val="540024"/>
                </a:solidFill>
                <a:latin typeface="Tahoma"/>
                <a:ea typeface="DejaVu Sans"/>
              </a:rPr>
              <a:t>У механізмі дії ультразвуку  на організм виділяють</a:t>
            </a:r>
            <a:r>
              <a:rPr b="1" lang="ru-RU" sz="2000" spc="-1" strike="noStrike">
                <a:solidFill>
                  <a:srgbClr val="4e1830"/>
                </a:solidFill>
                <a:latin typeface="Tahoma"/>
                <a:ea typeface="DejaVu Sans"/>
              </a:rPr>
              <a:t> </a:t>
            </a:r>
            <a:r>
              <a:rPr b="1" lang="ru-RU" sz="2000" spc="-1" strike="noStrike">
                <a:solidFill>
                  <a:srgbClr val="005048"/>
                </a:solidFill>
                <a:latin typeface="Tahoma"/>
                <a:ea typeface="DejaVu Sans"/>
              </a:rPr>
              <a:t>механічний, тепловий і фізико-хімічний</a:t>
            </a:r>
            <a:r>
              <a:rPr b="1" lang="ru-RU" sz="2000" spc="-1" strike="noStrike">
                <a:solidFill>
                  <a:srgbClr val="4e1830"/>
                </a:solidFill>
                <a:latin typeface="Tahoma"/>
                <a:ea typeface="DejaVu Sans"/>
              </a:rPr>
              <a:t> </a:t>
            </a:r>
            <a:r>
              <a:rPr b="1" lang="ru-RU" sz="2000" spc="-1" strike="noStrike">
                <a:solidFill>
                  <a:srgbClr val="540024"/>
                </a:solidFill>
                <a:latin typeface="Tahoma"/>
                <a:ea typeface="DejaVu Sans"/>
              </a:rPr>
              <a:t>фактори.</a:t>
            </a:r>
            <a:r>
              <a:rPr b="1" lang="ru-RU" sz="2000" spc="-1" strike="noStrike">
                <a:solidFill>
                  <a:srgbClr val="4e1830"/>
                </a:solidFill>
                <a:latin typeface="Tahoma"/>
                <a:ea typeface="DejaVu Sans"/>
              </a:rPr>
              <a:t> </a:t>
            </a:r>
            <a:endParaRPr b="0" lang="ru-RU" sz="2000" spc="-1" strike="noStrike">
              <a:latin typeface="Arial"/>
            </a:endParaRPr>
          </a:p>
          <a:p>
            <a:pPr marL="3240" indent="-2880" algn="just">
              <a:lnSpc>
                <a:spcPct val="90000"/>
              </a:lnSpc>
              <a:spcBef>
                <a:spcPts val="561"/>
              </a:spcBef>
            </a:pPr>
            <a:r>
              <a:rPr b="1" lang="ru-RU" sz="2200" spc="-1" strike="noStrike">
                <a:solidFill>
                  <a:srgbClr val="ff0000"/>
                </a:solidFill>
                <a:latin typeface="Tahoma"/>
                <a:ea typeface="DejaVu Sans"/>
              </a:rPr>
              <a:t>Механічний фактор</a:t>
            </a:r>
            <a:r>
              <a:rPr b="1" lang="ru-RU" sz="2600" spc="-1" strike="noStrike">
                <a:solidFill>
                  <a:srgbClr val="ff0000"/>
                </a:solidFill>
                <a:latin typeface="Tahoma"/>
                <a:ea typeface="DejaVu Sans"/>
              </a:rPr>
              <a:t>,</a:t>
            </a:r>
            <a:r>
              <a:rPr b="1" lang="ru-RU" sz="2000" spc="-1" strike="noStrike">
                <a:solidFill>
                  <a:srgbClr val="4e1830"/>
                </a:solidFill>
                <a:latin typeface="Tahoma"/>
                <a:ea typeface="DejaVu Sans"/>
              </a:rPr>
              <a:t> </a:t>
            </a:r>
            <a:r>
              <a:rPr b="1" lang="ru-RU" sz="2000" spc="-1" strike="noStrike">
                <a:solidFill>
                  <a:srgbClr val="540024"/>
                </a:solidFill>
                <a:latin typeface="Tahoma"/>
                <a:ea typeface="DejaVu Sans"/>
              </a:rPr>
              <a:t>який  утворюється змінним акустичним тиском,  виявляється своєрідним “ мікромасажем” на клітинному і субклітинному рівнях. При цьому відбувається підвищення проникності клітинних мембран, гістогематичних бар’єрів та посилення проникнення речовин через шкіру; має значення і деполімеризуюча дія ультразвуку на гіалуронову кислоту. </a:t>
            </a:r>
            <a:endParaRPr b="0" lang="ru-RU" sz="2000" spc="-1" strike="noStrike">
              <a:latin typeface="Arial"/>
            </a:endParaRPr>
          </a:p>
          <a:p>
            <a:pPr marL="3240" indent="-2880" algn="just">
              <a:lnSpc>
                <a:spcPct val="90000"/>
              </a:lnSpc>
              <a:spcBef>
                <a:spcPts val="561"/>
              </a:spcBef>
            </a:pPr>
            <a:r>
              <a:rPr b="1" lang="ru-RU" sz="2200" spc="-1" strike="noStrike">
                <a:solidFill>
                  <a:srgbClr val="ff0000"/>
                </a:solidFill>
                <a:latin typeface="Tahoma"/>
                <a:ea typeface="DejaVu Sans"/>
              </a:rPr>
              <a:t>Тепловий фактор</a:t>
            </a:r>
            <a:r>
              <a:rPr b="1" lang="ru-RU" sz="2600" spc="-1" strike="noStrike">
                <a:solidFill>
                  <a:srgbClr val="ff0000"/>
                </a:solidFill>
                <a:latin typeface="Tahoma"/>
                <a:ea typeface="DejaVu Sans"/>
              </a:rPr>
              <a:t> </a:t>
            </a:r>
            <a:r>
              <a:rPr b="1" lang="ru-RU" sz="2000" spc="-1" strike="noStrike">
                <a:solidFill>
                  <a:srgbClr val="540024"/>
                </a:solidFill>
                <a:latin typeface="Tahoma"/>
                <a:ea typeface="DejaVu Sans"/>
              </a:rPr>
              <a:t>ультразвуку пов’язаний із поглинанням енергії ультразвукових хвиль і перетворенням її в тепло. Наслідком теплової дії ультразвуку можна вважати зміну дифузних процесів, швидкості біохімічних реакцій, виникнення температурних градієнтів, що впливає на життєдіяльність озвучених тканин.</a:t>
            </a:r>
            <a:endParaRPr b="0" lang="ru-RU" sz="2000" spc="-1" strike="noStrike">
              <a:latin typeface="Arial"/>
            </a:endParaRPr>
          </a:p>
          <a:p>
            <a:pPr marL="3240" indent="-2880" algn="just">
              <a:lnSpc>
                <a:spcPct val="90000"/>
              </a:lnSpc>
              <a:spcBef>
                <a:spcPts val="561"/>
              </a:spcBef>
            </a:pPr>
            <a:r>
              <a:rPr b="1" lang="ru-RU" sz="2200" spc="-1" strike="noStrike">
                <a:solidFill>
                  <a:srgbClr val="ff0000"/>
                </a:solidFill>
                <a:latin typeface="Tahoma"/>
                <a:ea typeface="DejaVu Sans"/>
              </a:rPr>
              <a:t>Фізико-хімічний фактор</a:t>
            </a:r>
            <a:r>
              <a:rPr b="1" lang="ru-RU" sz="2600" spc="-1" strike="noStrike">
                <a:solidFill>
                  <a:srgbClr val="ff0000"/>
                </a:solidFill>
                <a:latin typeface="Tahoma"/>
                <a:ea typeface="DejaVu Sans"/>
              </a:rPr>
              <a:t> </a:t>
            </a:r>
            <a:r>
              <a:rPr b="1" lang="ru-RU" sz="2000" spc="-1" strike="noStrike">
                <a:solidFill>
                  <a:srgbClr val="540024"/>
                </a:solidFill>
                <a:latin typeface="Tahoma"/>
                <a:ea typeface="DejaVu Sans"/>
              </a:rPr>
              <a:t>ультразвуку виявляється зміною біохімічних реакцій і біофізичних процесів: у генерації вільних радикалів, активації окисно – відновних процесів, утворенні біологічно активних речовин, зміні рН, підвищенні колоїдів клітин.</a:t>
            </a:r>
            <a:r>
              <a:rPr b="1" lang="ru-RU" sz="2000" spc="-1" strike="noStrike">
                <a:solidFill>
                  <a:srgbClr val="000000"/>
                </a:solidFill>
                <a:latin typeface="Arial"/>
                <a:ea typeface="DejaVu Sans"/>
              </a:rPr>
              <a:t>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0" name="CustomShape 1"/>
          <p:cNvSpPr/>
          <p:nvPr/>
        </p:nvSpPr>
        <p:spPr>
          <a:xfrm>
            <a:off x="1089360" y="285840"/>
            <a:ext cx="7907040" cy="121896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nSpc>
                <a:spcPct val="90000"/>
              </a:lnSpc>
              <a:spcBef>
                <a:spcPts val="561"/>
              </a:spcBef>
            </a:pPr>
            <a:r>
              <a:rPr b="1" lang="ru-RU" sz="2800" spc="-1" strike="noStrike">
                <a:solidFill>
                  <a:srgbClr val="050060"/>
                </a:solidFill>
                <a:latin typeface="Tahoma"/>
                <a:ea typeface="DejaVu Sans"/>
              </a:rPr>
              <a:t>Магнітотерапія</a:t>
            </a:r>
            <a:r>
              <a:rPr b="1" lang="ru-RU" sz="1800" spc="-1" strike="noStrike">
                <a:solidFill>
                  <a:srgbClr val="000000"/>
                </a:solidFill>
                <a:latin typeface="Arial"/>
                <a:ea typeface="DejaVu Sans"/>
              </a:rPr>
              <a:t> </a:t>
            </a:r>
            <a:r>
              <a:rPr b="0" lang="ru-RU" sz="2000" spc="-1" strike="noStrike">
                <a:solidFill>
                  <a:srgbClr val="540024"/>
                </a:solidFill>
                <a:latin typeface="Tahoma"/>
                <a:ea typeface="DejaVu Sans"/>
              </a:rPr>
              <a:t>–</a:t>
            </a:r>
            <a:r>
              <a:rPr b="1" lang="ru-RU" sz="2000" spc="-1" strike="noStrike">
                <a:solidFill>
                  <a:srgbClr val="540024"/>
                </a:solidFill>
                <a:latin typeface="Arial"/>
                <a:ea typeface="DejaVu Sans"/>
              </a:rPr>
              <a:t> </a:t>
            </a:r>
            <a:r>
              <a:rPr b="0" lang="ru-RU" sz="2000" spc="-1" strike="noStrike">
                <a:solidFill>
                  <a:srgbClr val="540024"/>
                </a:solidFill>
                <a:latin typeface="Tahoma"/>
                <a:ea typeface="DejaVu Sans"/>
              </a:rPr>
              <a:t>метод, при якому для лікувальної дії на організм людини застосовують постійне обо змінне  низькочастотне магнітне поле</a:t>
            </a:r>
            <a:r>
              <a:rPr b="0" lang="ru-RU" sz="1800" spc="-1" strike="noStrike">
                <a:solidFill>
                  <a:srgbClr val="540024"/>
                </a:solidFill>
                <a:latin typeface="Tahoma"/>
                <a:ea typeface="DejaVu Sans"/>
              </a:rPr>
              <a:t>.</a:t>
            </a:r>
            <a:endParaRPr b="0" lang="ru-RU" sz="1800" spc="-1" strike="noStrike">
              <a:latin typeface="Arial"/>
            </a:endParaRPr>
          </a:p>
        </p:txBody>
      </p:sp>
      <p:sp>
        <p:nvSpPr>
          <p:cNvPr id="1151" name="CustomShape 2"/>
          <p:cNvSpPr/>
          <p:nvPr/>
        </p:nvSpPr>
        <p:spPr>
          <a:xfrm>
            <a:off x="5576760" y="836640"/>
            <a:ext cx="3416040" cy="294372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Aft>
                <a:spcPts val="400"/>
              </a:spcAft>
            </a:pPr>
            <a:endParaRPr b="0" lang="ru-RU" sz="1800" spc="-1" strike="noStrike">
              <a:latin typeface="Arial"/>
            </a:endParaRPr>
          </a:p>
          <a:p>
            <a:pPr algn="ctr">
              <a:lnSpc>
                <a:spcPct val="100000"/>
              </a:lnSpc>
            </a:pPr>
            <a:r>
              <a:rPr b="1" lang="ru-RU" sz="1800" spc="-1" strike="noStrike">
                <a:solidFill>
                  <a:srgbClr val="ff0000"/>
                </a:solidFill>
                <a:latin typeface="Tahoma"/>
                <a:ea typeface="DejaVu Sans"/>
              </a:rPr>
              <a:t>Лікувальні ефекти:</a:t>
            </a:r>
            <a:endParaRPr b="0" lang="ru-RU" sz="1800" spc="-1" strike="noStrike">
              <a:latin typeface="Arial"/>
            </a:endParaRPr>
          </a:p>
          <a:p>
            <a:pPr>
              <a:lnSpc>
                <a:spcPct val="100000"/>
              </a:lnSpc>
            </a:pPr>
            <a:endParaRPr b="0" lang="ru-RU" sz="1800" spc="-1" strike="noStrike">
              <a:latin typeface="Arial"/>
            </a:endParaRPr>
          </a:p>
          <a:p>
            <a:pPr indent="-216000">
              <a:lnSpc>
                <a:spcPct val="110000"/>
              </a:lnSpc>
              <a:buClr>
                <a:srgbClr val="005048"/>
              </a:buClr>
              <a:buFont typeface="Symbol" charset="2"/>
              <a:buChar char=""/>
            </a:pPr>
            <a:r>
              <a:rPr b="1" lang="ru-RU" sz="2000" spc="-1" strike="noStrike">
                <a:solidFill>
                  <a:srgbClr val="005048"/>
                </a:solidFill>
                <a:latin typeface="Tahoma"/>
                <a:ea typeface="DejaVu Sans"/>
              </a:rPr>
              <a:t>протизапальний;</a:t>
            </a:r>
            <a:endParaRPr b="0" lang="ru-RU" sz="2000" spc="-1" strike="noStrike">
              <a:latin typeface="Arial"/>
            </a:endParaRPr>
          </a:p>
          <a:p>
            <a:pPr indent="-216000">
              <a:lnSpc>
                <a:spcPct val="110000"/>
              </a:lnSpc>
              <a:buClr>
                <a:srgbClr val="005048"/>
              </a:buClr>
              <a:buFont typeface="Symbol" charset="2"/>
              <a:buChar char=""/>
            </a:pPr>
            <a:r>
              <a:rPr b="1" lang="ru-RU" sz="2000" spc="-1" strike="noStrike">
                <a:solidFill>
                  <a:srgbClr val="005048"/>
                </a:solidFill>
                <a:latin typeface="Tahoma"/>
                <a:ea typeface="DejaVu Sans"/>
              </a:rPr>
              <a:t>болезаспокійливий;</a:t>
            </a:r>
            <a:endParaRPr b="0" lang="ru-RU" sz="2000" spc="-1" strike="noStrike">
              <a:latin typeface="Arial"/>
            </a:endParaRPr>
          </a:p>
          <a:p>
            <a:pPr indent="-216000">
              <a:lnSpc>
                <a:spcPct val="110000"/>
              </a:lnSpc>
              <a:buClr>
                <a:srgbClr val="005048"/>
              </a:buClr>
              <a:buFont typeface="Symbol" charset="2"/>
              <a:buChar char=""/>
            </a:pPr>
            <a:r>
              <a:rPr b="1" lang="ru-RU" sz="2000" spc="-1" strike="noStrike">
                <a:solidFill>
                  <a:srgbClr val="005048"/>
                </a:solidFill>
                <a:latin typeface="Tahoma"/>
                <a:ea typeface="DejaVu Sans"/>
              </a:rPr>
              <a:t>протинабряковий;</a:t>
            </a:r>
            <a:endParaRPr b="0" lang="ru-RU" sz="2000" spc="-1" strike="noStrike">
              <a:latin typeface="Arial"/>
            </a:endParaRPr>
          </a:p>
          <a:p>
            <a:pPr indent="-216000">
              <a:lnSpc>
                <a:spcPct val="110000"/>
              </a:lnSpc>
              <a:buClr>
                <a:srgbClr val="005048"/>
              </a:buClr>
              <a:buFont typeface="Symbol" charset="2"/>
              <a:buChar char=""/>
            </a:pPr>
            <a:r>
              <a:rPr b="1" lang="ru-RU" sz="2000" spc="-1" strike="noStrike">
                <a:solidFill>
                  <a:srgbClr val="005048"/>
                </a:solidFill>
                <a:latin typeface="Tahoma"/>
                <a:ea typeface="DejaVu Sans"/>
              </a:rPr>
              <a:t>трофічний;</a:t>
            </a:r>
            <a:endParaRPr b="0" lang="ru-RU" sz="2000" spc="-1" strike="noStrike">
              <a:latin typeface="Arial"/>
            </a:endParaRPr>
          </a:p>
          <a:p>
            <a:pPr indent="-216000">
              <a:lnSpc>
                <a:spcPct val="110000"/>
              </a:lnSpc>
              <a:buClr>
                <a:srgbClr val="005048"/>
              </a:buClr>
              <a:buFont typeface="Symbol" charset="2"/>
              <a:buChar char=""/>
            </a:pPr>
            <a:r>
              <a:rPr b="1" lang="ru-RU" sz="2000" spc="-1" strike="noStrike">
                <a:solidFill>
                  <a:srgbClr val="005048"/>
                </a:solidFill>
                <a:latin typeface="Tahoma"/>
                <a:ea typeface="DejaVu Sans"/>
              </a:rPr>
              <a:t>нервово-рефлекторний.</a:t>
            </a:r>
            <a:endParaRPr b="0" lang="ru-RU" sz="2000" spc="-1" strike="noStrike">
              <a:latin typeface="Arial"/>
            </a:endParaRPr>
          </a:p>
        </p:txBody>
      </p:sp>
      <p:sp>
        <p:nvSpPr>
          <p:cNvPr id="1152" name="CustomShape 3"/>
          <p:cNvSpPr/>
          <p:nvPr/>
        </p:nvSpPr>
        <p:spPr>
          <a:xfrm>
            <a:off x="5576760" y="4133880"/>
            <a:ext cx="3419280" cy="1596240"/>
          </a:xfrm>
          <a:prstGeom prst="rect">
            <a:avLst/>
          </a:prstGeom>
          <a:noFill/>
          <a:ln w="9360">
            <a:noFill/>
          </a:ln>
        </p:spPr>
        <p:style>
          <a:lnRef idx="0"/>
          <a:fillRef idx="0"/>
          <a:effectRef idx="0"/>
          <a:fontRef idx="minor"/>
        </p:style>
        <p:txBody>
          <a:bodyPr lIns="90000" rIns="90000" tIns="45000" bIns="45000">
            <a:spAutoFit/>
          </a:bodyPr>
          <a:p>
            <a:pPr>
              <a:lnSpc>
                <a:spcPct val="90000"/>
              </a:lnSpc>
              <a:spcBef>
                <a:spcPts val="439"/>
              </a:spcBef>
            </a:pPr>
            <a:r>
              <a:rPr b="0" lang="ru-RU" sz="2200" spc="-1" strike="noStrike">
                <a:solidFill>
                  <a:srgbClr val="540024"/>
                </a:solidFill>
                <a:latin typeface="Tahoma"/>
                <a:ea typeface="DejaVu Sans"/>
              </a:rPr>
              <a:t>Особливість процедури полягає в сукупності всіх цих нерізко виражених, але різнонаправлених ефектів.</a:t>
            </a:r>
            <a:endParaRPr b="0" lang="ru-RU" sz="2200" spc="-1" strike="noStrike">
              <a:latin typeface="Arial"/>
            </a:endParaRPr>
          </a:p>
        </p:txBody>
      </p:sp>
      <p:pic>
        <p:nvPicPr>
          <p:cNvPr id="1153" name="Picture 7" descr=""/>
          <p:cNvPicPr/>
          <p:nvPr/>
        </p:nvPicPr>
        <p:blipFill>
          <a:blip r:embed="rId1"/>
          <a:stretch/>
        </p:blipFill>
        <p:spPr>
          <a:xfrm>
            <a:off x="269640" y="1916280"/>
            <a:ext cx="5063760" cy="3798360"/>
          </a:xfrm>
          <a:prstGeom prst="rect">
            <a:avLst/>
          </a:prstGeom>
          <a:ln w="9360">
            <a:noFill/>
          </a:ln>
        </p:spPr>
      </p:pic>
    </p:spTree>
  </p:cSld>
  <mc:AlternateContent>
    <mc:Choice Requires="p14">
      <p:transition spd="slow" p14:dur="2000"/>
    </mc:Choice>
    <mc:Fallback>
      <p:transition spd="slow"/>
    </mc:Fallback>
  </mc:AlternateContent>
</p:sld>
</file>

<file path=ppt/slides/slide1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4" name="CustomShape 1"/>
          <p:cNvSpPr/>
          <p:nvPr/>
        </p:nvSpPr>
        <p:spPr>
          <a:xfrm>
            <a:off x="216000" y="216000"/>
            <a:ext cx="8588160" cy="5927400"/>
          </a:xfrm>
          <a:prstGeom prst="rect">
            <a:avLst/>
          </a:prstGeom>
          <a:solidFill>
            <a:schemeClr val="bg1"/>
          </a:solidFill>
          <a:ln w="9360">
            <a:noFill/>
          </a:ln>
        </p:spPr>
        <p:style>
          <a:lnRef idx="0"/>
          <a:fillRef idx="0"/>
          <a:effectRef idx="0"/>
          <a:fontRef idx="minor"/>
        </p:style>
        <p:txBody>
          <a:bodyPr lIns="90000" rIns="90000" tIns="45000" bIns="45000">
            <a:noAutofit/>
          </a:bodyPr>
          <a:p>
            <a:pPr marL="3240" indent="-2880" algn="just">
              <a:lnSpc>
                <a:spcPct val="90000"/>
              </a:lnSpc>
              <a:spcBef>
                <a:spcPts val="641"/>
              </a:spcBef>
            </a:pPr>
            <a:r>
              <a:rPr b="1" lang="ru-RU" sz="3200" spc="-1" strike="noStrike">
                <a:solidFill>
                  <a:srgbClr val="ff0000"/>
                </a:solidFill>
                <a:latin typeface="Tahoma"/>
                <a:ea typeface="DejaVu Sans"/>
              </a:rPr>
              <a:t>Лазеротерапія</a:t>
            </a:r>
            <a:r>
              <a:rPr b="1" lang="ru-RU" sz="2000" spc="-1" strike="noStrike">
                <a:solidFill>
                  <a:srgbClr val="000000"/>
                </a:solidFill>
                <a:latin typeface="Arial"/>
                <a:ea typeface="DejaVu Sans"/>
              </a:rPr>
              <a:t> </a:t>
            </a:r>
            <a:r>
              <a:rPr b="1" lang="ru-RU" sz="2800" spc="-1" strike="noStrike">
                <a:solidFill>
                  <a:srgbClr val="540024"/>
                </a:solidFill>
                <a:latin typeface="Tahoma"/>
                <a:ea typeface="DejaVu Sans"/>
              </a:rPr>
              <a:t>- лікувальне застосування монохроматичного когерентного, поляризованого світла.</a:t>
            </a:r>
            <a:endParaRPr b="0" lang="ru-RU" sz="2800" spc="-1" strike="noStrike">
              <a:latin typeface="Arial"/>
            </a:endParaRPr>
          </a:p>
          <a:p>
            <a:pPr marL="3240" indent="-2880" algn="just">
              <a:lnSpc>
                <a:spcPct val="90000"/>
              </a:lnSpc>
              <a:spcBef>
                <a:spcPts val="439"/>
              </a:spcBef>
            </a:pPr>
            <a:r>
              <a:rPr b="1" i="1" lang="ru-RU" sz="2200" spc="-1" strike="noStrike">
                <a:solidFill>
                  <a:srgbClr val="7030a0"/>
                </a:solidFill>
                <a:latin typeface="Tahoma"/>
                <a:ea typeface="DejaVu Sans"/>
              </a:rPr>
              <a:t>Лазерне випромінювання має свої особливості:</a:t>
            </a:r>
            <a:endParaRPr b="0" lang="ru-RU" sz="2200" spc="-1" strike="noStrike">
              <a:latin typeface="Arial"/>
            </a:endParaRPr>
          </a:p>
          <a:p>
            <a:pPr marL="3240" indent="-2880" algn="just">
              <a:lnSpc>
                <a:spcPct val="90000"/>
              </a:lnSpc>
              <a:spcBef>
                <a:spcPts val="439"/>
              </a:spcBef>
              <a:buClr>
                <a:srgbClr val="ff0000"/>
              </a:buClr>
              <a:buFont typeface="Symbol" charset="2"/>
              <a:buChar char=""/>
            </a:pPr>
            <a:r>
              <a:rPr b="1" lang="ru-RU" sz="2200" spc="-1" strike="noStrike">
                <a:solidFill>
                  <a:srgbClr val="ff0000"/>
                </a:solidFill>
                <a:latin typeface="Tahoma"/>
                <a:ea typeface="DejaVu Sans"/>
              </a:rPr>
              <a:t>монохроматичність</a:t>
            </a:r>
            <a:r>
              <a:rPr b="1" lang="ru-RU" sz="2200" spc="-1" strike="noStrike">
                <a:solidFill>
                  <a:srgbClr val="540024"/>
                </a:solidFill>
                <a:latin typeface="Tahoma"/>
                <a:ea typeface="DejaVu Sans"/>
              </a:rPr>
              <a:t> (наявність у спектрі тільки однієї довжини хвилі);</a:t>
            </a:r>
            <a:endParaRPr b="0" lang="ru-RU" sz="2200" spc="-1" strike="noStrike">
              <a:latin typeface="Arial"/>
            </a:endParaRPr>
          </a:p>
          <a:p>
            <a:pPr marL="3240" indent="-2880" algn="just">
              <a:lnSpc>
                <a:spcPct val="90000"/>
              </a:lnSpc>
              <a:spcBef>
                <a:spcPts val="439"/>
              </a:spcBef>
              <a:buClr>
                <a:srgbClr val="ff0000"/>
              </a:buClr>
              <a:buFont typeface="Symbol" charset="2"/>
              <a:buChar char=""/>
            </a:pPr>
            <a:r>
              <a:rPr b="1" lang="ru-RU" sz="2200" spc="-1" strike="noStrike">
                <a:solidFill>
                  <a:srgbClr val="ff0000"/>
                </a:solidFill>
                <a:latin typeface="Tahoma"/>
                <a:ea typeface="DejaVu Sans"/>
              </a:rPr>
              <a:t>когеретність</a:t>
            </a:r>
            <a:r>
              <a:rPr b="1" lang="ru-RU" sz="2200" spc="-1" strike="noStrike">
                <a:solidFill>
                  <a:srgbClr val="540024"/>
                </a:solidFill>
                <a:latin typeface="Tahoma"/>
                <a:ea typeface="DejaVu Sans"/>
              </a:rPr>
              <a:t> (електромагнітних  коливань, що посилюють одне одного);</a:t>
            </a:r>
            <a:endParaRPr b="0" lang="ru-RU" sz="2200" spc="-1" strike="noStrike">
              <a:latin typeface="Arial"/>
            </a:endParaRPr>
          </a:p>
          <a:p>
            <a:pPr marL="3240" indent="-2880" algn="just">
              <a:lnSpc>
                <a:spcPct val="90000"/>
              </a:lnSpc>
              <a:spcBef>
                <a:spcPts val="439"/>
              </a:spcBef>
              <a:buClr>
                <a:srgbClr val="ff0000"/>
              </a:buClr>
              <a:buFont typeface="Symbol" charset="2"/>
              <a:buChar char=""/>
            </a:pPr>
            <a:r>
              <a:rPr b="1" lang="ru-RU" sz="2200" spc="-1" strike="noStrike">
                <a:solidFill>
                  <a:srgbClr val="ff0000"/>
                </a:solidFill>
                <a:latin typeface="Tahoma"/>
                <a:ea typeface="DejaVu Sans"/>
              </a:rPr>
              <a:t>полярізованість</a:t>
            </a:r>
            <a:r>
              <a:rPr b="1" lang="ru-RU" sz="2200" spc="-1" strike="noStrike">
                <a:solidFill>
                  <a:srgbClr val="540024"/>
                </a:solidFill>
                <a:latin typeface="Tahoma"/>
                <a:ea typeface="DejaVu Sans"/>
              </a:rPr>
              <a:t> (поперечність світлових хвиль по відношеню до направлення променя);</a:t>
            </a:r>
            <a:endParaRPr b="0" lang="ru-RU" sz="2200" spc="-1" strike="noStrike">
              <a:latin typeface="Arial"/>
            </a:endParaRPr>
          </a:p>
          <a:p>
            <a:pPr marL="3240" indent="-2880" algn="just">
              <a:lnSpc>
                <a:spcPct val="90000"/>
              </a:lnSpc>
              <a:spcBef>
                <a:spcPts val="439"/>
              </a:spcBef>
              <a:buClr>
                <a:srgbClr val="ff0000"/>
              </a:buClr>
              <a:buFont typeface="Symbol" charset="2"/>
              <a:buChar char=""/>
            </a:pPr>
            <a:r>
              <a:rPr b="1" lang="ru-RU" sz="2200" spc="-1" strike="noStrike">
                <a:solidFill>
                  <a:srgbClr val="ff0000"/>
                </a:solidFill>
                <a:latin typeface="Tahoma"/>
                <a:ea typeface="DejaVu Sans"/>
              </a:rPr>
              <a:t>паравертебральне</a:t>
            </a:r>
            <a:r>
              <a:rPr b="1" lang="ru-RU" sz="2200" spc="-1" strike="noStrike">
                <a:solidFill>
                  <a:srgbClr val="540024"/>
                </a:solidFill>
                <a:latin typeface="Tahoma"/>
                <a:ea typeface="DejaVu Sans"/>
              </a:rPr>
              <a:t>, а не радіальне поширення випромінювання, що забезпечує незначні його втрати за рахунок малого кута розходження та розсіювання променів;</a:t>
            </a:r>
            <a:endParaRPr b="0" lang="ru-RU" sz="2200" spc="-1" strike="noStrike">
              <a:latin typeface="Arial"/>
            </a:endParaRPr>
          </a:p>
          <a:p>
            <a:pPr marL="3240" indent="-2880" algn="just">
              <a:lnSpc>
                <a:spcPct val="90000"/>
              </a:lnSpc>
              <a:spcBef>
                <a:spcPts val="439"/>
              </a:spcBef>
              <a:buClr>
                <a:srgbClr val="540024"/>
              </a:buClr>
              <a:buFont typeface="Symbol" charset="2"/>
              <a:buChar char=""/>
            </a:pPr>
            <a:r>
              <a:rPr b="1" lang="ru-RU" sz="2200" spc="-1" strike="noStrike">
                <a:solidFill>
                  <a:srgbClr val="540024"/>
                </a:solidFill>
                <a:latin typeface="Tahoma"/>
                <a:ea typeface="DejaVu Sans"/>
              </a:rPr>
              <a:t>можливість отримання </a:t>
            </a:r>
            <a:r>
              <a:rPr b="1" lang="ru-RU" sz="2200" spc="-1" strike="noStrike">
                <a:solidFill>
                  <a:srgbClr val="ff0000"/>
                </a:solidFill>
                <a:latin typeface="Tahoma"/>
                <a:ea typeface="DejaVu Sans"/>
              </a:rPr>
              <a:t>великої енергетичної щільності </a:t>
            </a:r>
            <a:r>
              <a:rPr b="1" lang="ru-RU" sz="2200" spc="-1" strike="noStrike">
                <a:solidFill>
                  <a:srgbClr val="540024"/>
                </a:solidFill>
                <a:latin typeface="Tahoma"/>
                <a:ea typeface="DejaVu Sans"/>
              </a:rPr>
              <a:t>(високої  концентрації енергії в мікроскопічно малому об’ємі речовини);</a:t>
            </a:r>
            <a:endParaRPr b="0" lang="ru-RU" sz="2200" spc="-1" strike="noStrike">
              <a:latin typeface="Arial"/>
            </a:endParaRPr>
          </a:p>
          <a:p>
            <a:pPr marL="3240" indent="-2880" algn="just">
              <a:lnSpc>
                <a:spcPct val="90000"/>
              </a:lnSpc>
              <a:spcBef>
                <a:spcPts val="439"/>
              </a:spcBef>
              <a:buClr>
                <a:srgbClr val="540024"/>
              </a:buClr>
              <a:buFont typeface="Symbol" charset="2"/>
              <a:buChar char=""/>
            </a:pPr>
            <a:r>
              <a:rPr b="1" lang="ru-RU" sz="2200" spc="-1" strike="noStrike">
                <a:solidFill>
                  <a:srgbClr val="540024"/>
                </a:solidFill>
                <a:latin typeface="Tahoma"/>
                <a:ea typeface="DejaVu Sans"/>
              </a:rPr>
              <a:t>добре </a:t>
            </a:r>
            <a:r>
              <a:rPr b="1" lang="ru-RU" sz="2200" spc="-1" strike="noStrike">
                <a:solidFill>
                  <a:srgbClr val="ff0000"/>
                </a:solidFill>
                <a:latin typeface="Tahoma"/>
                <a:ea typeface="DejaVu Sans"/>
              </a:rPr>
              <a:t>оптичне  фокусування </a:t>
            </a:r>
            <a:r>
              <a:rPr b="1" lang="ru-RU" sz="2200" spc="-1" strike="noStrike">
                <a:solidFill>
                  <a:srgbClr val="540024"/>
                </a:solidFill>
                <a:latin typeface="Tahoma"/>
                <a:ea typeface="DejaVu Sans"/>
              </a:rPr>
              <a:t>випромінювання.</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5" name="CustomShape 1"/>
          <p:cNvSpPr/>
          <p:nvPr/>
        </p:nvSpPr>
        <p:spPr>
          <a:xfrm>
            <a:off x="446400" y="1643040"/>
            <a:ext cx="3052800" cy="3442320"/>
          </a:xfrm>
          <a:prstGeom prst="rect">
            <a:avLst/>
          </a:prstGeom>
          <a:noFill/>
          <a:ln w="9360">
            <a:noFill/>
          </a:ln>
        </p:spPr>
        <p:style>
          <a:lnRef idx="0"/>
          <a:fillRef idx="0"/>
          <a:effectRef idx="0"/>
          <a:fontRef idx="minor"/>
        </p:style>
        <p:txBody>
          <a:bodyPr lIns="90000" rIns="90000" tIns="45000" bIns="45000">
            <a:spAutoFit/>
          </a:bodyPr>
          <a:p>
            <a:pPr>
              <a:lnSpc>
                <a:spcPct val="100000"/>
              </a:lnSpc>
              <a:spcAft>
                <a:spcPts val="479"/>
              </a:spcAft>
            </a:pPr>
            <a:r>
              <a:rPr b="1" lang="ru-RU" sz="2400" spc="-1" strike="noStrike">
                <a:solidFill>
                  <a:srgbClr val="ff0000"/>
                </a:solidFill>
                <a:latin typeface="Tahoma"/>
                <a:ea typeface="DejaVu Sans"/>
              </a:rPr>
              <a:t>Лікувальні ефекти:</a:t>
            </a:r>
            <a:endParaRPr b="0" lang="ru-RU" sz="2400" spc="-1" strike="noStrike">
              <a:latin typeface="Arial"/>
            </a:endParaRPr>
          </a:p>
          <a:p>
            <a:pPr indent="-216000">
              <a:lnSpc>
                <a:spcPct val="100000"/>
              </a:lnSpc>
              <a:buClr>
                <a:srgbClr val="005048"/>
              </a:buClr>
              <a:buFont typeface="Symbol" charset="2"/>
              <a:buChar char=""/>
            </a:pPr>
            <a:r>
              <a:rPr b="1" lang="ru-RU" sz="2400" spc="-1" strike="noStrike">
                <a:solidFill>
                  <a:srgbClr val="005048"/>
                </a:solidFill>
                <a:latin typeface="Tahoma"/>
                <a:ea typeface="DejaVu Sans"/>
              </a:rPr>
              <a:t>протизапальний;</a:t>
            </a:r>
            <a:endParaRPr b="0" lang="ru-RU" sz="2400" spc="-1" strike="noStrike">
              <a:latin typeface="Arial"/>
            </a:endParaRPr>
          </a:p>
          <a:p>
            <a:pPr indent="-216000">
              <a:lnSpc>
                <a:spcPct val="100000"/>
              </a:lnSpc>
              <a:buClr>
                <a:srgbClr val="005048"/>
              </a:buClr>
              <a:buFont typeface="Symbol" charset="2"/>
              <a:buChar char=""/>
            </a:pPr>
            <a:r>
              <a:rPr b="1" lang="ru-RU" sz="2400" spc="-1" strike="noStrike">
                <a:solidFill>
                  <a:srgbClr val="005048"/>
                </a:solidFill>
                <a:latin typeface="Tahoma"/>
                <a:ea typeface="DejaVu Sans"/>
              </a:rPr>
              <a:t>бактерицидний;</a:t>
            </a:r>
            <a:endParaRPr b="0" lang="ru-RU" sz="2400" spc="-1" strike="noStrike">
              <a:latin typeface="Arial"/>
            </a:endParaRPr>
          </a:p>
          <a:p>
            <a:pPr indent="-216000">
              <a:lnSpc>
                <a:spcPct val="100000"/>
              </a:lnSpc>
              <a:buClr>
                <a:srgbClr val="005048"/>
              </a:buClr>
              <a:buFont typeface="Symbol" charset="2"/>
              <a:buChar char=""/>
            </a:pPr>
            <a:r>
              <a:rPr b="1" lang="ru-RU" sz="2400" spc="-1" strike="noStrike">
                <a:solidFill>
                  <a:srgbClr val="005048"/>
                </a:solidFill>
                <a:latin typeface="Tahoma"/>
                <a:ea typeface="DejaVu Sans"/>
              </a:rPr>
              <a:t>трофічний;</a:t>
            </a:r>
            <a:endParaRPr b="0" lang="ru-RU" sz="2400" spc="-1" strike="noStrike">
              <a:latin typeface="Arial"/>
            </a:endParaRPr>
          </a:p>
          <a:p>
            <a:pPr indent="-216000">
              <a:lnSpc>
                <a:spcPct val="100000"/>
              </a:lnSpc>
              <a:buClr>
                <a:srgbClr val="005048"/>
              </a:buClr>
              <a:buFont typeface="Symbol" charset="2"/>
              <a:buChar char=""/>
            </a:pPr>
            <a:r>
              <a:rPr b="1" lang="ru-RU" sz="2400" spc="-1" strike="noStrike">
                <a:solidFill>
                  <a:srgbClr val="005048"/>
                </a:solidFill>
                <a:latin typeface="Tahoma"/>
                <a:ea typeface="DejaVu Sans"/>
              </a:rPr>
              <a:t>болезаспокійливий;   </a:t>
            </a:r>
            <a:endParaRPr b="0" lang="ru-RU" sz="2400" spc="-1" strike="noStrike">
              <a:latin typeface="Arial"/>
            </a:endParaRPr>
          </a:p>
          <a:p>
            <a:pPr indent="-216000">
              <a:lnSpc>
                <a:spcPct val="100000"/>
              </a:lnSpc>
              <a:buClr>
                <a:srgbClr val="005048"/>
              </a:buClr>
              <a:buFont typeface="Symbol" charset="2"/>
              <a:buChar char=""/>
            </a:pPr>
            <a:r>
              <a:rPr b="1" lang="ru-RU" sz="2400" spc="-1" strike="noStrike">
                <a:solidFill>
                  <a:srgbClr val="005048"/>
                </a:solidFill>
                <a:latin typeface="Tahoma"/>
                <a:ea typeface="DejaVu Sans"/>
              </a:rPr>
              <a:t>імуностимулюючий.</a:t>
            </a:r>
            <a:endParaRPr b="0" lang="ru-RU" sz="2400" spc="-1" strike="noStrike">
              <a:latin typeface="Arial"/>
            </a:endParaRPr>
          </a:p>
        </p:txBody>
      </p:sp>
      <p:pic>
        <p:nvPicPr>
          <p:cNvPr id="1156" name="Picture 5" descr=""/>
          <p:cNvPicPr/>
          <p:nvPr/>
        </p:nvPicPr>
        <p:blipFill>
          <a:blip r:embed="rId1"/>
          <a:stretch/>
        </p:blipFill>
        <p:spPr>
          <a:xfrm>
            <a:off x="3744000" y="864000"/>
            <a:ext cx="4903920" cy="4616640"/>
          </a:xfrm>
          <a:prstGeom prst="rect">
            <a:avLst/>
          </a:prstGeom>
          <a:ln w="936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CustomShape 1"/>
          <p:cNvSpPr/>
          <p:nvPr/>
        </p:nvSpPr>
        <p:spPr>
          <a:xfrm>
            <a:off x="500040" y="571320"/>
            <a:ext cx="8036280" cy="52088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800" spc="-1" strike="noStrike">
                <a:solidFill>
                  <a:srgbClr val="000000"/>
                </a:solidFill>
                <a:latin typeface="Arial"/>
                <a:ea typeface="DejaVu Sans"/>
              </a:rPr>
              <a:t>Слід зазначити, що особливості клімату, залежні від місцевих умов розташування курорту, можуть мати більше терапевтичне значення, ніж кліматичні відмінності цілої зони. </a:t>
            </a:r>
            <a:endParaRPr b="0" lang="ru-RU" sz="2800" spc="-1" strike="noStrike">
              <a:latin typeface="Arial"/>
            </a:endParaRPr>
          </a:p>
          <a:p>
            <a:pPr algn="just">
              <a:lnSpc>
                <a:spcPct val="100000"/>
              </a:lnSpc>
            </a:pPr>
            <a:r>
              <a:rPr b="1" lang="ru-RU" sz="2800" spc="-1" strike="noStrike">
                <a:solidFill>
                  <a:srgbClr val="000000"/>
                </a:solidFill>
                <a:latin typeface="Arial"/>
                <a:ea typeface="DejaVu Sans"/>
              </a:rPr>
              <a:t>Тому найбільш важливою є </a:t>
            </a:r>
            <a:r>
              <a:rPr b="1" lang="ru-RU" sz="2800" spc="-1" strike="noStrike">
                <a:solidFill>
                  <a:srgbClr val="7030a0"/>
                </a:solidFill>
                <a:latin typeface="Arial"/>
                <a:ea typeface="DejaVu Sans"/>
              </a:rPr>
              <a:t>мікрокліматична оцінка курортної території.</a:t>
            </a:r>
            <a:endParaRPr b="0" lang="ru-RU" sz="2800" spc="-1" strike="noStrike">
              <a:latin typeface="Arial"/>
            </a:endParaRPr>
          </a:p>
          <a:p>
            <a:pPr algn="just">
              <a:lnSpc>
                <a:spcPct val="100000"/>
              </a:lnSpc>
            </a:pPr>
            <a:r>
              <a:rPr b="1" lang="ru-RU" sz="2800" spc="-1" strike="noStrike">
                <a:solidFill>
                  <a:srgbClr val="000000"/>
                </a:solidFill>
                <a:latin typeface="Arial"/>
                <a:ea typeface="DejaVu Sans"/>
              </a:rPr>
              <a:t>На кліматичних курортах використовується також </a:t>
            </a:r>
            <a:r>
              <a:rPr b="1" i="1" lang="ru-RU" sz="2800" spc="-1" strike="noStrike">
                <a:solidFill>
                  <a:srgbClr val="ff0000"/>
                </a:solidFill>
                <a:latin typeface="Arial"/>
                <a:ea typeface="DejaVu Sans"/>
              </a:rPr>
              <a:t>ландшафтотерапія</a:t>
            </a:r>
            <a:r>
              <a:rPr b="1" lang="ru-RU" sz="2800" spc="-1" strike="noStrike">
                <a:solidFill>
                  <a:srgbClr val="000000"/>
                </a:solidFill>
                <a:latin typeface="Arial"/>
                <a:ea typeface="DejaVu Sans"/>
              </a:rPr>
              <a:t> та </a:t>
            </a:r>
            <a:r>
              <a:rPr b="1" i="1" lang="ru-RU" sz="2800" spc="-1" strike="noStrike">
                <a:solidFill>
                  <a:srgbClr val="ff0000"/>
                </a:solidFill>
                <a:latin typeface="Arial"/>
                <a:ea typeface="DejaVu Sans"/>
              </a:rPr>
              <a:t>спелеотерапія</a:t>
            </a:r>
            <a:r>
              <a:rPr b="1" lang="ru-RU" sz="2800" spc="-1" strike="noStrike">
                <a:solidFill>
                  <a:srgbClr val="000000"/>
                </a:solidFill>
                <a:latin typeface="Arial"/>
                <a:ea typeface="DejaVu Sans"/>
              </a:rPr>
              <a:t>. </a:t>
            </a:r>
            <a:endParaRPr b="0" lang="ru-RU" sz="2800" spc="-1" strike="noStrike">
              <a:latin typeface="Arial"/>
            </a:endParaRPr>
          </a:p>
          <a:p>
            <a:pPr algn="just">
              <a:lnSpc>
                <a:spcPct val="100000"/>
              </a:lnSpc>
            </a:pPr>
            <a:r>
              <a:rPr b="1" lang="ru-RU" sz="2800" spc="-1" strike="noStrike">
                <a:solidFill>
                  <a:srgbClr val="000000"/>
                </a:solidFill>
                <a:latin typeface="Arial"/>
                <a:ea typeface="DejaVu Sans"/>
              </a:rPr>
              <a:t>Однак основним лікувальним чинником на кліматичних курортах є </a:t>
            </a:r>
            <a:r>
              <a:rPr b="1" i="1" lang="ru-RU" sz="2800" spc="-1" strike="noStrike">
                <a:solidFill>
                  <a:srgbClr val="ff0000"/>
                </a:solidFill>
                <a:latin typeface="Arial"/>
                <a:ea typeface="DejaVu Sans"/>
              </a:rPr>
              <a:t>кліматотерапія</a:t>
            </a:r>
            <a:r>
              <a:rPr b="1" lang="ru-RU" sz="2800" spc="-1" strike="noStrike">
                <a:solidFill>
                  <a:srgbClr val="000000"/>
                </a:solidFill>
                <a:latin typeface="Arial"/>
                <a:ea typeface="DejaVu Sans"/>
              </a:rPr>
              <a:t>.</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1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7" name="TextShape 1"/>
          <p:cNvSpPr txBox="1"/>
          <p:nvPr/>
        </p:nvSpPr>
        <p:spPr>
          <a:xfrm>
            <a:off x="431640" y="216000"/>
            <a:ext cx="8478000" cy="9087840"/>
          </a:xfrm>
          <a:prstGeom prst="rect">
            <a:avLst/>
          </a:prstGeom>
          <a:noFill/>
          <a:ln>
            <a:noFill/>
          </a:ln>
        </p:spPr>
        <p:txBody>
          <a:bodyPr lIns="90000" rIns="90000" tIns="45000" bIns="45000">
            <a:spAutoFit/>
          </a:bodyPr>
          <a:p>
            <a:pPr algn="ctr">
              <a:lnSpc>
                <a:spcPct val="100000"/>
              </a:lnSpc>
            </a:pPr>
            <a:r>
              <a:rPr b="1" i="1" lang="uk-UA" sz="2000" spc="-1" strike="noStrike">
                <a:latin typeface="Times New Roman"/>
              </a:rPr>
              <a:t>Рекомендована література:</a:t>
            </a:r>
            <a:endParaRPr b="1" i="1" lang="uk-UA" sz="2000" spc="-1" strike="noStrike">
              <a:latin typeface="Times New Roman"/>
              <a:ea typeface="Times New Roman"/>
            </a:endParaRPr>
          </a:p>
          <a:p>
            <a:pPr algn="just">
              <a:lnSpc>
                <a:spcPct val="100000"/>
              </a:lnSpc>
            </a:pPr>
            <a:r>
              <a:rPr b="0" lang="ru-RU" sz="1600" spc="-1" strike="noStrike">
                <a:latin typeface="Times New Roman"/>
              </a:rPr>
              <a:t>Кравець О. М., Рябєв А. А. </a:t>
            </a:r>
            <a:r>
              <a:rPr b="0" i="1" lang="ru-RU" sz="1600" spc="-1" strike="noStrike">
                <a:latin typeface="Times New Roman"/>
                <a:ea typeface="Times New Roman"/>
              </a:rPr>
              <a:t>Курортологія :</a:t>
            </a:r>
            <a:r>
              <a:rPr b="0" lang="ru-RU" sz="1600" spc="-1" strike="noStrike">
                <a:latin typeface="Times New Roman"/>
              </a:rPr>
              <a:t> підручник. Харків : ХНУМГ ім. О. М. Бекетова, 2017. 167 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Демидова В.Е., Сундукова А.Х. Здоровый педагог - здоровый ребенок. Культура питания и закаливания. Практическое руководство. Москва: ИД "Цветной мир", 2013. 96 с. </a:t>
            </a:r>
            <a:r>
              <a:rPr b="0" lang="ru-RU" sz="1600" spc="-1" strike="noStrike">
                <a:latin typeface="Times New Roman"/>
              </a:rPr>
              <a:t> </a:t>
            </a:r>
            <a:endParaRPr b="0" lang="ru-RU" sz="1600" spc="-1" strike="noStrike">
              <a:latin typeface="Times New Roman"/>
              <a:ea typeface="Times New Roman"/>
            </a:endParaRPr>
          </a:p>
          <a:p>
            <a:pPr algn="just">
              <a:lnSpc>
                <a:spcPct val="100000"/>
              </a:lnSpc>
            </a:pPr>
            <a:r>
              <a:rPr b="0" lang="uk-UA" sz="1600" spc="-1" strike="noStrike">
                <a:latin typeface="Times New Roman"/>
                <a:ea typeface="Times New Roman"/>
              </a:rPr>
              <a:t>Фізіологія харчування : підручник / Павлоцька Л. Ф., Дуденко Н. В., Левітін Є. Я. та ін. Суми : Університетська книга, 2017. 473 с.</a:t>
            </a:r>
            <a:endParaRPr b="0" lang="uk-UA" sz="1600" spc="-1" strike="noStrike">
              <a:latin typeface="Times New Roman"/>
              <a:ea typeface="Times New Roman"/>
            </a:endParaRPr>
          </a:p>
          <a:p>
            <a:pPr algn="just">
              <a:lnSpc>
                <a:spcPct val="100000"/>
              </a:lnSpc>
            </a:pPr>
            <a:r>
              <a:rPr b="0" lang="uk-UA" sz="1600" spc="-1" strike="noStrike">
                <a:latin typeface="Times New Roman"/>
                <a:ea typeface="Times New Roman"/>
              </a:rPr>
              <a:t>Гігієна харчування з основами нутриціології : підручник : у 2 кн. / В.І. Ципріян, І.Т. Матасар, В.І. Слободкін та ін.; за ред. </a:t>
            </a:r>
            <a:r>
              <a:rPr b="0" lang="ru-RU" sz="1600" spc="-1" strike="noStrike">
                <a:latin typeface="Times New Roman"/>
                <a:ea typeface="Times New Roman"/>
              </a:rPr>
              <a:t>В. І. Ципріяна. </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Зубар Н. М. Основи фізіології та гігієни харчування : підручник. Київ : Центр учб. л-ри, 2010. 330 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Методичні рекомендації до практичних занять з дисципліни «Основи раціонального харчування» / укладачі: Брич В.В., Миронюк І.С. Ужгород, 2018. 96 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Олексієнко Я. І., Шахматов В. А., Верещагіна О. П. Харчування та його вплив на здоров’я людини: навчально-методичний посібни. Черкаси: ПП Чабаненко Ю. А., 2014. 42 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Демидова В.Е., Сундукова А.Х. Здоровый педагог - здоровый ребенок. Культура питания и закаливания. Практическое руководство. Москва: ИД "Цветной мир", 2013. 96 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Лекарственные растения, сырье и фитопрепараты : учебное пособие. Часть 1 / сост. Тихонов В.Н., Калинкина Г.И., Сальникова Е.Н. ; под ред. Дмитрука С.Е. Томск, 2004. 116</a:t>
            </a:r>
            <a:r>
              <a:rPr b="0" lang="en-US" sz="1600" spc="-1" strike="noStrike">
                <a:latin typeface="Times New Roman"/>
                <a:ea typeface="Times New Roman"/>
              </a:rPr>
              <a:t> </a:t>
            </a:r>
            <a:r>
              <a:rPr b="0" lang="ru-RU" sz="1600" spc="-1" strike="noStrike">
                <a:latin typeface="Times New Roman"/>
                <a:ea typeface="Times New Roman"/>
              </a:rPr>
              <a:t>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Лекарственные растения, сырье и фитопрепараты : учебное пособие. Часть 2 / сост. Тихонов В.Н., Калинкина Г.И., Сальникова Е.Н. ; под ред. Дмитрука С.Е. Томск, 2004. 148</a:t>
            </a:r>
            <a:r>
              <a:rPr b="0" lang="en-US" sz="1600" spc="-1" strike="noStrike">
                <a:latin typeface="Times New Roman"/>
                <a:ea typeface="Times New Roman"/>
              </a:rPr>
              <a:t> </a:t>
            </a:r>
            <a:r>
              <a:rPr b="0" lang="ru-RU" sz="1600" spc="-1" strike="noStrike">
                <a:latin typeface="Times New Roman"/>
                <a:ea typeface="Times New Roman"/>
              </a:rPr>
              <a:t>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Солодовниченко Н.М.,Журавльов М.С., Ковальов В.М. Лікарська рослинна сировина та фітопрепарати : посіб. з фармакогнозії з основами біохімії лікар. рослин. Харків : Вид-во НФАУ “Золоті сторінки”, 2001. 408 с.</a:t>
            </a:r>
            <a:endParaRPr b="0" lang="ru-RU" sz="1600" spc="-1" strike="noStrike">
              <a:latin typeface="Times New Roman"/>
              <a:ea typeface="Times New Roman"/>
            </a:endParaRPr>
          </a:p>
          <a:p>
            <a:pPr algn="just">
              <a:lnSpc>
                <a:spcPct val="100000"/>
              </a:lnSpc>
            </a:pPr>
            <a:r>
              <a:rPr b="0" lang="ru-RU" sz="1600" spc="-1" strike="noStrike">
                <a:latin typeface="Times New Roman"/>
                <a:ea typeface="Times New Roman"/>
              </a:rPr>
              <a:t>Яременко К. </a:t>
            </a:r>
            <a:r>
              <a:rPr b="0" lang="ru-RU" sz="1600" spc="9" strike="noStrike">
                <a:latin typeface="Times New Roman"/>
                <a:ea typeface="Times New Roman"/>
              </a:rPr>
              <a:t>Оптимальное состояние организма и адаптогены. Москва: Элби, </a:t>
            </a:r>
            <a:r>
              <a:rPr b="0" lang="ru-RU" sz="1600" spc="-1" strike="noStrike">
                <a:latin typeface="Times New Roman"/>
                <a:ea typeface="Times New Roman"/>
              </a:rPr>
              <a:t>2008. 136 с.</a:t>
            </a:r>
            <a:endParaRPr b="0" lang="ru-RU" sz="1600" spc="-1" strike="noStrike">
              <a:latin typeface="Times New Roman"/>
              <a:ea typeface="Times New Roman"/>
            </a:endParaRPr>
          </a:p>
          <a:p>
            <a:pPr>
              <a:lnSpc>
                <a:spcPct val="100000"/>
              </a:lnSpc>
            </a:pPr>
            <a:endParaRPr b="0" lang="ru-RU" sz="1600" spc="-1" strike="noStrike">
              <a:latin typeface="Times New Roman"/>
              <a:ea typeface="Times New Roman"/>
            </a:endParaRPr>
          </a:p>
        </p:txBody>
      </p:sp>
    </p:spTree>
  </p:cSld>
  <mc:AlternateContent>
    <mc:Choice Requires="p14">
      <p:transition spd="slow" p14:dur="2000"/>
    </mc:Choice>
    <mc:Fallback>
      <p:transition spd="slow"/>
    </mc:Fallback>
  </mc:AlternateContent>
</p:sld>
</file>

<file path=ppt/slides/slide1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8" name="TextShape 1"/>
          <p:cNvSpPr txBox="1"/>
          <p:nvPr/>
        </p:nvSpPr>
        <p:spPr>
          <a:xfrm>
            <a:off x="216000" y="216000"/>
            <a:ext cx="8784000" cy="6048000"/>
          </a:xfrm>
          <a:prstGeom prst="rect">
            <a:avLst/>
          </a:prstGeom>
          <a:noFill/>
          <a:ln>
            <a:noFill/>
          </a:ln>
        </p:spPr>
        <p:txBody>
          <a:bodyPr lIns="90000" rIns="90000" tIns="45000" bIns="45000">
            <a:spAutoFit/>
          </a:bodyPr>
          <a:p>
            <a:pPr algn="ctr">
              <a:lnSpc>
                <a:spcPct val="150000"/>
              </a:lnSpc>
            </a:pPr>
            <a:r>
              <a:rPr b="1" lang="ru-RU" sz="2000" spc="-1" strike="noStrike">
                <a:latin typeface="Arial"/>
                <a:ea typeface="Times New Roman"/>
              </a:rPr>
              <a:t>Інформаційні ресурси</a:t>
            </a:r>
            <a:r>
              <a:rPr b="0" lang="ru-RU" sz="2000" spc="-1" strike="noStrike">
                <a:latin typeface="Arial"/>
                <a:ea typeface="Times New Roman"/>
              </a:rPr>
              <a:t>:</a:t>
            </a:r>
            <a:endParaRPr b="0" lang="ru-RU" sz="2000" spc="-1" strike="noStrike">
              <a:latin typeface="Arial"/>
            </a:endParaRPr>
          </a:p>
          <a:p>
            <a:pPr marL="216000" indent="-216000" algn="just">
              <a:lnSpc>
                <a:spcPct val="100000"/>
              </a:lnSpc>
              <a:buClr>
                <a:srgbClr val="000000"/>
              </a:buClr>
              <a:buSzPct val="45000"/>
              <a:buFont typeface="Wingdings" charset="2"/>
              <a:buChar char=""/>
            </a:pPr>
            <a:r>
              <a:rPr b="0" lang="ru-RU" sz="1600" spc="-1" strike="noStrike">
                <a:latin typeface="Arial"/>
              </a:rPr>
              <a:t>Портал </a:t>
            </a:r>
            <a:r>
              <a:rPr b="0" lang="ru-RU" sz="1600" spc="-1" strike="noStrike">
                <a:latin typeface="Arial"/>
              </a:rPr>
              <a:t>электронной </a:t>
            </a:r>
            <a:r>
              <a:rPr b="0" lang="ru-RU" sz="1600" spc="-1" strike="noStrike">
                <a:latin typeface="Arial"/>
              </a:rPr>
              <a:t>медицинской литературы. </a:t>
            </a:r>
            <a:r>
              <a:rPr b="0" lang="en-US" sz="1600" spc="-1" strike="noStrike">
                <a:latin typeface="Arial"/>
              </a:rPr>
              <a:t>URL</a:t>
            </a:r>
            <a:r>
              <a:rPr b="0" lang="ru-RU" sz="1600" spc="-1" strike="noStrike">
                <a:latin typeface="Arial"/>
              </a:rPr>
              <a:t>:</a:t>
            </a:r>
            <a:r>
              <a:rPr b="0" lang="ru-RU" sz="1600" spc="-1" strike="noStrike">
                <a:latin typeface="Arial"/>
                <a:hlinkClick r:id="rId1"/>
              </a:rPr>
              <a:t>http://medulka.ru/himiya-biohimiya/books-page</a:t>
            </a:r>
            <a:r>
              <a:rPr b="0" lang="ru-RU" sz="1600" spc="-1" strike="noStrike">
                <a:latin typeface="Arial"/>
              </a:rPr>
              <a:t>.</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ru-RU" sz="1600" spc="-1" strike="noStrike">
                <a:latin typeface="Arial"/>
                <a:ea typeface="Times New Roman"/>
              </a:rPr>
              <a:t>Як слідкувати за харчуванням – 3 додатки, які допоможуть з раціоном. URL:</a:t>
            </a:r>
            <a:r>
              <a:rPr b="0" lang="en-US" sz="1600" spc="-1" strike="noStrike">
                <a:latin typeface="Arial"/>
                <a:ea typeface="Times New Roman"/>
              </a:rPr>
              <a:t> </a:t>
            </a:r>
            <a:r>
              <a:rPr b="0" lang="ru-RU" sz="1600" spc="-1" strike="noStrike">
                <a:latin typeface="Arial"/>
                <a:ea typeface="Times New Roman"/>
              </a:rPr>
              <a:t>https://lviv.com/statti/iak-slidkuvaty-za-kharchuvanniam-3-dodatky-iaki-dopomozhut-z-ratsionom/.</a:t>
            </a:r>
            <a:endParaRPr b="0" lang="ru-RU" sz="1600" spc="-1" strike="noStrike">
              <a:latin typeface="Arial"/>
            </a:endParaRPr>
          </a:p>
          <a:p>
            <a:pPr marL="216000" indent="-216000">
              <a:lnSpc>
                <a:spcPct val="100000"/>
              </a:lnSpc>
              <a:buClr>
                <a:srgbClr val="000000"/>
              </a:buClr>
              <a:buSzPct val="45000"/>
              <a:buFont typeface="Wingdings" charset="2"/>
              <a:buChar char=""/>
            </a:pPr>
            <a:r>
              <a:rPr b="0" lang="ru-RU" sz="1600" spc="-1" strike="noStrike">
                <a:latin typeface="Arial"/>
                <a:ea typeface="Times New Roman"/>
              </a:rPr>
              <a:t>Як стати більш продуктивними завдяки календарю харчування</a:t>
            </a:r>
            <a:r>
              <a:rPr b="0" lang="ru-RU" sz="1600" spc="-1" strike="noStrike">
                <a:latin typeface="Arial"/>
                <a:ea typeface="Times New Roman"/>
              </a:rPr>
              <a:t>. </a:t>
            </a:r>
            <a:r>
              <a:rPr b="0" lang="ru-RU" sz="1600" spc="-1" strike="noStrike">
                <a:latin typeface="Arial"/>
                <a:ea typeface="Times New Roman"/>
              </a:rPr>
              <a:t>URL:</a:t>
            </a:r>
            <a:r>
              <a:rPr b="0" lang="en-US" sz="1600" spc="-1" strike="noStrike">
                <a:latin typeface="Arial"/>
                <a:ea typeface="Times New Roman"/>
              </a:rPr>
              <a:t> </a:t>
            </a:r>
            <a:r>
              <a:rPr b="0" lang="ru-RU" sz="1600" spc="-1" strike="noStrike">
                <a:latin typeface="Arial"/>
                <a:ea typeface="Times New Roman"/>
              </a:rPr>
              <a:t>https://happymonday.ua/kalendar-harchuvannya</a:t>
            </a:r>
            <a:r>
              <a:rPr b="0" lang="en-US" sz="1600" spc="-1" strike="noStrike">
                <a:latin typeface="Arial"/>
                <a:ea typeface="Times New Roman"/>
              </a:rPr>
              <a:t>.</a:t>
            </a:r>
            <a:r>
              <a:rPr b="0" lang="ru-RU" sz="1600" spc="-1" strike="noStrike">
                <a:latin typeface="Arial"/>
              </a:rPr>
              <a:t> </a:t>
            </a:r>
            <a:endParaRPr b="0" lang="ru-RU" sz="1600" spc="-1" strike="noStrike">
              <a:latin typeface="Arial"/>
            </a:endParaRPr>
          </a:p>
          <a:p>
            <a:pPr marL="216000" indent="-216000">
              <a:lnSpc>
                <a:spcPct val="100000"/>
              </a:lnSpc>
              <a:buClr>
                <a:srgbClr val="000000"/>
              </a:buClr>
              <a:buSzPct val="45000"/>
              <a:buFont typeface="Wingdings" charset="2"/>
              <a:buChar char=""/>
            </a:pPr>
            <a:r>
              <a:rPr b="0" lang="ru-RU" sz="1600" spc="-1" strike="noStrike">
                <a:latin typeface="Arial"/>
                <a:ea typeface="Times New Roman"/>
              </a:rPr>
              <a:t>Электронные медицинские книги. </a:t>
            </a:r>
            <a:r>
              <a:rPr b="0" lang="en-US" sz="1600" spc="-1" strike="noStrike">
                <a:latin typeface="Arial"/>
                <a:ea typeface="Times New Roman"/>
              </a:rPr>
              <a:t>URL</a:t>
            </a:r>
            <a:r>
              <a:rPr b="0" lang="ru-RU" sz="1600" spc="-1" strike="noStrike">
                <a:latin typeface="Arial"/>
                <a:ea typeface="Times New Roman"/>
              </a:rPr>
              <a:t>: </a:t>
            </a:r>
            <a:r>
              <a:rPr b="0" lang="ru-RU" sz="1600" spc="-1" strike="noStrike">
                <a:latin typeface="Arial"/>
                <a:hlinkClick r:id="rId2"/>
              </a:rPr>
              <a:t>http://www.medliter.ru</a:t>
            </a:r>
            <a:r>
              <a:rPr b="0" lang="ru-RU" sz="1600" spc="-1" strike="noStrike">
                <a:latin typeface="Arial"/>
                <a:ea typeface="Times New Roman"/>
              </a:rPr>
              <a:t>.</a:t>
            </a:r>
            <a:endParaRPr b="0" lang="ru-RU" sz="1600" spc="-1" strike="noStrike">
              <a:latin typeface="Arial"/>
            </a:endParaRPr>
          </a:p>
          <a:p>
            <a:pPr marL="216000" indent="-216000">
              <a:lnSpc>
                <a:spcPct val="100000"/>
              </a:lnSpc>
              <a:buClr>
                <a:srgbClr val="000000"/>
              </a:buClr>
              <a:buSzPct val="45000"/>
              <a:buFont typeface="Wingdings" charset="2"/>
              <a:buChar char=""/>
            </a:pPr>
            <a:r>
              <a:rPr b="0" lang="ru-RU" sz="1600" spc="-1" strike="noStrike">
                <a:latin typeface="Arial"/>
                <a:ea typeface="Times New Roman"/>
              </a:rPr>
              <a:t>Интернет учебники по биологии и биохимии. </a:t>
            </a:r>
            <a:r>
              <a:rPr b="0" lang="en-US" sz="1600" spc="-1" strike="noStrike">
                <a:latin typeface="Arial"/>
                <a:ea typeface="Times New Roman"/>
              </a:rPr>
              <a:t>URL</a:t>
            </a:r>
            <a:r>
              <a:rPr b="0" lang="uk-UA" sz="1600" spc="-1" strike="noStrike">
                <a:latin typeface="Arial"/>
                <a:ea typeface="Times New Roman"/>
              </a:rPr>
              <a:t>: </a:t>
            </a:r>
            <a:r>
              <a:rPr b="0" lang="ru-RU" sz="1600" spc="-1" strike="noStrike">
                <a:latin typeface="Arial"/>
                <a:hlinkClick r:id="rId3"/>
              </a:rPr>
              <a:t>http://bookboon.com/en/textbooks/biology-biochemistry</a:t>
            </a:r>
            <a:r>
              <a:rPr b="0" lang="en-US" sz="1600" spc="-1" strike="noStrike">
                <a:latin typeface="Arial"/>
                <a:ea typeface="Times New Roman"/>
              </a:rPr>
              <a:t>.</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ru-RU" sz="1600" spc="-1" strike="noStrike">
                <a:latin typeface="Arial"/>
                <a:ea typeface="Times New Roman"/>
              </a:rPr>
              <a:t>Журнал "Медична реабілітація, курортологія, фізіотерапія".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4"/>
              </a:rPr>
              <a:t>http://kurort.gov.ua/index.php/uk/zhurnal</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ru-RU" sz="1600" spc="-1" strike="noStrike">
                <a:latin typeface="Arial"/>
                <a:ea typeface="Times New Roman"/>
              </a:rPr>
              <a:t>Журнал "Вопросы курортологии, физиотерапии и лечебной физической культуры". </a:t>
            </a:r>
            <a:r>
              <a:rPr b="0" lang="ru-RU" sz="1600" spc="-1" strike="noStrike" cap="all">
                <a:latin typeface="Arial"/>
                <a:ea typeface="Times New Roman"/>
              </a:rPr>
              <a:t>Url</a:t>
            </a:r>
            <a:r>
              <a:rPr b="0" lang="ru-RU" sz="1600" spc="-1" strike="noStrike">
                <a:latin typeface="Arial"/>
                <a:ea typeface="Times New Roman"/>
              </a:rPr>
              <a:t>: </a:t>
            </a:r>
            <a:r>
              <a:rPr b="0" lang="ru-RU" sz="1600" spc="-1" strike="noStrike">
                <a:latin typeface="Arial"/>
                <a:ea typeface="Times New Roman"/>
                <a:hlinkClick r:id="rId5"/>
              </a:rPr>
              <a:t>https://rehabmed.pro/index.php/journal</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ru-RU" sz="1600" spc="-1" strike="noStrike">
                <a:latin typeface="Arial"/>
                <a:ea typeface="Times New Roman"/>
              </a:rPr>
              <a:t>Журнал "Физиотерапия, бальнеология и реабилитация".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6"/>
              </a:rPr>
              <a:t>http://www.medlit.ru/journalsview/physiotherapy/главная/</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ru-RU" sz="1600" spc="-1" strike="noStrike">
                <a:latin typeface="Arial"/>
                <a:ea typeface="Times New Roman"/>
              </a:rPr>
              <a:t>Журнал "Вопросы курортологии, физиотерапии и лечебной физической культуры".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7"/>
              </a:rPr>
              <a:t>https://mediasphera.ru/journal/voprosy-kurortologii-fizioterapii-i-lechebnoj-fizicheskoj-kultury</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en-US" sz="1600" spc="-1" strike="noStrike">
                <a:latin typeface="Arial"/>
                <a:ea typeface="Times New Roman"/>
              </a:rPr>
              <a:t>Therapeutic Recreation Journal.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8"/>
              </a:rPr>
              <a:t>https://js.sagamorepub.com/trj</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en-US" sz="1600" spc="-1" strike="noStrike">
                <a:latin typeface="Arial"/>
                <a:ea typeface="Times New Roman"/>
              </a:rPr>
              <a:t>Journal of Tourism and Recreation.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9"/>
              </a:rPr>
              <a:t>http://www.todayscience.org/jtr</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en-US" sz="1600" spc="-1" strike="noStrike">
                <a:latin typeface="Arial"/>
                <a:ea typeface="Times New Roman"/>
              </a:rPr>
              <a:t>Recreation and Leisure Studies.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10"/>
              </a:rPr>
              <a:t>https://uwaterloo.ca/recreation-and-leisure-studies/research/research-journals</a:t>
            </a:r>
            <a:r>
              <a:rPr b="0" lang="en-US" sz="1600" spc="-1" strike="noStrike">
                <a:latin typeface="Arial"/>
                <a:ea typeface="Times New Roman"/>
              </a:rPr>
              <a:t>.</a:t>
            </a:r>
            <a:endParaRPr b="0" lang="ru-RU" sz="1600" spc="-1" strike="noStrike">
              <a:latin typeface="Arial"/>
            </a:endParaRPr>
          </a:p>
          <a:p>
            <a:pPr marL="216000" indent="-216000" algn="just">
              <a:lnSpc>
                <a:spcPct val="100000"/>
              </a:lnSpc>
              <a:buClr>
                <a:srgbClr val="000000"/>
              </a:buClr>
              <a:buSzPct val="45000"/>
              <a:buFont typeface="Wingdings" charset="2"/>
              <a:buChar char=""/>
            </a:pPr>
            <a:r>
              <a:rPr b="0" lang="en-US" sz="1600" spc="-1" strike="noStrike">
                <a:latin typeface="Arial"/>
                <a:ea typeface="Times New Roman"/>
              </a:rPr>
              <a:t>Balneo Research Journal. </a:t>
            </a:r>
            <a:r>
              <a:rPr b="0" lang="en-US" sz="1600" spc="-1" strike="noStrike" cap="all">
                <a:latin typeface="Arial"/>
                <a:ea typeface="Times New Roman"/>
              </a:rPr>
              <a:t>Url</a:t>
            </a:r>
            <a:r>
              <a:rPr b="0" lang="en-US" sz="1600" spc="-1" strike="noStrike">
                <a:latin typeface="Arial"/>
                <a:ea typeface="Times New Roman"/>
              </a:rPr>
              <a:t>: </a:t>
            </a:r>
            <a:r>
              <a:rPr b="0" lang="en-US" sz="1600" spc="-1" strike="noStrike">
                <a:latin typeface="Arial"/>
                <a:ea typeface="Times New Roman"/>
                <a:hlinkClick r:id="rId11"/>
              </a:rPr>
              <a:t>http://bioclima.ro/Journal.htm</a:t>
            </a:r>
            <a:endParaRPr b="0" lang="ru-RU" sz="1600" spc="-1" strike="noStrike">
              <a:latin typeface="Arial"/>
            </a:endParaRPr>
          </a:p>
          <a:p>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1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9" name="CustomShape 1"/>
          <p:cNvSpPr/>
          <p:nvPr/>
        </p:nvSpPr>
        <p:spPr>
          <a:xfrm>
            <a:off x="1678680" y="1928880"/>
            <a:ext cx="5516640" cy="2100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4400" spc="-1" strike="noStrike">
                <a:solidFill>
                  <a:srgbClr val="ff0000"/>
                </a:solidFill>
                <a:latin typeface="Arial"/>
                <a:ea typeface="DejaVu Sans"/>
              </a:rPr>
              <a:t>ДЯКУЮ </a:t>
            </a:r>
            <a:endParaRPr b="0" lang="ru-RU" sz="4400" spc="-1" strike="noStrike">
              <a:latin typeface="Arial"/>
            </a:endParaRPr>
          </a:p>
          <a:p>
            <a:pPr algn="ctr">
              <a:lnSpc>
                <a:spcPct val="100000"/>
              </a:lnSpc>
            </a:pPr>
            <a:r>
              <a:rPr b="1" i="1" lang="ru-RU" sz="4400" spc="-1" strike="noStrike">
                <a:solidFill>
                  <a:srgbClr val="ff0000"/>
                </a:solidFill>
                <a:latin typeface="Arial"/>
                <a:ea typeface="DejaVu Sans"/>
              </a:rPr>
              <a:t>ЗА </a:t>
            </a:r>
            <a:endParaRPr b="0" lang="ru-RU" sz="4400" spc="-1" strike="noStrike">
              <a:latin typeface="Arial"/>
            </a:endParaRPr>
          </a:p>
          <a:p>
            <a:pPr algn="ctr">
              <a:lnSpc>
                <a:spcPct val="100000"/>
              </a:lnSpc>
            </a:pPr>
            <a:r>
              <a:rPr b="1" i="1" lang="ru-RU" sz="4400" spc="-1" strike="noStrike">
                <a:solidFill>
                  <a:srgbClr val="ff0000"/>
                </a:solidFill>
                <a:latin typeface="Arial"/>
                <a:ea typeface="DejaVu Sans"/>
              </a:rPr>
              <a:t>УВАГУ!</a:t>
            </a:r>
            <a:endParaRPr b="0" lang="ru-RU" sz="4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TextShape 1"/>
          <p:cNvSpPr txBox="1"/>
          <p:nvPr/>
        </p:nvSpPr>
        <p:spPr>
          <a:xfrm>
            <a:off x="3816000" y="72000"/>
            <a:ext cx="1713960" cy="771840"/>
          </a:xfrm>
          <a:prstGeom prst="rect">
            <a:avLst/>
          </a:prstGeom>
          <a:noFill/>
          <a:ln>
            <a:noFill/>
          </a:ln>
        </p:spPr>
        <p:txBody>
          <a:bodyPr lIns="90000" rIns="90000" tIns="45000" bIns="45000">
            <a:spAutoFit/>
          </a:bodyPr>
          <a:p>
            <a:r>
              <a:rPr b="1" lang="ru-RU" sz="4800" spc="-1" strike="noStrike">
                <a:solidFill>
                  <a:srgbClr val="ff0000"/>
                </a:solidFill>
                <a:latin typeface="Century Gothic"/>
                <a:ea typeface="DejaVu Sans"/>
              </a:rPr>
              <a:t>План</a:t>
            </a:r>
            <a:endParaRPr b="0" lang="ru-RU" sz="4800" spc="-1" strike="noStrike">
              <a:latin typeface="Arial"/>
            </a:endParaRPr>
          </a:p>
        </p:txBody>
      </p:sp>
      <p:sp>
        <p:nvSpPr>
          <p:cNvPr id="623" name="TextShape 2"/>
          <p:cNvSpPr txBox="1"/>
          <p:nvPr/>
        </p:nvSpPr>
        <p:spPr>
          <a:xfrm>
            <a:off x="316440" y="696240"/>
            <a:ext cx="8539560" cy="6035400"/>
          </a:xfrm>
          <a:prstGeom prst="rect">
            <a:avLst/>
          </a:prstGeom>
          <a:noFill/>
          <a:ln>
            <a:noFill/>
          </a:ln>
        </p:spPr>
        <p:txBody>
          <a:bodyPr lIns="90000" rIns="90000" tIns="45000" bIns="45000">
            <a:spAutoFit/>
          </a:bodyPr>
          <a:p>
            <a:pPr marL="216000" indent="-216000" algn="just">
              <a:lnSpc>
                <a:spcPct val="150000"/>
              </a:lnSpc>
              <a:buClr>
                <a:srgbClr val="000000"/>
              </a:buClr>
              <a:buFont typeface="StarSymbol"/>
              <a:buAutoNum type="arabicParenR"/>
            </a:pPr>
            <a:r>
              <a:rPr b="1" lang="uk-UA" sz="2800" spc="-1" strike="noStrike">
                <a:solidFill>
                  <a:srgbClr val="000000"/>
                </a:solidFill>
                <a:latin typeface="Arial"/>
                <a:ea typeface="DejaVu Sans"/>
              </a:rPr>
              <a:t>Курортотерапія.</a:t>
            </a:r>
            <a:endParaRPr b="0" lang="ru-RU" sz="2800" spc="-1" strike="noStrike">
              <a:latin typeface="Arial"/>
            </a:endParaRPr>
          </a:p>
          <a:p>
            <a:pPr marL="216000" indent="-216000" algn="just">
              <a:lnSpc>
                <a:spcPct val="150000"/>
              </a:lnSpc>
              <a:buClr>
                <a:srgbClr val="000000"/>
              </a:buClr>
              <a:buFont typeface="StarSymbol"/>
              <a:buAutoNum type="arabicParenR"/>
            </a:pPr>
            <a:r>
              <a:rPr b="1" lang="uk-UA" sz="2800" spc="-1" strike="noStrike">
                <a:solidFill>
                  <a:srgbClr val="000000"/>
                </a:solidFill>
                <a:latin typeface="Arial"/>
                <a:ea typeface="DejaVu Sans"/>
              </a:rPr>
              <a:t>Кліматотерапія.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Поняття про лікування морською водою та повітрям.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Геліотерапія.</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Бальнеолікування.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Фізіотерапія (</a:t>
            </a:r>
            <a:r>
              <a:rPr b="1" i="1" lang="uk-UA" sz="2600" spc="-1" strike="noStrike">
                <a:solidFill>
                  <a:srgbClr val="c9211e"/>
                </a:solidFill>
                <a:latin typeface="Arial"/>
                <a:ea typeface="DejaVu Sans"/>
              </a:rPr>
              <a:t>методи лише для ознайомлення</a:t>
            </a:r>
            <a:r>
              <a:rPr b="1" lang="uk-UA" sz="2800" spc="-1" strike="noStrike">
                <a:solidFill>
                  <a:srgbClr val="000000"/>
                </a:solidFill>
                <a:latin typeface="Arial"/>
                <a:ea typeface="DejaVu Sans"/>
              </a:rPr>
              <a:t>)</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Принципи раціонального харчування. (</a:t>
            </a:r>
            <a:r>
              <a:rPr b="1" i="1" lang="uk-UA" sz="2800" spc="-1" strike="noStrike">
                <a:solidFill>
                  <a:srgbClr val="c9211e"/>
                </a:solidFill>
                <a:latin typeface="Arial"/>
                <a:ea typeface="DejaVu Sans"/>
              </a:rPr>
              <a:t>Практичне заняття</a:t>
            </a:r>
            <a:r>
              <a:rPr b="1" lang="uk-UA" sz="2800" spc="-1" strike="noStrike">
                <a:solidFill>
                  <a:srgbClr val="000000"/>
                </a:solidFill>
                <a:latin typeface="Arial"/>
                <a:ea typeface="DejaVu Sans"/>
              </a:rPr>
              <a:t>)</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Обробка їжі.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Вітаміни.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Каротини.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Жирні кислоти. </a:t>
            </a:r>
            <a:endParaRPr b="0" lang="ru-RU" sz="2800" spc="-1" strike="noStrike">
              <a:latin typeface="Arial"/>
            </a:endParaRPr>
          </a:p>
          <a:p>
            <a:pPr marL="216000" indent="-216000" algn="just">
              <a:lnSpc>
                <a:spcPct val="100000"/>
              </a:lnSpc>
              <a:buClr>
                <a:srgbClr val="000000"/>
              </a:buClr>
              <a:buFont typeface="StarSymbol"/>
              <a:buAutoNum type="arabicParenR"/>
            </a:pPr>
            <a:r>
              <a:rPr b="1" lang="uk-UA" sz="2800" spc="-1" strike="noStrike">
                <a:solidFill>
                  <a:srgbClr val="000000"/>
                </a:solidFill>
                <a:latin typeface="Arial"/>
                <a:ea typeface="DejaVu Sans"/>
              </a:rPr>
              <a:t>Мікроелементи. </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CustomShape 1"/>
          <p:cNvSpPr/>
          <p:nvPr/>
        </p:nvSpPr>
        <p:spPr>
          <a:xfrm>
            <a:off x="216000" y="72000"/>
            <a:ext cx="8695080" cy="67906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7030a0"/>
                </a:solidFill>
                <a:latin typeface="Arial"/>
                <a:ea typeface="DejaVu Sans"/>
              </a:rPr>
              <a:t>Під кліматотерапією розуміється використання з лікувально-профілактичними цілями особливостей клімату даної місцевості, а також спеціальних кліматичних дій (процедур):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аеротерапії (лікування повітрям),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геліотерапії (лікування сонячними променями),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таласотерапії (морські купання).</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У основі дії </a:t>
            </a:r>
            <a:r>
              <a:rPr b="1" i="1" lang="ru-RU" sz="2000" spc="-1" strike="noStrike">
                <a:solidFill>
                  <a:srgbClr val="ff0000"/>
                </a:solidFill>
                <a:latin typeface="Arial"/>
                <a:ea typeface="DejaVu Sans"/>
              </a:rPr>
              <a:t>кліматолікування</a:t>
            </a:r>
            <a:r>
              <a:rPr b="1" lang="ru-RU" sz="2000" spc="-1" strike="noStrike">
                <a:solidFill>
                  <a:srgbClr val="000000"/>
                </a:solidFill>
                <a:latin typeface="Arial"/>
                <a:ea typeface="DejaVu Sans"/>
              </a:rPr>
              <a:t> лежить підвищення неспецифічної резистентності організму по відношенню до різноманітних несприятливих чинників зовнішнього середовища. У результаті поєднання неспецифічної та патогенетичної дії кліматотерапія має виражений лікувальний ефект, сприяє боротьбі з хворобою і значно підвищує загальну ефективність санаторно-курортного лікування різних захворювань.</a:t>
            </a:r>
            <a:endParaRPr b="0" lang="ru-RU" sz="2000" spc="-1" strike="noStrike">
              <a:latin typeface="Arial"/>
            </a:endParaRPr>
          </a:p>
          <a:p>
            <a:pPr algn="just">
              <a:lnSpc>
                <a:spcPct val="100000"/>
              </a:lnSpc>
            </a:pPr>
            <a:r>
              <a:rPr b="1" i="1" lang="ru-RU" sz="2000" spc="-1" strike="noStrike">
                <a:solidFill>
                  <a:srgbClr val="ff0000"/>
                </a:solidFill>
                <a:latin typeface="Arial"/>
                <a:ea typeface="DejaVu Sans"/>
              </a:rPr>
              <a:t>Під впливом кліматолікування </a:t>
            </a:r>
            <a:r>
              <a:rPr b="1" lang="ru-RU" sz="2000" spc="-1" strike="noStrike">
                <a:solidFill>
                  <a:srgbClr val="000000"/>
                </a:solidFill>
                <a:latin typeface="Arial"/>
                <a:ea typeface="DejaVu Sans"/>
              </a:rPr>
              <a:t>поліпшується загальний стан, апетит, підвищується функціональна пристосованість, особливо серцево-судинної та дихальної систем, посилюються бар’єрні властивості шкіри, відбувається поліпшення всіх видів обміну, також тренування тепло-регуляторних механізмів організму.</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Основними </a:t>
            </a:r>
            <a:r>
              <a:rPr b="1" lang="ru-RU" sz="2000" spc="-1" strike="noStrike">
                <a:solidFill>
                  <a:srgbClr val="ff0000"/>
                </a:solidFill>
                <a:latin typeface="Arial"/>
                <a:ea typeface="DejaVu Sans"/>
              </a:rPr>
              <a:t>кліматичними курортами </a:t>
            </a:r>
            <a:r>
              <a:rPr b="1" lang="ru-RU" sz="2000" spc="-1" strike="noStrike">
                <a:solidFill>
                  <a:srgbClr val="000000"/>
                </a:solidFill>
                <a:latin typeface="Arial"/>
                <a:ea typeface="DejaVu Sans"/>
              </a:rPr>
              <a:t>на території України є </a:t>
            </a:r>
            <a:r>
              <a:rPr b="1" lang="ru-RU" sz="2000" spc="-1" strike="noStrike">
                <a:solidFill>
                  <a:srgbClr val="0070c0"/>
                </a:solidFill>
                <a:latin typeface="Arial"/>
                <a:ea typeface="DejaVu Sans"/>
              </a:rPr>
              <a:t>приморські кліматичні курорти Чорноморського узбережжя – південний берег Криму </a:t>
            </a:r>
            <a:r>
              <a:rPr b="1" lang="ru-RU" sz="2000" spc="-1" strike="noStrike">
                <a:solidFill>
                  <a:srgbClr val="000000"/>
                </a:solidFill>
                <a:latin typeface="Arial"/>
                <a:ea typeface="DejaVu Sans"/>
              </a:rPr>
              <a:t>(Ялта, Алушта та ін.), </a:t>
            </a:r>
            <a:r>
              <a:rPr b="1" lang="ru-RU" sz="2000" spc="-1" strike="noStrike">
                <a:solidFill>
                  <a:srgbClr val="0070c0"/>
                </a:solidFill>
                <a:latin typeface="Arial"/>
                <a:ea typeface="DejaVu Sans"/>
              </a:rPr>
              <a:t>Одеська група курортів </a:t>
            </a:r>
            <a:r>
              <a:rPr b="1" lang="ru-RU" sz="2000" spc="-1" strike="noStrike">
                <a:solidFill>
                  <a:srgbClr val="000000"/>
                </a:solidFill>
                <a:latin typeface="Arial"/>
                <a:ea typeface="DejaVu Sans"/>
              </a:rPr>
              <a:t>(Лермонтівський курорт, Аркадія, ін.).</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CustomShape 1"/>
          <p:cNvSpPr/>
          <p:nvPr/>
        </p:nvSpPr>
        <p:spPr>
          <a:xfrm>
            <a:off x="392760" y="214200"/>
            <a:ext cx="8571960" cy="64861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u="sng">
                <a:solidFill>
                  <a:srgbClr val="ff0000"/>
                </a:solidFill>
                <a:uFillTx/>
                <a:latin typeface="Arial"/>
                <a:ea typeface="DejaVu Sans"/>
              </a:rPr>
              <a:t>Гірські курорти </a:t>
            </a:r>
            <a:r>
              <a:rPr b="1" lang="ru-RU" sz="2000" spc="-1" strike="noStrike">
                <a:solidFill>
                  <a:srgbClr val="000000"/>
                </a:solidFill>
                <a:latin typeface="Arial"/>
                <a:ea typeface="DejaVu Sans"/>
              </a:rPr>
              <a:t>характерні для Вірменії (Діліжан), Грузії (Абастумані), Казахстану (Чимган), Кабардино-Балкарії (Нальчик); на території України – кліматичні низькогірні курорти Яремче, Ворохта (Івано-Франківська область).</a:t>
            </a:r>
            <a:endParaRPr b="0" lang="ru-RU" sz="2000" spc="-1" strike="noStrike">
              <a:latin typeface="Arial"/>
            </a:endParaRPr>
          </a:p>
          <a:p>
            <a:pPr algn="just">
              <a:lnSpc>
                <a:spcPct val="100000"/>
              </a:lnSpc>
            </a:pPr>
            <a:r>
              <a:rPr b="1" i="1" lang="ru-RU" sz="2000" spc="-1" strike="noStrike">
                <a:solidFill>
                  <a:srgbClr val="7030a0"/>
                </a:solidFill>
                <a:latin typeface="Arial"/>
                <a:ea typeface="DejaVu Sans"/>
              </a:rPr>
              <a:t>До основних лікувальних особливостей гірськокліматичних курортів відносяться: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підвищені чистота,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іонізація повітря,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сонячна радіація,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понижений парціальний тиск кисню та ін.</a:t>
            </a:r>
            <a:endParaRPr b="0" lang="ru-RU" sz="2000" spc="-1" strike="noStrike">
              <a:latin typeface="Arial"/>
            </a:endParaRPr>
          </a:p>
          <a:p>
            <a:pPr algn="just">
              <a:lnSpc>
                <a:spcPct val="100000"/>
              </a:lnSpc>
            </a:pPr>
            <a:r>
              <a:rPr b="1" lang="ru-RU" sz="2000" spc="-1" strike="noStrike" u="sng">
                <a:solidFill>
                  <a:srgbClr val="ff0000"/>
                </a:solidFill>
                <a:uFillTx/>
                <a:latin typeface="Arial"/>
                <a:ea typeface="DejaVu Sans"/>
              </a:rPr>
              <a:t>Клімато-кумисолікувальні курорти </a:t>
            </a:r>
            <a:r>
              <a:rPr b="1" lang="ru-RU" sz="2000" spc="-1" strike="noStrike">
                <a:solidFill>
                  <a:srgbClr val="000000"/>
                </a:solidFill>
                <a:latin typeface="Arial"/>
                <a:ea typeface="DejaVu Sans"/>
              </a:rPr>
              <a:t>розташовані у лісостеповій та степовій зоні. Сухість повітря та висока температура, властиві даному клімату, у літню пору викликають посилену спрагу, яку хворі втамовують кумисом.</a:t>
            </a:r>
            <a:endParaRPr b="0" lang="ru-RU" sz="2000" spc="-1" strike="noStrike">
              <a:latin typeface="Arial"/>
            </a:endParaRPr>
          </a:p>
          <a:p>
            <a:pPr algn="just">
              <a:lnSpc>
                <a:spcPct val="100000"/>
              </a:lnSpc>
            </a:pPr>
            <a:r>
              <a:rPr b="1" lang="ru-RU" sz="2000" spc="-1" strike="noStrike" u="sng">
                <a:solidFill>
                  <a:srgbClr val="ff0000"/>
                </a:solidFill>
                <a:uFillTx/>
                <a:latin typeface="Arial"/>
                <a:ea typeface="DejaVu Sans"/>
              </a:rPr>
              <a:t>Кумисолікувальні курорти </a:t>
            </a:r>
            <a:r>
              <a:rPr b="1" lang="ru-RU" sz="2000" spc="-1" strike="noStrike">
                <a:solidFill>
                  <a:srgbClr val="000000"/>
                </a:solidFill>
                <a:latin typeface="Arial"/>
                <a:ea typeface="DejaVu Sans"/>
              </a:rPr>
              <a:t>розташовані у Казахстані (Борове), Башкирії (Шафраново), Алтайському краї Росії (Лебяже). На території України кумисолікувальні курорти відсутні, але кумис у незначних кількостях виготовляється на конезаводах, наприклад, Полтавської області для санаторіїв м. Миргорода.</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Найбільш відомим прикладом </a:t>
            </a:r>
            <a:r>
              <a:rPr b="1" lang="ru-RU" sz="2000" spc="-1" strike="noStrike" u="sng">
                <a:solidFill>
                  <a:srgbClr val="ff0000"/>
                </a:solidFill>
                <a:uFillTx/>
                <a:latin typeface="Arial"/>
                <a:ea typeface="DejaVu Sans"/>
              </a:rPr>
              <a:t>курортів з кліматом пустель </a:t>
            </a:r>
            <a:r>
              <a:rPr b="1" lang="ru-RU" sz="2000" spc="-1" strike="noStrike">
                <a:solidFill>
                  <a:srgbClr val="000000"/>
                </a:solidFill>
                <a:latin typeface="Arial"/>
                <a:ea typeface="DejaVu Sans"/>
              </a:rPr>
              <a:t>є Байрам-Алі (Туркменія).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CustomShape 1"/>
          <p:cNvSpPr/>
          <p:nvPr/>
        </p:nvSpPr>
        <p:spPr>
          <a:xfrm>
            <a:off x="660600" y="428760"/>
            <a:ext cx="8143560" cy="48445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000000"/>
                </a:solidFill>
                <a:latin typeface="Arial"/>
                <a:ea typeface="DejaVu Sans"/>
              </a:rPr>
              <a:t>Перебування у жаркому, сухому кліматі з великим числом сонячних днів сприяє посиленню функції потових залоз, що полегшує роботу нирок, а також визиває поліпшення ниркового кровообігу. </a:t>
            </a:r>
            <a:endParaRPr b="0" lang="ru-RU" sz="2400" spc="-1" strike="noStrike">
              <a:latin typeface="Arial"/>
            </a:endParaRPr>
          </a:p>
          <a:p>
            <a:pPr algn="just">
              <a:lnSpc>
                <a:spcPct val="100000"/>
              </a:lnSpc>
            </a:pPr>
            <a:endParaRPr b="0" lang="ru-RU" sz="2400" spc="-1" strike="noStrike">
              <a:latin typeface="Arial"/>
            </a:endParaRPr>
          </a:p>
          <a:p>
            <a:pPr algn="just">
              <a:lnSpc>
                <a:spcPct val="100000"/>
              </a:lnSpc>
            </a:pPr>
            <a:r>
              <a:rPr b="1" i="1" lang="ru-RU" sz="2400" spc="-1" strike="noStrike">
                <a:solidFill>
                  <a:srgbClr val="ff0000"/>
                </a:solidFill>
                <a:latin typeface="Arial"/>
                <a:ea typeface="DejaVu Sans"/>
              </a:rPr>
              <a:t>Тому такі курорти рекомендовані: </a:t>
            </a:r>
            <a:endParaRPr b="0" lang="ru-RU" sz="2400" spc="-1" strike="noStrike">
              <a:latin typeface="Arial"/>
            </a:endParaRPr>
          </a:p>
          <a:p>
            <a:pPr marL="457200" indent="-456840" algn="just">
              <a:lnSpc>
                <a:spcPct val="100000"/>
              </a:lnSpc>
              <a:buClr>
                <a:srgbClr val="000000"/>
              </a:buClr>
              <a:buFont typeface="StarSymbol"/>
              <a:buAutoNum type="arabicParenR"/>
            </a:pPr>
            <a:r>
              <a:rPr b="1" lang="ru-RU" sz="2400" spc="-1" strike="noStrike">
                <a:solidFill>
                  <a:srgbClr val="000000"/>
                </a:solidFill>
                <a:latin typeface="Arial"/>
                <a:ea typeface="DejaVu Sans"/>
              </a:rPr>
              <a:t>хворим з хронічними нефритами, переважно нефротичного типу без порушення азотовидільної функції нирок та значного підвищення артеріального тиску; </a:t>
            </a:r>
            <a:endParaRPr b="0" lang="ru-RU" sz="2400" spc="-1" strike="noStrike">
              <a:latin typeface="Arial"/>
            </a:endParaRPr>
          </a:p>
          <a:p>
            <a:pPr marL="457200" indent="-456840" algn="just">
              <a:lnSpc>
                <a:spcPct val="100000"/>
              </a:lnSpc>
              <a:buClr>
                <a:srgbClr val="000000"/>
              </a:buClr>
              <a:buFont typeface="StarSymbol"/>
              <a:buAutoNum type="arabicParenR"/>
            </a:pPr>
            <a:r>
              <a:rPr b="1" lang="ru-RU" sz="2400" spc="-1" strike="noStrike">
                <a:solidFill>
                  <a:srgbClr val="000000"/>
                </a:solidFill>
                <a:latin typeface="Arial"/>
                <a:ea typeface="DejaVu Sans"/>
              </a:rPr>
              <a:t>особам із залишковими явищами після гострих нефритів, які проявляються альбумінурією, циліндрурією або невеликою мікрогематурією.</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CustomShape 1"/>
          <p:cNvSpPr/>
          <p:nvPr/>
        </p:nvSpPr>
        <p:spPr>
          <a:xfrm>
            <a:off x="499680" y="0"/>
            <a:ext cx="8411400" cy="4561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ea typeface="DejaVu Sans"/>
              </a:rPr>
              <a:t>3. Лікування морфською водою, повітрям.</a:t>
            </a:r>
            <a:endParaRPr b="0" lang="ru-RU" sz="2400" spc="-1" strike="noStrike">
              <a:latin typeface="Arial"/>
            </a:endParaRPr>
          </a:p>
        </p:txBody>
      </p:sp>
      <p:sp>
        <p:nvSpPr>
          <p:cNvPr id="645" name="CustomShape 2"/>
          <p:cNvSpPr/>
          <p:nvPr/>
        </p:nvSpPr>
        <p:spPr>
          <a:xfrm>
            <a:off x="231840" y="428760"/>
            <a:ext cx="8696160" cy="63990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1800" spc="-1" strike="noStrike">
                <a:solidFill>
                  <a:srgbClr val="7030a0"/>
                </a:solidFill>
                <a:latin typeface="Arial"/>
                <a:ea typeface="DejaVu Sans"/>
              </a:rPr>
              <a:t>Аеротерапія</a:t>
            </a:r>
            <a:r>
              <a:rPr b="1" lang="ru-RU" sz="1800" spc="-1" strike="noStrike">
                <a:solidFill>
                  <a:srgbClr val="000000"/>
                </a:solidFill>
                <a:latin typeface="Arial"/>
                <a:ea typeface="DejaVu Sans"/>
              </a:rPr>
              <a:t> - використання дії вільного відкритого повітря, яке може застосовуватися в будь-яких кліматичних місцевостях, на різних курортах у всі пори року, для лікування, загартовування організму.</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Розрізняють наступні форми аеротерапії:</a:t>
            </a:r>
            <a:endParaRPr b="0" lang="ru-RU" sz="1800" spc="-1" strike="noStrike">
              <a:latin typeface="Arial"/>
            </a:endParaRPr>
          </a:p>
          <a:p>
            <a:pPr indent="-216000" algn="just">
              <a:lnSpc>
                <a:spcPct val="100000"/>
              </a:lnSpc>
              <a:buClr>
                <a:srgbClr val="0070c0"/>
              </a:buClr>
              <a:buFont typeface="Wingdings" charset="2"/>
              <a:buChar char=""/>
            </a:pPr>
            <a:r>
              <a:rPr b="1" lang="ru-RU" sz="1800" spc="-1" strike="noStrike">
                <a:solidFill>
                  <a:srgbClr val="0070c0"/>
                </a:solidFill>
                <a:latin typeface="Arial"/>
                <a:ea typeface="DejaVu Sans"/>
              </a:rPr>
              <a:t>- повітряні ванни;</a:t>
            </a:r>
            <a:endParaRPr b="0" lang="ru-RU" sz="1800" spc="-1" strike="noStrike">
              <a:latin typeface="Arial"/>
            </a:endParaRPr>
          </a:p>
          <a:p>
            <a:pPr indent="-216000" algn="just">
              <a:lnSpc>
                <a:spcPct val="100000"/>
              </a:lnSpc>
              <a:buClr>
                <a:srgbClr val="0070c0"/>
              </a:buClr>
              <a:buFont typeface="Wingdings" charset="2"/>
              <a:buChar char=""/>
            </a:pPr>
            <a:r>
              <a:rPr b="1" lang="ru-RU" sz="1800" spc="-1" strike="noStrike">
                <a:solidFill>
                  <a:srgbClr val="0070c0"/>
                </a:solidFill>
                <a:latin typeface="Arial"/>
                <a:ea typeface="DejaVu Sans"/>
              </a:rPr>
              <a:t>- дозоване (денне, нічне) або цілодобове перебування на повітрі («верандне» лікування);</a:t>
            </a:r>
            <a:endParaRPr b="0" lang="ru-RU" sz="1800" spc="-1" strike="noStrike">
              <a:latin typeface="Arial"/>
            </a:endParaRPr>
          </a:p>
          <a:p>
            <a:pPr indent="-216000" algn="just">
              <a:lnSpc>
                <a:spcPct val="100000"/>
              </a:lnSpc>
              <a:buClr>
                <a:srgbClr val="0070c0"/>
              </a:buClr>
              <a:buFont typeface="Wingdings" charset="2"/>
              <a:buChar char=""/>
            </a:pPr>
            <a:r>
              <a:rPr b="1" lang="ru-RU" sz="1800" spc="-1" strike="noStrike">
                <a:solidFill>
                  <a:srgbClr val="0070c0"/>
                </a:solidFill>
                <a:latin typeface="Arial"/>
                <a:ea typeface="DejaVu Sans"/>
              </a:rPr>
              <a:t>- перебування (сон) на березі моря («морська аеротерапія»)</a:t>
            </a:r>
            <a:r>
              <a:rPr b="1" lang="ru-RU" sz="1800" spc="-1" strike="noStrike">
                <a:solidFill>
                  <a:srgbClr val="000000"/>
                </a:solidFill>
                <a:latin typeface="Arial"/>
                <a:ea typeface="DejaVu Sans"/>
              </a:rPr>
              <a:t>.</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1) Повітряні ванни </a:t>
            </a:r>
            <a:r>
              <a:rPr b="1" lang="ru-RU" sz="1800" spc="-1" strike="noStrike">
                <a:solidFill>
                  <a:srgbClr val="000000"/>
                </a:solidFill>
                <a:latin typeface="Arial"/>
                <a:ea typeface="DejaVu Sans"/>
              </a:rPr>
              <a:t>- дозована дія свіжого повітря на організм повністю або частково оголеної людини в цілях лікування і загартовування. Вони застосовуються як самостійний вид лікування або як підготовчий до</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подальшого прийому сонячних ванн.</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При повітряних ваннах на організм діє </a:t>
            </a:r>
            <a:r>
              <a:rPr b="1" lang="ru-RU" sz="1800" spc="-1" strike="noStrike">
                <a:solidFill>
                  <a:srgbClr val="7030a0"/>
                </a:solidFill>
                <a:latin typeface="Arial"/>
                <a:ea typeface="DejaVu Sans"/>
              </a:rPr>
              <a:t>температура і рух повітря, розсіяна сонячна радіація</a:t>
            </a:r>
            <a:r>
              <a:rPr b="1" lang="ru-RU" sz="1800" spc="-1" strike="noStrike">
                <a:solidFill>
                  <a:srgbClr val="000000"/>
                </a:solidFill>
                <a:latin typeface="Arial"/>
                <a:ea typeface="DejaVu Sans"/>
              </a:rPr>
              <a:t>. Повітряні ванни покращують діяльність серця і склад крові, укріплюють м’язи і нервову систему, покращують сон, тренують механізми теплорегуляції.</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Місце для прийому повітряних ванн називається </a:t>
            </a:r>
            <a:r>
              <a:rPr b="1" i="1" lang="ru-RU" sz="1800" spc="-1" strike="noStrike">
                <a:solidFill>
                  <a:srgbClr val="ff0000"/>
                </a:solidFill>
                <a:latin typeface="Arial"/>
                <a:ea typeface="DejaVu Sans"/>
              </a:rPr>
              <a:t>аерарієм</a:t>
            </a:r>
            <a:r>
              <a:rPr b="1" lang="ru-RU" sz="1800" spc="-1" strike="noStrike">
                <a:solidFill>
                  <a:srgbClr val="000000"/>
                </a:solidFill>
                <a:latin typeface="Arial"/>
                <a:ea typeface="DejaVu Sans"/>
              </a:rPr>
              <a:t>.</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Рекомендується починати приймати ванни при температурі повітря не нижче </a:t>
            </a:r>
            <a:r>
              <a:rPr b="1" lang="ru-RU" sz="1800" spc="-1" strike="noStrike">
                <a:solidFill>
                  <a:srgbClr val="ff0000"/>
                </a:solidFill>
                <a:latin typeface="Arial"/>
                <a:ea typeface="DejaVu Sans"/>
              </a:rPr>
              <a:t>+20°С</a:t>
            </a:r>
            <a:r>
              <a:rPr b="1" lang="ru-RU" sz="1800" spc="-1" strike="noStrike">
                <a:solidFill>
                  <a:srgbClr val="000000"/>
                </a:solidFill>
                <a:latin typeface="Arial"/>
                <a:ea typeface="DejaVu Sans"/>
              </a:rPr>
              <a:t> і швидкості руху повітря не більше </a:t>
            </a:r>
            <a:r>
              <a:rPr b="1" lang="ru-RU" sz="1800" spc="-1" strike="noStrike">
                <a:solidFill>
                  <a:srgbClr val="ff0000"/>
                </a:solidFill>
                <a:latin typeface="Arial"/>
                <a:ea typeface="DejaVu Sans"/>
              </a:rPr>
              <a:t>4 м/с</a:t>
            </a:r>
            <a:r>
              <a:rPr b="1" lang="ru-RU" sz="1800" spc="-1" strike="noStrike">
                <a:solidFill>
                  <a:srgbClr val="000000"/>
                </a:solidFill>
                <a:latin typeface="Arial"/>
                <a:ea typeface="DejaVu Sans"/>
              </a:rPr>
              <a:t>. Ванни відпускаються в ранкові години, через 30 хвилин після сніданку (один-два рази на день).</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Зазвичай починають повітряні ванни з </a:t>
            </a:r>
            <a:r>
              <a:rPr b="1" lang="ru-RU" sz="1800" spc="-1" strike="noStrike">
                <a:solidFill>
                  <a:srgbClr val="ff0000"/>
                </a:solidFill>
                <a:latin typeface="Arial"/>
                <a:ea typeface="DejaVu Sans"/>
              </a:rPr>
              <a:t>5-10-15 хвилин </a:t>
            </a:r>
            <a:r>
              <a:rPr b="1" lang="ru-RU" sz="1800" spc="-1" strike="noStrike">
                <a:solidFill>
                  <a:srgbClr val="000000"/>
                </a:solidFill>
                <a:latin typeface="Arial"/>
                <a:ea typeface="DejaVu Sans"/>
              </a:rPr>
              <a:t>і. поступово додаючи час, доводять їх тривалість до </a:t>
            </a:r>
            <a:r>
              <a:rPr b="1" lang="ru-RU" sz="1800" spc="-1" strike="noStrike">
                <a:solidFill>
                  <a:srgbClr val="ff0000"/>
                </a:solidFill>
                <a:latin typeface="Arial"/>
                <a:ea typeface="DejaVu Sans"/>
              </a:rPr>
              <a:t>1-2 годин</a:t>
            </a:r>
            <a:r>
              <a:rPr b="1" lang="ru-RU" sz="1800" spc="-1" strike="noStrike">
                <a:solidFill>
                  <a:srgbClr val="000000"/>
                </a:solidFill>
                <a:latin typeface="Arial"/>
                <a:ea typeface="DejaVu Sans"/>
              </a:rPr>
              <a: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CustomShape 1"/>
          <p:cNvSpPr/>
          <p:nvPr/>
        </p:nvSpPr>
        <p:spPr>
          <a:xfrm>
            <a:off x="144000" y="144000"/>
            <a:ext cx="8732880" cy="61534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400" spc="-1" strike="noStrike">
                <a:solidFill>
                  <a:srgbClr val="0070c0"/>
                </a:solidFill>
                <a:latin typeface="Arial"/>
                <a:ea typeface="DejaVu Sans"/>
              </a:rPr>
              <a:t>Показання для проведення повітряних ванн: </a:t>
            </a:r>
            <a:endParaRPr b="0" lang="ru-RU" sz="24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захворювання серцево-судинної системи, </a:t>
            </a:r>
            <a:endParaRPr b="0" lang="ru-RU" sz="22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туберкульозні та не туберкульозні захворювання легенів, </a:t>
            </a:r>
            <a:endParaRPr b="0" lang="ru-RU" sz="22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анемії, </a:t>
            </a:r>
            <a:endParaRPr b="0" lang="ru-RU" sz="22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неврози, </a:t>
            </a:r>
            <a:endParaRPr b="0" lang="ru-RU" sz="22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хронічний нефрит тільки в теплий час, </a:t>
            </a:r>
            <a:endParaRPr b="0" lang="ru-RU" sz="22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ендокринні захворювання, </a:t>
            </a:r>
            <a:endParaRPr b="0" lang="ru-RU" sz="2200" spc="-1" strike="noStrike">
              <a:latin typeface="Arial"/>
            </a:endParaRPr>
          </a:p>
          <a:p>
            <a:pPr marL="457200" indent="-456840" algn="just">
              <a:lnSpc>
                <a:spcPct val="100000"/>
              </a:lnSpc>
              <a:buClr>
                <a:srgbClr val="000000"/>
              </a:buClr>
              <a:buFont typeface="Wingdings" charset="2"/>
              <a:buChar char=""/>
            </a:pPr>
            <a:r>
              <a:rPr b="1" lang="ru-RU" sz="2200" spc="-1" strike="noStrike">
                <a:solidFill>
                  <a:srgbClr val="000000"/>
                </a:solidFill>
                <a:latin typeface="Arial"/>
                <a:ea typeface="DejaVu Sans"/>
              </a:rPr>
              <a:t>порушення обміну речовин. </a:t>
            </a: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Вони також рекомендуються при перевтомі, як загальнозміцнююче лікування. З профілактичною метою показані особам із схильністю до простудних захворювань.</a:t>
            </a:r>
            <a:endParaRPr b="0" lang="ru-RU" sz="2200" spc="-1" strike="noStrike">
              <a:latin typeface="Arial"/>
            </a:endParaRPr>
          </a:p>
          <a:p>
            <a:pPr algn="just">
              <a:lnSpc>
                <a:spcPct val="100000"/>
              </a:lnSpc>
            </a:pPr>
            <a:r>
              <a:rPr b="1" lang="ru-RU" sz="2200" spc="-1" strike="noStrike">
                <a:solidFill>
                  <a:srgbClr val="ff0000"/>
                </a:solidFill>
                <a:latin typeface="Arial"/>
                <a:ea typeface="DejaVu Sans"/>
              </a:rPr>
              <a:t>2) Дозоване (денне, нічне) або цілодобове перебування на повітрі; </a:t>
            </a:r>
            <a:r>
              <a:rPr b="1" lang="ru-RU" sz="2200" spc="-1" strike="noStrike">
                <a:solidFill>
                  <a:srgbClr val="000000"/>
                </a:solidFill>
                <a:latin typeface="Arial"/>
                <a:ea typeface="DejaVu Sans"/>
              </a:rPr>
              <a:t>на веранді, балконах, захищених від вітру, дощу, снігу або в спеціальних кліматопавільйонах. Цей метод аеротерапії проводиться зазвичай в холодний період року, коли не можна призначити повітряні ванни. Хворі приймають лікування повітрям в теплому одязі, а в зимову пору року в спальних мішках.</a:t>
            </a:r>
            <a:endParaRPr b="0" lang="ru-RU" sz="2200" spc="-1" strike="noStrike">
              <a:latin typeface="Arial"/>
            </a:endParaRPr>
          </a:p>
        </p:txBody>
      </p:sp>
      <p:pic>
        <p:nvPicPr>
          <p:cNvPr id="647" name="Picture 2" descr=""/>
          <p:cNvPicPr/>
          <p:nvPr/>
        </p:nvPicPr>
        <p:blipFill>
          <a:blip r:embed="rId1"/>
          <a:stretch/>
        </p:blipFill>
        <p:spPr>
          <a:xfrm>
            <a:off x="7464960" y="1319760"/>
            <a:ext cx="1319040" cy="1395000"/>
          </a:xfrm>
          <a:prstGeom prst="rect">
            <a:avLst/>
          </a:prstGeom>
          <a:ln w="936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CustomShape 1"/>
          <p:cNvSpPr/>
          <p:nvPr/>
        </p:nvSpPr>
        <p:spPr>
          <a:xfrm>
            <a:off x="553320" y="500040"/>
            <a:ext cx="8089920" cy="63075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ea typeface="DejaVu Sans"/>
              </a:rPr>
              <a:t>3) Перебування (сон) на березі моря («морська аеротерапія»). </a:t>
            </a:r>
            <a:endParaRPr b="0" lang="ru-RU" sz="2400" spc="-1" strike="noStrike">
              <a:latin typeface="Arial"/>
            </a:endParaRPr>
          </a:p>
          <a:p>
            <a:pPr algn="just">
              <a:lnSpc>
                <a:spcPct val="100000"/>
              </a:lnSpc>
            </a:pPr>
            <a:r>
              <a:rPr b="1" lang="ru-RU" sz="2400" spc="-1" strike="noStrike">
                <a:solidFill>
                  <a:srgbClr val="000000"/>
                </a:solidFill>
                <a:latin typeface="Arial"/>
                <a:ea typeface="DejaVu Sans"/>
              </a:rPr>
              <a:t>Сон на березі моря в спеціальних павільйонах є одним з найважливіших видів аеротерапії. </a:t>
            </a:r>
            <a:endParaRPr b="0" lang="ru-RU" sz="2400" spc="-1" strike="noStrike">
              <a:latin typeface="Arial"/>
            </a:endParaRPr>
          </a:p>
          <a:p>
            <a:pPr algn="just">
              <a:lnSpc>
                <a:spcPct val="100000"/>
              </a:lnSpc>
            </a:pPr>
            <a:r>
              <a:rPr b="1" i="1" lang="ru-RU" sz="2400" spc="-1" strike="noStrike">
                <a:solidFill>
                  <a:srgbClr val="0070c0"/>
                </a:solidFill>
                <a:latin typeface="Arial"/>
                <a:ea typeface="DejaVu Sans"/>
              </a:rPr>
              <a:t>Берег моря </a:t>
            </a:r>
            <a:r>
              <a:rPr b="1" lang="ru-RU" sz="2400" spc="-1" strike="noStrike">
                <a:solidFill>
                  <a:srgbClr val="000000"/>
                </a:solidFill>
                <a:latin typeface="Arial"/>
                <a:ea typeface="DejaVu Sans"/>
              </a:rPr>
              <a:t>- це природний інгаляторій, в якому людина приймає природні сольові інгаляції, вдихає </a:t>
            </a:r>
            <a:r>
              <a:rPr b="1" lang="ru-RU" sz="2400" spc="-1" strike="noStrike">
                <a:solidFill>
                  <a:srgbClr val="7030a0"/>
                </a:solidFill>
                <a:latin typeface="Arial"/>
                <a:ea typeface="DejaVu Sans"/>
              </a:rPr>
              <a:t>легкі аероіони</a:t>
            </a:r>
            <a:r>
              <a:rPr b="1" lang="ru-RU" sz="2400" spc="-1" strike="noStrike">
                <a:solidFill>
                  <a:srgbClr val="000000"/>
                </a:solidFill>
                <a:latin typeface="Arial"/>
                <a:ea typeface="DejaVu Sans"/>
              </a:rPr>
              <a:t>. Морське повітря містить підвищену кількість </a:t>
            </a:r>
            <a:r>
              <a:rPr b="1" lang="ru-RU" sz="2400" spc="-1" strike="noStrike">
                <a:solidFill>
                  <a:srgbClr val="0070c0"/>
                </a:solidFill>
                <a:latin typeface="Arial"/>
                <a:ea typeface="DejaVu Sans"/>
              </a:rPr>
              <a:t>солей йоду </a:t>
            </a:r>
            <a:r>
              <a:rPr b="1" lang="ru-RU" sz="2400" spc="-1" strike="noStrike">
                <a:solidFill>
                  <a:srgbClr val="000000"/>
                </a:solidFill>
                <a:latin typeface="Arial"/>
                <a:ea typeface="DejaVu Sans"/>
              </a:rPr>
              <a:t>та</a:t>
            </a:r>
            <a:r>
              <a:rPr b="1" lang="ru-RU" sz="2400" spc="-1" strike="noStrike">
                <a:solidFill>
                  <a:srgbClr val="0070c0"/>
                </a:solidFill>
                <a:latin typeface="Arial"/>
                <a:ea typeface="DejaVu Sans"/>
              </a:rPr>
              <a:t> брому</a:t>
            </a:r>
            <a:r>
              <a:rPr b="1" lang="ru-RU" sz="2400" spc="-1" strike="noStrike">
                <a:solidFill>
                  <a:srgbClr val="000000"/>
                </a:solidFill>
                <a:latin typeface="Arial"/>
                <a:ea typeface="DejaVu Sans"/>
              </a:rPr>
              <a:t>. </a:t>
            </a:r>
            <a:endParaRPr b="0" lang="ru-RU" sz="2400" spc="-1" strike="noStrike">
              <a:latin typeface="Arial"/>
            </a:endParaRPr>
          </a:p>
          <a:p>
            <a:pPr algn="just">
              <a:lnSpc>
                <a:spcPct val="100000"/>
              </a:lnSpc>
            </a:pPr>
            <a:r>
              <a:rPr b="1" lang="ru-RU" sz="2400" spc="-1" strike="noStrike">
                <a:solidFill>
                  <a:srgbClr val="000000"/>
                </a:solidFill>
                <a:latin typeface="Arial"/>
                <a:ea typeface="DejaVu Sans"/>
              </a:rPr>
              <a:t>Цей метод аеротерапії з успіхом застосовується в теплу пору року при лікуванні хворих гіпертонічною хворобою, хронічними захворюваннями органів дихання, неврозами і при деяких інших захворюваннях. </a:t>
            </a:r>
            <a:endParaRPr b="0" lang="ru-RU" sz="2400" spc="-1" strike="noStrike">
              <a:latin typeface="Arial"/>
            </a:endParaRPr>
          </a:p>
          <a:p>
            <a:pPr algn="just">
              <a:lnSpc>
                <a:spcPct val="100000"/>
              </a:lnSpc>
            </a:pPr>
            <a:r>
              <a:rPr b="1" lang="ru-RU" sz="2400" spc="-1" strike="noStrike">
                <a:solidFill>
                  <a:srgbClr val="000000"/>
                </a:solidFill>
                <a:latin typeface="Arial"/>
                <a:ea typeface="DejaVu Sans"/>
              </a:rPr>
              <a:t>При призначенні цієї процедури у багатьох хворих поліпшується сон, зникають головні болі, знижується артеріальний тиск, зникають напади задухи, поліпшується самопочуття.</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CustomShape 1"/>
          <p:cNvSpPr/>
          <p:nvPr/>
        </p:nvSpPr>
        <p:spPr>
          <a:xfrm>
            <a:off x="288000" y="144000"/>
            <a:ext cx="8676720" cy="59929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70c0"/>
                </a:solidFill>
                <a:latin typeface="Arial"/>
                <a:ea typeface="DejaVu Sans"/>
              </a:rPr>
              <a:t>Фізіологічна дія повітряної ванни вимірюється рівнем холодового навантаження</a:t>
            </a:r>
            <a:r>
              <a:rPr b="1" lang="ru-RU" sz="1600" spc="-1" strike="noStrike">
                <a:solidFill>
                  <a:srgbClr val="000000"/>
                </a:solidFill>
                <a:latin typeface="Arial"/>
                <a:ea typeface="DejaVu Sans"/>
              </a:rPr>
              <a:t>, тобто різницею між тепловіддачею і теплопродукцією, віднесеною до одиниці поверхні тіла (у ккал/м2). Ця величина, що характеризує дефіцит тепла, визначає справжнє охолодження під час повітряної процедури. У залежності від еквівалентно-ефективної температури (ЕЕТ) повітряні ванни поділяють на </a:t>
            </a:r>
            <a:r>
              <a:rPr b="1" lang="ru-RU" sz="1600" spc="-1" strike="noStrike">
                <a:solidFill>
                  <a:srgbClr val="ff0000"/>
                </a:solidFill>
                <a:latin typeface="Arial"/>
                <a:ea typeface="DejaVu Sans"/>
              </a:rPr>
              <a:t>холодні</a:t>
            </a:r>
            <a:r>
              <a:rPr b="1" lang="ru-RU" sz="1600" spc="-1" strike="noStrike">
                <a:solidFill>
                  <a:srgbClr val="000000"/>
                </a:solidFill>
                <a:latin typeface="Arial"/>
                <a:ea typeface="DejaVu Sans"/>
              </a:rPr>
              <a:t> (+1-8 °С), </a:t>
            </a:r>
            <a:r>
              <a:rPr b="1" lang="ru-RU" sz="1600" spc="-1" strike="noStrike">
                <a:solidFill>
                  <a:srgbClr val="ff0000"/>
                </a:solidFill>
                <a:latin typeface="Arial"/>
                <a:ea typeface="DejaVu Sans"/>
              </a:rPr>
              <a:t>помірно холодні </a:t>
            </a:r>
            <a:r>
              <a:rPr b="1" lang="ru-RU" sz="1600" spc="-1" strike="noStrike">
                <a:solidFill>
                  <a:srgbClr val="000000"/>
                </a:solidFill>
                <a:latin typeface="Arial"/>
                <a:ea typeface="DejaVu Sans"/>
              </a:rPr>
              <a:t>(+9-16 °С), </a:t>
            </a:r>
            <a:r>
              <a:rPr b="1" lang="ru-RU" sz="1600" spc="-1" strike="noStrike">
                <a:solidFill>
                  <a:srgbClr val="ff0000"/>
                </a:solidFill>
                <a:latin typeface="Arial"/>
                <a:ea typeface="DejaVu Sans"/>
              </a:rPr>
              <a:t>прохолодні </a:t>
            </a:r>
            <a:r>
              <a:rPr b="1" lang="ru-RU" sz="1600" spc="-1" strike="noStrike">
                <a:solidFill>
                  <a:srgbClr val="000000"/>
                </a:solidFill>
                <a:latin typeface="Arial"/>
                <a:ea typeface="DejaVu Sans"/>
              </a:rPr>
              <a:t>(+17-20 °С), </a:t>
            </a:r>
            <a:r>
              <a:rPr b="1" lang="ru-RU" sz="1600" spc="-1" strike="noStrike">
                <a:solidFill>
                  <a:srgbClr val="ff0000"/>
                </a:solidFill>
                <a:latin typeface="Arial"/>
                <a:ea typeface="DejaVu Sans"/>
              </a:rPr>
              <a:t>індиферентні </a:t>
            </a:r>
            <a:r>
              <a:rPr b="1" lang="ru-RU" sz="1600" spc="-1" strike="noStrike">
                <a:solidFill>
                  <a:srgbClr val="000000"/>
                </a:solidFill>
                <a:latin typeface="Arial"/>
                <a:ea typeface="DejaVu Sans"/>
              </a:rPr>
              <a:t>(+21-22 °С) і </a:t>
            </a:r>
            <a:r>
              <a:rPr b="1" lang="ru-RU" sz="1600" spc="-1" strike="noStrike">
                <a:solidFill>
                  <a:srgbClr val="ff0000"/>
                </a:solidFill>
                <a:latin typeface="Arial"/>
                <a:ea typeface="DejaVu Sans"/>
              </a:rPr>
              <a:t>теплі</a:t>
            </a:r>
            <a:r>
              <a:rPr b="1" lang="ru-RU" sz="1600" spc="-1" strike="noStrike">
                <a:solidFill>
                  <a:srgbClr val="000000"/>
                </a:solidFill>
                <a:latin typeface="Arial"/>
                <a:ea typeface="DejaVu Sans"/>
              </a:rPr>
              <a:t> (вище за +22 °С). </a:t>
            </a:r>
            <a:endParaRPr b="0" lang="ru-RU" sz="1600" spc="-1" strike="noStrike">
              <a:latin typeface="Arial"/>
            </a:endParaRPr>
          </a:p>
          <a:p>
            <a:pPr algn="just">
              <a:lnSpc>
                <a:spcPct val="100000"/>
              </a:lnSpc>
            </a:pPr>
            <a:r>
              <a:rPr b="1" i="1" lang="ru-RU" sz="1600" spc="-1" strike="noStrike">
                <a:solidFill>
                  <a:srgbClr val="7030a0"/>
                </a:solidFill>
                <a:latin typeface="Arial"/>
                <a:ea typeface="DejaVu Sans"/>
              </a:rPr>
              <a:t>За дією на організм розрізняють повітряні ванни:</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а) </a:t>
            </a:r>
            <a:r>
              <a:rPr b="1" lang="ru-RU" sz="1600" spc="-1" strike="noStrike">
                <a:solidFill>
                  <a:srgbClr val="ff0000"/>
                </a:solidFill>
                <a:latin typeface="Arial"/>
                <a:ea typeface="DejaVu Sans"/>
              </a:rPr>
              <a:t>слабкого холодового навантаження </a:t>
            </a:r>
            <a:r>
              <a:rPr b="1" lang="ru-RU" sz="1600" spc="-1" strike="noStrike">
                <a:solidFill>
                  <a:srgbClr val="000000"/>
                </a:solidFill>
                <a:latin typeface="Arial"/>
                <a:ea typeface="DejaVu Sans"/>
              </a:rPr>
              <a:t>– до 25 ккал/м2, ЕЕТ -не нижче від +19 °С;</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б) </a:t>
            </a:r>
            <a:r>
              <a:rPr b="1" lang="ru-RU" sz="1600" spc="-1" strike="noStrike">
                <a:solidFill>
                  <a:srgbClr val="ff0000"/>
                </a:solidFill>
                <a:latin typeface="Arial"/>
                <a:ea typeface="DejaVu Sans"/>
              </a:rPr>
              <a:t>середнього холодового навантаження </a:t>
            </a:r>
            <a:r>
              <a:rPr b="1" lang="ru-RU" sz="1600" spc="-1" strike="noStrike">
                <a:solidFill>
                  <a:srgbClr val="000000"/>
                </a:solidFill>
                <a:latin typeface="Arial"/>
                <a:ea typeface="DejaVu Sans"/>
              </a:rPr>
              <a:t>– до 35 ккал/м2, ЕЕТ – не нижче від +17 °С;</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в) </a:t>
            </a:r>
            <a:r>
              <a:rPr b="1" lang="ru-RU" sz="1600" spc="-1" strike="noStrike">
                <a:solidFill>
                  <a:srgbClr val="ff0000"/>
                </a:solidFill>
                <a:latin typeface="Arial"/>
                <a:ea typeface="DejaVu Sans"/>
              </a:rPr>
              <a:t>сильного холодового навантаження </a:t>
            </a:r>
            <a:r>
              <a:rPr b="1" lang="ru-RU" sz="1600" spc="-1" strike="noStrike">
                <a:solidFill>
                  <a:srgbClr val="000000"/>
                </a:solidFill>
                <a:latin typeface="Arial"/>
                <a:ea typeface="DejaVu Sans"/>
              </a:rPr>
              <a:t>– до 45 ккал/м2.</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Повітряні ванни приймаються не раніше ніж через 1 годину після приймання їжі й проводяться як у вигляді спеціальних процедур у палатах при відкритих вікнах, на верандах, у кліматопавільйонах, на пляжах, відкритих спортивних майданчиках, у парках, так і під час ранкової гігієнічної гімнастики, спортивних ігор, прогулянок тощо. Для попередження переохолодження організму впродовж повітряних ванн збільшують вироблення тепла шляхом фізичних вправ.</a:t>
            </a:r>
            <a:endParaRPr b="0" lang="ru-RU" sz="1600" spc="-1" strike="noStrike">
              <a:latin typeface="Arial"/>
            </a:endParaRPr>
          </a:p>
          <a:p>
            <a:pPr algn="just">
              <a:lnSpc>
                <a:spcPct val="100000"/>
              </a:lnSpc>
            </a:pPr>
            <a:r>
              <a:rPr b="1" lang="ru-RU" sz="1600" spc="-1" strike="noStrike">
                <a:solidFill>
                  <a:srgbClr val="ff0000"/>
                </a:solidFill>
                <a:latin typeface="Arial"/>
                <a:ea typeface="DejaVu Sans"/>
              </a:rPr>
              <a:t>Тривалість перебування хворих на відкритому повітрі поєднується з дозованою ходьбою (теренкур) в рівному, спокійному, звичному темпі (60-80,80-100 кроків за хв.) за маршрутами: </a:t>
            </a:r>
            <a:r>
              <a:rPr b="1" lang="ru-RU" sz="1600" spc="-1" strike="noStrike">
                <a:solidFill>
                  <a:srgbClr val="000000"/>
                </a:solidFill>
                <a:latin typeface="Arial"/>
                <a:ea typeface="DejaVu Sans"/>
              </a:rPr>
              <a:t>легкий (до 500-1000 м); середній (до 1500 м); важчий (до 3000 м), кут підйому – 3–10 °, в окремих випадках – не вище за 20 °. На шляху маршрутів через кожні 200 м установлюються лавочки або бесідки для відпочинку.</a:t>
            </a:r>
            <a:endParaRPr b="0" lang="ru-RU" sz="1600" spc="-1" strike="noStrike">
              <a:latin typeface="Arial"/>
            </a:endParaRPr>
          </a:p>
          <a:p>
            <a:pPr algn="just">
              <a:lnSpc>
                <a:spcPct val="100000"/>
              </a:lnSpc>
            </a:pPr>
            <a:r>
              <a:rPr b="1" lang="ru-RU" sz="1600" spc="-1" strike="noStrike">
                <a:solidFill>
                  <a:srgbClr val="ff0000"/>
                </a:solidFill>
                <a:latin typeface="Arial"/>
                <a:ea typeface="DejaVu Sans"/>
              </a:rPr>
              <a:t>Протипоказання для аеротерапії:</a:t>
            </a:r>
            <a:r>
              <a:rPr b="1" lang="ru-RU" sz="1600" spc="-1" strike="noStrike">
                <a:solidFill>
                  <a:srgbClr val="000000"/>
                </a:solidFill>
                <a:latin typeface="Arial"/>
                <a:ea typeface="DejaVu Sans"/>
              </a:rPr>
              <a:t> застудні захворювання, бронхіт, пневмонія, ангіна, фронтит, гайморит, фурункульоз, гострі гнійно-запальні захворювання та ін.</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CustomShape 1"/>
          <p:cNvSpPr/>
          <p:nvPr/>
        </p:nvSpPr>
        <p:spPr>
          <a:xfrm>
            <a:off x="232200" y="117720"/>
            <a:ext cx="8732880" cy="64486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1800" spc="-1" strike="noStrike">
                <a:solidFill>
                  <a:srgbClr val="ff0000"/>
                </a:solidFill>
                <a:latin typeface="Arial"/>
                <a:ea typeface="DejaVu Sans"/>
              </a:rPr>
              <a:t>Лікувальна дія гірського клімату</a:t>
            </a:r>
            <a:r>
              <a:rPr b="1" lang="ru-RU" sz="1800" spc="-1" strike="noStrike">
                <a:solidFill>
                  <a:srgbClr val="ff0000"/>
                </a:solidFill>
                <a:latin typeface="Arial"/>
                <a:ea typeface="DejaVu Sans"/>
              </a:rPr>
              <a:t> </a:t>
            </a:r>
            <a:r>
              <a:rPr b="1" lang="ru-RU" sz="1600" spc="-1" strike="noStrike">
                <a:solidFill>
                  <a:srgbClr val="000000"/>
                </a:solidFill>
                <a:latin typeface="Arial"/>
                <a:ea typeface="DejaVu Sans"/>
              </a:rPr>
              <a:t>залежить від висоти над рівнем моря. З лікувальною метою застосовується переважно </a:t>
            </a:r>
            <a:r>
              <a:rPr b="1" lang="ru-RU" sz="1600" spc="-1" strike="noStrike">
                <a:solidFill>
                  <a:srgbClr val="7030a0"/>
                </a:solidFill>
                <a:latin typeface="Arial"/>
                <a:ea typeface="DejaVu Sans"/>
              </a:rPr>
              <a:t>клімат низьких гір </a:t>
            </a:r>
            <a:r>
              <a:rPr b="1" lang="ru-RU" sz="1600" spc="-1" strike="noStrike">
                <a:solidFill>
                  <a:srgbClr val="000000"/>
                </a:solidFill>
                <a:latin typeface="Arial"/>
                <a:ea typeface="DejaVu Sans"/>
              </a:rPr>
              <a:t>(висотою 400-1000 м – субальпійська зона) і середніх гір (1000-2000 м – альпійська зона), рідше – </a:t>
            </a:r>
            <a:r>
              <a:rPr b="1" lang="ru-RU" sz="1600" spc="-1" strike="noStrike">
                <a:solidFill>
                  <a:srgbClr val="7030a0"/>
                </a:solidFill>
                <a:latin typeface="Arial"/>
                <a:ea typeface="DejaVu Sans"/>
              </a:rPr>
              <a:t>високих гір </a:t>
            </a:r>
            <a:r>
              <a:rPr b="1" lang="ru-RU" sz="1600" spc="-1" strike="noStrike">
                <a:solidFill>
                  <a:srgbClr val="000000"/>
                </a:solidFill>
                <a:latin typeface="Arial"/>
                <a:ea typeface="DejaVu Sans"/>
              </a:rPr>
              <a:t>(вище від 2000 м – надальпійська зона). Гірський клімат характеризується високою інтенсивністю прямої сонячної радіації при одночасному зниженні розсіяної радіації сонця. При піднятті з 200 до 3000 м інтенсивність прямої сонячної радіації збільшується взимку на 50%, улітку – на 35%. Завдяки меншому вмісту в гірському повітрі водяної пари (абсолютна вологість повітря) значно підвищується його прозорість для інфрачервоного проміння сонця. Проте, незважаючи на більшу інтенсивність прямої сонячної радіації, тіло людини у зв'язку з низькою температурою навколишнього середовища і зменшеним умістом води в повітрі втрачає в горах значно більше тепла за рахунок випромінювання. </a:t>
            </a:r>
            <a:r>
              <a:rPr b="1" lang="ru-RU" sz="1600" spc="-1" strike="noStrike">
                <a:solidFill>
                  <a:srgbClr val="7030a0"/>
                </a:solidFill>
                <a:latin typeface="Arial"/>
                <a:ea typeface="DejaVu Sans"/>
              </a:rPr>
              <a:t>Треба пам'ятати, що температура повітря знижується в середньому на 0,5-0,6 °С на кожні 100 м піднімання</a:t>
            </a:r>
            <a:r>
              <a:rPr b="1" lang="ru-RU" sz="1600" spc="-1" strike="noStrike">
                <a:solidFill>
                  <a:srgbClr val="000000"/>
                </a:solidFill>
                <a:latin typeface="Arial"/>
                <a:ea typeface="DejaVu Sans"/>
              </a:rPr>
              <a:t>. У горах амплітуда як середньодобової, так і середньорічної температури повітря менша, ніж у долинах. Ця властивість температури гірського повітря має аналогію з морським кліматом, що також відзначається малою добовою амплітудою температури.</a:t>
            </a:r>
            <a:endParaRPr b="0" lang="ru-RU" sz="1600" spc="-1" strike="noStrike">
              <a:latin typeface="Arial"/>
            </a:endParaRPr>
          </a:p>
          <a:p>
            <a:pPr algn="just">
              <a:lnSpc>
                <a:spcPct val="100000"/>
              </a:lnSpc>
            </a:pPr>
            <a:r>
              <a:rPr b="1" lang="ru-RU" sz="1600" spc="-1" strike="noStrike">
                <a:solidFill>
                  <a:srgbClr val="7030a0"/>
                </a:solidFill>
                <a:latin typeface="Arial"/>
                <a:ea typeface="DejaVu Sans"/>
              </a:rPr>
              <a:t>З висотою знижується барометричний тиск і пов'язаний з ним парціальний тиск кисню, що створює умови кисневого голодування</a:t>
            </a:r>
            <a:r>
              <a:rPr b="1" lang="ru-RU" sz="1600" spc="-1" strike="noStrike">
                <a:solidFill>
                  <a:srgbClr val="000000"/>
                </a:solidFill>
                <a:latin typeface="Arial"/>
                <a:ea typeface="DejaVu Sans"/>
              </a:rPr>
              <a:t>. Споживання кисню в умовах гірського клімату залишається таким самим, що і на рівні моря, але зменшується забезпечення організму киснем. Перебування людини в умовах гірського клімату зі зниженим барометричним тиском супроводжується розвитком ряду фізіологічних пристосувальних реакцій, зумовлених кисневою недостатністю.</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Загалом гірське чисте повітря з підвищеною іонізацією і вмістом ароматичних речовин рослинного походження, достатня кількість ультрафіолетової радіації створюють </a:t>
            </a:r>
            <a:r>
              <a:rPr b="1" lang="ru-RU" sz="1600" spc="-1" strike="noStrike">
                <a:solidFill>
                  <a:srgbClr val="7030a0"/>
                </a:solidFill>
                <a:latin typeface="Arial"/>
                <a:ea typeface="DejaVu Sans"/>
              </a:rPr>
              <a:t>позитивну (лікувально-оздоровчу) дію.</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CustomShape 1"/>
          <p:cNvSpPr/>
          <p:nvPr/>
        </p:nvSpPr>
        <p:spPr>
          <a:xfrm>
            <a:off x="500040" y="214200"/>
            <a:ext cx="8357760" cy="35046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7030a0"/>
                </a:solidFill>
                <a:latin typeface="Arial"/>
                <a:ea typeface="DejaVu Sans"/>
              </a:rPr>
              <a:t>Аерофітотерапія</a:t>
            </a:r>
            <a:r>
              <a:rPr b="1" lang="ru-RU" sz="2400" spc="-1" strike="noStrike">
                <a:solidFill>
                  <a:srgbClr val="000000"/>
                </a:solidFill>
                <a:latin typeface="Arial"/>
                <a:ea typeface="DejaVu Sans"/>
              </a:rPr>
              <a:t> – </a:t>
            </a:r>
            <a:r>
              <a:rPr b="1" lang="ru-RU" sz="2000" spc="-1" strike="noStrike">
                <a:solidFill>
                  <a:srgbClr val="000000"/>
                </a:solidFill>
                <a:latin typeface="Arial"/>
                <a:ea typeface="DejaVu Sans"/>
              </a:rPr>
              <a:t>вдихання повітря, насиченого летючими ароматичними речовинами, що виділяються рослинами (фітонциди, терпени, ефірні масла). Розрізняють природну аерофітотерапію, яка проводиться на відкритому повітрі, і аеротерапію в приміщенні, повітря якого за допомогою приладів насичується летючими речовинами певних рослин. Природну аерофітотерапію проводять у паркових зонах, засаджених рослинами, де можна здійснити прогулянку, відпочити на лавці, зробити дихальну гімнастику. Для розпилення в кімнатах використовують свіжозібрані або сушені рослини, ефірні масла. </a:t>
            </a:r>
            <a:endParaRPr b="0" lang="ru-RU" sz="2000" spc="-1" strike="noStrike">
              <a:latin typeface="Arial"/>
            </a:endParaRPr>
          </a:p>
        </p:txBody>
      </p:sp>
      <p:sp>
        <p:nvSpPr>
          <p:cNvPr id="652" name="CustomShape 2"/>
          <p:cNvSpPr/>
          <p:nvPr/>
        </p:nvSpPr>
        <p:spPr>
          <a:xfrm>
            <a:off x="116280" y="-144360"/>
            <a:ext cx="228240" cy="304560"/>
          </a:xfrm>
          <a:prstGeom prst="rect">
            <a:avLst/>
          </a:prstGeom>
          <a:noFill/>
          <a:ln>
            <a:noFill/>
          </a:ln>
        </p:spPr>
        <p:style>
          <a:lnRef idx="0"/>
          <a:fillRef idx="0"/>
          <a:effectRef idx="0"/>
          <a:fontRef idx="minor"/>
        </p:style>
      </p:sp>
      <p:pic>
        <p:nvPicPr>
          <p:cNvPr id="653" name="Picture 6" descr=""/>
          <p:cNvPicPr/>
          <p:nvPr/>
        </p:nvPicPr>
        <p:blipFill>
          <a:blip r:embed="rId1"/>
          <a:stretch/>
        </p:blipFill>
        <p:spPr>
          <a:xfrm>
            <a:off x="6408000" y="3560040"/>
            <a:ext cx="2750040" cy="2487960"/>
          </a:xfrm>
          <a:prstGeom prst="rect">
            <a:avLst/>
          </a:prstGeom>
          <a:ln>
            <a:noFill/>
          </a:ln>
        </p:spPr>
      </p:pic>
      <p:sp>
        <p:nvSpPr>
          <p:cNvPr id="654" name="CustomShape 3"/>
          <p:cNvSpPr/>
          <p:nvPr/>
        </p:nvSpPr>
        <p:spPr>
          <a:xfrm>
            <a:off x="116280" y="-144360"/>
            <a:ext cx="228240" cy="304560"/>
          </a:xfrm>
          <a:prstGeom prst="rect">
            <a:avLst/>
          </a:prstGeom>
          <a:noFill/>
          <a:ln>
            <a:noFill/>
          </a:ln>
        </p:spPr>
        <p:style>
          <a:lnRef idx="0"/>
          <a:fillRef idx="0"/>
          <a:effectRef idx="0"/>
          <a:fontRef idx="minor"/>
        </p:style>
      </p:sp>
      <p:sp>
        <p:nvSpPr>
          <p:cNvPr id="655" name="CustomShape 4"/>
          <p:cNvSpPr/>
          <p:nvPr/>
        </p:nvSpPr>
        <p:spPr>
          <a:xfrm>
            <a:off x="116280" y="-144360"/>
            <a:ext cx="228240" cy="304560"/>
          </a:xfrm>
          <a:prstGeom prst="rect">
            <a:avLst/>
          </a:prstGeom>
          <a:noFill/>
          <a:ln>
            <a:noFill/>
          </a:ln>
        </p:spPr>
        <p:style>
          <a:lnRef idx="0"/>
          <a:fillRef idx="0"/>
          <a:effectRef idx="0"/>
          <a:fontRef idx="minor"/>
        </p:style>
      </p:sp>
      <p:sp>
        <p:nvSpPr>
          <p:cNvPr id="656" name="CustomShape 5"/>
          <p:cNvSpPr/>
          <p:nvPr/>
        </p:nvSpPr>
        <p:spPr>
          <a:xfrm>
            <a:off x="116280" y="-144360"/>
            <a:ext cx="228240" cy="304560"/>
          </a:xfrm>
          <a:prstGeom prst="rect">
            <a:avLst/>
          </a:prstGeom>
          <a:noFill/>
          <a:ln>
            <a:noFill/>
          </a:ln>
        </p:spPr>
        <p:style>
          <a:lnRef idx="0"/>
          <a:fillRef idx="0"/>
          <a:effectRef idx="0"/>
          <a:fontRef idx="minor"/>
        </p:style>
      </p:sp>
      <p:pic>
        <p:nvPicPr>
          <p:cNvPr id="657" name="Picture 14" descr=""/>
          <p:cNvPicPr/>
          <p:nvPr/>
        </p:nvPicPr>
        <p:blipFill>
          <a:blip r:embed="rId2"/>
          <a:stretch/>
        </p:blipFill>
        <p:spPr>
          <a:xfrm>
            <a:off x="3168000" y="3778200"/>
            <a:ext cx="3160800" cy="2629800"/>
          </a:xfrm>
          <a:prstGeom prst="rect">
            <a:avLst/>
          </a:prstGeom>
          <a:ln>
            <a:noFill/>
          </a:ln>
        </p:spPr>
      </p:pic>
      <p:pic>
        <p:nvPicPr>
          <p:cNvPr id="658" name="Picture 16" descr=""/>
          <p:cNvPicPr/>
          <p:nvPr/>
        </p:nvPicPr>
        <p:blipFill>
          <a:blip r:embed="rId3"/>
          <a:stretch/>
        </p:blipFill>
        <p:spPr>
          <a:xfrm>
            <a:off x="0" y="4071960"/>
            <a:ext cx="3017880" cy="24285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CustomShape 1"/>
          <p:cNvSpPr/>
          <p:nvPr/>
        </p:nvSpPr>
        <p:spPr>
          <a:xfrm>
            <a:off x="144000" y="144000"/>
            <a:ext cx="8856000" cy="25898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ff0000"/>
                </a:solidFill>
                <a:latin typeface="Arial"/>
                <a:ea typeface="DejaVu Sans"/>
              </a:rPr>
              <a:t>Аероіонотерапія</a:t>
            </a:r>
            <a:r>
              <a:rPr b="1" lang="ru-RU" sz="1800" spc="-1" strike="noStrike">
                <a:solidFill>
                  <a:srgbClr val="000000"/>
                </a:solidFill>
                <a:latin typeface="Arial"/>
                <a:ea typeface="DejaVu Sans"/>
              </a:rPr>
              <a:t> – вдихання повітря, що містить електрично заряджені газові молекули (аероіони).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Розрізняють природну і штучну аероіонотерапію. </a:t>
            </a:r>
            <a:endParaRPr b="0" lang="ru-RU" sz="1800" spc="-1" strike="noStrike">
              <a:latin typeface="Arial"/>
            </a:endParaRPr>
          </a:p>
          <a:p>
            <a:pPr algn="just">
              <a:lnSpc>
                <a:spcPct val="100000"/>
              </a:lnSpc>
            </a:pPr>
            <a:r>
              <a:rPr b="1" i="1" lang="ru-RU" sz="1800" spc="-1" strike="noStrike">
                <a:solidFill>
                  <a:srgbClr val="ff0000"/>
                </a:solidFill>
                <a:latin typeface="Arial"/>
                <a:ea typeface="DejaVu Sans"/>
              </a:rPr>
              <a:t>Природна аероіонізація </a:t>
            </a:r>
            <a:r>
              <a:rPr b="1" lang="ru-RU" sz="1800" spc="-1" strike="noStrike">
                <a:solidFill>
                  <a:srgbClr val="000000"/>
                </a:solidFill>
                <a:latin typeface="Arial"/>
                <a:ea typeface="DejaVu Sans"/>
              </a:rPr>
              <a:t>(гідроаероіонізація) забезпечується тривалим перебуванням у місцевостях з чистим іонізованим повітрям ( у горах, поблизу водоспадів, на березі моря під час прибоїв). Використовуються </a:t>
            </a:r>
            <a:r>
              <a:rPr b="1" i="1" lang="ru-RU" sz="1800" spc="-1" strike="noStrike">
                <a:solidFill>
                  <a:srgbClr val="ff0000"/>
                </a:solidFill>
                <a:latin typeface="Arial"/>
                <a:ea typeface="DejaVu Sans"/>
              </a:rPr>
              <a:t>штучні водоспади</a:t>
            </a:r>
            <a:r>
              <a:rPr b="1" lang="ru-RU" sz="1800" spc="-1" strike="noStrike">
                <a:solidFill>
                  <a:srgbClr val="000000"/>
                </a:solidFill>
                <a:latin typeface="Arial"/>
                <a:ea typeface="DejaVu Sans"/>
              </a:rPr>
              <a:t>, над якими розташовуються майданчики для відпочинку, розбризкувачі води на пляжах.</a:t>
            </a:r>
            <a:endParaRPr b="0" lang="ru-RU" sz="1800" spc="-1" strike="noStrike">
              <a:latin typeface="Arial"/>
            </a:endParaRPr>
          </a:p>
          <a:p>
            <a:pPr algn="just">
              <a:lnSpc>
                <a:spcPct val="100000"/>
              </a:lnSpc>
            </a:pPr>
            <a:endParaRPr b="0" lang="ru-RU" sz="1800" spc="-1" strike="noStrike">
              <a:latin typeface="Arial"/>
            </a:endParaRPr>
          </a:p>
        </p:txBody>
      </p:sp>
      <p:pic>
        <p:nvPicPr>
          <p:cNvPr id="660" name="Picture 2" descr=""/>
          <p:cNvPicPr/>
          <p:nvPr/>
        </p:nvPicPr>
        <p:blipFill>
          <a:blip r:embed="rId1"/>
          <a:stretch/>
        </p:blipFill>
        <p:spPr>
          <a:xfrm>
            <a:off x="3125160" y="2571840"/>
            <a:ext cx="2785680" cy="2089080"/>
          </a:xfrm>
          <a:prstGeom prst="rect">
            <a:avLst/>
          </a:prstGeom>
          <a:ln>
            <a:noFill/>
          </a:ln>
        </p:spPr>
      </p:pic>
      <p:sp>
        <p:nvSpPr>
          <p:cNvPr id="661" name="CustomShape 2"/>
          <p:cNvSpPr/>
          <p:nvPr/>
        </p:nvSpPr>
        <p:spPr>
          <a:xfrm>
            <a:off x="116280" y="-144360"/>
            <a:ext cx="228240" cy="304560"/>
          </a:xfrm>
          <a:prstGeom prst="rect">
            <a:avLst/>
          </a:prstGeom>
          <a:noFill/>
          <a:ln>
            <a:noFill/>
          </a:ln>
        </p:spPr>
        <p:style>
          <a:lnRef idx="0"/>
          <a:fillRef idx="0"/>
          <a:effectRef idx="0"/>
          <a:fontRef idx="minor"/>
        </p:style>
      </p:sp>
      <p:sp>
        <p:nvSpPr>
          <p:cNvPr id="662" name="CustomShape 3"/>
          <p:cNvSpPr/>
          <p:nvPr/>
        </p:nvSpPr>
        <p:spPr>
          <a:xfrm>
            <a:off x="116280" y="-144360"/>
            <a:ext cx="228240" cy="304560"/>
          </a:xfrm>
          <a:prstGeom prst="rect">
            <a:avLst/>
          </a:prstGeom>
          <a:noFill/>
          <a:ln>
            <a:noFill/>
          </a:ln>
        </p:spPr>
        <p:style>
          <a:lnRef idx="0"/>
          <a:fillRef idx="0"/>
          <a:effectRef idx="0"/>
          <a:fontRef idx="minor"/>
        </p:style>
      </p:sp>
      <p:pic>
        <p:nvPicPr>
          <p:cNvPr id="663" name="Picture 8" descr=""/>
          <p:cNvPicPr/>
          <p:nvPr/>
        </p:nvPicPr>
        <p:blipFill>
          <a:blip r:embed="rId2"/>
          <a:stretch/>
        </p:blipFill>
        <p:spPr>
          <a:xfrm>
            <a:off x="6232680" y="2500200"/>
            <a:ext cx="2646360" cy="2214360"/>
          </a:xfrm>
          <a:prstGeom prst="rect">
            <a:avLst/>
          </a:prstGeom>
          <a:ln>
            <a:noFill/>
          </a:ln>
        </p:spPr>
      </p:pic>
      <p:sp>
        <p:nvSpPr>
          <p:cNvPr id="664" name="CustomShape 4"/>
          <p:cNvSpPr/>
          <p:nvPr/>
        </p:nvSpPr>
        <p:spPr>
          <a:xfrm>
            <a:off x="116280" y="-144360"/>
            <a:ext cx="228240" cy="304560"/>
          </a:xfrm>
          <a:prstGeom prst="rect">
            <a:avLst/>
          </a:prstGeom>
          <a:noFill/>
          <a:ln>
            <a:noFill/>
          </a:ln>
        </p:spPr>
        <p:style>
          <a:lnRef idx="0"/>
          <a:fillRef idx="0"/>
          <a:effectRef idx="0"/>
          <a:fontRef idx="minor"/>
        </p:style>
      </p:sp>
      <p:sp>
        <p:nvSpPr>
          <p:cNvPr id="665" name="CustomShape 5"/>
          <p:cNvSpPr/>
          <p:nvPr/>
        </p:nvSpPr>
        <p:spPr>
          <a:xfrm>
            <a:off x="116280" y="-144360"/>
            <a:ext cx="228240" cy="304560"/>
          </a:xfrm>
          <a:prstGeom prst="rect">
            <a:avLst/>
          </a:prstGeom>
          <a:noFill/>
          <a:ln>
            <a:noFill/>
          </a:ln>
        </p:spPr>
        <p:style>
          <a:lnRef idx="0"/>
          <a:fillRef idx="0"/>
          <a:effectRef idx="0"/>
          <a:fontRef idx="minor"/>
        </p:style>
      </p:sp>
      <p:pic>
        <p:nvPicPr>
          <p:cNvPr id="666" name="Picture 14" descr=""/>
          <p:cNvPicPr/>
          <p:nvPr/>
        </p:nvPicPr>
        <p:blipFill>
          <a:blip r:embed="rId3"/>
          <a:stretch/>
        </p:blipFill>
        <p:spPr>
          <a:xfrm>
            <a:off x="288000" y="2448000"/>
            <a:ext cx="2611800" cy="2280960"/>
          </a:xfrm>
          <a:prstGeom prst="rect">
            <a:avLst/>
          </a:prstGeom>
          <a:ln>
            <a:noFill/>
          </a:ln>
        </p:spPr>
      </p:pic>
      <p:pic>
        <p:nvPicPr>
          <p:cNvPr id="667" name="Picture 16" descr=""/>
          <p:cNvPicPr/>
          <p:nvPr/>
        </p:nvPicPr>
        <p:blipFill>
          <a:blip r:embed="rId4"/>
          <a:stretch/>
        </p:blipFill>
        <p:spPr>
          <a:xfrm>
            <a:off x="178200" y="4686480"/>
            <a:ext cx="2678760" cy="2171160"/>
          </a:xfrm>
          <a:prstGeom prst="rect">
            <a:avLst/>
          </a:prstGeom>
          <a:ln>
            <a:noFill/>
          </a:ln>
        </p:spPr>
      </p:pic>
      <p:pic>
        <p:nvPicPr>
          <p:cNvPr id="668" name="Picture 18" descr=""/>
          <p:cNvPicPr/>
          <p:nvPr/>
        </p:nvPicPr>
        <p:blipFill>
          <a:blip r:embed="rId5"/>
          <a:stretch/>
        </p:blipFill>
        <p:spPr>
          <a:xfrm>
            <a:off x="3125160" y="4786200"/>
            <a:ext cx="2785680" cy="2071440"/>
          </a:xfrm>
          <a:prstGeom prst="rect">
            <a:avLst/>
          </a:prstGeom>
          <a:ln>
            <a:noFill/>
          </a:ln>
        </p:spPr>
      </p:pic>
      <p:pic>
        <p:nvPicPr>
          <p:cNvPr id="669" name="Picture 20" descr=""/>
          <p:cNvPicPr/>
          <p:nvPr/>
        </p:nvPicPr>
        <p:blipFill>
          <a:blip r:embed="rId6"/>
          <a:stretch/>
        </p:blipFill>
        <p:spPr>
          <a:xfrm>
            <a:off x="6232680" y="4786200"/>
            <a:ext cx="2678760" cy="207144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CustomShape 1"/>
          <p:cNvSpPr/>
          <p:nvPr/>
        </p:nvSpPr>
        <p:spPr>
          <a:xfrm>
            <a:off x="216000" y="163440"/>
            <a:ext cx="8679240" cy="63579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ea typeface="DejaVu Sans"/>
              </a:rPr>
              <a:t>1. Курортотерапія.</a:t>
            </a:r>
            <a:endParaRPr b="0" lang="ru-RU" sz="2400" spc="-1" strike="noStrike">
              <a:latin typeface="Arial"/>
            </a:endParaRPr>
          </a:p>
          <a:p>
            <a:pPr algn="just">
              <a:lnSpc>
                <a:spcPct val="100000"/>
              </a:lnSpc>
            </a:pPr>
            <a:r>
              <a:rPr b="1" lang="ru-RU" sz="2000" spc="-1" strike="noStrike">
                <a:solidFill>
                  <a:srgbClr val="ff0000"/>
                </a:solidFill>
                <a:latin typeface="Arial"/>
                <a:ea typeface="DejaVu Sans"/>
              </a:rPr>
              <a:t>Курорт</a:t>
            </a:r>
            <a:r>
              <a:rPr b="1" lang="ru-RU" sz="1600" spc="-1" strike="noStrike">
                <a:solidFill>
                  <a:srgbClr val="000000"/>
                </a:solidFill>
                <a:latin typeface="Arial"/>
                <a:ea typeface="DejaVu Sans"/>
              </a:rPr>
              <a:t> - </a:t>
            </a:r>
            <a:r>
              <a:rPr b="1" i="1" lang="ru-RU" sz="1600" spc="-1" strike="noStrike">
                <a:solidFill>
                  <a:srgbClr val="000000"/>
                </a:solidFill>
                <a:latin typeface="Arial"/>
                <a:ea typeface="DejaVu Sans"/>
              </a:rPr>
              <a:t>територія, що має в своєму розпорядженні природні лікувальні фактори і необхідні умови для їх застосування з лікувально-профілактичними цілями</a:t>
            </a:r>
            <a:r>
              <a:rPr b="1" lang="ru-RU" sz="1600" spc="-1" strike="noStrike">
                <a:solidFill>
                  <a:srgbClr val="000000"/>
                </a:solidFill>
                <a:latin typeface="Arial"/>
                <a:ea typeface="DejaVu Sans"/>
              </a:rPr>
              <a:t>.</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Спеціалізацію будь-якого курорту визначають </a:t>
            </a:r>
            <a:r>
              <a:rPr b="1" i="1" lang="ru-RU" sz="1600" spc="-1" strike="noStrike">
                <a:solidFill>
                  <a:srgbClr val="7030a0"/>
                </a:solidFill>
                <a:latin typeface="Arial"/>
                <a:ea typeface="DejaVu Sans"/>
              </a:rPr>
              <a:t>курортні (природно-лікувальні) чинники</a:t>
            </a:r>
            <a:r>
              <a:rPr b="1" lang="ru-RU" sz="1600" spc="-1" strike="noStrike">
                <a:solidFill>
                  <a:srgbClr val="000000"/>
                </a:solidFill>
                <a:latin typeface="Arial"/>
                <a:ea typeface="DejaVu Sans"/>
              </a:rPr>
              <a:t>, які використовуються з метою профілактики, лікувальної терапії та медичної реабілітації хворих.</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За характером природних лікувальних ресурсів курорти України поділяють на </a:t>
            </a:r>
            <a:r>
              <a:rPr b="1" lang="ru-RU" sz="1600" spc="-1" strike="noStrike">
                <a:solidFill>
                  <a:srgbClr val="ff0000"/>
                </a:solidFill>
                <a:latin typeface="Arial"/>
                <a:ea typeface="DejaVu Sans"/>
              </a:rPr>
              <a:t>курорти державного та місцевого значення. </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До курортів </a:t>
            </a:r>
            <a:r>
              <a:rPr b="1" i="1" lang="ru-RU" sz="1600" spc="-1" strike="noStrike">
                <a:solidFill>
                  <a:srgbClr val="ff0000"/>
                </a:solidFill>
                <a:latin typeface="Arial"/>
                <a:ea typeface="DejaVu Sans"/>
              </a:rPr>
              <a:t>державного значення </a:t>
            </a:r>
            <a:r>
              <a:rPr b="1" lang="ru-RU" sz="1600" spc="-1" strike="noStrike">
                <a:solidFill>
                  <a:srgbClr val="000000"/>
                </a:solidFill>
                <a:latin typeface="Arial"/>
                <a:ea typeface="DejaVu Sans"/>
              </a:rPr>
              <a:t>належать природні території, що мають особливо цінні та унікальні природні лікувальні ресурси і які використовують для лікування, медичної реабілітації та профілактики захворювань. </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До курортів </a:t>
            </a:r>
            <a:r>
              <a:rPr b="1" i="1" lang="ru-RU" sz="1600" spc="-1" strike="noStrike">
                <a:solidFill>
                  <a:srgbClr val="ff0000"/>
                </a:solidFill>
                <a:latin typeface="Arial"/>
                <a:ea typeface="DejaVu Sans"/>
              </a:rPr>
              <a:t>місцевого значення </a:t>
            </a:r>
            <a:r>
              <a:rPr b="1" lang="ru-RU" sz="1600" spc="-1" strike="noStrike">
                <a:solidFill>
                  <a:srgbClr val="000000"/>
                </a:solidFill>
                <a:latin typeface="Arial"/>
                <a:ea typeface="DejaVu Sans"/>
              </a:rPr>
              <a:t>належать природні території, що мають загальнопоширені природні лікувальні ресурси і які використовують для лікування, медичної реабілітації та профілактики захворювань (Ст. 4 ЗУ “Про курорти”).</a:t>
            </a:r>
            <a:endParaRPr b="0" lang="ru-RU" sz="1600" spc="-1" strike="noStrike">
              <a:latin typeface="Arial"/>
            </a:endParaRPr>
          </a:p>
          <a:p>
            <a:pPr algn="just">
              <a:lnSpc>
                <a:spcPct val="100000"/>
              </a:lnSpc>
            </a:pPr>
            <a:r>
              <a:rPr b="1" i="1" lang="ru-RU" sz="1600" spc="-1" strike="noStrike">
                <a:solidFill>
                  <a:srgbClr val="ff0000"/>
                </a:solidFill>
                <a:latin typeface="Arial"/>
                <a:ea typeface="DejaVu Sans"/>
              </a:rPr>
              <a:t>Медичний профіль (спеціалізація) курортів </a:t>
            </a:r>
            <a:r>
              <a:rPr b="1" lang="ru-RU" sz="1600" spc="-1" strike="noStrike">
                <a:solidFill>
                  <a:srgbClr val="000000"/>
                </a:solidFill>
                <a:latin typeface="Arial"/>
                <a:ea typeface="DejaVu Sans"/>
              </a:rPr>
              <a:t>визначають з урахуванням властивостей природних лікувальних ресурсів. За спеціалізацією курорти поділяють на </a:t>
            </a:r>
            <a:r>
              <a:rPr b="1" lang="ru-RU" sz="1600" spc="-1" strike="noStrike">
                <a:solidFill>
                  <a:srgbClr val="ff0000"/>
                </a:solidFill>
                <a:latin typeface="Arial"/>
                <a:ea typeface="DejaVu Sans"/>
              </a:rPr>
              <a:t>курорти загального призначення </a:t>
            </a:r>
            <a:r>
              <a:rPr b="1" lang="ru-RU" sz="1600" spc="-1" strike="noStrike">
                <a:solidFill>
                  <a:srgbClr val="000000"/>
                </a:solidFill>
                <a:latin typeface="Arial"/>
                <a:ea typeface="DejaVu Sans"/>
              </a:rPr>
              <a:t>та </a:t>
            </a:r>
            <a:r>
              <a:rPr b="1" lang="ru-RU" sz="1600" spc="-1" strike="noStrike">
                <a:solidFill>
                  <a:srgbClr val="ff0000"/>
                </a:solidFill>
                <a:latin typeface="Arial"/>
                <a:ea typeface="DejaVu Sans"/>
              </a:rPr>
              <a:t>спеціалізовані курорти </a:t>
            </a:r>
            <a:r>
              <a:rPr b="1" lang="ru-RU" sz="1600" spc="-1" strike="noStrike">
                <a:solidFill>
                  <a:srgbClr val="000000"/>
                </a:solidFill>
                <a:latin typeface="Arial"/>
                <a:ea typeface="DejaVu Sans"/>
              </a:rPr>
              <a:t>для лікування конкретних захворювань (Ст. 5 ЗУ “Про курорти”).</a:t>
            </a:r>
            <a:endParaRPr b="0" lang="ru-RU" sz="1600" spc="-1" strike="noStrike">
              <a:latin typeface="Arial"/>
            </a:endParaRPr>
          </a:p>
          <a:p>
            <a:pPr algn="just">
              <a:lnSpc>
                <a:spcPct val="100000"/>
              </a:lnSpc>
            </a:pPr>
            <a:r>
              <a:rPr b="1" lang="ru-RU" sz="1600" spc="-1" strike="noStrike">
                <a:solidFill>
                  <a:srgbClr val="ff0000"/>
                </a:solidFill>
                <a:latin typeface="Arial"/>
                <a:ea typeface="DejaVu Sans"/>
              </a:rPr>
              <a:t>Основними курортними чинниками є ландшафтно-кліматичні умови, мінеральні води та лікувальні грязі. Відповідно до цього курорти діляться на: </a:t>
            </a:r>
            <a:r>
              <a:rPr b="1" lang="ru-RU" sz="1600" spc="-1" strike="noStrike">
                <a:solidFill>
                  <a:srgbClr val="000000"/>
                </a:solidFill>
                <a:latin typeface="Arial"/>
                <a:ea typeface="DejaVu Sans"/>
              </a:rPr>
              <a:t>кліматичні, бальнеологічні, грязьові. Проте на більшості курортів є поєднання ряду лікувальних чинників. Ці курорти є </a:t>
            </a:r>
            <a:r>
              <a:rPr b="1" i="1" lang="ru-RU" sz="1600" spc="-1" strike="noStrike">
                <a:solidFill>
                  <a:srgbClr val="ff0000"/>
                </a:solidFill>
                <a:latin typeface="Arial"/>
                <a:ea typeface="DejaVu Sans"/>
              </a:rPr>
              <a:t>змішаними</a:t>
            </a:r>
            <a:r>
              <a:rPr b="1" lang="ru-RU" sz="1600" spc="-1" strike="noStrike">
                <a:solidFill>
                  <a:srgbClr val="000000"/>
                </a:solidFill>
                <a:latin typeface="Arial"/>
                <a:ea typeface="DejaVu Sans"/>
              </a:rPr>
              <a:t> і відносяться до того або іншого профілю залежно від переважання відповідного лікувального чинника. </a:t>
            </a:r>
            <a:r>
              <a:rPr b="1" lang="ru-RU" sz="1600" spc="-1" strike="noStrike">
                <a:solidFill>
                  <a:srgbClr val="000000"/>
                </a:solidFill>
                <a:latin typeface="Arial"/>
                <a:ea typeface="DejaVu Sans"/>
              </a:rPr>
              <a:t> </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CustomShape 1"/>
          <p:cNvSpPr/>
          <p:nvPr/>
        </p:nvSpPr>
        <p:spPr>
          <a:xfrm>
            <a:off x="144000" y="0"/>
            <a:ext cx="8856000" cy="68594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ea typeface="DejaVu Sans"/>
              </a:rPr>
              <a:t>Цікаво!</a:t>
            </a:r>
            <a:endParaRPr b="0" lang="ru-RU" sz="2400" spc="-1" strike="noStrike">
              <a:latin typeface="Arial"/>
            </a:endParaRPr>
          </a:p>
          <a:p>
            <a:pPr algn="just">
              <a:lnSpc>
                <a:spcPct val="100000"/>
              </a:lnSpc>
            </a:pPr>
            <a:r>
              <a:rPr b="1" lang="ru-RU" sz="2000" spc="-1" strike="noStrike">
                <a:solidFill>
                  <a:srgbClr val="000000"/>
                </a:solidFill>
                <a:latin typeface="Arial"/>
                <a:ea typeface="DejaVu Sans"/>
              </a:rPr>
              <a:t>Ще за вказівкою </a:t>
            </a:r>
            <a:r>
              <a:rPr b="1" lang="ru-RU" sz="2000" spc="-1" strike="noStrike">
                <a:solidFill>
                  <a:srgbClr val="0070c0"/>
                </a:solidFill>
                <a:latin typeface="Arial"/>
                <a:ea typeface="DejaVu Sans"/>
              </a:rPr>
              <a:t>Гіппократа </a:t>
            </a:r>
            <a:r>
              <a:rPr b="1" lang="ru-RU" sz="2000" spc="-1" strike="noStrike">
                <a:solidFill>
                  <a:srgbClr val="000000"/>
                </a:solidFill>
                <a:latin typeface="Arial"/>
                <a:ea typeface="DejaVu Sans"/>
              </a:rPr>
              <a:t>і</a:t>
            </a:r>
            <a:r>
              <a:rPr b="1" lang="ru-RU" sz="2000" spc="-1" strike="noStrike">
                <a:solidFill>
                  <a:srgbClr val="0070c0"/>
                </a:solidFill>
                <a:latin typeface="Arial"/>
                <a:ea typeface="DejaVu Sans"/>
              </a:rPr>
              <a:t> Галена </a:t>
            </a:r>
            <a:r>
              <a:rPr b="1" lang="ru-RU" sz="2000" spc="-1" strike="noStrike">
                <a:solidFill>
                  <a:srgbClr val="000000"/>
                </a:solidFill>
                <a:latin typeface="Arial"/>
                <a:ea typeface="DejaVu Sans"/>
              </a:rPr>
              <a:t>в античних містах Древньої Греції будували майданчики, що добре продувалися, — </a:t>
            </a:r>
            <a:r>
              <a:rPr b="1" lang="ru-RU" sz="2000" spc="-1" strike="noStrike">
                <a:solidFill>
                  <a:srgbClr val="ff0000"/>
                </a:solidFill>
                <a:latin typeface="Arial"/>
                <a:ea typeface="DejaVu Sans"/>
              </a:rPr>
              <a:t>аерарії,</a:t>
            </a:r>
            <a:r>
              <a:rPr b="1" lang="ru-RU" sz="2000" spc="-1" strike="noStrike">
                <a:solidFill>
                  <a:srgbClr val="000000"/>
                </a:solidFill>
                <a:latin typeface="Arial"/>
                <a:ea typeface="DejaVu Sans"/>
              </a:rPr>
              <a:t> де хворі люди приймали повітряні ванни.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На морському узбережжі </a:t>
            </a:r>
            <a:r>
              <a:rPr b="1" lang="ru-RU" sz="2000" spc="-1" strike="noStrike">
                <a:solidFill>
                  <a:srgbClr val="7030a0"/>
                </a:solidFill>
                <a:latin typeface="Arial"/>
                <a:ea typeface="DejaVu Sans"/>
              </a:rPr>
              <a:t>у 1 куболітрі міститься понад 2 тисячі негативно заряджених іонів.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Людина, що вдихає це повітря, особливо при штормовому морі, знаходиться в самому кращому </a:t>
            </a:r>
            <a:r>
              <a:rPr b="1" lang="ru-RU" sz="2000" spc="-1" strike="noStrike">
                <a:solidFill>
                  <a:srgbClr val="7030a0"/>
                </a:solidFill>
                <a:latin typeface="Arial"/>
                <a:ea typeface="DejaVu Sans"/>
              </a:rPr>
              <a:t>природному інгаляторі</a:t>
            </a:r>
            <a:r>
              <a:rPr b="1" lang="ru-RU" sz="2000" spc="-1" strike="noStrike">
                <a:solidFill>
                  <a:srgbClr val="000000"/>
                </a:solidFill>
                <a:latin typeface="Arial"/>
                <a:ea typeface="DejaVu Sans"/>
              </a:rPr>
              <a:t>: міріади розпорошених дрібних бризок несуть частки іонів і катіонів, озону, різних мінеральних солей та мікроелементів морської води, які добродійно впливають на організм. Дія повітря, що вільно рухається при повітряних ваннах через роздратування нервових закінчень капілярів шкіри, значно впливає на важливі функції організму — покращує дихання і підвищує інтенсивність окислювальних процесів, а також обмін речовин, тонізує м’язову і нервову систему, тренує терморегулюючий апарат, підвищує апетит, покращує сон. При верандному гартуванні дія вільного повітря менш інтенсивна. Проте необхідно врахувати, що відпочинок на веранді буває набагато довший за повітряні ванни, тому дія є досить ефективною. Аеротерапія рекомендується у разі, коли необхідно укріпити організм, підвищити його стійкість до несприятливих дій зовнішнього середовища.</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CustomShape 1"/>
          <p:cNvSpPr/>
          <p:nvPr/>
        </p:nvSpPr>
        <p:spPr>
          <a:xfrm>
            <a:off x="982080" y="0"/>
            <a:ext cx="7286400" cy="577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3200" spc="-1" strike="noStrike">
                <a:solidFill>
                  <a:srgbClr val="ff0000"/>
                </a:solidFill>
                <a:latin typeface="Arial"/>
                <a:ea typeface="DejaVu Sans"/>
              </a:rPr>
              <a:t>Таласотерапія (морські купання).</a:t>
            </a:r>
            <a:endParaRPr b="0" lang="ru-RU" sz="3200" spc="-1" strike="noStrike">
              <a:latin typeface="Arial"/>
            </a:endParaRPr>
          </a:p>
        </p:txBody>
      </p:sp>
      <p:sp>
        <p:nvSpPr>
          <p:cNvPr id="672" name="CustomShape 2"/>
          <p:cNvSpPr/>
          <p:nvPr/>
        </p:nvSpPr>
        <p:spPr>
          <a:xfrm>
            <a:off x="144000" y="577800"/>
            <a:ext cx="5760000" cy="61887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Дія </a:t>
            </a:r>
            <a:r>
              <a:rPr b="1" lang="ru-RU" sz="2000" spc="-1" strike="noStrike">
                <a:solidFill>
                  <a:srgbClr val="ff0000"/>
                </a:solidFill>
                <a:latin typeface="Arial"/>
                <a:ea typeface="DejaVu Sans"/>
              </a:rPr>
              <a:t>морських купань </a:t>
            </a:r>
            <a:r>
              <a:rPr b="1" lang="ru-RU" sz="2000" spc="-1" strike="noStrike">
                <a:solidFill>
                  <a:srgbClr val="000000"/>
                </a:solidFill>
                <a:latin typeface="Arial"/>
                <a:ea typeface="DejaVu Sans"/>
              </a:rPr>
              <a:t>є результатом складного впливу розчинених у воді </a:t>
            </a:r>
            <a:r>
              <a:rPr b="1" lang="ru-RU" sz="2000" spc="-1" strike="noStrike">
                <a:solidFill>
                  <a:srgbClr val="7030a0"/>
                </a:solidFill>
                <a:latin typeface="Arial"/>
                <a:ea typeface="DejaVu Sans"/>
              </a:rPr>
              <a:t>солей і газів (хімічна дія), температури води, механічних подразнень, сонячної радіації, радіоактивності морської води</a:t>
            </a:r>
            <a:r>
              <a:rPr b="1" lang="ru-RU" sz="2000" spc="-1" strike="noStrike">
                <a:solidFill>
                  <a:srgbClr val="000000"/>
                </a:solidFill>
                <a:latin typeface="Arial"/>
                <a:ea typeface="DejaVu Sans"/>
              </a:rPr>
              <a:t>.</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Морські купання мають </a:t>
            </a:r>
            <a:r>
              <a:rPr b="1" lang="ru-RU" sz="2000" spc="-1" strike="noStrike">
                <a:solidFill>
                  <a:srgbClr val="ff0000"/>
                </a:solidFill>
                <a:latin typeface="Arial"/>
                <a:ea typeface="DejaVu Sans"/>
              </a:rPr>
              <a:t>зміцнювальну </a:t>
            </a:r>
            <a:r>
              <a:rPr b="1" lang="ru-RU" sz="2000" spc="-1" strike="noStrike">
                <a:solidFill>
                  <a:srgbClr val="000000"/>
                </a:solidFill>
                <a:latin typeface="Arial"/>
                <a:ea typeface="DejaVu Sans"/>
              </a:rPr>
              <a:t>та </a:t>
            </a:r>
            <a:r>
              <a:rPr b="1" lang="ru-RU" sz="2000" spc="-1" strike="noStrike">
                <a:solidFill>
                  <a:srgbClr val="ff0000"/>
                </a:solidFill>
                <a:latin typeface="Arial"/>
                <a:ea typeface="DejaVu Sans"/>
              </a:rPr>
              <a:t>загартовуючу дію</a:t>
            </a:r>
            <a:r>
              <a:rPr b="1" lang="ru-RU" sz="2000" spc="-1" strike="noStrike">
                <a:solidFill>
                  <a:srgbClr val="000000"/>
                </a:solidFill>
                <a:latin typeface="Arial"/>
                <a:ea typeface="DejaVu Sans"/>
              </a:rPr>
              <a:t>.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Починати купання можна лише при температурі води не нижче </a:t>
            </a:r>
            <a:r>
              <a:rPr b="1" lang="ru-RU" sz="2000" spc="-1" strike="noStrike">
                <a:solidFill>
                  <a:srgbClr val="ff0000"/>
                </a:solidFill>
                <a:latin typeface="Arial"/>
                <a:ea typeface="DejaVu Sans"/>
              </a:rPr>
              <a:t>+18°С</a:t>
            </a:r>
            <a:r>
              <a:rPr b="1" lang="ru-RU" sz="2000" spc="-1" strike="noStrike">
                <a:solidFill>
                  <a:srgbClr val="000000"/>
                </a:solidFill>
                <a:latin typeface="Arial"/>
                <a:ea typeface="DejaVu Sans"/>
              </a:rPr>
              <a:t>. Починати купання рекомендується з </a:t>
            </a:r>
            <a:r>
              <a:rPr b="1" lang="ru-RU" sz="2000" spc="-1" strike="noStrike">
                <a:solidFill>
                  <a:srgbClr val="ff0000"/>
                </a:solidFill>
                <a:latin typeface="Arial"/>
                <a:ea typeface="DejaVu Sans"/>
              </a:rPr>
              <a:t>2-3-хвилинного</a:t>
            </a:r>
            <a:r>
              <a:rPr b="1" lang="ru-RU" sz="2000" spc="-1" strike="noStrike">
                <a:solidFill>
                  <a:srgbClr val="000000"/>
                </a:solidFill>
                <a:latin typeface="Arial"/>
                <a:ea typeface="DejaVu Sans"/>
              </a:rPr>
              <a:t> перебування у воді, потім збільшувати час до </a:t>
            </a:r>
            <a:r>
              <a:rPr b="1" lang="ru-RU" sz="2000" spc="-1" strike="noStrike">
                <a:solidFill>
                  <a:srgbClr val="ff0000"/>
                </a:solidFill>
                <a:latin typeface="Arial"/>
                <a:ea typeface="DejaVu Sans"/>
              </a:rPr>
              <a:t>10-15 хвилин</a:t>
            </a:r>
            <a:r>
              <a:rPr b="1" lang="ru-RU" sz="2000" spc="-1" strike="noStrike">
                <a:solidFill>
                  <a:srgbClr val="000000"/>
                </a:solidFill>
                <a:latin typeface="Arial"/>
                <a:ea typeface="DejaVu Sans"/>
              </a:rPr>
              <a:t>. Найбільш відповідний час для купання з </a:t>
            </a:r>
            <a:r>
              <a:rPr b="1" lang="ru-RU" sz="2000" spc="-1" strike="noStrike">
                <a:solidFill>
                  <a:srgbClr val="7030a0"/>
                </a:solidFill>
                <a:latin typeface="Arial"/>
                <a:ea typeface="DejaVu Sans"/>
              </a:rPr>
              <a:t>10 до 12 годин </a:t>
            </a:r>
            <a:r>
              <a:rPr b="1" lang="ru-RU" sz="2000" spc="-1" strike="noStrike">
                <a:solidFill>
                  <a:srgbClr val="000000"/>
                </a:solidFill>
                <a:latin typeface="Arial"/>
                <a:ea typeface="DejaVu Sans"/>
              </a:rPr>
              <a:t>і з </a:t>
            </a:r>
            <a:r>
              <a:rPr b="1" lang="ru-RU" sz="2000" spc="-1" strike="noStrike">
                <a:solidFill>
                  <a:srgbClr val="7030a0"/>
                </a:solidFill>
                <a:latin typeface="Arial"/>
                <a:ea typeface="DejaVu Sans"/>
              </a:rPr>
              <a:t>16 до 19 годин</a:t>
            </a:r>
            <a:r>
              <a:rPr b="1" lang="ru-RU" sz="2000" spc="-1" strike="noStrike">
                <a:solidFill>
                  <a:srgbClr val="000000"/>
                </a:solidFill>
                <a:latin typeface="Arial"/>
                <a:ea typeface="DejaVu Sans"/>
              </a:rPr>
              <a:t>. Останніми роками, особливо в зимовий час, застосовується </a:t>
            </a:r>
            <a:r>
              <a:rPr b="1" lang="ru-RU" sz="2000" spc="-1" strike="noStrike">
                <a:solidFill>
                  <a:srgbClr val="0070c0"/>
                </a:solidFill>
                <a:latin typeface="Arial"/>
                <a:ea typeface="DejaVu Sans"/>
              </a:rPr>
              <a:t>купання в басейнах</a:t>
            </a:r>
            <a:r>
              <a:rPr b="1" lang="ru-RU" sz="2000" spc="-1" strike="noStrike">
                <a:solidFill>
                  <a:srgbClr val="000000"/>
                </a:solidFill>
                <a:latin typeface="Arial"/>
                <a:ea typeface="DejaVu Sans"/>
              </a:rPr>
              <a:t>, заповнених підігрітою морською водою. Хворим і ослабленим дітям купання замінюють </a:t>
            </a:r>
            <a:r>
              <a:rPr b="1" i="1" lang="ru-RU" sz="2000" spc="-1" strike="noStrike">
                <a:solidFill>
                  <a:srgbClr val="0070c0"/>
                </a:solidFill>
                <a:latin typeface="Arial"/>
                <a:ea typeface="DejaVu Sans"/>
              </a:rPr>
              <a:t>обтиранням або обливанням морською водою</a:t>
            </a:r>
            <a:r>
              <a:rPr b="1" lang="ru-RU" sz="2000" spc="-1" strike="noStrike">
                <a:solidFill>
                  <a:srgbClr val="000000"/>
                </a:solidFill>
                <a:latin typeface="Arial"/>
                <a:ea typeface="DejaVu Sans"/>
              </a:rPr>
              <a:t>.</a:t>
            </a:r>
            <a:endParaRPr b="0" lang="ru-RU" sz="2000" spc="-1" strike="noStrike">
              <a:latin typeface="Arial"/>
            </a:endParaRPr>
          </a:p>
        </p:txBody>
      </p:sp>
      <p:pic>
        <p:nvPicPr>
          <p:cNvPr id="673" name="Picture 2" descr=""/>
          <p:cNvPicPr/>
          <p:nvPr/>
        </p:nvPicPr>
        <p:blipFill>
          <a:blip r:embed="rId1"/>
          <a:stretch/>
        </p:blipFill>
        <p:spPr>
          <a:xfrm>
            <a:off x="6048000" y="1512000"/>
            <a:ext cx="3094200" cy="352800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CustomShape 1"/>
          <p:cNvSpPr/>
          <p:nvPr/>
        </p:nvSpPr>
        <p:spPr>
          <a:xfrm>
            <a:off x="339120" y="214200"/>
            <a:ext cx="4928760" cy="59979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400" spc="-1" strike="noStrike">
                <a:solidFill>
                  <a:srgbClr val="ff0000"/>
                </a:solidFill>
                <a:latin typeface="Arial"/>
                <a:ea typeface="DejaVu Sans"/>
              </a:rPr>
              <a:t>Показання для таласотерапії: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функціональні порушення нервової системи,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ожиріння,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сечокислий діатез,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рахіт та ін.</a:t>
            </a:r>
            <a:endParaRPr b="0" lang="ru-RU" sz="2400" spc="-1" strike="noStrike">
              <a:latin typeface="Arial"/>
            </a:endParaRPr>
          </a:p>
          <a:p>
            <a:pPr algn="just">
              <a:lnSpc>
                <a:spcPct val="100000"/>
              </a:lnSpc>
            </a:pPr>
            <a:endParaRPr b="0" lang="ru-RU" sz="2400" spc="-1" strike="noStrike">
              <a:latin typeface="Arial"/>
            </a:endParaRPr>
          </a:p>
          <a:p>
            <a:pPr algn="just">
              <a:lnSpc>
                <a:spcPct val="100000"/>
              </a:lnSpc>
            </a:pPr>
            <a:r>
              <a:rPr b="1" i="1" lang="ru-RU" sz="2400" spc="-1" strike="noStrike">
                <a:solidFill>
                  <a:srgbClr val="ff0000"/>
                </a:solidFill>
                <a:latin typeface="Arial"/>
                <a:ea typeface="DejaVu Sans"/>
              </a:rPr>
              <a:t>Протипоказання: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туберкульоз легенів у активній фазі,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різко виражений атеросклероз,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сильна нервова збудливість, </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схильність до непритомності та припадків,</a:t>
            </a:r>
            <a:endParaRPr b="0" lang="ru-RU" sz="2400" spc="-1" strike="noStrike">
              <a:latin typeface="Arial"/>
            </a:endParaRPr>
          </a:p>
          <a:p>
            <a:pPr indent="-216000" algn="just">
              <a:lnSpc>
                <a:spcPct val="100000"/>
              </a:lnSpc>
              <a:buClr>
                <a:srgbClr val="000000"/>
              </a:buClr>
              <a:buFont typeface="Wingdings" charset="2"/>
              <a:buChar char=""/>
            </a:pPr>
            <a:r>
              <a:rPr b="1" lang="ru-RU" sz="2400" spc="-1" strike="noStrike">
                <a:solidFill>
                  <a:srgbClr val="000000"/>
                </a:solidFill>
                <a:latin typeface="Arial"/>
                <a:ea typeface="DejaVu Sans"/>
              </a:rPr>
              <a:t>гарячка.</a:t>
            </a:r>
            <a:endParaRPr b="0" lang="ru-RU" sz="2400" spc="-1" strike="noStrike">
              <a:latin typeface="Arial"/>
            </a:endParaRPr>
          </a:p>
        </p:txBody>
      </p:sp>
      <p:pic>
        <p:nvPicPr>
          <p:cNvPr id="675" name="Picture 2" descr=""/>
          <p:cNvPicPr/>
          <p:nvPr/>
        </p:nvPicPr>
        <p:blipFill>
          <a:blip r:embed="rId1"/>
          <a:stretch/>
        </p:blipFill>
        <p:spPr>
          <a:xfrm>
            <a:off x="5536080" y="162000"/>
            <a:ext cx="3391920" cy="3009600"/>
          </a:xfrm>
          <a:prstGeom prst="rect">
            <a:avLst/>
          </a:prstGeom>
          <a:ln>
            <a:noFill/>
          </a:ln>
        </p:spPr>
      </p:pic>
      <p:pic>
        <p:nvPicPr>
          <p:cNvPr id="676" name="Picture 6" descr=""/>
          <p:cNvPicPr/>
          <p:nvPr/>
        </p:nvPicPr>
        <p:blipFill>
          <a:blip r:embed="rId2"/>
          <a:stretch/>
        </p:blipFill>
        <p:spPr>
          <a:xfrm>
            <a:off x="5536080" y="3384000"/>
            <a:ext cx="3438000" cy="343620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CustomShape 1"/>
          <p:cNvSpPr/>
          <p:nvPr/>
        </p:nvSpPr>
        <p:spPr>
          <a:xfrm>
            <a:off x="392760" y="214200"/>
            <a:ext cx="8411400" cy="63997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Фізіологічна дія морських купелей пов'язана із впливом </a:t>
            </a:r>
            <a:r>
              <a:rPr b="1" lang="ru-RU" sz="1800" spc="-1" strike="noStrike">
                <a:solidFill>
                  <a:srgbClr val="7030a0"/>
                </a:solidFill>
                <a:latin typeface="Arial"/>
                <a:ea typeface="DejaVu Sans"/>
              </a:rPr>
              <a:t>термічних, механічних і хімічних чинників</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Термічний вплив </a:t>
            </a:r>
            <a:r>
              <a:rPr b="1" lang="ru-RU" sz="1800" spc="-1" strike="noStrike">
                <a:solidFill>
                  <a:srgbClr val="000000"/>
                </a:solidFill>
                <a:latin typeface="Arial"/>
                <a:ea typeface="DejaVu Sans"/>
              </a:rPr>
              <a:t>залежить від різниці температури тіла і температури морської води.</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Механічний вплив </a:t>
            </a:r>
            <a:r>
              <a:rPr b="1" lang="ru-RU" sz="1800" spc="-1" strike="noStrike">
                <a:solidFill>
                  <a:srgbClr val="000000"/>
                </a:solidFill>
                <a:latin typeface="Arial"/>
                <a:ea typeface="DejaVu Sans"/>
              </a:rPr>
              <a:t>проявляється тиском, який морські хвилі чинять на тіло, проведенням "гідромасажу", у результаті чого поліпшується стан шкіри, її еластичність. Удари хвиль посилюють роботу м'язів, що витрачається на підтримання рівноваги тіла у воді.</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Хімічний вплив </a:t>
            </a:r>
            <a:r>
              <a:rPr b="1" lang="ru-RU" sz="1800" spc="-1" strike="noStrike">
                <a:solidFill>
                  <a:srgbClr val="000000"/>
                </a:solidFill>
                <a:latin typeface="Arial"/>
                <a:ea typeface="DejaVu Sans"/>
              </a:rPr>
              <a:t>залежить від розчинених у воді солей, що осідають на шкірі й подразнюють її рецептори.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Морська вода містить </a:t>
            </a:r>
            <a:r>
              <a:rPr b="1" i="1" lang="ru-RU" sz="1800" spc="-1" strike="noStrike">
                <a:solidFill>
                  <a:srgbClr val="7030a0"/>
                </a:solidFill>
                <a:latin typeface="Arial"/>
                <a:ea typeface="DejaVu Sans"/>
              </a:rPr>
              <a:t>катіони натрію, магнію, калію, кальцію, аніони хлору, брому, йоду</a:t>
            </a:r>
            <a:r>
              <a:rPr b="1" lang="ru-RU" sz="1800" spc="-1" strike="noStrike">
                <a:solidFill>
                  <a:srgbClr val="000000"/>
                </a:solidFill>
                <a:latin typeface="Arial"/>
                <a:ea typeface="DejaVu Sans"/>
              </a:rPr>
              <a:t> та ін. Відомий вплив мають бактеріальна флора і фітонциди морських водоростей. Інтенсивну дію при купелях справляють повітряна атмосфера і сонячна радіація, особливо ультрафіолетова частина спектра, що проникає у воду на глибину до 1 м, а також підвищена йонізація морського повітря.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Велике значення має </a:t>
            </a:r>
            <a:r>
              <a:rPr b="1" i="1" lang="ru-RU" sz="1800" spc="-1" strike="noStrike">
                <a:solidFill>
                  <a:srgbClr val="7030a0"/>
                </a:solidFill>
                <a:latin typeface="Arial"/>
                <a:ea typeface="DejaVu Sans"/>
              </a:rPr>
              <a:t>емоційно-психічний вплив </a:t>
            </a:r>
            <a:r>
              <a:rPr b="1" lang="ru-RU" sz="1800" spc="-1" strike="noStrike">
                <a:solidFill>
                  <a:srgbClr val="000000"/>
                </a:solidFill>
                <a:latin typeface="Arial"/>
                <a:ea typeface="DejaVu Sans"/>
              </a:rPr>
              <a:t>купелей. Краса моря, незвичні обставини, відчуття радості, пов'язане з купелями, все це підвищує настрій, загальний тонус організму.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Купелі </a:t>
            </a:r>
            <a:r>
              <a:rPr b="1" lang="ru-RU" sz="1800" spc="-1" strike="noStrike">
                <a:solidFill>
                  <a:srgbClr val="0070c0"/>
                </a:solidFill>
                <a:latin typeface="Arial"/>
                <a:ea typeface="DejaVu Sans"/>
              </a:rPr>
              <a:t>тренують</a:t>
            </a:r>
            <a:r>
              <a:rPr b="1" lang="ru-RU" sz="1800" spc="-1" strike="noStrike">
                <a:solidFill>
                  <a:srgbClr val="000000"/>
                </a:solidFill>
                <a:latin typeface="Arial"/>
                <a:ea typeface="DejaVu Sans"/>
              </a:rPr>
              <a:t> нервово-гуморальні, серцево-судинні та інші механізми терморегуляції, обміну речовин, дихальної функції, підвищують життєвий тонус організму, його адаптаційні можливості, справляють виражену загартувальну дію.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CustomShape 1"/>
          <p:cNvSpPr/>
          <p:nvPr/>
        </p:nvSpPr>
        <p:spPr>
          <a:xfrm>
            <a:off x="144000" y="144000"/>
            <a:ext cx="8784000" cy="335196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0070c0"/>
                </a:solidFill>
                <a:latin typeface="Arial"/>
                <a:ea typeface="DejaVu Sans"/>
              </a:rPr>
              <a:t>Реакція на купелі складається з таких фаз</a:t>
            </a:r>
            <a:endParaRPr b="0" lang="ru-RU" sz="2400" spc="-1" strike="noStrike">
              <a:latin typeface="Arial"/>
            </a:endParaRPr>
          </a:p>
          <a:p>
            <a:pPr algn="just">
              <a:lnSpc>
                <a:spcPct val="100000"/>
              </a:lnSpc>
            </a:pPr>
            <a:endParaRPr b="0" lang="ru-RU" sz="2400" spc="-1" strike="noStrike">
              <a:latin typeface="Arial"/>
            </a:endParaRPr>
          </a:p>
          <a:p>
            <a:pPr algn="just">
              <a:lnSpc>
                <a:spcPct val="100000"/>
              </a:lnSpc>
            </a:pPr>
            <a:r>
              <a:rPr b="1" lang="ru-RU" sz="2000" spc="-1" strike="noStrike">
                <a:solidFill>
                  <a:srgbClr val="0070c0"/>
                </a:solidFill>
                <a:latin typeface="Arial"/>
                <a:ea typeface="DejaVu Sans"/>
              </a:rPr>
              <a:t>Перша фаза </a:t>
            </a:r>
            <a:r>
              <a:rPr b="1" lang="ru-RU" sz="2000" spc="-1" strike="noStrike">
                <a:solidFill>
                  <a:srgbClr val="000000"/>
                </a:solidFill>
                <a:latin typeface="Arial"/>
                <a:ea typeface="DejaVu Sans"/>
              </a:rPr>
              <a:t>- </a:t>
            </a:r>
            <a:r>
              <a:rPr b="1" lang="ru-RU" sz="2000" spc="-1" strike="noStrike">
                <a:solidFill>
                  <a:srgbClr val="ff0000"/>
                </a:solidFill>
                <a:latin typeface="Arial"/>
                <a:ea typeface="DejaVu Sans"/>
              </a:rPr>
              <a:t>фаза первинного охолодження </a:t>
            </a:r>
            <a:r>
              <a:rPr b="1" lang="ru-RU" sz="2000" spc="-1" strike="noStrike">
                <a:solidFill>
                  <a:srgbClr val="000000"/>
                </a:solidFill>
                <a:latin typeface="Arial"/>
                <a:ea typeface="DejaVu Sans"/>
              </a:rPr>
              <a:t>(</a:t>
            </a:r>
            <a:r>
              <a:rPr b="1" lang="ru-RU" sz="2000" spc="-1" strike="noStrike">
                <a:solidFill>
                  <a:srgbClr val="ff0000"/>
                </a:solidFill>
                <a:latin typeface="Arial"/>
                <a:ea typeface="DejaVu Sans"/>
              </a:rPr>
              <a:t>нервово-рефлекторна</a:t>
            </a:r>
            <a:r>
              <a:rPr b="1" lang="ru-RU" sz="2000" spc="-1" strike="noStrike">
                <a:solidFill>
                  <a:srgbClr val="000000"/>
                </a:solidFill>
                <a:latin typeface="Arial"/>
                <a:ea typeface="DejaVu Sans"/>
              </a:rPr>
              <a:t>) - пов'язана з несподіваним охолодженням тіла. Вона виявляється спазмом поверхневих і розширенням глибоких судин з відпливанням крові до внутрішніх органів, скороченням гладеньких м'язових волокон шкіри, що має вигляд гусячої (піломоторний рефлекс), ознобом, дрижанням. У результаті рефлекторного збудження блукаючого нерва сповільнюються серцеві скорочення, дихання стає рідшим і поглиблюється, артеріальний тиск підвищується.</a:t>
            </a:r>
            <a:endParaRPr b="0" lang="ru-RU" sz="2000" spc="-1" strike="noStrike">
              <a:latin typeface="Arial"/>
            </a:endParaRPr>
          </a:p>
        </p:txBody>
      </p:sp>
      <p:pic>
        <p:nvPicPr>
          <p:cNvPr id="679" name="Picture 2" descr=""/>
          <p:cNvPicPr/>
          <p:nvPr/>
        </p:nvPicPr>
        <p:blipFill>
          <a:blip r:embed="rId1"/>
          <a:stretch/>
        </p:blipFill>
        <p:spPr>
          <a:xfrm>
            <a:off x="432000" y="3600000"/>
            <a:ext cx="4320000" cy="3231720"/>
          </a:xfrm>
          <a:prstGeom prst="rect">
            <a:avLst/>
          </a:prstGeom>
          <a:ln>
            <a:noFill/>
          </a:ln>
        </p:spPr>
      </p:pic>
      <p:pic>
        <p:nvPicPr>
          <p:cNvPr id="680" name="Picture 4" descr=""/>
          <p:cNvPicPr/>
          <p:nvPr/>
        </p:nvPicPr>
        <p:blipFill>
          <a:blip r:embed="rId2"/>
          <a:stretch/>
        </p:blipFill>
        <p:spPr>
          <a:xfrm>
            <a:off x="5018760" y="3548160"/>
            <a:ext cx="3333240" cy="314784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1" name="CustomShape 1"/>
          <p:cNvSpPr/>
          <p:nvPr/>
        </p:nvSpPr>
        <p:spPr>
          <a:xfrm>
            <a:off x="216000" y="144000"/>
            <a:ext cx="8640000" cy="61225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0070c0"/>
                </a:solidFill>
                <a:latin typeface="Arial"/>
                <a:ea typeface="DejaVu Sans"/>
              </a:rPr>
              <a:t>Друга фаза </a:t>
            </a:r>
            <a:r>
              <a:rPr b="1" lang="ru-RU" sz="2200" spc="-1" strike="noStrike">
                <a:solidFill>
                  <a:srgbClr val="000000"/>
                </a:solidFill>
                <a:latin typeface="Arial"/>
                <a:ea typeface="DejaVu Sans"/>
              </a:rPr>
              <a:t>(</a:t>
            </a:r>
            <a:r>
              <a:rPr b="1" lang="ru-RU" sz="2200" spc="-1" strike="noStrike">
                <a:solidFill>
                  <a:srgbClr val="ff0000"/>
                </a:solidFill>
                <a:latin typeface="Arial"/>
                <a:ea typeface="DejaVu Sans"/>
              </a:rPr>
              <a:t>реактивна</a:t>
            </a:r>
            <a:r>
              <a:rPr b="1" lang="ru-RU" sz="2200" spc="-1" strike="noStrike">
                <a:solidFill>
                  <a:srgbClr val="000000"/>
                </a:solidFill>
                <a:latin typeface="Arial"/>
                <a:ea typeface="DejaVu Sans"/>
              </a:rPr>
              <a:t>) виявляється відчуттям холоду, порожевінням шкіри внаслідок припливу крові (гіперемія). Організм прагне зберегти теплову рівновагу, пристосуватися до змінених умов середовища шляхом збудження функцій, пов'язаних з процесом теплопродукції. Різко зростає рівень хімічної терморегуляції. Дихання частішає і поглиблюється, у 2-3 рази підвищується засвоєння кисню як за рахунок посилення легеневої вентиляції, так і шляхом збільшення коефіцієнта використання кисню, посилюється діяльність серця, підвищується рівень окисних процесів. </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При надмірно тривалому перебуванні у воді може виникнути </a:t>
            </a:r>
            <a:r>
              <a:rPr b="1" lang="ru-RU" sz="2200" spc="-1" strike="noStrike">
                <a:solidFill>
                  <a:srgbClr val="0070c0"/>
                </a:solidFill>
                <a:latin typeface="Arial"/>
                <a:ea typeface="DejaVu Sans"/>
              </a:rPr>
              <a:t>третя фаза </a:t>
            </a:r>
            <a:r>
              <a:rPr b="1" lang="ru-RU" sz="2200" spc="-1" strike="noStrike">
                <a:solidFill>
                  <a:srgbClr val="000000"/>
                </a:solidFill>
                <a:latin typeface="Arial"/>
                <a:ea typeface="DejaVu Sans"/>
              </a:rPr>
              <a:t>(</a:t>
            </a:r>
            <a:r>
              <a:rPr b="1" lang="ru-RU" sz="2200" spc="-1" strike="noStrike">
                <a:solidFill>
                  <a:srgbClr val="ff0000"/>
                </a:solidFill>
                <a:latin typeface="Arial"/>
                <a:ea typeface="DejaVu Sans"/>
              </a:rPr>
              <a:t>вторинного ознобу</a:t>
            </a:r>
            <a:r>
              <a:rPr b="1" lang="ru-RU" sz="2200" spc="-1" strike="noStrike">
                <a:solidFill>
                  <a:srgbClr val="000000"/>
                </a:solidFill>
                <a:latin typeface="Arial"/>
                <a:ea typeface="DejaVu Sans"/>
              </a:rPr>
              <a:t>), що є наслідком виснаження механізмів терморегуляції. Спостерігаються парез шкірних судин, пасивна гіперемія з ціанозом, різке охолодження тіла та інші патологічні явища. При купелях важливо запобігти настанню третьої фази реакції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2" name="Picture 9" descr=""/>
          <p:cNvPicPr/>
          <p:nvPr/>
        </p:nvPicPr>
        <p:blipFill>
          <a:blip r:embed="rId1"/>
          <a:stretch/>
        </p:blipFill>
        <p:spPr>
          <a:xfrm>
            <a:off x="0" y="0"/>
            <a:ext cx="9143640" cy="6857640"/>
          </a:xfrm>
          <a:prstGeom prst="rect">
            <a:avLst/>
          </a:prstGeom>
          <a:ln>
            <a:noFill/>
          </a:ln>
        </p:spPr>
      </p:pic>
      <p:sp>
        <p:nvSpPr>
          <p:cNvPr id="683" name="CustomShape 1"/>
          <p:cNvSpPr/>
          <p:nvPr/>
        </p:nvSpPr>
        <p:spPr>
          <a:xfrm>
            <a:off x="0" y="1341360"/>
            <a:ext cx="3708000" cy="79668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Bef>
                <a:spcPts val="901"/>
              </a:spcBef>
            </a:pPr>
            <a:endParaRPr b="0" lang="ru-RU" sz="1800" spc="-1" strike="noStrike">
              <a:latin typeface="Arial"/>
            </a:endParaRPr>
          </a:p>
          <a:p>
            <a:pPr>
              <a:lnSpc>
                <a:spcPct val="100000"/>
              </a:lnSpc>
              <a:spcBef>
                <a:spcPts val="1001"/>
              </a:spcBef>
            </a:pPr>
            <a:endParaRPr b="0" lang="ru-RU" sz="1800" spc="-1" strike="noStrike">
              <a:latin typeface="Arial"/>
            </a:endParaRPr>
          </a:p>
        </p:txBody>
      </p:sp>
      <p:sp>
        <p:nvSpPr>
          <p:cNvPr id="684" name="TextShape 2"/>
          <p:cNvSpPr txBox="1"/>
          <p:nvPr/>
        </p:nvSpPr>
        <p:spPr>
          <a:xfrm>
            <a:off x="0" y="0"/>
            <a:ext cx="8964360" cy="5544720"/>
          </a:xfrm>
          <a:prstGeom prst="rect">
            <a:avLst/>
          </a:prstGeom>
          <a:noFill/>
          <a:ln>
            <a:noFill/>
          </a:ln>
        </p:spPr>
        <p:txBody>
          <a:bodyPr lIns="0" rIns="0" tIns="0" bIns="0">
            <a:noAutofit/>
          </a:bodyPr>
          <a:p>
            <a:pPr marL="609480" indent="-609120" algn="ctr">
              <a:lnSpc>
                <a:spcPct val="80000"/>
              </a:lnSpc>
            </a:pPr>
            <a:r>
              <a:rPr b="1" lang="ru-RU" sz="2300" spc="-1" strike="noStrike">
                <a:solidFill>
                  <a:srgbClr val="cc0000"/>
                </a:solidFill>
                <a:latin typeface="Arial"/>
              </a:rPr>
              <a:t>Популярні процедури таласотерапії</a:t>
            </a:r>
            <a:endParaRPr b="0" lang="ru-RU" sz="2300" spc="-1" strike="noStrike">
              <a:solidFill>
                <a:srgbClr val="000000"/>
              </a:solidFill>
              <a:latin typeface="Arial"/>
            </a:endParaRPr>
          </a:p>
          <a:p>
            <a:pPr marL="609480" indent="-609120" algn="ctr">
              <a:lnSpc>
                <a:spcPct val="80000"/>
              </a:lnSpc>
            </a:pPr>
            <a:endParaRPr b="0" lang="ru-RU" sz="2300" spc="-1" strike="noStrike">
              <a:solidFill>
                <a:srgbClr val="000000"/>
              </a:solidFill>
              <a:latin typeface="Arial"/>
            </a:endParaRPr>
          </a:p>
          <a:p>
            <a:pPr marL="609480" indent="-609120" algn="ctr">
              <a:lnSpc>
                <a:spcPct val="80000"/>
              </a:lnSpc>
            </a:pPr>
            <a:r>
              <a:rPr b="0" lang="ru-RU" sz="2200" spc="-1" strike="noStrike">
                <a:solidFill>
                  <a:srgbClr val="cc0000"/>
                </a:solidFill>
                <a:latin typeface="Arial"/>
              </a:rPr>
              <a:t>На сьогоднішній день розроблено більше 200 методів таласотерапії. Всі вони мають індивідуальні властивості і ефекти. Найбільшу популярність серед них завоювали наступні:</a:t>
            </a:r>
            <a:endParaRPr b="0" lang="ru-RU" sz="2200" spc="-1" strike="noStrike">
              <a:solidFill>
                <a:srgbClr val="000000"/>
              </a:solidFill>
              <a:latin typeface="Arial"/>
            </a:endParaRPr>
          </a:p>
          <a:p>
            <a:pPr marL="609480" indent="-609120">
              <a:lnSpc>
                <a:spcPct val="80000"/>
              </a:lnSpc>
            </a:pPr>
            <a:endParaRPr b="0" lang="ru-RU" sz="2200" spc="-1" strike="noStrike">
              <a:solidFill>
                <a:srgbClr val="000000"/>
              </a:solidFill>
              <a:latin typeface="Arial"/>
            </a:endParaRPr>
          </a:p>
          <a:p>
            <a:pPr marL="609480" indent="-609120" algn="ctr">
              <a:lnSpc>
                <a:spcPct val="80000"/>
              </a:lnSpc>
            </a:pPr>
            <a:r>
              <a:rPr b="1" lang="ru-RU" sz="2200" spc="-1" strike="noStrike">
                <a:solidFill>
                  <a:srgbClr val="cc0000"/>
                </a:solidFill>
                <a:latin typeface="Arial"/>
              </a:rPr>
              <a:t>Хаммам</a:t>
            </a:r>
            <a:endParaRPr b="0" lang="ru-RU" sz="2200" spc="-1" strike="noStrike">
              <a:solidFill>
                <a:srgbClr val="000000"/>
              </a:solidFill>
              <a:latin typeface="Arial"/>
            </a:endParaRPr>
          </a:p>
          <a:p>
            <a:pPr marL="609480" indent="-609120" algn="ctr">
              <a:lnSpc>
                <a:spcPct val="80000"/>
              </a:lnSpc>
            </a:pPr>
            <a:r>
              <a:rPr b="0" i="1" lang="ru-RU" sz="2200" spc="-1" strike="noStrike">
                <a:solidFill>
                  <a:srgbClr val="cc0000"/>
                </a:solidFill>
                <a:latin typeface="Arial"/>
              </a:rPr>
              <a:t>Традиційно курс таласотерапії починають з відвідування туніської лазні, так званого хаммаму. Вона працює завдяки киплячій воді, яка знаходиться в чанах розташованих під підлогою будівлі. Після відкриття всіх пір, внаслідок розпарювання, тіло ретельно розтирають жорсткою рукавичкою зі спеціальним милом на основі оливкової олії. Далі розтерте тіло загортають у розмочену в квітковому розчині глину «тфаль». На завершення процедури тіло омивають холодною морською водою.</a:t>
            </a:r>
            <a:endParaRPr b="0" lang="ru-RU" sz="2200" spc="-1" strike="noStrike">
              <a:solidFill>
                <a:srgbClr val="000000"/>
              </a:solidFill>
              <a:latin typeface="Arial"/>
            </a:endParaRPr>
          </a:p>
          <a:p>
            <a:pPr marL="609480" indent="-609120">
              <a:lnSpc>
                <a:spcPct val="80000"/>
              </a:lnSpc>
            </a:pPr>
            <a:endParaRPr b="0" lang="ru-RU" sz="22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2" presetSubtype="4">
                                  <p:stCondLst>
                                    <p:cond delay="0"/>
                                  </p:stCondLst>
                                  <p:endCondLst>
                                    <p:cond delay="5000"/>
                                  </p:endCondLst>
                                  <p:childTnLst>
                                    <p:set>
                                      <p:cBhvr>
                                        <p:cTn id="6" dur="1" fill="hold">
                                          <p:stCondLst>
                                            <p:cond delay="0"/>
                                          </p:stCondLst>
                                        </p:cTn>
                                        <p:tgtEl>
                                          <p:spTgt spid="683"/>
                                        </p:tgtEl>
                                        <p:attrNameLst>
                                          <p:attrName>style.visibility</p:attrName>
                                        </p:attrNameLst>
                                      </p:cBhvr>
                                      <p:to>
                                        <p:strVal val="visible"/>
                                      </p:to>
                                    </p:set>
                                    <p:animEffect filter="slide(fromBottom)" transition="in">
                                      <p:cBhvr additive="repl">
                                        <p:cTn id="7" dur="500"/>
                                        <p:tgtEl>
                                          <p:spTgt spid="683"/>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4" presetSubtype="16">
                                  <p:stCondLst>
                                    <p:cond delay="0"/>
                                  </p:stCondLst>
                                  <p:childTnLst>
                                    <p:set>
                                      <p:cBhvr>
                                        <p:cTn id="11" dur="1" fill="hold">
                                          <p:stCondLst>
                                            <p:cond delay="0"/>
                                          </p:stCondLst>
                                        </p:cTn>
                                        <p:tgtEl>
                                          <p:spTgt spid="682"/>
                                        </p:tgtEl>
                                        <p:attrNameLst>
                                          <p:attrName>style.visibility</p:attrName>
                                        </p:attrNameLst>
                                      </p:cBhvr>
                                      <p:to>
                                        <p:strVal val="visible"/>
                                      </p:to>
                                    </p:set>
                                    <p:animEffect filter="box(in)" transition="in">
                                      <p:cBhvr additive="repl">
                                        <p:cTn id="12" dur="500"/>
                                        <p:tgtEl>
                                          <p:spTgt spid="682"/>
                                        </p:tgtEl>
                                      </p:cBhvr>
                                    </p:animEffec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37">
                                  <p:stCondLst>
                                    <p:cond delay="0"/>
                                  </p:stCondLst>
                                  <p:childTnLst>
                                    <p:set>
                                      <p:cBhvr>
                                        <p:cTn id="16" dur="1" fill="hold">
                                          <p:stCondLst>
                                            <p:cond delay="0"/>
                                          </p:stCondLst>
                                        </p:cTn>
                                        <p:tgtEl>
                                          <p:spTgt spid="684">
                                            <p:txEl>
                                              <p:pRg st="0" end="0"/>
                                            </p:txEl>
                                          </p:spTgt>
                                        </p:tgtEl>
                                        <p:attrNameLst>
                                          <p:attrName>style.visibility</p:attrName>
                                        </p:attrNameLst>
                                      </p:cBhvr>
                                      <p:to>
                                        <p:strVal val="visible"/>
                                      </p:to>
                                    </p:set>
                                    <p:animEffect filter="fade" transition="in">
                                      <p:cBhvr additive="repl">
                                        <p:cTn id="17" dur="1000"/>
                                        <p:tgtEl>
                                          <p:spTgt spid="684">
                                            <p:txEl>
                                              <p:pRg st="0" end="0"/>
                                            </p:txEl>
                                          </p:spTgt>
                                        </p:tgtEl>
                                      </p:cBhvr>
                                    </p:animEffect>
                                    <p:anim calcmode="lin" valueType="num">
                                      <p:cBhvr additive="repl">
                                        <p:cTn id="18" dur="1000" fill="hold"/>
                                        <p:tgtEl>
                                          <p:spTgt spid="684">
                                            <p:txEl>
                                              <p:pRg st="0" end="0"/>
                                            </p:txEl>
                                          </p:spTgt>
                                        </p:tgtEl>
                                        <p:attrNameLst>
                                          <p:attrName>ppt_x</p:attrName>
                                        </p:attrNameLst>
                                      </p:cBhvr>
                                      <p:tavLst>
                                        <p:tav tm="0">
                                          <p:val>
                                            <p:strVal val="#ppt_x"/>
                                          </p:val>
                                        </p:tav>
                                        <p:tav tm="100000">
                                          <p:val>
                                            <p:strVal val="#ppt_x"/>
                                          </p:val>
                                        </p:tav>
                                      </p:tavLst>
                                    </p:anim>
                                    <p:anim calcmode="lin" valueType="num">
                                      <p:cBhvr additive="repl">
                                        <p:cTn id="19" dur="898" fill="hold"/>
                                        <p:tgtEl>
                                          <p:spTgt spid="684">
                                            <p:txEl>
                                              <p:pRg st="0" end="0"/>
                                            </p:txEl>
                                          </p:spTgt>
                                        </p:tgtEl>
                                        <p:attrNameLst>
                                          <p:attrName>ppt_y</p:attrName>
                                        </p:attrNameLst>
                                      </p:cBhvr>
                                      <p:tavLst>
                                        <p:tav tm="0">
                                          <p:val>
                                            <p:strVal val="#ppt_y+1"/>
                                          </p:val>
                                        </p:tav>
                                        <p:tav tm="100000">
                                          <p:val>
                                            <p:strVal val="#ppt_y-.03"/>
                                          </p:val>
                                        </p:tav>
                                      </p:tavLst>
                                    </p:anim>
                                    <p:anim calcmode="lin" valueType="num">
                                      <p:cBhvr additive="repl">
                                        <p:cTn id="20" dur="100" fill="hold">
                                          <p:stCondLst>
                                            <p:cond delay="898"/>
                                          </p:stCondLst>
                                        </p:cTn>
                                        <p:tgtEl>
                                          <p:spTgt spid="68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37">
                                  <p:stCondLst>
                                    <p:cond delay="0"/>
                                  </p:stCondLst>
                                  <p:childTnLst>
                                    <p:set>
                                      <p:cBhvr>
                                        <p:cTn id="24" dur="1" fill="hold">
                                          <p:stCondLst>
                                            <p:cond delay="0"/>
                                          </p:stCondLst>
                                        </p:cTn>
                                        <p:tgtEl>
                                          <p:spTgt spid="684">
                                            <p:txEl>
                                              <p:pRg st="2" end="2"/>
                                            </p:txEl>
                                          </p:spTgt>
                                        </p:tgtEl>
                                        <p:attrNameLst>
                                          <p:attrName>style.visibility</p:attrName>
                                        </p:attrNameLst>
                                      </p:cBhvr>
                                      <p:to>
                                        <p:strVal val="visible"/>
                                      </p:to>
                                    </p:set>
                                    <p:animEffect filter="fade" transition="in">
                                      <p:cBhvr additive="repl">
                                        <p:cTn id="25" dur="1000"/>
                                        <p:tgtEl>
                                          <p:spTgt spid="684">
                                            <p:txEl>
                                              <p:pRg st="2" end="2"/>
                                            </p:txEl>
                                          </p:spTgt>
                                        </p:tgtEl>
                                      </p:cBhvr>
                                    </p:animEffect>
                                    <p:anim calcmode="lin" valueType="num">
                                      <p:cBhvr additive="repl">
                                        <p:cTn id="26" dur="1000" fill="hold"/>
                                        <p:tgtEl>
                                          <p:spTgt spid="684">
                                            <p:txEl>
                                              <p:pRg st="2" end="2"/>
                                            </p:txEl>
                                          </p:spTgt>
                                        </p:tgtEl>
                                        <p:attrNameLst>
                                          <p:attrName>ppt_x</p:attrName>
                                        </p:attrNameLst>
                                      </p:cBhvr>
                                      <p:tavLst>
                                        <p:tav tm="0">
                                          <p:val>
                                            <p:strVal val="#ppt_x"/>
                                          </p:val>
                                        </p:tav>
                                        <p:tav tm="100000">
                                          <p:val>
                                            <p:strVal val="#ppt_x"/>
                                          </p:val>
                                        </p:tav>
                                      </p:tavLst>
                                    </p:anim>
                                    <p:anim calcmode="lin" valueType="num">
                                      <p:cBhvr additive="repl">
                                        <p:cTn id="27" dur="898" fill="hold"/>
                                        <p:tgtEl>
                                          <p:spTgt spid="684">
                                            <p:txEl>
                                              <p:pRg st="2" end="2"/>
                                            </p:txEl>
                                          </p:spTgt>
                                        </p:tgtEl>
                                        <p:attrNameLst>
                                          <p:attrName>ppt_y</p:attrName>
                                        </p:attrNameLst>
                                      </p:cBhvr>
                                      <p:tavLst>
                                        <p:tav tm="0">
                                          <p:val>
                                            <p:strVal val="#ppt_y+1"/>
                                          </p:val>
                                        </p:tav>
                                        <p:tav tm="100000">
                                          <p:val>
                                            <p:strVal val="#ppt_y-.03"/>
                                          </p:val>
                                        </p:tav>
                                      </p:tavLst>
                                    </p:anim>
                                    <p:anim calcmode="lin" valueType="num">
                                      <p:cBhvr additive="repl">
                                        <p:cTn id="28" dur="100" fill="hold">
                                          <p:stCondLst>
                                            <p:cond delay="898"/>
                                          </p:stCondLst>
                                        </p:cTn>
                                        <p:tgtEl>
                                          <p:spTgt spid="68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37">
                                  <p:stCondLst>
                                    <p:cond delay="0"/>
                                  </p:stCondLst>
                                  <p:childTnLst>
                                    <p:set>
                                      <p:cBhvr>
                                        <p:cTn id="32" dur="1" fill="hold">
                                          <p:stCondLst>
                                            <p:cond delay="0"/>
                                          </p:stCondLst>
                                        </p:cTn>
                                        <p:tgtEl>
                                          <p:spTgt spid="684">
                                            <p:txEl>
                                              <p:pRg st="4" end="4"/>
                                            </p:txEl>
                                          </p:spTgt>
                                        </p:tgtEl>
                                        <p:attrNameLst>
                                          <p:attrName>style.visibility</p:attrName>
                                        </p:attrNameLst>
                                      </p:cBhvr>
                                      <p:to>
                                        <p:strVal val="visible"/>
                                      </p:to>
                                    </p:set>
                                    <p:animEffect filter="fade" transition="in">
                                      <p:cBhvr additive="repl">
                                        <p:cTn id="33" dur="1000"/>
                                        <p:tgtEl>
                                          <p:spTgt spid="684">
                                            <p:txEl>
                                              <p:pRg st="4" end="4"/>
                                            </p:txEl>
                                          </p:spTgt>
                                        </p:tgtEl>
                                      </p:cBhvr>
                                    </p:animEffect>
                                    <p:anim calcmode="lin" valueType="num">
                                      <p:cBhvr additive="repl">
                                        <p:cTn id="34" dur="1000" fill="hold"/>
                                        <p:tgtEl>
                                          <p:spTgt spid="684">
                                            <p:txEl>
                                              <p:pRg st="4" end="4"/>
                                            </p:txEl>
                                          </p:spTgt>
                                        </p:tgtEl>
                                        <p:attrNameLst>
                                          <p:attrName>ppt_x</p:attrName>
                                        </p:attrNameLst>
                                      </p:cBhvr>
                                      <p:tavLst>
                                        <p:tav tm="0">
                                          <p:val>
                                            <p:strVal val="#ppt_x"/>
                                          </p:val>
                                        </p:tav>
                                        <p:tav tm="100000">
                                          <p:val>
                                            <p:strVal val="#ppt_x"/>
                                          </p:val>
                                        </p:tav>
                                      </p:tavLst>
                                    </p:anim>
                                    <p:anim calcmode="lin" valueType="num">
                                      <p:cBhvr additive="repl">
                                        <p:cTn id="35" dur="898" fill="hold"/>
                                        <p:tgtEl>
                                          <p:spTgt spid="684">
                                            <p:txEl>
                                              <p:pRg st="4" end="4"/>
                                            </p:txEl>
                                          </p:spTgt>
                                        </p:tgtEl>
                                        <p:attrNameLst>
                                          <p:attrName>ppt_y</p:attrName>
                                        </p:attrNameLst>
                                      </p:cBhvr>
                                      <p:tavLst>
                                        <p:tav tm="0">
                                          <p:val>
                                            <p:strVal val="#ppt_y+1"/>
                                          </p:val>
                                        </p:tav>
                                        <p:tav tm="100000">
                                          <p:val>
                                            <p:strVal val="#ppt_y-.03"/>
                                          </p:val>
                                        </p:tav>
                                      </p:tavLst>
                                    </p:anim>
                                    <p:anim calcmode="lin" valueType="num">
                                      <p:cBhvr additive="repl">
                                        <p:cTn id="36" dur="100" fill="hold">
                                          <p:stCondLst>
                                            <p:cond delay="898"/>
                                          </p:stCondLst>
                                        </p:cTn>
                                        <p:tgtEl>
                                          <p:spTgt spid="684">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37">
                                  <p:stCondLst>
                                    <p:cond delay="0"/>
                                  </p:stCondLst>
                                  <p:childTnLst>
                                    <p:set>
                                      <p:cBhvr>
                                        <p:cTn id="40" dur="1" fill="hold">
                                          <p:stCondLst>
                                            <p:cond delay="0"/>
                                          </p:stCondLst>
                                        </p:cTn>
                                        <p:tgtEl>
                                          <p:spTgt spid="684">
                                            <p:txEl>
                                              <p:pRg st="5" end="5"/>
                                            </p:txEl>
                                          </p:spTgt>
                                        </p:tgtEl>
                                        <p:attrNameLst>
                                          <p:attrName>style.visibility</p:attrName>
                                        </p:attrNameLst>
                                      </p:cBhvr>
                                      <p:to>
                                        <p:strVal val="visible"/>
                                      </p:to>
                                    </p:set>
                                    <p:animEffect filter="fade" transition="in">
                                      <p:cBhvr additive="repl">
                                        <p:cTn id="41" dur="1000"/>
                                        <p:tgtEl>
                                          <p:spTgt spid="684">
                                            <p:txEl>
                                              <p:pRg st="5" end="5"/>
                                            </p:txEl>
                                          </p:spTgt>
                                        </p:tgtEl>
                                      </p:cBhvr>
                                    </p:animEffect>
                                    <p:anim calcmode="lin" valueType="num">
                                      <p:cBhvr additive="repl">
                                        <p:cTn id="42" dur="1000" fill="hold"/>
                                        <p:tgtEl>
                                          <p:spTgt spid="684">
                                            <p:txEl>
                                              <p:pRg st="5" end="5"/>
                                            </p:txEl>
                                          </p:spTgt>
                                        </p:tgtEl>
                                        <p:attrNameLst>
                                          <p:attrName>ppt_x</p:attrName>
                                        </p:attrNameLst>
                                      </p:cBhvr>
                                      <p:tavLst>
                                        <p:tav tm="0">
                                          <p:val>
                                            <p:strVal val="#ppt_x"/>
                                          </p:val>
                                        </p:tav>
                                        <p:tav tm="100000">
                                          <p:val>
                                            <p:strVal val="#ppt_x"/>
                                          </p:val>
                                        </p:tav>
                                      </p:tavLst>
                                    </p:anim>
                                    <p:anim calcmode="lin" valueType="num">
                                      <p:cBhvr additive="repl">
                                        <p:cTn id="43" dur="898" fill="hold"/>
                                        <p:tgtEl>
                                          <p:spTgt spid="684">
                                            <p:txEl>
                                              <p:pRg st="5" end="5"/>
                                            </p:txEl>
                                          </p:spTgt>
                                        </p:tgtEl>
                                        <p:attrNameLst>
                                          <p:attrName>ppt_y</p:attrName>
                                        </p:attrNameLst>
                                      </p:cBhvr>
                                      <p:tavLst>
                                        <p:tav tm="0">
                                          <p:val>
                                            <p:strVal val="#ppt_y+1"/>
                                          </p:val>
                                        </p:tav>
                                        <p:tav tm="100000">
                                          <p:val>
                                            <p:strVal val="#ppt_y-.03"/>
                                          </p:val>
                                        </p:tav>
                                      </p:tavLst>
                                    </p:anim>
                                    <p:anim calcmode="lin" valueType="num">
                                      <p:cBhvr additive="repl">
                                        <p:cTn id="44" dur="100" fill="hold">
                                          <p:stCondLst>
                                            <p:cond delay="898"/>
                                          </p:stCondLst>
                                        </p:cTn>
                                        <p:tgtEl>
                                          <p:spTgt spid="684">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5" name="Picture 2" descr=""/>
          <p:cNvPicPr/>
          <p:nvPr/>
        </p:nvPicPr>
        <p:blipFill>
          <a:blip r:embed="rId1"/>
          <a:stretch/>
        </p:blipFill>
        <p:spPr>
          <a:xfrm>
            <a:off x="178200" y="0"/>
            <a:ext cx="2732040" cy="2732040"/>
          </a:xfrm>
          <a:prstGeom prst="rect">
            <a:avLst/>
          </a:prstGeom>
          <a:ln>
            <a:noFill/>
          </a:ln>
        </p:spPr>
      </p:pic>
      <p:pic>
        <p:nvPicPr>
          <p:cNvPr id="686" name="Picture 4" descr=""/>
          <p:cNvPicPr/>
          <p:nvPr/>
        </p:nvPicPr>
        <p:blipFill>
          <a:blip r:embed="rId2"/>
          <a:stretch/>
        </p:blipFill>
        <p:spPr>
          <a:xfrm>
            <a:off x="3178800" y="0"/>
            <a:ext cx="2678760" cy="2714400"/>
          </a:xfrm>
          <a:prstGeom prst="rect">
            <a:avLst/>
          </a:prstGeom>
          <a:ln>
            <a:noFill/>
          </a:ln>
        </p:spPr>
      </p:pic>
      <p:pic>
        <p:nvPicPr>
          <p:cNvPr id="687" name="Picture 8" descr=""/>
          <p:cNvPicPr/>
          <p:nvPr/>
        </p:nvPicPr>
        <p:blipFill>
          <a:blip r:embed="rId3"/>
          <a:stretch/>
        </p:blipFill>
        <p:spPr>
          <a:xfrm>
            <a:off x="3178800" y="3571920"/>
            <a:ext cx="2678760" cy="3285720"/>
          </a:xfrm>
          <a:prstGeom prst="rect">
            <a:avLst/>
          </a:prstGeom>
          <a:ln>
            <a:noFill/>
          </a:ln>
        </p:spPr>
      </p:pic>
      <p:pic>
        <p:nvPicPr>
          <p:cNvPr id="688" name="Picture 10" descr=""/>
          <p:cNvPicPr/>
          <p:nvPr/>
        </p:nvPicPr>
        <p:blipFill>
          <a:blip r:embed="rId4"/>
          <a:stretch/>
        </p:blipFill>
        <p:spPr>
          <a:xfrm>
            <a:off x="6232680" y="3571920"/>
            <a:ext cx="2475000" cy="2999880"/>
          </a:xfrm>
          <a:prstGeom prst="rect">
            <a:avLst/>
          </a:prstGeom>
          <a:ln>
            <a:noFill/>
          </a:ln>
        </p:spPr>
      </p:pic>
      <p:pic>
        <p:nvPicPr>
          <p:cNvPr id="689" name="Picture 16" descr=""/>
          <p:cNvPicPr/>
          <p:nvPr/>
        </p:nvPicPr>
        <p:blipFill>
          <a:blip r:embed="rId5"/>
          <a:stretch/>
        </p:blipFill>
        <p:spPr>
          <a:xfrm>
            <a:off x="6125400" y="0"/>
            <a:ext cx="2565360" cy="2785680"/>
          </a:xfrm>
          <a:prstGeom prst="rect">
            <a:avLst/>
          </a:prstGeom>
          <a:ln>
            <a:noFill/>
          </a:ln>
        </p:spPr>
      </p:pic>
      <p:sp>
        <p:nvSpPr>
          <p:cNvPr id="690" name="CustomShape 1"/>
          <p:cNvSpPr/>
          <p:nvPr/>
        </p:nvSpPr>
        <p:spPr>
          <a:xfrm>
            <a:off x="3294000" y="3000240"/>
            <a:ext cx="26103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Центри таласотерапії</a:t>
            </a:r>
            <a:endParaRPr b="0" lang="ru-RU" sz="1800" spc="-1" strike="noStrike">
              <a:latin typeface="Arial"/>
            </a:endParaRPr>
          </a:p>
        </p:txBody>
      </p:sp>
      <p:pic>
        <p:nvPicPr>
          <p:cNvPr id="691" name="Picture 18" descr=""/>
          <p:cNvPicPr/>
          <p:nvPr/>
        </p:nvPicPr>
        <p:blipFill>
          <a:blip r:embed="rId6"/>
          <a:stretch/>
        </p:blipFill>
        <p:spPr>
          <a:xfrm>
            <a:off x="124920" y="3643200"/>
            <a:ext cx="3001320" cy="321444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2" name="Picture 5" descr=""/>
          <p:cNvPicPr/>
          <p:nvPr/>
        </p:nvPicPr>
        <p:blipFill>
          <a:blip r:embed="rId1"/>
          <a:stretch/>
        </p:blipFill>
        <p:spPr>
          <a:xfrm>
            <a:off x="216000" y="1152000"/>
            <a:ext cx="4861080" cy="4046040"/>
          </a:xfrm>
          <a:prstGeom prst="rect">
            <a:avLst/>
          </a:prstGeom>
          <a:ln>
            <a:noFill/>
          </a:ln>
        </p:spPr>
      </p:pic>
      <p:sp>
        <p:nvSpPr>
          <p:cNvPr id="693" name="CustomShape 1"/>
          <p:cNvSpPr/>
          <p:nvPr/>
        </p:nvSpPr>
        <p:spPr>
          <a:xfrm>
            <a:off x="5184000" y="715320"/>
            <a:ext cx="3773520" cy="5119920"/>
          </a:xfrm>
          <a:prstGeom prst="rect">
            <a:avLst/>
          </a:prstGeom>
          <a:noFill/>
          <a:ln w="9360">
            <a:noFill/>
          </a:ln>
        </p:spPr>
        <p:style>
          <a:lnRef idx="0"/>
          <a:fillRef idx="0"/>
          <a:effectRef idx="0"/>
          <a:fontRef idx="minor"/>
        </p:style>
        <p:txBody>
          <a:bodyPr lIns="90000" rIns="90000" tIns="45000" bIns="45000" anchor="ctr">
            <a:spAutoFit/>
          </a:bodyPr>
          <a:p>
            <a:pPr algn="ctr">
              <a:lnSpc>
                <a:spcPct val="100000"/>
              </a:lnSpc>
            </a:pPr>
            <a:r>
              <a:rPr b="1" lang="ru-RU" sz="2400" spc="-1" strike="noStrike">
                <a:solidFill>
                  <a:srgbClr val="ff0000"/>
                </a:solidFill>
                <a:latin typeface="Arial"/>
                <a:ea typeface="DejaVu Sans"/>
              </a:rPr>
              <a:t>Морський душ.</a:t>
            </a:r>
            <a:br/>
            <a:endParaRPr b="0" lang="ru-RU" sz="2400" spc="-1" strike="noStrike">
              <a:latin typeface="Arial"/>
            </a:endParaRPr>
          </a:p>
          <a:p>
            <a:pPr algn="ctr">
              <a:lnSpc>
                <a:spcPct val="100000"/>
              </a:lnSpc>
            </a:pPr>
            <a:r>
              <a:rPr b="1" i="1" lang="ru-RU" sz="1800" spc="-1" strike="noStrike">
                <a:solidFill>
                  <a:srgbClr val="002060"/>
                </a:solidFill>
                <a:latin typeface="Arial"/>
                <a:ea typeface="DejaVu Sans"/>
              </a:rPr>
              <a:t>Це, мабуть, одна з найприємніших процедур таласотерапії. Під час приймання морського душу клієнта укладають на спеціально обладнаний стіл з безліччю «лійок» по всій довжині тіла. З кожного отвору розпирскується морська вода, яку попередньо підігрівають до кімнатної температури. Одночасно з цим пацієнту роблять загальний розслабляючий масаж, втираючи солону воду в кожну частину тіла.</a:t>
            </a:r>
            <a:endParaRPr b="0" lang="ru-RU" sz="1800" spc="-1" strike="noStrike">
              <a:latin typeface="Arial"/>
            </a:endParaRPr>
          </a:p>
        </p:txBody>
      </p:sp>
    </p:spTree>
  </p:cSld>
  <p:transition>
    <p:fade/>
  </p:transition>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CustomShape 1"/>
          <p:cNvSpPr/>
          <p:nvPr/>
        </p:nvSpPr>
        <p:spPr>
          <a:xfrm>
            <a:off x="4035960" y="155160"/>
            <a:ext cx="4892040" cy="3012840"/>
          </a:xfrm>
          <a:prstGeom prst="rect">
            <a:avLst/>
          </a:prstGeom>
          <a:noFill/>
          <a:ln>
            <a:noFill/>
          </a:ln>
        </p:spPr>
        <p:style>
          <a:lnRef idx="0"/>
          <a:fillRef idx="0"/>
          <a:effectRef idx="0"/>
          <a:fontRef idx="minor"/>
        </p:style>
        <p:txBody>
          <a:bodyPr lIns="90000" rIns="90000" tIns="45000" bIns="45000">
            <a:spAutoFit/>
          </a:bodyPr>
          <a:p>
            <a:pPr algn="ctr">
              <a:lnSpc>
                <a:spcPct val="80000"/>
              </a:lnSpc>
            </a:pPr>
            <a:r>
              <a:rPr b="1" lang="ru-RU" sz="2400" spc="-1" strike="noStrike">
                <a:solidFill>
                  <a:srgbClr val="ff0000"/>
                </a:solidFill>
                <a:latin typeface="Arial"/>
                <a:ea typeface="DejaVu Sans"/>
              </a:rPr>
              <a:t>Гідрокольоротерапія</a:t>
            </a:r>
            <a:endParaRPr b="0" lang="ru-RU" sz="2400" spc="-1" strike="noStrike">
              <a:latin typeface="Arial"/>
            </a:endParaRPr>
          </a:p>
          <a:p>
            <a:pPr algn="ctr">
              <a:lnSpc>
                <a:spcPct val="80000"/>
              </a:lnSpc>
            </a:pPr>
            <a:r>
              <a:rPr b="1" i="1" lang="ru-RU" sz="1800" spc="-1" strike="noStrike">
                <a:solidFill>
                  <a:srgbClr val="000000"/>
                </a:solidFill>
                <a:latin typeface="Arial"/>
                <a:ea typeface="DejaVu Sans"/>
              </a:rPr>
              <a:t>Під час цієї процедури талассотерапевти поєднюють лікування за допомогою колірного впливу і гідромасажу. При гідроквіткотерапіі пацієнта поміщають в гідромасажну ванну з морською водою. Особливістю ємності є те, що по всьому її периметру вбудовані кольорові лампи. Під час процедури вони м'яко і плавно змінюють колір. Додатково до цього на тіло впливає гідромасаж.</a:t>
            </a:r>
            <a:endParaRPr b="0" lang="ru-RU" sz="1800" spc="-1" strike="noStrike">
              <a:latin typeface="Arial"/>
            </a:endParaRPr>
          </a:p>
        </p:txBody>
      </p:sp>
      <p:pic>
        <p:nvPicPr>
          <p:cNvPr id="695" name="Picture 2" descr=""/>
          <p:cNvPicPr/>
          <p:nvPr/>
        </p:nvPicPr>
        <p:blipFill>
          <a:blip r:embed="rId1"/>
          <a:stretch/>
        </p:blipFill>
        <p:spPr>
          <a:xfrm>
            <a:off x="175320" y="0"/>
            <a:ext cx="3928680" cy="3285720"/>
          </a:xfrm>
          <a:prstGeom prst="rect">
            <a:avLst/>
          </a:prstGeom>
          <a:ln>
            <a:noFill/>
          </a:ln>
        </p:spPr>
      </p:pic>
      <p:pic>
        <p:nvPicPr>
          <p:cNvPr id="696" name="Picture 2" descr=""/>
          <p:cNvPicPr/>
          <p:nvPr/>
        </p:nvPicPr>
        <p:blipFill>
          <a:blip r:embed="rId2"/>
          <a:stretch/>
        </p:blipFill>
        <p:spPr>
          <a:xfrm>
            <a:off x="175320" y="3285720"/>
            <a:ext cx="3928680" cy="3499920"/>
          </a:xfrm>
          <a:prstGeom prst="rect">
            <a:avLst/>
          </a:prstGeom>
          <a:ln>
            <a:noFill/>
          </a:ln>
        </p:spPr>
      </p:pic>
      <p:pic>
        <p:nvPicPr>
          <p:cNvPr id="697" name="Picture 5" descr=""/>
          <p:cNvPicPr/>
          <p:nvPr/>
        </p:nvPicPr>
        <p:blipFill>
          <a:blip r:embed="rId3"/>
          <a:stretch/>
        </p:blipFill>
        <p:spPr>
          <a:xfrm>
            <a:off x="4320000" y="3196440"/>
            <a:ext cx="4553640" cy="357156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5" name="Picture 2" descr=""/>
          <p:cNvPicPr/>
          <p:nvPr/>
        </p:nvPicPr>
        <p:blipFill>
          <a:blip r:embed="rId1"/>
          <a:stretch/>
        </p:blipFill>
        <p:spPr>
          <a:xfrm>
            <a:off x="1249920" y="89280"/>
            <a:ext cx="6964920" cy="676836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TextShape 1"/>
          <p:cNvSpPr txBox="1"/>
          <p:nvPr/>
        </p:nvSpPr>
        <p:spPr>
          <a:xfrm>
            <a:off x="553320" y="72000"/>
            <a:ext cx="3337200" cy="3406320"/>
          </a:xfrm>
          <a:prstGeom prst="rect">
            <a:avLst/>
          </a:prstGeom>
          <a:solidFill>
            <a:srgbClr val="ffffff"/>
          </a:solidFill>
          <a:ln>
            <a:noFill/>
          </a:ln>
        </p:spPr>
        <p:txBody>
          <a:bodyPr lIns="0" rIns="0" tIns="0" bIns="0">
            <a:noAutofit/>
          </a:bodyPr>
          <a:p>
            <a:pPr algn="ctr">
              <a:lnSpc>
                <a:spcPct val="90000"/>
              </a:lnSpc>
            </a:pPr>
            <a:r>
              <a:rPr b="1" lang="ru-RU" sz="1800" spc="-1" strike="noStrike">
                <a:solidFill>
                  <a:srgbClr val="ff0000"/>
                </a:solidFill>
                <a:latin typeface="Arial"/>
              </a:rPr>
              <a:t>Підводний душ</a:t>
            </a:r>
            <a:endParaRPr b="0" lang="ru-RU" sz="1800" spc="-1" strike="noStrike">
              <a:solidFill>
                <a:srgbClr val="000000"/>
              </a:solidFill>
              <a:latin typeface="Arial"/>
            </a:endParaRPr>
          </a:p>
          <a:p>
            <a:pPr algn="ctr">
              <a:lnSpc>
                <a:spcPct val="90000"/>
              </a:lnSpc>
            </a:pPr>
            <a:r>
              <a:rPr b="1" i="1" lang="ru-RU" sz="1800" spc="-1" strike="noStrike">
                <a:solidFill>
                  <a:srgbClr val="006600"/>
                </a:solidFill>
                <a:latin typeface="Arial"/>
              </a:rPr>
              <a:t>Пацієнта укладають у глибоку ванну з підігрітою морською водою. Далі талассотерапевт направляє на тіло пацієна воду зі шланга під сильним тиском. Окрім цього, при підводному душі, воду насичують екстрактами різних трав і інших лікувальних рослин</a:t>
            </a:r>
            <a:r>
              <a:rPr b="0" i="1" lang="ru-RU" sz="1800" spc="-1" strike="noStrike">
                <a:solidFill>
                  <a:srgbClr val="006600"/>
                </a:solidFill>
                <a:latin typeface="Arial"/>
              </a:rPr>
              <a:t>.</a:t>
            </a:r>
            <a:endParaRPr b="0" lang="ru-RU" sz="1800" spc="-1" strike="noStrike">
              <a:solidFill>
                <a:srgbClr val="000000"/>
              </a:solidFill>
              <a:latin typeface="Arial"/>
            </a:endParaRPr>
          </a:p>
        </p:txBody>
      </p:sp>
      <p:pic>
        <p:nvPicPr>
          <p:cNvPr id="699" name="Picture 5" descr=""/>
          <p:cNvPicPr/>
          <p:nvPr/>
        </p:nvPicPr>
        <p:blipFill>
          <a:blip r:embed="rId1"/>
          <a:stretch/>
        </p:blipFill>
        <p:spPr>
          <a:xfrm>
            <a:off x="178920" y="3573360"/>
            <a:ext cx="4140000" cy="2906280"/>
          </a:xfrm>
          <a:prstGeom prst="rect">
            <a:avLst/>
          </a:prstGeom>
          <a:ln>
            <a:noFill/>
          </a:ln>
        </p:spPr>
      </p:pic>
      <p:pic>
        <p:nvPicPr>
          <p:cNvPr id="700" name="Picture 7" descr=""/>
          <p:cNvPicPr/>
          <p:nvPr/>
        </p:nvPicPr>
        <p:blipFill>
          <a:blip r:embed="rId2"/>
          <a:stretch/>
        </p:blipFill>
        <p:spPr>
          <a:xfrm>
            <a:off x="4284360" y="404640"/>
            <a:ext cx="4643280" cy="2746080"/>
          </a:xfrm>
          <a:prstGeom prst="rect">
            <a:avLst/>
          </a:prstGeom>
          <a:ln>
            <a:noFill/>
          </a:ln>
        </p:spPr>
      </p:pic>
      <p:sp>
        <p:nvSpPr>
          <p:cNvPr id="701" name="CustomShape 2"/>
          <p:cNvSpPr/>
          <p:nvPr/>
        </p:nvSpPr>
        <p:spPr>
          <a:xfrm>
            <a:off x="4518360" y="3493800"/>
            <a:ext cx="4410720" cy="3138480"/>
          </a:xfrm>
          <a:prstGeom prst="rect">
            <a:avLst/>
          </a:prstGeom>
          <a:noFill/>
          <a:ln w="9360">
            <a:noFill/>
          </a:ln>
        </p:spPr>
        <p:style>
          <a:lnRef idx="0"/>
          <a:fillRef idx="0"/>
          <a:effectRef idx="0"/>
          <a:fontRef idx="minor"/>
        </p:style>
        <p:txBody>
          <a:bodyPr lIns="90000" rIns="90000" tIns="45000" bIns="45000" anchor="ctr">
            <a:spAutoFit/>
          </a:bodyPr>
          <a:p>
            <a:pPr algn="ctr">
              <a:lnSpc>
                <a:spcPct val="100000"/>
              </a:lnSpc>
            </a:pPr>
            <a:r>
              <a:rPr b="1" lang="ru-RU" sz="2000" spc="-1" strike="noStrike">
                <a:solidFill>
                  <a:srgbClr val="ff0000"/>
                </a:solidFill>
                <a:latin typeface="Arial"/>
                <a:ea typeface="DejaVu Sans"/>
              </a:rPr>
              <a:t>Акватонік.</a:t>
            </a:r>
            <a:endParaRPr b="0" lang="ru-RU" sz="2000" spc="-1" strike="noStrike">
              <a:latin typeface="Arial"/>
            </a:endParaRPr>
          </a:p>
          <a:p>
            <a:pPr algn="ctr">
              <a:lnSpc>
                <a:spcPct val="100000"/>
              </a:lnSpc>
            </a:pPr>
            <a:r>
              <a:rPr b="1" i="1" lang="ru-RU" sz="2000" spc="-1" strike="noStrike">
                <a:solidFill>
                  <a:srgbClr val="800000"/>
                </a:solidFill>
                <a:latin typeface="Arial"/>
                <a:ea typeface="DejaVu Sans"/>
              </a:rPr>
              <a:t>Це сама нешкідлива процедура, суть якої — тимчасове перебування в басейні з морською водою під впливом гідромасажних пристосувань. Завдяки цьому тіло з усіх боків насичується морською водою і при цьому відбувається масаж усіх кінцівок.</a:t>
            </a:r>
            <a:endParaRPr b="0" lang="ru-RU" sz="2000" spc="-1" strike="noStrike">
              <a:latin typeface="Arial"/>
            </a:endParaRPr>
          </a:p>
        </p:txBody>
      </p:sp>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childTnLst>
                  <p:par>
                    <p:cTn id="47" fill="hold">
                      <p:stCondLst>
                        <p:cond delay="indefinite"/>
                      </p:stCondLst>
                      <p:childTnLst>
                        <p:par>
                          <p:cTn id="48" fill="hold">
                            <p:stCondLst>
                              <p:cond delay="0"/>
                            </p:stCondLst>
                            <p:childTnLst>
                              <p:par>
                                <p:cTn id="49" nodeType="clickEffect" fill="hold" presetClass="entr" presetID="42">
                                  <p:stCondLst>
                                    <p:cond delay="0"/>
                                  </p:stCondLst>
                                  <p:childTnLst>
                                    <p:set>
                                      <p:cBhvr>
                                        <p:cTn id="50" dur="1" fill="hold">
                                          <p:stCondLst>
                                            <p:cond delay="0"/>
                                          </p:stCondLst>
                                        </p:cTn>
                                        <p:tgtEl>
                                          <p:spTgt spid="698"/>
                                        </p:tgtEl>
                                        <p:attrNameLst>
                                          <p:attrName>style.visibility</p:attrName>
                                        </p:attrNameLst>
                                      </p:cBhvr>
                                      <p:to>
                                        <p:strVal val="visible"/>
                                      </p:to>
                                    </p:set>
                                    <p:animEffect filter="fade" transition="in">
                                      <p:cBhvr additive="repl">
                                        <p:cTn id="51" dur="1000"/>
                                        <p:tgtEl>
                                          <p:spTgt spid="698"/>
                                        </p:tgtEl>
                                      </p:cBhvr>
                                    </p:animEffect>
                                    <p:anim calcmode="lin" valueType="num">
                                      <p:cBhvr additive="repl">
                                        <p:cTn id="52" dur="1000" fill="hold"/>
                                        <p:tgtEl>
                                          <p:spTgt spid="698"/>
                                        </p:tgtEl>
                                        <p:attrNameLst>
                                          <p:attrName>ppt_x</p:attrName>
                                        </p:attrNameLst>
                                      </p:cBhvr>
                                      <p:tavLst>
                                        <p:tav tm="0">
                                          <p:val>
                                            <p:strVal val="#ppt_x"/>
                                          </p:val>
                                        </p:tav>
                                        <p:tav tm="100000">
                                          <p:val>
                                            <p:strVal val="#ppt_x"/>
                                          </p:val>
                                        </p:tav>
                                      </p:tavLst>
                                    </p:anim>
                                    <p:anim calcmode="lin" valueType="num">
                                      <p:cBhvr additive="repl">
                                        <p:cTn id="53" dur="1000" fill="hold"/>
                                        <p:tgtEl>
                                          <p:spTgt spid="69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nodeType="clickEffect" fill="hold" presetClass="entr" presetID="42">
                                  <p:stCondLst>
                                    <p:cond delay="0"/>
                                  </p:stCondLst>
                                  <p:childTnLst>
                                    <p:set>
                                      <p:cBhvr>
                                        <p:cTn id="57" dur="1" fill="hold">
                                          <p:stCondLst>
                                            <p:cond delay="0"/>
                                          </p:stCondLst>
                                        </p:cTn>
                                        <p:tgtEl>
                                          <p:spTgt spid="698">
                                            <p:txEl>
                                              <p:pRg st="0" end="0"/>
                                            </p:txEl>
                                          </p:spTgt>
                                        </p:tgtEl>
                                        <p:attrNameLst>
                                          <p:attrName>style.visibility</p:attrName>
                                        </p:attrNameLst>
                                      </p:cBhvr>
                                      <p:to>
                                        <p:strVal val="visible"/>
                                      </p:to>
                                    </p:set>
                                    <p:animEffect filter="fade" transition="in">
                                      <p:cBhvr additive="repl">
                                        <p:cTn id="58" dur="1000"/>
                                        <p:tgtEl>
                                          <p:spTgt spid="698">
                                            <p:txEl>
                                              <p:pRg st="0" end="0"/>
                                            </p:txEl>
                                          </p:spTgt>
                                        </p:tgtEl>
                                      </p:cBhvr>
                                    </p:animEffect>
                                    <p:anim calcmode="lin" valueType="num">
                                      <p:cBhvr additive="repl">
                                        <p:cTn id="59" dur="1000" fill="hold"/>
                                        <p:tgtEl>
                                          <p:spTgt spid="698">
                                            <p:txEl>
                                              <p:pRg st="0" end="0"/>
                                            </p:txEl>
                                          </p:spTgt>
                                        </p:tgtEl>
                                        <p:attrNameLst>
                                          <p:attrName>ppt_x</p:attrName>
                                        </p:attrNameLst>
                                      </p:cBhvr>
                                      <p:tavLst>
                                        <p:tav tm="0">
                                          <p:val>
                                            <p:strVal val="#ppt_x"/>
                                          </p:val>
                                        </p:tav>
                                        <p:tav tm="100000">
                                          <p:val>
                                            <p:strVal val="#ppt_x"/>
                                          </p:val>
                                        </p:tav>
                                      </p:tavLst>
                                    </p:anim>
                                    <p:anim calcmode="lin" valueType="num">
                                      <p:cBhvr additive="repl">
                                        <p:cTn id="60" dur="1000" fill="hold"/>
                                        <p:tgtEl>
                                          <p:spTgt spid="69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nodeType="clickEffect" fill="hold" presetClass="entr" presetID="42">
                                  <p:stCondLst>
                                    <p:cond delay="0"/>
                                  </p:stCondLst>
                                  <p:childTnLst>
                                    <p:set>
                                      <p:cBhvr>
                                        <p:cTn id="64" dur="1" fill="hold">
                                          <p:stCondLst>
                                            <p:cond delay="0"/>
                                          </p:stCondLst>
                                        </p:cTn>
                                        <p:tgtEl>
                                          <p:spTgt spid="698">
                                            <p:txEl>
                                              <p:pRg st="1" end="1"/>
                                            </p:txEl>
                                          </p:spTgt>
                                        </p:tgtEl>
                                        <p:attrNameLst>
                                          <p:attrName>style.visibility</p:attrName>
                                        </p:attrNameLst>
                                      </p:cBhvr>
                                      <p:to>
                                        <p:strVal val="visible"/>
                                      </p:to>
                                    </p:set>
                                    <p:animEffect filter="fade" transition="in">
                                      <p:cBhvr additive="repl">
                                        <p:cTn id="65" dur="1000"/>
                                        <p:tgtEl>
                                          <p:spTgt spid="698">
                                            <p:txEl>
                                              <p:pRg st="1" end="1"/>
                                            </p:txEl>
                                          </p:spTgt>
                                        </p:tgtEl>
                                      </p:cBhvr>
                                    </p:animEffect>
                                    <p:anim calcmode="lin" valueType="num">
                                      <p:cBhvr additive="repl">
                                        <p:cTn id="66" dur="1000" fill="hold"/>
                                        <p:tgtEl>
                                          <p:spTgt spid="698">
                                            <p:txEl>
                                              <p:pRg st="1" end="1"/>
                                            </p:txEl>
                                          </p:spTgt>
                                        </p:tgtEl>
                                        <p:attrNameLst>
                                          <p:attrName>ppt_x</p:attrName>
                                        </p:attrNameLst>
                                      </p:cBhvr>
                                      <p:tavLst>
                                        <p:tav tm="0">
                                          <p:val>
                                            <p:strVal val="#ppt_x"/>
                                          </p:val>
                                        </p:tav>
                                        <p:tav tm="100000">
                                          <p:val>
                                            <p:strVal val="#ppt_x"/>
                                          </p:val>
                                        </p:tav>
                                      </p:tavLst>
                                    </p:anim>
                                    <p:anim calcmode="lin" valueType="num">
                                      <p:cBhvr additive="repl">
                                        <p:cTn id="67" dur="1000" fill="hold"/>
                                        <p:tgtEl>
                                          <p:spTgt spid="69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nodeType="clickEffect" fill="hold" presetClass="entr" presetID="8" presetSubtype="16">
                                  <p:stCondLst>
                                    <p:cond delay="0"/>
                                  </p:stCondLst>
                                  <p:childTnLst>
                                    <p:set>
                                      <p:cBhvr>
                                        <p:cTn id="71" dur="1" fill="hold">
                                          <p:stCondLst>
                                            <p:cond delay="0"/>
                                          </p:stCondLst>
                                        </p:cTn>
                                        <p:tgtEl>
                                          <p:spTgt spid="700"/>
                                        </p:tgtEl>
                                        <p:attrNameLst>
                                          <p:attrName>style.visibility</p:attrName>
                                        </p:attrNameLst>
                                      </p:cBhvr>
                                      <p:to>
                                        <p:strVal val="visible"/>
                                      </p:to>
                                    </p:set>
                                    <p:animEffect filter="diamond(in)" transition="in">
                                      <p:cBhvr additive="repl">
                                        <p:cTn id="72" dur="2000"/>
                                        <p:tgtEl>
                                          <p:spTgt spid="700"/>
                                        </p:tgtEl>
                                      </p:cBhvr>
                                    </p:animEffect>
                                  </p:childTnLst>
                                </p:cTn>
                              </p:par>
                            </p:childTnLst>
                          </p:cTn>
                        </p:par>
                      </p:childTnLst>
                    </p:cTn>
                  </p:par>
                  <p:par>
                    <p:cTn id="73" fill="hold">
                      <p:stCondLst>
                        <p:cond delay="indefinite"/>
                      </p:stCondLst>
                      <p:childTnLst>
                        <p:par>
                          <p:cTn id="74" fill="hold">
                            <p:stCondLst>
                              <p:cond delay="0"/>
                            </p:stCondLst>
                            <p:childTnLst>
                              <p:par>
                                <p:cTn id="75" nodeType="clickEffect" fill="hold" presetClass="entr" presetID="5" presetSubtype="10">
                                  <p:stCondLst>
                                    <p:cond delay="0"/>
                                  </p:stCondLst>
                                  <p:childTnLst>
                                    <p:set>
                                      <p:cBhvr>
                                        <p:cTn id="76" dur="1" fill="hold">
                                          <p:stCondLst>
                                            <p:cond delay="0"/>
                                          </p:stCondLst>
                                        </p:cTn>
                                        <p:tgtEl>
                                          <p:spTgt spid="701"/>
                                        </p:tgtEl>
                                        <p:attrNameLst>
                                          <p:attrName>style.visibility</p:attrName>
                                        </p:attrNameLst>
                                      </p:cBhvr>
                                      <p:to>
                                        <p:strVal val="visible"/>
                                      </p:to>
                                    </p:set>
                                    <p:animEffect filter="checkerboard(across)" transition="in">
                                      <p:cBhvr additive="repl">
                                        <p:cTn id="77" dur="500"/>
                                        <p:tgtEl>
                                          <p:spTgt spid="701"/>
                                        </p:tgtEl>
                                      </p:cBhvr>
                                    </p:animEffect>
                                  </p:childTnLst>
                                </p:cTn>
                              </p:par>
                            </p:childTnLst>
                          </p:cTn>
                        </p:par>
                      </p:childTnLst>
                    </p:cTn>
                  </p:par>
                  <p:par>
                    <p:cTn id="78" fill="hold">
                      <p:stCondLst>
                        <p:cond delay="indefinite"/>
                      </p:stCondLst>
                      <p:childTnLst>
                        <p:par>
                          <p:cTn id="79" fill="hold">
                            <p:stCondLst>
                              <p:cond delay="0"/>
                            </p:stCondLst>
                            <p:childTnLst>
                              <p:par>
                                <p:cTn id="80" nodeType="clickEffect" fill="hold" presetClass="entr" presetID="30">
                                  <p:stCondLst>
                                    <p:cond delay="0"/>
                                  </p:stCondLst>
                                  <p:childTnLst>
                                    <p:set>
                                      <p:cBhvr>
                                        <p:cTn id="81" dur="1" fill="hold">
                                          <p:stCondLst>
                                            <p:cond delay="0"/>
                                          </p:stCondLst>
                                        </p:cTn>
                                        <p:tgtEl>
                                          <p:spTgt spid="699"/>
                                        </p:tgtEl>
                                        <p:attrNameLst>
                                          <p:attrName>style.visibility</p:attrName>
                                        </p:attrNameLst>
                                      </p:cBhvr>
                                      <p:to>
                                        <p:strVal val="visible"/>
                                      </p:to>
                                    </p:set>
                                    <p:animEffect filter="fade" transition="in">
                                      <p:cBhvr additive="repl">
                                        <p:cTn id="82" dur="800"/>
                                        <p:tgtEl>
                                          <p:spTgt spid="699"/>
                                        </p:tgtEl>
                                      </p:cBhvr>
                                    </p:animEffect>
                                    <p:anim calcmode="lin" valueType="num">
                                      <p:cBhvr additive="repl">
                                        <p:cTn id="83" dur="800" fill="hold"/>
                                        <p:tgtEl>
                                          <p:spTgt spid="699"/>
                                        </p:tgtEl>
                                        <p:attrNameLst>
                                          <p:attrName>r</p:attrName>
                                        </p:attrNameLst>
                                      </p:cBhvr>
                                      <p:tavLst>
                                        <p:tav tm="0">
                                          <p:val>
                                            <p:strVal val="-90"/>
                                          </p:val>
                                        </p:tav>
                                        <p:tav tm="100000">
                                          <p:val>
                                            <p:strVal val="0"/>
                                          </p:val>
                                        </p:tav>
                                      </p:tavLst>
                                    </p:anim>
                                    <p:anim calcmode="lin" valueType="num">
                                      <p:cBhvr additive="repl">
                                        <p:cTn id="84" dur="800" fill="hold"/>
                                        <p:tgtEl>
                                          <p:spTgt spid="699"/>
                                        </p:tgtEl>
                                        <p:attrNameLst>
                                          <p:attrName>ppt_x</p:attrName>
                                        </p:attrNameLst>
                                      </p:cBhvr>
                                      <p:tavLst>
                                        <p:tav tm="0">
                                          <p:val>
                                            <p:strVal val="#ppt_x+0.4"/>
                                          </p:val>
                                        </p:tav>
                                        <p:tav tm="100000">
                                          <p:val>
                                            <p:strVal val="#ppt_x-0.05"/>
                                          </p:val>
                                        </p:tav>
                                      </p:tavLst>
                                    </p:anim>
                                    <p:anim calcmode="lin" valueType="num">
                                      <p:cBhvr additive="repl">
                                        <p:cTn id="85" dur="800" fill="hold"/>
                                        <p:tgtEl>
                                          <p:spTgt spid="699"/>
                                        </p:tgtEl>
                                        <p:attrNameLst>
                                          <p:attrName>ppt_y</p:attrName>
                                        </p:attrNameLst>
                                      </p:cBhvr>
                                      <p:tavLst>
                                        <p:tav tm="0">
                                          <p:val>
                                            <p:strVal val="#ppt_y-0.4"/>
                                          </p:val>
                                        </p:tav>
                                        <p:tav tm="100000">
                                          <p:val>
                                            <p:strVal val="#ppt_y+0.1"/>
                                          </p:val>
                                        </p:tav>
                                      </p:tavLst>
                                    </p:anim>
                                    <p:anim calcmode="lin" valueType="num">
                                      <p:cBhvr additive="repl">
                                        <p:cTn id="86" dur="200" fill="hold">
                                          <p:stCondLst>
                                            <p:cond delay="800"/>
                                          </p:stCondLst>
                                        </p:cTn>
                                        <p:tgtEl>
                                          <p:spTgt spid="699"/>
                                        </p:tgtEl>
                                        <p:attrNameLst>
                                          <p:attrName>ppt_x</p:attrName>
                                        </p:attrNameLst>
                                      </p:cBhvr>
                                      <p:tavLst>
                                        <p:tav tm="0">
                                          <p:val>
                                            <p:strVal val="#ppt_x-0.05"/>
                                          </p:val>
                                        </p:tav>
                                        <p:tav tm="100000">
                                          <p:val>
                                            <p:strVal val="#ppt_x"/>
                                          </p:val>
                                        </p:tav>
                                      </p:tavLst>
                                    </p:anim>
                                    <p:anim calcmode="lin" valueType="num">
                                      <p:cBhvr additive="repl">
                                        <p:cTn id="87" dur="200" fill="hold">
                                          <p:stCondLst>
                                            <p:cond delay="800"/>
                                          </p:stCondLst>
                                        </p:cTn>
                                        <p:tgtEl>
                                          <p:spTgt spid="699"/>
                                        </p:tgtEl>
                                        <p:attrNameLst>
                                          <p:attrName>ppt_y</p:attrName>
                                        </p:attrNameLst>
                                      </p:cBhvr>
                                      <p:tavLst>
                                        <p:tav tm="0">
                                          <p:val>
                                            <p:strVal val="#ppt_y+0.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2" name="Picture 5" descr=""/>
          <p:cNvPicPr/>
          <p:nvPr/>
        </p:nvPicPr>
        <p:blipFill>
          <a:blip r:embed="rId1"/>
          <a:stretch/>
        </p:blipFill>
        <p:spPr>
          <a:xfrm>
            <a:off x="0" y="671400"/>
            <a:ext cx="8964360" cy="6186240"/>
          </a:xfrm>
          <a:prstGeom prst="rect">
            <a:avLst/>
          </a:prstGeom>
          <a:ln>
            <a:noFill/>
          </a:ln>
        </p:spPr>
      </p:pic>
      <p:sp>
        <p:nvSpPr>
          <p:cNvPr id="703" name="CustomShape 1"/>
          <p:cNvSpPr/>
          <p:nvPr/>
        </p:nvSpPr>
        <p:spPr>
          <a:xfrm>
            <a:off x="232200" y="-137520"/>
            <a:ext cx="8732880" cy="1582200"/>
          </a:xfrm>
          <a:prstGeom prst="rect">
            <a:avLst/>
          </a:prstGeom>
          <a:solidFill>
            <a:schemeClr val="bg1"/>
          </a:solidFill>
          <a:ln w="9360">
            <a:noFill/>
          </a:ln>
        </p:spPr>
        <p:style>
          <a:lnRef idx="0"/>
          <a:fillRef idx="0"/>
          <a:effectRef idx="0"/>
          <a:fontRef idx="minor"/>
        </p:style>
        <p:txBody>
          <a:bodyPr lIns="90000" rIns="90000" tIns="45000" bIns="45000" anchor="ctr">
            <a:spAutoFit/>
          </a:bodyPr>
          <a:p>
            <a:pPr algn="ctr">
              <a:lnSpc>
                <a:spcPct val="100000"/>
              </a:lnSpc>
            </a:pPr>
            <a:r>
              <a:rPr b="0" lang="ru-RU" sz="2200" spc="-1" strike="noStrike">
                <a:solidFill>
                  <a:srgbClr val="ff0000"/>
                </a:solidFill>
                <a:latin typeface="Arial"/>
                <a:ea typeface="DejaVu Sans"/>
              </a:rPr>
              <a:t>Шарко душ</a:t>
            </a:r>
            <a:endParaRPr b="0" lang="ru-RU" sz="2200" spc="-1" strike="noStrike">
              <a:latin typeface="Arial"/>
            </a:endParaRPr>
          </a:p>
          <a:p>
            <a:pPr algn="ctr">
              <a:lnSpc>
                <a:spcPct val="100000"/>
              </a:lnSpc>
            </a:pPr>
            <a:r>
              <a:rPr b="0" i="1" lang="ru-RU" sz="1900" spc="-1" strike="noStrike">
                <a:solidFill>
                  <a:srgbClr val="000000"/>
                </a:solidFill>
                <a:latin typeface="Arial"/>
                <a:ea typeface="DejaVu Sans"/>
              </a:rPr>
              <a:t>Ця процедура має на увазі вплив струменів морської води на тіло з далекої відстані. При цьому активізується потік крові по судинах. Пацієнт під час такого душу стає біля стіни і міцно тримається за поручні. Далі на нього починається вплив потужного струменя води.</a:t>
            </a:r>
            <a:endParaRPr b="0" lang="ru-RU" sz="1900" spc="-1" strike="noStrike">
              <a:latin typeface="Arial"/>
            </a:endParaRPr>
          </a:p>
        </p:txBody>
      </p:sp>
      <p:sp>
        <p:nvSpPr>
          <p:cNvPr id="704" name="CustomShape 2"/>
          <p:cNvSpPr/>
          <p:nvPr/>
        </p:nvSpPr>
        <p:spPr>
          <a:xfrm>
            <a:off x="874800" y="6072120"/>
            <a:ext cx="8108640" cy="123264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Bef>
                <a:spcPts val="360"/>
              </a:spcBef>
            </a:pPr>
            <a:r>
              <a:rPr b="0" i="1" lang="ru-RU" sz="1800" spc="-1" strike="noStrike">
                <a:solidFill>
                  <a:srgbClr val="cc0000"/>
                </a:solidFill>
                <a:latin typeface="Arial"/>
                <a:ea typeface="DejaVu Sans"/>
              </a:rPr>
              <a:t>Таким чином, таласотерапія - це цілий комплекс приємних позитивних впливів, який допомагає впоратися з досить серйозними проблемами здоров'я і краси.</a:t>
            </a:r>
            <a:endParaRPr b="0" lang="ru-RU" sz="1800" spc="-1" strike="noStrike">
              <a:latin typeface="Arial"/>
            </a:endParaRPr>
          </a:p>
          <a:p>
            <a:pPr algn="ctr">
              <a:lnSpc>
                <a:spcPct val="100000"/>
              </a:lnSpc>
              <a:spcBef>
                <a:spcPts val="360"/>
              </a:spcBef>
            </a:pPr>
            <a:endParaRPr b="0" lang="ru-RU" sz="1800" spc="-1" strike="noStrike">
              <a:latin typeface="Arial"/>
            </a:endParaRPr>
          </a:p>
        </p:txBody>
      </p:sp>
    </p:spTree>
  </p:cSld>
  <mc:AlternateContent>
    <mc:Choice Requires="p14">
      <p:transition spd="slow" p14:dur="2000"/>
    </mc:Choice>
    <mc:Fallback>
      <p:transition spd="slow"/>
    </mc:Fallback>
  </mc:AlternateContent>
  <p:timing>
    <p:tnLst>
      <p:par>
        <p:cTn id="88" dur="indefinite" restart="never" nodeType="tmRoot">
          <p:childTnLst>
            <p:seq>
              <p:cTn id="89" dur="indefinite" nodeType="mainSeq">
                <p:childTnLst>
                  <p:par>
                    <p:cTn id="90" fill="hold">
                      <p:stCondLst>
                        <p:cond delay="indefinite"/>
                      </p:stCondLst>
                      <p:childTnLst>
                        <p:par>
                          <p:cTn id="91" fill="hold">
                            <p:stCondLst>
                              <p:cond delay="0"/>
                            </p:stCondLst>
                            <p:childTnLst>
                              <p:par>
                                <p:cTn id="92" nodeType="clickEffect" fill="hold" presetClass="entr" presetID="23" presetSubtype="16">
                                  <p:stCondLst>
                                    <p:cond delay="0"/>
                                  </p:stCondLst>
                                  <p:childTnLst>
                                    <p:set>
                                      <p:cBhvr>
                                        <p:cTn id="93" dur="1" fill="hold">
                                          <p:stCondLst>
                                            <p:cond delay="0"/>
                                          </p:stCondLst>
                                        </p:cTn>
                                        <p:tgtEl>
                                          <p:spTgt spid="702"/>
                                        </p:tgtEl>
                                        <p:attrNameLst>
                                          <p:attrName>style.visibility</p:attrName>
                                        </p:attrNameLst>
                                      </p:cBhvr>
                                      <p:to>
                                        <p:strVal val="visible"/>
                                      </p:to>
                                    </p:set>
                                    <p:anim calcmode="lin" valueType="num">
                                      <p:cBhvr additive="repl">
                                        <p:cTn id="94" dur="500" fill="hold"/>
                                        <p:tgtEl>
                                          <p:spTgt spid="702"/>
                                        </p:tgtEl>
                                        <p:attrNameLst>
                                          <p:attrName>ppt_w</p:attrName>
                                        </p:attrNameLst>
                                      </p:cBhvr>
                                      <p:tavLst>
                                        <p:tav tm="0">
                                          <p:val>
                                            <p:fltVal val="0"/>
                                          </p:val>
                                        </p:tav>
                                        <p:tav tm="100000">
                                          <p:val>
                                            <p:strVal val="#ppt_w"/>
                                          </p:val>
                                        </p:tav>
                                      </p:tavLst>
                                    </p:anim>
                                    <p:anim calcmode="lin" valueType="num">
                                      <p:cBhvr additive="repl">
                                        <p:cTn id="95" dur="500" fill="hold"/>
                                        <p:tgtEl>
                                          <p:spTgt spid="702"/>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nodeType="clickEffect" fill="hold" presetClass="entr" presetID="47">
                                  <p:stCondLst>
                                    <p:cond delay="0"/>
                                  </p:stCondLst>
                                  <p:childTnLst>
                                    <p:set>
                                      <p:cBhvr>
                                        <p:cTn id="99" dur="1" fill="hold">
                                          <p:stCondLst>
                                            <p:cond delay="0"/>
                                          </p:stCondLst>
                                        </p:cTn>
                                        <p:tgtEl>
                                          <p:spTgt spid="703"/>
                                        </p:tgtEl>
                                        <p:attrNameLst>
                                          <p:attrName>style.visibility</p:attrName>
                                        </p:attrNameLst>
                                      </p:cBhvr>
                                      <p:to>
                                        <p:strVal val="visible"/>
                                      </p:to>
                                    </p:set>
                                    <p:animEffect filter="fade" transition="in">
                                      <p:cBhvr additive="repl">
                                        <p:cTn id="100" dur="1000"/>
                                        <p:tgtEl>
                                          <p:spTgt spid="703"/>
                                        </p:tgtEl>
                                      </p:cBhvr>
                                    </p:animEffect>
                                    <p:anim calcmode="lin" valueType="num">
                                      <p:cBhvr additive="repl">
                                        <p:cTn id="101" dur="1000" fill="hold"/>
                                        <p:tgtEl>
                                          <p:spTgt spid="703"/>
                                        </p:tgtEl>
                                        <p:attrNameLst>
                                          <p:attrName>ppt_x</p:attrName>
                                        </p:attrNameLst>
                                      </p:cBhvr>
                                      <p:tavLst>
                                        <p:tav tm="0">
                                          <p:val>
                                            <p:strVal val="#ppt_x"/>
                                          </p:val>
                                        </p:tav>
                                        <p:tav tm="100000">
                                          <p:val>
                                            <p:strVal val="#ppt_x"/>
                                          </p:val>
                                        </p:tav>
                                      </p:tavLst>
                                    </p:anim>
                                    <p:anim calcmode="lin" valueType="num">
                                      <p:cBhvr additive="repl">
                                        <p:cTn id="102" dur="1000" fill="hold"/>
                                        <p:tgtEl>
                                          <p:spTgt spid="703"/>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nodeType="clickEffect" fill="hold" presetClass="exit" presetID="2" presetSubtype="4">
                                  <p:stCondLst>
                                    <p:cond delay="0"/>
                                  </p:stCondLst>
                                  <p:childTnLst>
                                    <p:anim calcmode="lin" valueType="num">
                                      <p:cBhvr additive="repl">
                                        <p:cTn id="106" dur="500"/>
                                        <p:tgtEl>
                                          <p:spTgt spid="703"/>
                                        </p:tgtEl>
                                        <p:attrNameLst>
                                          <p:attrName>ppt_x</p:attrName>
                                        </p:attrNameLst>
                                      </p:cBhvr>
                                      <p:tavLst>
                                        <p:tav tm="0">
                                          <p:val>
                                            <p:strVal val="#ppt_x"/>
                                          </p:val>
                                        </p:tav>
                                        <p:tav tm="100000">
                                          <p:val>
                                            <p:strVal val="#ppt_x"/>
                                          </p:val>
                                        </p:tav>
                                      </p:tavLst>
                                    </p:anim>
                                    <p:anim calcmode="lin" valueType="num">
                                      <p:cBhvr additive="repl">
                                        <p:cTn id="107" dur="500"/>
                                        <p:tgtEl>
                                          <p:spTgt spid="703"/>
                                        </p:tgtEl>
                                        <p:attrNameLst>
                                          <p:attrName>ppt_y</p:attrName>
                                        </p:attrNameLst>
                                      </p:cBhvr>
                                      <p:tavLst>
                                        <p:tav tm="0">
                                          <p:val>
                                            <p:strVal val="#ppt_y"/>
                                          </p:val>
                                        </p:tav>
                                        <p:tav tm="100000">
                                          <p:val>
                                            <p:strVal val="1+#ppt_h/2"/>
                                          </p:val>
                                        </p:tav>
                                      </p:tavLst>
                                    </p:anim>
                                    <p:set>
                                      <p:cBhvr>
                                        <p:cTn id="108" dur="1" fill="hold">
                                          <p:stCondLst>
                                            <p:cond delay="499"/>
                                          </p:stCondLst>
                                        </p:cTn>
                                        <p:tgtEl>
                                          <p:spTgt spid="70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nodeType="clickEffect" fill="hold" presetClass="entr" presetID="30">
                                  <p:stCondLst>
                                    <p:cond delay="0"/>
                                  </p:stCondLst>
                                  <p:childTnLst>
                                    <p:set>
                                      <p:cBhvr>
                                        <p:cTn id="112" dur="1" fill="hold">
                                          <p:stCondLst>
                                            <p:cond delay="0"/>
                                          </p:stCondLst>
                                        </p:cTn>
                                        <p:tgtEl>
                                          <p:spTgt spid="704">
                                            <p:txEl>
                                              <p:pRg st="0" end="0"/>
                                            </p:txEl>
                                          </p:spTgt>
                                        </p:tgtEl>
                                        <p:attrNameLst>
                                          <p:attrName>style.visibility</p:attrName>
                                        </p:attrNameLst>
                                      </p:cBhvr>
                                      <p:to>
                                        <p:strVal val="visible"/>
                                      </p:to>
                                    </p:set>
                                    <p:animEffect filter="fade" transition="in">
                                      <p:cBhvr additive="repl">
                                        <p:cTn id="113" dur="800"/>
                                        <p:tgtEl>
                                          <p:spTgt spid="704">
                                            <p:txEl>
                                              <p:pRg st="0" end="0"/>
                                            </p:txEl>
                                          </p:spTgt>
                                        </p:tgtEl>
                                      </p:cBhvr>
                                    </p:animEffect>
                                    <p:anim calcmode="lin" valueType="num">
                                      <p:cBhvr additive="repl">
                                        <p:cTn id="114" dur="800" fill="hold"/>
                                        <p:tgtEl>
                                          <p:spTgt spid="704">
                                            <p:txEl>
                                              <p:pRg st="0" end="0"/>
                                            </p:txEl>
                                          </p:spTgt>
                                        </p:tgtEl>
                                        <p:attrNameLst>
                                          <p:attrName>r</p:attrName>
                                        </p:attrNameLst>
                                      </p:cBhvr>
                                      <p:tavLst>
                                        <p:tav tm="0">
                                          <p:val>
                                            <p:strVal val="-90"/>
                                          </p:val>
                                        </p:tav>
                                        <p:tav tm="100000">
                                          <p:val>
                                            <p:strVal val="0"/>
                                          </p:val>
                                        </p:tav>
                                      </p:tavLst>
                                    </p:anim>
                                    <p:anim calcmode="lin" valueType="num">
                                      <p:cBhvr additive="repl">
                                        <p:cTn id="115" dur="800" fill="hold"/>
                                        <p:tgtEl>
                                          <p:spTgt spid="704">
                                            <p:txEl>
                                              <p:pRg st="0" end="0"/>
                                            </p:txEl>
                                          </p:spTgt>
                                        </p:tgtEl>
                                        <p:attrNameLst>
                                          <p:attrName>ppt_x</p:attrName>
                                        </p:attrNameLst>
                                      </p:cBhvr>
                                      <p:tavLst>
                                        <p:tav tm="0">
                                          <p:val>
                                            <p:strVal val="#ppt_x+0.4"/>
                                          </p:val>
                                        </p:tav>
                                        <p:tav tm="100000">
                                          <p:val>
                                            <p:strVal val="#ppt_x-0.05"/>
                                          </p:val>
                                        </p:tav>
                                      </p:tavLst>
                                    </p:anim>
                                    <p:anim calcmode="lin" valueType="num">
                                      <p:cBhvr additive="repl">
                                        <p:cTn id="116" dur="800" fill="hold"/>
                                        <p:tgtEl>
                                          <p:spTgt spid="704">
                                            <p:txEl>
                                              <p:pRg st="0" end="0"/>
                                            </p:txEl>
                                          </p:spTgt>
                                        </p:tgtEl>
                                        <p:attrNameLst>
                                          <p:attrName>ppt_y</p:attrName>
                                        </p:attrNameLst>
                                      </p:cBhvr>
                                      <p:tavLst>
                                        <p:tav tm="0">
                                          <p:val>
                                            <p:strVal val="#ppt_y-0.4"/>
                                          </p:val>
                                        </p:tav>
                                        <p:tav tm="100000">
                                          <p:val>
                                            <p:strVal val="#ppt_y+0.1"/>
                                          </p:val>
                                        </p:tav>
                                      </p:tavLst>
                                    </p:anim>
                                    <p:anim calcmode="lin" valueType="num">
                                      <p:cBhvr additive="repl">
                                        <p:cTn id="117" dur="200" fill="hold">
                                          <p:stCondLst>
                                            <p:cond delay="800"/>
                                          </p:stCondLst>
                                        </p:cTn>
                                        <p:tgtEl>
                                          <p:spTgt spid="704">
                                            <p:txEl>
                                              <p:pRg st="0" end="0"/>
                                            </p:txEl>
                                          </p:spTgt>
                                        </p:tgtEl>
                                        <p:attrNameLst>
                                          <p:attrName>ppt_x</p:attrName>
                                        </p:attrNameLst>
                                      </p:cBhvr>
                                      <p:tavLst>
                                        <p:tav tm="0">
                                          <p:val>
                                            <p:strVal val="#ppt_x-0.05"/>
                                          </p:val>
                                        </p:tav>
                                        <p:tav tm="100000">
                                          <p:val>
                                            <p:strVal val="#ppt_x"/>
                                          </p:val>
                                        </p:tav>
                                      </p:tavLst>
                                    </p:anim>
                                    <p:anim calcmode="lin" valueType="num">
                                      <p:cBhvr additive="repl">
                                        <p:cTn id="118" dur="200" fill="hold">
                                          <p:stCondLst>
                                            <p:cond delay="800"/>
                                          </p:stCondLst>
                                        </p:cTn>
                                        <p:tgtEl>
                                          <p:spTgt spid="704">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5" name="Picture 2" descr=""/>
          <p:cNvPicPr/>
          <p:nvPr/>
        </p:nvPicPr>
        <p:blipFill>
          <a:blip r:embed="rId1"/>
          <a:srcRect l="0" t="1278" r="0" b="0"/>
          <a:stretch/>
        </p:blipFill>
        <p:spPr>
          <a:xfrm>
            <a:off x="963360" y="214200"/>
            <a:ext cx="7412400" cy="6643440"/>
          </a:xfrm>
          <a:prstGeom prst="rect">
            <a:avLst/>
          </a:prstGeom>
          <a:ln w="936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CustomShape 1"/>
          <p:cNvSpPr/>
          <p:nvPr/>
        </p:nvSpPr>
        <p:spPr>
          <a:xfrm>
            <a:off x="232200" y="0"/>
            <a:ext cx="8732880" cy="60530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Arial"/>
                <a:ea typeface="DejaVu Sans"/>
              </a:rPr>
              <a:t>Спелеотерапія. Карстові печери</a:t>
            </a:r>
            <a:endParaRPr b="0" lang="ru-RU" sz="2400" spc="-1" strike="noStrike">
              <a:latin typeface="Arial"/>
            </a:endParaRPr>
          </a:p>
          <a:p>
            <a:pPr algn="just">
              <a:lnSpc>
                <a:spcPct val="100000"/>
              </a:lnSpc>
            </a:pPr>
            <a:r>
              <a:rPr b="1" i="1" lang="ru-RU" sz="1600" spc="-1" strike="noStrike">
                <a:solidFill>
                  <a:srgbClr val="7030a0"/>
                </a:solidFill>
                <a:latin typeface="Arial"/>
                <a:ea typeface="DejaVu Sans"/>
              </a:rPr>
              <a:t>Мікроклімат</a:t>
            </a:r>
            <a:r>
              <a:rPr b="1" lang="ru-RU" sz="1600" spc="-1" strike="noStrike">
                <a:solidFill>
                  <a:srgbClr val="7030a0"/>
                </a:solidFill>
                <a:latin typeface="Arial"/>
                <a:ea typeface="DejaVu Sans"/>
              </a:rPr>
              <a:t> карстових печер </a:t>
            </a:r>
            <a:r>
              <a:rPr b="1" lang="ru-RU" sz="1600" spc="-1" strike="noStrike">
                <a:solidFill>
                  <a:srgbClr val="000000"/>
                </a:solidFill>
                <a:latin typeface="Arial"/>
                <a:ea typeface="DejaVu Sans"/>
              </a:rPr>
              <a:t>з лікувальною метою використовують порівняно недавно. Перші дані про сприятливу дію цього природного чинника на хвору людину було отримано в період першої світової війни, коли в </a:t>
            </a:r>
            <a:r>
              <a:rPr b="1" lang="ru-RU" sz="1600" spc="-1" strike="noStrike">
                <a:solidFill>
                  <a:srgbClr val="7030a0"/>
                </a:solidFill>
                <a:latin typeface="Arial"/>
                <a:ea typeface="DejaVu Sans"/>
              </a:rPr>
              <a:t>Німеччині (Клутертсберг) </a:t>
            </a:r>
            <a:r>
              <a:rPr b="1" lang="ru-RU" sz="1600" spc="-1" strike="noStrike">
                <a:solidFill>
                  <a:srgbClr val="000000"/>
                </a:solidFill>
                <a:latin typeface="Arial"/>
                <a:ea typeface="DejaVu Sans"/>
              </a:rPr>
              <a:t>карстову печеру було використано як </a:t>
            </a:r>
            <a:r>
              <a:rPr b="1" lang="ru-RU" sz="1600" spc="-1" strike="noStrike">
                <a:solidFill>
                  <a:srgbClr val="7030a0"/>
                </a:solidFill>
                <a:latin typeface="Arial"/>
                <a:ea typeface="DejaVu Sans"/>
              </a:rPr>
              <a:t>бомбосховище</a:t>
            </a:r>
            <a:r>
              <a:rPr b="1" lang="ru-RU" sz="1600" spc="-1" strike="noStrike">
                <a:solidFill>
                  <a:srgbClr val="000000"/>
                </a:solidFill>
                <a:latin typeface="Arial"/>
                <a:ea typeface="DejaVu Sans"/>
              </a:rPr>
              <a:t>. Хворі з </a:t>
            </a:r>
            <a:r>
              <a:rPr b="1" lang="ru-RU" sz="1600" spc="-1" strike="noStrike">
                <a:solidFill>
                  <a:srgbClr val="f14124"/>
                </a:solidFill>
                <a:latin typeface="Arial"/>
                <a:ea typeface="DejaVu Sans"/>
              </a:rPr>
              <a:t>бронхіальною астмою</a:t>
            </a:r>
            <a:r>
              <a:rPr b="1" lang="ru-RU" sz="1600" spc="-1" strike="noStrike">
                <a:solidFill>
                  <a:srgbClr val="000000"/>
                </a:solidFill>
                <a:latin typeface="Arial"/>
                <a:ea typeface="DejaVu Sans"/>
              </a:rPr>
              <a:t>, потрапляючи в цю печеру, відчували поліпшення стану здоров'я, послаблення або повне припинення астматичних нападів. Дані про цілющі властивості мікроклімату карстових печер для хворих з бронхіальною астмою були підтверджені подальшими спостереженнями, проведеними в Австрії, Угорщині, Німеччині, Чехії.</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Зміни, що спостерігаються в організмі хворих під час перебування у карстовій печері, зумовлені комплексною дією </a:t>
            </a:r>
            <a:r>
              <a:rPr b="1" i="1" lang="ru-RU" sz="1600" spc="-1" strike="noStrike">
                <a:solidFill>
                  <a:srgbClr val="f14124"/>
                </a:solidFill>
                <a:latin typeface="Arial"/>
                <a:ea typeface="DejaVu Sans"/>
              </a:rPr>
              <a:t>спелеочинників</a:t>
            </a:r>
            <a:r>
              <a:rPr b="1" lang="ru-RU" sz="1600" spc="-1" strike="noStrike">
                <a:solidFill>
                  <a:srgbClr val="000000"/>
                </a:solidFill>
                <a:latin typeface="Arial"/>
                <a:ea typeface="DejaVu Sans"/>
              </a:rPr>
              <a:t>. Під впливом </a:t>
            </a:r>
            <a:r>
              <a:rPr b="1" i="1" lang="ru-RU" sz="1600" spc="-1" strike="noStrike" u="sng">
                <a:solidFill>
                  <a:srgbClr val="000000"/>
                </a:solidFill>
                <a:uFillTx/>
                <a:latin typeface="Arial"/>
                <a:ea typeface="DejaVu Sans"/>
              </a:rPr>
              <a:t>помірно зниженої температури повітря </a:t>
            </a:r>
            <a:r>
              <a:rPr b="1" lang="ru-RU" sz="1600" spc="-1" strike="noStrike">
                <a:solidFill>
                  <a:srgbClr val="000000"/>
                </a:solidFill>
                <a:latin typeface="Arial"/>
                <a:ea typeface="DejaVu Sans"/>
              </a:rPr>
              <a:t>дещо посилюється тепловіддача з поверхні тіла як конвекційним, так і радіаційним шляхом, що має стимулювальний вплив на механізм теплопродукції, зумовлює посилення окисних процесів з усіма супутніми фізіологічними змінами з боку дихання, кровообігу й тканинного газообміну. Під впливом прохолодного повітря відбуваються звуження периферійних судин і перерозподіл крові з периферії до внутрішніх органів, що сприяє посиленню в них кровообігу.</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Вдихання помірно холодного повітря позитивно впливає на всі показники альвеолярної вентиляції, що сприяє поліпшенню газообміну в легенях. Сприятливим чинником впливу на зовнішнє дихання є й </a:t>
            </a:r>
            <a:r>
              <a:rPr b="1" i="1" lang="ru-RU" sz="1600" spc="-1" strike="noStrike" u="sng">
                <a:solidFill>
                  <a:srgbClr val="000000"/>
                </a:solidFill>
                <a:uFillTx/>
                <a:latin typeface="Arial"/>
                <a:ea typeface="DejaVu Sans"/>
              </a:rPr>
              <a:t>низька відносна вологість</a:t>
            </a:r>
            <a:r>
              <a:rPr b="1" lang="ru-RU" sz="1600" spc="-1" strike="noStrike">
                <a:solidFill>
                  <a:srgbClr val="000000"/>
                </a:solidFill>
                <a:latin typeface="Arial"/>
                <a:ea typeface="DejaVu Sans"/>
              </a:rPr>
              <a:t>, що зумовлює посилення тепловіддачі з дихальної поверхні легенів і кращу оксигенацію артеріальної крові.</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CustomShape 1"/>
          <p:cNvSpPr/>
          <p:nvPr/>
        </p:nvSpPr>
        <p:spPr>
          <a:xfrm>
            <a:off x="72000" y="214200"/>
            <a:ext cx="8784000" cy="64584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000000"/>
                </a:solidFill>
                <a:latin typeface="Arial"/>
                <a:ea typeface="DejaVu Sans"/>
              </a:rPr>
              <a:t>Певне значення у впливі на зовнішнє дихання має </a:t>
            </a:r>
            <a:r>
              <a:rPr b="1" i="1" lang="ru-RU" sz="2200" spc="-1" strike="noStrike" u="sng">
                <a:solidFill>
                  <a:srgbClr val="000000"/>
                </a:solidFill>
                <a:uFillTx/>
                <a:latin typeface="Arial"/>
                <a:ea typeface="DejaVu Sans"/>
              </a:rPr>
              <a:t>збільшення в карстовій печері вмісту вуглекислого газу</a:t>
            </a:r>
            <a:r>
              <a:rPr b="1" lang="ru-RU" sz="2200" spc="-1" strike="noStrike">
                <a:solidFill>
                  <a:srgbClr val="000000"/>
                </a:solidFill>
                <a:latin typeface="Arial"/>
                <a:ea typeface="DejaVu Sans"/>
              </a:rPr>
              <a:t>. Спостереження показали, що вдихання газової суміші з об'ємною часткою вуглекислого газу 0,53% у хворих з бронхіальною астмою здебільшого спричинює поглиблення й сповільнення дихання. Важливим елементом мікроклімату карстової печери є </a:t>
            </a:r>
            <a:r>
              <a:rPr b="1" i="1" lang="ru-RU" sz="2200" spc="-1" strike="noStrike" u="sng">
                <a:solidFill>
                  <a:srgbClr val="000000"/>
                </a:solidFill>
                <a:uFillTx/>
                <a:latin typeface="Arial"/>
                <a:ea typeface="DejaVu Sans"/>
              </a:rPr>
              <a:t>високий ступінь іонізації повітря</a:t>
            </a:r>
            <a:r>
              <a:rPr b="1" lang="ru-RU" sz="2200" spc="-1" strike="noStrike">
                <a:solidFill>
                  <a:srgbClr val="000000"/>
                </a:solidFill>
                <a:latin typeface="Arial"/>
                <a:ea typeface="DejaVu Sans"/>
              </a:rPr>
              <a:t>. Вдихання повітря, що містить значну концентрацію легких аеройонів, має сприятливий вплив на функціональний стан нервової та серцево-судинної систем, на різні види обміну, сприяє поліпшенню клінічних станів хворих з бронхіальною астмою і гіпертонічною хворобою.</a:t>
            </a: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Значна роль належить і </a:t>
            </a:r>
            <a:r>
              <a:rPr b="1" i="1" lang="ru-RU" sz="2200" spc="-1" strike="noStrike" u="sng">
                <a:solidFill>
                  <a:srgbClr val="000000"/>
                </a:solidFill>
                <a:uFillTx/>
                <a:latin typeface="Arial"/>
                <a:ea typeface="DejaVu Sans"/>
              </a:rPr>
              <a:t>радіоактивності повітря</a:t>
            </a:r>
            <a:r>
              <a:rPr b="1" lang="ru-RU" sz="2200" spc="-1" strike="noStrike">
                <a:solidFill>
                  <a:srgbClr val="000000"/>
                </a:solidFill>
                <a:latin typeface="Arial"/>
                <a:ea typeface="DejaVu Sans"/>
              </a:rPr>
              <a:t>. Під впливом радону і продуктів його розпаду, що використовується в терапевтичних дозах, спостерігаються зниження артеріального тиску, сповільнення пульсу, зменшення інтенсивності запального процесу, гіпосенсибілізація до алергенів, позитивні зміни в імунологічній реактивності організму.</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CustomShape 1"/>
          <p:cNvSpPr/>
          <p:nvPr/>
        </p:nvSpPr>
        <p:spPr>
          <a:xfrm>
            <a:off x="144000" y="144000"/>
            <a:ext cx="8713800" cy="58510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Під впливом спелеотерапії у хворих з бронхіальною астмою відбувається поступове ослаблення і цілковите припинення астматичних нападів, поліпшення всіх показників функції зовнішнього дихання, особливо вентиляційних, що пов'язано з </a:t>
            </a:r>
            <a:r>
              <a:rPr b="1" lang="ru-RU" sz="1800" spc="-1" strike="noStrike">
                <a:solidFill>
                  <a:srgbClr val="f14124"/>
                </a:solidFill>
                <a:latin typeface="Arial"/>
                <a:ea typeface="DejaVu Sans"/>
              </a:rPr>
              <a:t>поліпшенням бронхіальної прохідності.</a:t>
            </a:r>
            <a:r>
              <a:rPr b="1" lang="ru-RU" sz="1800" spc="-1" strike="noStrike">
                <a:solidFill>
                  <a:srgbClr val="000000"/>
                </a:solidFill>
                <a:latin typeface="Arial"/>
                <a:ea typeface="DejaVu Sans"/>
              </a:rPr>
              <a:t> Спостерігаються зміни специфічної реактивності організму, </a:t>
            </a:r>
            <a:r>
              <a:rPr b="1" lang="ru-RU" sz="1800" spc="-1" strike="noStrike">
                <a:solidFill>
                  <a:srgbClr val="f14124"/>
                </a:solidFill>
                <a:latin typeface="Arial"/>
                <a:ea typeface="DejaVu Sans"/>
              </a:rPr>
              <a:t>десенсибілізація до алергенів, поліпшення основних показників кровообігу, позитивні зміни з боку деяких біохімічних показників</a:t>
            </a:r>
            <a:r>
              <a:rPr b="1" lang="ru-RU" sz="1800" spc="-1" strike="noStrike">
                <a:solidFill>
                  <a:srgbClr val="000000"/>
                </a:solidFill>
                <a:latin typeface="Arial"/>
                <a:ea typeface="DejaVu Sans"/>
              </a:rPr>
              <a:t>. Відзначено економне використання тканинами кисню.</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У хворих з гіпертонічною хворобою спостерігається поступове зниження, а іноді й повна нормалізація артеріального тиску, поліпшення всіх показників гемодинаміки, виразне поліпшення стану здоров'я і повне зникнення скарг, пов'язаних з гіпертонічною хворобою, покращення різних біохімічних показників, головним чином з боку ліпідного обміну, а також показників ЕКГ.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Спелеотерапія в умовах карстової печери показана хворим з бронхіальною астмою поза фазою різкого загострення, з недостатністю функції зовнішнього дихання не вище І-II ступеня без пневмосклерозу, хронічної пневмонії та бронхоектазій.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Показане лікування хворим з гіпертонічною хворобою І і II стадії без частих нападів стенокардії, з недостатністю кровообігу не вище І стадії, у віці 18-70 років.</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9" name="Picture 2" descr=""/>
          <p:cNvPicPr/>
          <p:nvPr/>
        </p:nvPicPr>
        <p:blipFill>
          <a:blip r:embed="rId1"/>
          <a:stretch/>
        </p:blipFill>
        <p:spPr>
          <a:xfrm>
            <a:off x="0" y="0"/>
            <a:ext cx="4411080" cy="3428640"/>
          </a:xfrm>
          <a:prstGeom prst="rect">
            <a:avLst/>
          </a:prstGeom>
          <a:ln>
            <a:noFill/>
          </a:ln>
        </p:spPr>
      </p:pic>
      <p:pic>
        <p:nvPicPr>
          <p:cNvPr id="710" name="Picture 4" descr=""/>
          <p:cNvPicPr/>
          <p:nvPr/>
        </p:nvPicPr>
        <p:blipFill>
          <a:blip r:embed="rId2"/>
          <a:stretch/>
        </p:blipFill>
        <p:spPr>
          <a:xfrm>
            <a:off x="4571640" y="0"/>
            <a:ext cx="4357440" cy="3214440"/>
          </a:xfrm>
          <a:prstGeom prst="rect">
            <a:avLst/>
          </a:prstGeom>
          <a:ln>
            <a:noFill/>
          </a:ln>
        </p:spPr>
      </p:pic>
      <p:pic>
        <p:nvPicPr>
          <p:cNvPr id="711" name="Picture 6" descr=""/>
          <p:cNvPicPr/>
          <p:nvPr/>
        </p:nvPicPr>
        <p:blipFill>
          <a:blip r:embed="rId3"/>
          <a:stretch/>
        </p:blipFill>
        <p:spPr>
          <a:xfrm>
            <a:off x="4571640" y="3429000"/>
            <a:ext cx="4339800" cy="3428640"/>
          </a:xfrm>
          <a:prstGeom prst="rect">
            <a:avLst/>
          </a:prstGeom>
          <a:ln>
            <a:noFill/>
          </a:ln>
        </p:spPr>
      </p:pic>
      <p:pic>
        <p:nvPicPr>
          <p:cNvPr id="712" name="Picture 10" descr=""/>
          <p:cNvPicPr/>
          <p:nvPr/>
        </p:nvPicPr>
        <p:blipFill>
          <a:blip r:embed="rId4"/>
          <a:stretch/>
        </p:blipFill>
        <p:spPr>
          <a:xfrm>
            <a:off x="178200" y="3429000"/>
            <a:ext cx="4285800" cy="342864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3" name="CustomShape 1"/>
          <p:cNvSpPr/>
          <p:nvPr/>
        </p:nvSpPr>
        <p:spPr>
          <a:xfrm>
            <a:off x="144000" y="29520"/>
            <a:ext cx="9000000" cy="63036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14124"/>
                </a:solidFill>
                <a:latin typeface="Arial"/>
                <a:ea typeface="DejaVu Sans"/>
              </a:rPr>
              <a:t>Соляні копалини (шахти)</a:t>
            </a:r>
            <a:endParaRPr b="0" lang="ru-RU" sz="2800" spc="-1" strike="noStrike">
              <a:latin typeface="Arial"/>
            </a:endParaRPr>
          </a:p>
          <a:p>
            <a:pPr algn="just">
              <a:lnSpc>
                <a:spcPct val="100000"/>
              </a:lnSpc>
            </a:pPr>
            <a:r>
              <a:rPr b="1" i="1" lang="ru-RU" sz="2000" spc="-1" strike="noStrike">
                <a:solidFill>
                  <a:srgbClr val="000000"/>
                </a:solidFill>
                <a:latin typeface="Arial"/>
                <a:ea typeface="DejaVu Sans"/>
              </a:rPr>
              <a:t>Одним</a:t>
            </a:r>
            <a:r>
              <a:rPr b="1" lang="ru-RU" sz="2000" spc="-1" strike="noStrike">
                <a:solidFill>
                  <a:srgbClr val="000000"/>
                </a:solidFill>
                <a:latin typeface="Arial"/>
                <a:ea typeface="DejaVu Sans"/>
              </a:rPr>
              <a:t> із способів спелеотерапії є вплив на хворих </a:t>
            </a:r>
            <a:r>
              <a:rPr b="1" lang="ru-RU" sz="2000" spc="-1" strike="noStrike">
                <a:solidFill>
                  <a:srgbClr val="ff0000"/>
                </a:solidFill>
                <a:latin typeface="Arial"/>
                <a:ea typeface="DejaVu Sans"/>
              </a:rPr>
              <a:t>мікрокліматом соляних шахт</a:t>
            </a:r>
            <a:r>
              <a:rPr b="1" lang="ru-RU" sz="2000" spc="-1" strike="noStrike">
                <a:solidFill>
                  <a:srgbClr val="000000"/>
                </a:solidFill>
                <a:latin typeface="Arial"/>
                <a:ea typeface="DejaVu Sans"/>
              </a:rPr>
              <a:t>, особливостями якого є вміст </a:t>
            </a:r>
            <a:r>
              <a:rPr b="1" lang="ru-RU" sz="2000" spc="-1" strike="noStrike" u="sng">
                <a:solidFill>
                  <a:srgbClr val="ff0000"/>
                </a:solidFill>
                <a:uFillTx/>
                <a:latin typeface="Arial"/>
                <a:ea typeface="DejaVu Sans"/>
              </a:rPr>
              <a:t>високодисперсних аерозолів натрію хлориду</a:t>
            </a:r>
            <a:r>
              <a:rPr b="1" lang="ru-RU" sz="2000" spc="-1" strike="noStrike">
                <a:solidFill>
                  <a:srgbClr val="000000"/>
                </a:solidFill>
                <a:latin typeface="Arial"/>
                <a:ea typeface="DejaVu Sans"/>
              </a:rPr>
              <a:t>, стала температура повітря, відсутність у повітрі шкідливих домішок і мікроорганізмів, мала швидкість руху повітря, певні співвідношення вмісту газів, вологості, атмосферного тиску, відсутність шуму. Специфічні властивості мікроклімату соляних копалин визначили застосування їх для лікування хронічних неспецифічних хвороб легенів, насамперед бронхіальної астми.</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Специфічними дослідженнями встановлено, що кліматопроцедури в умовах соляних шахт справляють </a:t>
            </a:r>
            <a:r>
              <a:rPr b="1" lang="ru-RU" sz="2000" spc="-1" strike="noStrike">
                <a:solidFill>
                  <a:srgbClr val="ff0000"/>
                </a:solidFill>
                <a:latin typeface="Arial"/>
                <a:ea typeface="DejaVu Sans"/>
              </a:rPr>
              <a:t>гіпосенсибілізувальну і протизапальну дію. </a:t>
            </a:r>
            <a:r>
              <a:rPr b="1" lang="ru-RU" sz="2000" spc="-1" strike="noStrike">
                <a:solidFill>
                  <a:srgbClr val="000000"/>
                </a:solidFill>
                <a:latin typeface="Arial"/>
                <a:ea typeface="DejaVu Sans"/>
              </a:rPr>
              <a:t>Вони позитивно впливають на функцію зовнішнього дихання, поліпшуючи бронхіальну прохідність, коефіцієнт використання кисню, нормалізуючи показники вентиляційної функції легенів. Внаслідок цього поліпшуються окисно-відновні процеси в тканинах, про що свідчить підвищення активності каталази в крові та лужної фосфатазинейтрофілів. Відзначено підвищення глюко-кортикоїдної функції кіркової речовини надниркових залоз і нормалізацію електролітного обміну.</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CustomShape 1"/>
          <p:cNvSpPr/>
          <p:nvPr/>
        </p:nvSpPr>
        <p:spPr>
          <a:xfrm>
            <a:off x="553320" y="500040"/>
            <a:ext cx="8197200" cy="61225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200" spc="-1" strike="noStrike">
                <a:solidFill>
                  <a:srgbClr val="ff0000"/>
                </a:solidFill>
                <a:latin typeface="Arial"/>
                <a:ea typeface="DejaVu Sans"/>
              </a:rPr>
              <a:t>Показаннями до спелеотерапії в умовах соляних шахт, сформульованими на даному етапі досліджень лише для хворих з бронхіальною астмою, с: </a:t>
            </a:r>
            <a:r>
              <a:rPr b="1" lang="ru-RU" sz="2200" spc="-1" strike="noStrike">
                <a:solidFill>
                  <a:srgbClr val="000000"/>
                </a:solidFill>
                <a:latin typeface="Arial"/>
                <a:ea typeface="DejaVu Sans"/>
              </a:rPr>
              <a:t>передастма, бронхіальна астма І стадії, інфекційно-алергійна, атопічна форми легкого і середнього ступеня тяжкості перебігу з дихальною недостатністю І ступеня, ті самі форми астми з супутніми хронічним бронхітом та хронічною пневмонією І-II стадії у фазі ремісії, хронічний бронхіт з астматичним компонентом у фазі ремісії.</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i="1" lang="ru-RU" sz="2200" spc="-1" strike="noStrike">
                <a:solidFill>
                  <a:srgbClr val="ff0000"/>
                </a:solidFill>
                <a:latin typeface="Arial"/>
                <a:ea typeface="DejaVu Sans"/>
              </a:rPr>
              <a:t>Протипоказання. </a:t>
            </a:r>
            <a:r>
              <a:rPr b="1" lang="ru-RU" sz="2200" spc="-1" strike="noStrike">
                <a:solidFill>
                  <a:srgbClr val="000000"/>
                </a:solidFill>
                <a:latin typeface="Arial"/>
                <a:ea typeface="DejaVu Sans"/>
              </a:rPr>
              <a:t>Бронхіальна астма з тяжким перебігом, гормонозалежна, емфізема легенів, дифузний пневмосклероз, дихальна недостатність НІ ступеня, недостатність кровообігу II-III стадії, наявність бронхоектазії, гнійних процесів у легенях. Не рекомендується направляти на спелеотерапію хворих із супутніми хворобами та ураженнями опорно-рухового апарату, що утруднюють пересування хворого.</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5" name="Picture 8" descr=""/>
          <p:cNvPicPr/>
          <p:nvPr/>
        </p:nvPicPr>
        <p:blipFill>
          <a:blip r:embed="rId1"/>
          <a:stretch/>
        </p:blipFill>
        <p:spPr>
          <a:xfrm>
            <a:off x="285480" y="142920"/>
            <a:ext cx="4464360" cy="3285720"/>
          </a:xfrm>
          <a:prstGeom prst="rect">
            <a:avLst/>
          </a:prstGeom>
          <a:ln>
            <a:noFill/>
          </a:ln>
        </p:spPr>
      </p:pic>
      <p:pic>
        <p:nvPicPr>
          <p:cNvPr id="716" name="Picture 2" descr=""/>
          <p:cNvPicPr/>
          <p:nvPr/>
        </p:nvPicPr>
        <p:blipFill>
          <a:blip r:embed="rId2"/>
          <a:stretch/>
        </p:blipFill>
        <p:spPr>
          <a:xfrm>
            <a:off x="4893120" y="0"/>
            <a:ext cx="4250160" cy="3457080"/>
          </a:xfrm>
          <a:prstGeom prst="rect">
            <a:avLst/>
          </a:prstGeom>
          <a:ln>
            <a:noFill/>
          </a:ln>
        </p:spPr>
      </p:pic>
      <p:pic>
        <p:nvPicPr>
          <p:cNvPr id="717" name="Picture 4" descr=""/>
          <p:cNvPicPr/>
          <p:nvPr/>
        </p:nvPicPr>
        <p:blipFill>
          <a:blip r:embed="rId3"/>
          <a:stretch/>
        </p:blipFill>
        <p:spPr>
          <a:xfrm>
            <a:off x="4839840" y="3571920"/>
            <a:ext cx="4303800" cy="3285720"/>
          </a:xfrm>
          <a:prstGeom prst="rect">
            <a:avLst/>
          </a:prstGeom>
          <a:ln>
            <a:noFill/>
          </a:ln>
        </p:spPr>
      </p:pic>
      <p:sp>
        <p:nvSpPr>
          <p:cNvPr id="718" name="CustomShape 1"/>
          <p:cNvSpPr/>
          <p:nvPr/>
        </p:nvSpPr>
        <p:spPr>
          <a:xfrm>
            <a:off x="116280" y="-144360"/>
            <a:ext cx="228240" cy="304560"/>
          </a:xfrm>
          <a:prstGeom prst="rect">
            <a:avLst/>
          </a:prstGeom>
          <a:noFill/>
          <a:ln>
            <a:noFill/>
          </a:ln>
        </p:spPr>
        <p:style>
          <a:lnRef idx="0"/>
          <a:fillRef idx="0"/>
          <a:effectRef idx="0"/>
          <a:fontRef idx="minor"/>
        </p:style>
      </p:sp>
      <p:pic>
        <p:nvPicPr>
          <p:cNvPr id="719" name="Picture 10" descr=""/>
          <p:cNvPicPr/>
          <p:nvPr/>
        </p:nvPicPr>
        <p:blipFill>
          <a:blip r:embed="rId4"/>
          <a:stretch/>
        </p:blipFill>
        <p:spPr>
          <a:xfrm>
            <a:off x="178200" y="3500280"/>
            <a:ext cx="4607640" cy="33573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CustomShape 1"/>
          <p:cNvSpPr/>
          <p:nvPr/>
        </p:nvSpPr>
        <p:spPr>
          <a:xfrm>
            <a:off x="232200" y="214200"/>
            <a:ext cx="8732880" cy="63061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7030a0"/>
                </a:solidFill>
                <a:latin typeface="Arial"/>
                <a:ea typeface="DejaVu Sans"/>
              </a:rPr>
              <a:t>Відповідно до структури рекреаційних потреб людини прийнято виділяти такі три головні функціональні класи курортів: </a:t>
            </a:r>
            <a:endParaRPr b="0" lang="ru-RU" sz="2000" spc="-1" strike="noStrike">
              <a:latin typeface="Arial"/>
            </a:endParaRPr>
          </a:p>
          <a:p>
            <a:pPr indent="-216000" algn="just">
              <a:lnSpc>
                <a:spcPct val="100000"/>
              </a:lnSpc>
              <a:buClr>
                <a:srgbClr val="000000"/>
              </a:buClr>
              <a:buFont typeface="StarSymbol"/>
              <a:buChar char="-"/>
            </a:pPr>
            <a:r>
              <a:rPr b="1" lang="ru-RU" sz="2000" spc="-1" strike="noStrike">
                <a:solidFill>
                  <a:srgbClr val="000000"/>
                </a:solidFill>
                <a:latin typeface="Arial"/>
                <a:ea typeface="DejaVu Sans"/>
              </a:rPr>
              <a:t> </a:t>
            </a:r>
            <a:r>
              <a:rPr b="1" lang="ru-RU" sz="2000" spc="-1" strike="noStrike">
                <a:solidFill>
                  <a:srgbClr val="000000"/>
                </a:solidFill>
                <a:latin typeface="Arial"/>
                <a:ea typeface="DejaVu Sans"/>
              </a:rPr>
              <a:t>приморські рекреаційно-відпочинкові; </a:t>
            </a:r>
            <a:endParaRPr b="0" lang="ru-RU" sz="2000" spc="-1" strike="noStrike">
              <a:latin typeface="Arial"/>
            </a:endParaRPr>
          </a:p>
          <a:p>
            <a:pPr indent="-216000" algn="just">
              <a:lnSpc>
                <a:spcPct val="100000"/>
              </a:lnSpc>
              <a:buClr>
                <a:srgbClr val="000000"/>
              </a:buClr>
              <a:buFont typeface="StarSymbol"/>
              <a:buChar char="-"/>
            </a:pPr>
            <a:r>
              <a:rPr b="1" lang="ru-RU" sz="2000" spc="-1" strike="noStrike">
                <a:solidFill>
                  <a:srgbClr val="000000"/>
                </a:solidFill>
                <a:latin typeface="Arial"/>
                <a:ea typeface="DejaVu Sans"/>
              </a:rPr>
              <a:t> </a:t>
            </a:r>
            <a:r>
              <a:rPr b="1" lang="ru-RU" sz="2000" spc="-1" strike="noStrike">
                <a:solidFill>
                  <a:srgbClr val="000000"/>
                </a:solidFill>
                <a:latin typeface="Arial"/>
                <a:ea typeface="DejaVu Sans"/>
              </a:rPr>
              <a:t>гірські активно-туристичні; </a:t>
            </a:r>
            <a:endParaRPr b="0" lang="ru-RU" sz="2000" spc="-1" strike="noStrike">
              <a:latin typeface="Arial"/>
            </a:endParaRPr>
          </a:p>
          <a:p>
            <a:pPr indent="-216000" algn="just">
              <a:lnSpc>
                <a:spcPct val="100000"/>
              </a:lnSpc>
              <a:buClr>
                <a:srgbClr val="000000"/>
              </a:buClr>
              <a:buFont typeface="StarSymbol"/>
              <a:buChar char="-"/>
            </a:pPr>
            <a:r>
              <a:rPr b="1" lang="ru-RU" sz="2000" spc="-1" strike="noStrike">
                <a:solidFill>
                  <a:srgbClr val="000000"/>
                </a:solidFill>
                <a:latin typeface="Arial"/>
                <a:ea typeface="DejaVu Sans"/>
              </a:rPr>
              <a:t> </a:t>
            </a:r>
            <a:r>
              <a:rPr b="1" lang="ru-RU" sz="2000" spc="-1" strike="noStrike">
                <a:solidFill>
                  <a:srgbClr val="000000"/>
                </a:solidFill>
                <a:latin typeface="Arial"/>
                <a:ea typeface="DejaVu Sans"/>
              </a:rPr>
              <a:t>лікувально-оздоровчі. </a:t>
            </a:r>
            <a:endParaRPr b="0" lang="ru-RU" sz="2000" spc="-1" strike="noStrike">
              <a:latin typeface="Arial"/>
            </a:endParaRPr>
          </a:p>
          <a:p>
            <a:pPr algn="just">
              <a:lnSpc>
                <a:spcPct val="100000"/>
              </a:lnSpc>
            </a:pPr>
            <a:r>
              <a:rPr b="1" lang="ru-RU" sz="1800" spc="-1" strike="noStrike">
                <a:solidFill>
                  <a:srgbClr val="000000"/>
                </a:solidFill>
                <a:latin typeface="Arial"/>
                <a:ea typeface="DejaVu Sans"/>
              </a:rPr>
              <a:t>Кожен із названих класів курортів також поділяють на низку типів і підтипів, зокрема, </a:t>
            </a:r>
            <a:endParaRPr b="0" lang="ru-RU" sz="1800" spc="-1" strike="noStrike">
              <a:latin typeface="Arial"/>
            </a:endParaRPr>
          </a:p>
          <a:p>
            <a:pPr indent="-216000" algn="just">
              <a:lnSpc>
                <a:spcPct val="100000"/>
              </a:lnSpc>
              <a:buClr>
                <a:srgbClr val="000000"/>
              </a:buClr>
              <a:buFont typeface="StarSymbol"/>
              <a:buChar char="-"/>
            </a:pPr>
            <a:r>
              <a:rPr b="1" i="1" lang="ru-RU" sz="1800" spc="-1" strike="noStrike">
                <a:solidFill>
                  <a:srgbClr val="ff0000"/>
                </a:solidFill>
                <a:latin typeface="Arial"/>
                <a:ea typeface="DejaVu Sans"/>
              </a:rPr>
              <a:t>приморські курорти на:</a:t>
            </a:r>
            <a:r>
              <a:rPr b="1" lang="ru-RU" sz="1800" spc="-1" strike="noStrike">
                <a:solidFill>
                  <a:srgbClr val="000000"/>
                </a:solidFill>
                <a:latin typeface="Arial"/>
                <a:ea typeface="DejaVu Sans"/>
              </a:rPr>
              <a:t> курорти-SPA, таласокурорти, поселення з інфраструктурою так званого пасивного пляжного відпочинку, курортні центри з інфраструктурою активної рекреації (аквапарками, яхтингом, серфінгом тощо), історико-культурні курортні центри (наприклад, Монако), курортополіси з модерними рекреаційно-готельними комплексами (де все включено: власні басейни, аквапарк, сауни, фітнес-центр, ресторани і бари, ігрові центри, дансинги). </a:t>
            </a:r>
            <a:endParaRPr b="0" lang="ru-RU" sz="1800" spc="-1" strike="noStrike">
              <a:latin typeface="Arial"/>
            </a:endParaRPr>
          </a:p>
          <a:p>
            <a:pPr indent="-216000" algn="just">
              <a:lnSpc>
                <a:spcPct val="100000"/>
              </a:lnSpc>
              <a:buClr>
                <a:srgbClr val="000000"/>
              </a:buClr>
              <a:buFont typeface="StarSymbol"/>
              <a:buChar char="-"/>
            </a:pPr>
            <a:r>
              <a:rPr b="1" i="1" lang="ru-RU" sz="1800" spc="-1" strike="noStrike">
                <a:solidFill>
                  <a:srgbClr val="ff0000"/>
                </a:solidFill>
                <a:latin typeface="Arial"/>
                <a:ea typeface="DejaVu Sans"/>
              </a:rPr>
              <a:t>Гірські курорти </a:t>
            </a:r>
            <a:r>
              <a:rPr b="1" lang="ru-RU" sz="1800" spc="-1" strike="noStrike">
                <a:solidFill>
                  <a:srgbClr val="000000"/>
                </a:solidFill>
                <a:latin typeface="Arial"/>
                <a:ea typeface="DejaVu Sans"/>
              </a:rPr>
              <a:t>поділяють на два підкласи курортів (цілорічної дії і сезонної дії), на підставі чого виокремлюють курорти гірськолижні, літні активно-туристичні (маунт-байк, скелелазання, сплав гірськими річками тощо), екотуристичні, агротуристичні, мисливсько-туристичні, кліматично-оздоровчі, термально-оздоровчі тощо. </a:t>
            </a:r>
            <a:endParaRPr b="0" lang="ru-RU" sz="1800" spc="-1" strike="noStrike">
              <a:latin typeface="Arial"/>
            </a:endParaRPr>
          </a:p>
          <a:p>
            <a:pPr indent="-216000" algn="just">
              <a:lnSpc>
                <a:spcPct val="100000"/>
              </a:lnSpc>
              <a:buClr>
                <a:srgbClr val="000000"/>
              </a:buClr>
              <a:buFont typeface="StarSymbol"/>
              <a:buChar char="-"/>
            </a:pPr>
            <a:r>
              <a:rPr b="1" i="1" lang="ru-RU" sz="1800" spc="-1" strike="noStrike">
                <a:solidFill>
                  <a:srgbClr val="ff0000"/>
                </a:solidFill>
                <a:latin typeface="Arial"/>
                <a:ea typeface="DejaVu Sans"/>
              </a:rPr>
              <a:t>Лікувально-оздоровчі курорти </a:t>
            </a:r>
            <a:r>
              <a:rPr b="1" lang="ru-RU" sz="1800" spc="-1" strike="noStrike">
                <a:solidFill>
                  <a:srgbClr val="000000"/>
                </a:solidFill>
                <a:latin typeface="Arial"/>
                <a:ea typeface="DejaVu Sans"/>
              </a:rPr>
              <a:t>поділяють на питні, грязьові, купально-ропні, купально-термальні, кліматичні, спелеологічні (підземні) та ін.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CustomShape 1"/>
          <p:cNvSpPr/>
          <p:nvPr/>
        </p:nvSpPr>
        <p:spPr>
          <a:xfrm>
            <a:off x="1249920" y="142920"/>
            <a:ext cx="7893720" cy="4561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ea typeface="DejaVu Sans"/>
              </a:rPr>
              <a:t>4. Геліотерапія.</a:t>
            </a:r>
            <a:endParaRPr b="0" lang="ru-RU" sz="2400" spc="-1" strike="noStrike">
              <a:latin typeface="Arial"/>
            </a:endParaRPr>
          </a:p>
        </p:txBody>
      </p:sp>
      <p:sp>
        <p:nvSpPr>
          <p:cNvPr id="721" name="CustomShape 2"/>
          <p:cNvSpPr/>
          <p:nvPr/>
        </p:nvSpPr>
        <p:spPr>
          <a:xfrm>
            <a:off x="216000" y="576000"/>
            <a:ext cx="8695440" cy="58510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При геліотерапії тіло людини піддається дії не тільки </a:t>
            </a:r>
            <a:r>
              <a:rPr b="1" lang="ru-RU" sz="1800" spc="-1" strike="noStrike">
                <a:solidFill>
                  <a:srgbClr val="7030a0"/>
                </a:solidFill>
                <a:latin typeface="Arial"/>
                <a:ea typeface="DejaVu Sans"/>
              </a:rPr>
              <a:t>прямої та розсіяної сонячної радіації</a:t>
            </a:r>
            <a:r>
              <a:rPr b="1" lang="ru-RU" sz="1800" spc="-1" strike="noStrike">
                <a:solidFill>
                  <a:srgbClr val="000000"/>
                </a:solidFill>
                <a:latin typeface="Arial"/>
                <a:ea typeface="DejaVu Sans"/>
              </a:rPr>
              <a:t>, але і </a:t>
            </a:r>
            <a:r>
              <a:rPr b="1" lang="ru-RU" sz="1800" spc="-1" strike="noStrike">
                <a:solidFill>
                  <a:srgbClr val="7030a0"/>
                </a:solidFill>
                <a:latin typeface="Arial"/>
                <a:ea typeface="DejaVu Sans"/>
              </a:rPr>
              <a:t>температури, вологості, руху повітря.</a:t>
            </a:r>
            <a:r>
              <a:rPr b="1" lang="ru-RU" sz="1800" spc="-1" strike="noStrike">
                <a:solidFill>
                  <a:srgbClr val="000000"/>
                </a:solidFill>
                <a:latin typeface="Arial"/>
                <a:ea typeface="DejaVu Sans"/>
              </a:rPr>
              <a:t> Тому сонячні ванни правильно називати </a:t>
            </a:r>
            <a:r>
              <a:rPr b="1" lang="ru-RU" sz="1800" spc="-1" strike="noStrike">
                <a:solidFill>
                  <a:srgbClr val="ff0000"/>
                </a:solidFill>
                <a:latin typeface="Arial"/>
                <a:ea typeface="DejaVu Sans"/>
              </a:rPr>
              <a:t>сонячно-повітряними ваннами</a:t>
            </a:r>
            <a:r>
              <a:rPr b="1" lang="ru-RU" sz="1800" spc="-1" strike="noStrike">
                <a:solidFill>
                  <a:srgbClr val="000000"/>
                </a:solidFill>
                <a:latin typeface="Arial"/>
                <a:ea typeface="DejaVu Sans"/>
              </a:rPr>
              <a:t>.</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Одна з головних ролей належить сонячній радіації. Так, окремі частини сонячного спектру — інфрачервоне, видиме і ультрафіолетове випромінювання — мають різну дію. </a:t>
            </a:r>
            <a:r>
              <a:rPr b="1" i="1" lang="ru-RU" sz="1800" spc="-1" strike="noStrike">
                <a:solidFill>
                  <a:srgbClr val="0070c0"/>
                </a:solidFill>
                <a:latin typeface="Arial"/>
                <a:ea typeface="DejaVu Sans"/>
              </a:rPr>
              <a:t>Інфрачервона радіація</a:t>
            </a:r>
            <a:r>
              <a:rPr b="1" lang="ru-RU" sz="1800" spc="-1" strike="noStrike">
                <a:solidFill>
                  <a:srgbClr val="000000"/>
                </a:solidFill>
                <a:latin typeface="Arial"/>
                <a:ea typeface="DejaVu Sans"/>
              </a:rPr>
              <a:t>, проникаючи в шкіру, викликає тепловий ефект — підвищення температури шкіри та тканин, що знаходяться під нею (на цьому принципі базується лазеротерапія). </a:t>
            </a:r>
            <a:r>
              <a:rPr b="1" i="1" lang="ru-RU" sz="1800" spc="-1" strike="noStrike">
                <a:solidFill>
                  <a:srgbClr val="0070c0"/>
                </a:solidFill>
                <a:latin typeface="Arial"/>
                <a:ea typeface="DejaVu Sans"/>
              </a:rPr>
              <a:t>Ультрафіолетові промені </a:t>
            </a:r>
            <a:r>
              <a:rPr b="1" lang="ru-RU" sz="1800" spc="-1" strike="noStrike">
                <a:solidFill>
                  <a:srgbClr val="000000"/>
                </a:solidFill>
                <a:latin typeface="Arial"/>
                <a:ea typeface="DejaVu Sans"/>
              </a:rPr>
              <a:t>є найбільш біологічно активною частиною сонячної радіації. Вони володіють бактерицидною дією, тобто здатністю вбивати мікроорганізми, а також викликають утворення в шкірі вітамінів і пігментів. Під дією ультрафіолетових променів утворюються певні продукти розпаду білка, які поступають у кров і викликають різні реакції організму, сприяючи поліпшенню його пристосованих і захисних функцій.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Місце для прийому сонячних і повітряних ванн називається </a:t>
            </a:r>
            <a:r>
              <a:rPr b="1" i="1" lang="ru-RU" sz="1800" spc="-1" strike="noStrike">
                <a:solidFill>
                  <a:srgbClr val="ff0000"/>
                </a:solidFill>
                <a:latin typeface="Arial"/>
                <a:ea typeface="DejaVu Sans"/>
              </a:rPr>
              <a:t>аеросолярієм.</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Майданчик аеросолярію повинен бути захищений від пилу і вітру. У аеросолярії обладнується відкритий майданчик для отримання сонячних ванн, тенти аерарію для повітряних ванн, душі сонячного нагріву та санвузли. На приморських курортах аеросолярієм є </a:t>
            </a:r>
            <a:r>
              <a:rPr b="1" i="1" lang="ru-RU" sz="1800" spc="-1" strike="noStrike">
                <a:solidFill>
                  <a:srgbClr val="ff0000"/>
                </a:solidFill>
                <a:latin typeface="Arial"/>
                <a:ea typeface="DejaVu Sans"/>
              </a:rPr>
              <a:t>лікувальний пляж</a:t>
            </a:r>
            <a:r>
              <a:rPr b="1" lang="ru-RU" sz="1800" spc="-1" strike="noStrike">
                <a:solidFill>
                  <a:srgbClr val="000000"/>
                </a:solidFill>
                <a:latin typeface="Arial"/>
                <a:ea typeface="DejaVu Sans"/>
              </a:rPr>
              <a: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CustomShape 1"/>
          <p:cNvSpPr/>
          <p:nvPr/>
        </p:nvSpPr>
        <p:spPr>
          <a:xfrm>
            <a:off x="288000" y="144000"/>
            <a:ext cx="8640000" cy="63997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При геліотерапії на тіло людини діє сонячна радіація, що надходить безпосередньо від Сонця (</a:t>
            </a:r>
            <a:r>
              <a:rPr b="1" lang="ru-RU" sz="1800" spc="-1" strike="noStrike">
                <a:solidFill>
                  <a:srgbClr val="ff0000"/>
                </a:solidFill>
                <a:latin typeface="Arial"/>
                <a:ea typeface="DejaVu Sans"/>
              </a:rPr>
              <a:t>пряма радіація</a:t>
            </a:r>
            <a:r>
              <a:rPr b="1" lang="ru-RU" sz="1800" spc="-1" strike="noStrike">
                <a:solidFill>
                  <a:srgbClr val="000000"/>
                </a:solidFill>
                <a:latin typeface="Arial"/>
                <a:ea typeface="DejaVu Sans"/>
              </a:rPr>
              <a:t>) або небозводу (</a:t>
            </a:r>
            <a:r>
              <a:rPr b="1" lang="ru-RU" sz="1800" spc="-1" strike="noStrike">
                <a:solidFill>
                  <a:srgbClr val="ff0000"/>
                </a:solidFill>
                <a:latin typeface="Arial"/>
                <a:ea typeface="DejaVu Sans"/>
              </a:rPr>
              <a:t>розсіяна радіація</a:t>
            </a:r>
            <a:r>
              <a:rPr b="1" lang="ru-RU" sz="1800" spc="-1" strike="noStrike">
                <a:solidFill>
                  <a:srgbClr val="000000"/>
                </a:solidFill>
                <a:latin typeface="Arial"/>
                <a:ea typeface="DejaVu Sans"/>
              </a:rPr>
              <a:t>), або від поверхні різних предметів (</a:t>
            </a:r>
            <a:r>
              <a:rPr b="1" lang="ru-RU" sz="1800" spc="-1" strike="noStrike">
                <a:solidFill>
                  <a:srgbClr val="ff0000"/>
                </a:solidFill>
                <a:latin typeface="Arial"/>
                <a:ea typeface="DejaVu Sans"/>
              </a:rPr>
              <a:t>відбита радіація</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Органами, що безпосередньо сприймають сонячну радіацію, є шкіра й очі.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 основі фізіологічної дії сонячного випромінювання лежать різні фотохімічні реакції, особливості яких залежать від довжини хвиль і енергії поглинутих квантів випромінювання. Енергія і інфрачервоного випромінювання залежно від довжини хвилі поглинається тканинами на глибині від 3 мм до 4 см, тоді як УФ-випромінювання проникає неглибоко - на 0,5-1 мм. Інфрачервоне випромінювання справляє переважно теплову дію.</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УФ-випромінювання має складніший вплив і зумовлює зміни в тканинах. Безпосередній вплив УФ-випромінювання визначає бактерицидний ефект сонячної радіації. Поглинута тканинами енергія квантів УФ-випромінювання викликає збудження атомів та молекул і перехід електронів з однієї орбіти на іншу, відривання їх від атомів або молекул (</a:t>
            </a:r>
            <a:r>
              <a:rPr b="1" i="1" lang="ru-RU" sz="1800" spc="-1" strike="noStrike">
                <a:solidFill>
                  <a:srgbClr val="ff0000"/>
                </a:solidFill>
                <a:latin typeface="Arial"/>
                <a:ea typeface="DejaVu Sans"/>
              </a:rPr>
              <a:t>фотоелектричний ефект</a:t>
            </a:r>
            <a:r>
              <a:rPr b="1" lang="ru-RU" sz="1800" spc="-1" strike="noStrike">
                <a:solidFill>
                  <a:srgbClr val="000000"/>
                </a:solidFill>
                <a:latin typeface="Arial"/>
                <a:ea typeface="DejaVu Sans"/>
              </a:rPr>
              <a:t>). Ці процеси переводять атоми й молекули тканин організму в новий, фізично змінений стан, за якого збільшується запас їхньої енергії і можливість вступати в хімічні реакції. </a:t>
            </a:r>
            <a:r>
              <a:rPr b="1" i="1" lang="ru-RU" sz="1800" spc="-1" strike="noStrike">
                <a:solidFill>
                  <a:srgbClr val="ff0000"/>
                </a:solidFill>
                <a:latin typeface="Arial"/>
                <a:ea typeface="DejaVu Sans"/>
              </a:rPr>
              <a:t>Вітаміноутворювальна</a:t>
            </a:r>
            <a:r>
              <a:rPr b="1" lang="ru-RU" sz="1800" spc="-1" strike="noStrike">
                <a:solidFill>
                  <a:srgbClr val="000000"/>
                </a:solidFill>
                <a:latin typeface="Arial"/>
                <a:ea typeface="DejaVu Sans"/>
              </a:rPr>
              <a:t> дія геліотерапії пов'язана з перетворенням у шкірі під впливом УФ-випромінювання провітаміну D (17-дегідрохолестерину) на вітамін D3.</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3" name="Picture 2" descr=""/>
          <p:cNvPicPr/>
          <p:nvPr/>
        </p:nvPicPr>
        <p:blipFill>
          <a:blip r:embed="rId1"/>
          <a:stretch/>
        </p:blipFill>
        <p:spPr>
          <a:xfrm>
            <a:off x="178200" y="500040"/>
            <a:ext cx="4325040" cy="5714640"/>
          </a:xfrm>
          <a:prstGeom prst="rect">
            <a:avLst/>
          </a:prstGeom>
          <a:ln>
            <a:noFill/>
          </a:ln>
        </p:spPr>
      </p:pic>
      <p:pic>
        <p:nvPicPr>
          <p:cNvPr id="724" name="Picture 4" descr=""/>
          <p:cNvPicPr/>
          <p:nvPr/>
        </p:nvPicPr>
        <p:blipFill>
          <a:blip r:embed="rId2"/>
          <a:stretch/>
        </p:blipFill>
        <p:spPr>
          <a:xfrm>
            <a:off x="4518360" y="704880"/>
            <a:ext cx="4625280" cy="6152760"/>
          </a:xfrm>
          <a:prstGeom prst="rect">
            <a:avLst/>
          </a:prstGeom>
          <a:ln>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5" name="Picture 2" descr=""/>
          <p:cNvPicPr/>
          <p:nvPr/>
        </p:nvPicPr>
        <p:blipFill>
          <a:blip r:embed="rId1"/>
          <a:stretch/>
        </p:blipFill>
        <p:spPr>
          <a:xfrm>
            <a:off x="1571400" y="214200"/>
            <a:ext cx="6054120" cy="6500160"/>
          </a:xfrm>
          <a:prstGeom prst="rect">
            <a:avLst/>
          </a:prstGeom>
          <a:ln>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CustomShape 1"/>
          <p:cNvSpPr/>
          <p:nvPr/>
        </p:nvSpPr>
        <p:spPr>
          <a:xfrm>
            <a:off x="144000" y="216000"/>
            <a:ext cx="8856000" cy="61887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Arial"/>
                <a:ea typeface="DejaVu Sans"/>
              </a:rPr>
              <a:t>Видиме випромінювання </a:t>
            </a:r>
            <a:r>
              <a:rPr b="1" lang="ru-RU" sz="2000" spc="-1" strike="noStrike">
                <a:solidFill>
                  <a:srgbClr val="000000"/>
                </a:solidFill>
                <a:latin typeface="Arial"/>
                <a:ea typeface="DejaVu Sans"/>
              </a:rPr>
              <a:t>має сигнальний характер і через органи зору рефлекторно визначає добовий біологічний режим активності людини, є джерелом рефлекторної та умовно-рефлекторної діяльності.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Сонячне випромінювання є потужним заходом профілактики та лікування низки хвороб і патологічних станів. Воно підвищує працездатність людини та опірність організму до різних інфекцій і простудних хвороб, прискорює загоєння ран і виразок з млявим перебігом, посилює тканинне дихання, справляє гіпосенсибілізуючу дію, затримує розвиток атеросклерозу тощо. Сонячні промені, активізуючи утворення сульфгідрильних груп, посилюють тканинне дихання, сприяють процесам дезінтоксикації, внаслідок чого геліотерапію доцільно застосовувати при багатьох обмінних розладах.</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Геліотерапію як профілактичний, загартовуючий засіб можна призначати всім практично здоровим людям. Особливо важливе її застосування для осіб, які працюють в умовах тривалої відсутності прямого світла, для тих, що прибули на південні курорти з північних регіонів та великих промислових міст, тобто в усіх тих випадках, коли можливий розвиток світлового голодування.</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CustomShape 1"/>
          <p:cNvSpPr/>
          <p:nvPr/>
        </p:nvSpPr>
        <p:spPr>
          <a:xfrm>
            <a:off x="282600" y="214200"/>
            <a:ext cx="8645400" cy="6661080"/>
          </a:xfrm>
          <a:prstGeom prst="rect">
            <a:avLst/>
          </a:prstGeom>
          <a:solidFill>
            <a:schemeClr val="bg1"/>
          </a:solidFill>
          <a:ln>
            <a:noFill/>
          </a:ln>
        </p:spPr>
        <p:style>
          <a:lnRef idx="0"/>
          <a:fillRef idx="0"/>
          <a:effectRef idx="0"/>
          <a:fontRef idx="minor"/>
        </p:style>
        <p:txBody>
          <a:bodyPr lIns="90000" rIns="90000" tIns="45000" bIns="45000">
            <a:spAutoFit/>
          </a:bodyPr>
          <a:p>
            <a:pPr algn="just"/>
            <a:r>
              <a:rPr b="1" lang="ru-RU" sz="1600" spc="-1" strike="noStrike">
                <a:solidFill>
                  <a:srgbClr val="000000"/>
                </a:solidFill>
                <a:latin typeface="Arial"/>
                <a:ea typeface="DejaVu Sans"/>
              </a:rPr>
              <a:t>В основі фізіологічної дії сонячних променів лежать різні фотохімічні і </a:t>
            </a:r>
            <a:r>
              <a:rPr b="1" lang="ru-RU" sz="1600" spc="-1" strike="noStrike">
                <a:latin typeface="Arial"/>
                <a:ea typeface="DejaVu Sans"/>
              </a:rPr>
              <a:t>фотофізичні</a:t>
            </a:r>
            <a:r>
              <a:rPr b="1" lang="ru-RU" sz="1600" spc="-1" strike="noStrike">
                <a:solidFill>
                  <a:srgbClr val="000000"/>
                </a:solidFill>
                <a:latin typeface="Arial"/>
                <a:ea typeface="DejaVu Sans"/>
              </a:rPr>
              <a:t> процеси, що відбуваються при поглинанні енергії квантів діючого випромінювання. Складним спектральним складом сонячної радіації пояснюється </a:t>
            </a:r>
            <a:r>
              <a:rPr b="1" lang="ru-RU" sz="1600" spc="-1" strike="noStrike">
                <a:solidFill>
                  <a:srgbClr val="ff0000"/>
                </a:solidFill>
                <a:latin typeface="Arial"/>
                <a:ea typeface="DejaVu Sans"/>
              </a:rPr>
              <a:t>фазність реакції при опроміненні: </a:t>
            </a:r>
            <a:r>
              <a:rPr b="1" lang="ru-RU" sz="1600" spc="-1" strike="noStrike">
                <a:solidFill>
                  <a:srgbClr val="000000"/>
                </a:solidFill>
                <a:latin typeface="Arial"/>
                <a:ea typeface="DejaVu Sans"/>
              </a:rPr>
              <a:t>спочатку це виникнення </a:t>
            </a:r>
            <a:r>
              <a:rPr b="1" lang="ru-RU" sz="1600" spc="-1" strike="noStrike">
                <a:solidFill>
                  <a:srgbClr val="ff0000"/>
                </a:solidFill>
                <a:latin typeface="Arial"/>
                <a:ea typeface="DejaVu Sans"/>
              </a:rPr>
              <a:t>гіперемії шкіри</a:t>
            </a:r>
            <a:r>
              <a:rPr b="1" lang="ru-RU" sz="1600" spc="-1" strike="noStrike">
                <a:solidFill>
                  <a:srgbClr val="000000"/>
                </a:solidFill>
                <a:latin typeface="Arial"/>
                <a:ea typeface="DejaVu Sans"/>
              </a:rPr>
              <a:t>, а потім (через 1-2 години) поява </a:t>
            </a:r>
            <a:r>
              <a:rPr b="1" lang="ru-RU" sz="1600" spc="-1" strike="noStrike">
                <a:solidFill>
                  <a:srgbClr val="ff0000"/>
                </a:solidFill>
                <a:latin typeface="Arial"/>
                <a:ea typeface="DejaVu Sans"/>
              </a:rPr>
              <a:t>фотоеритеми</a:t>
            </a:r>
            <a:r>
              <a:rPr b="1" lang="ru-RU" sz="1600" spc="-1" strike="noStrike">
                <a:solidFill>
                  <a:srgbClr val="000000"/>
                </a:solidFill>
                <a:latin typeface="Arial"/>
                <a:ea typeface="DejaVu Sans"/>
              </a:rPr>
              <a:t> (поверхневе асептичне запалення). Після закінчення запальних явищ в шкірі (зазвичай через 4-5 днів після появи еритеми) з'являється </a:t>
            </a:r>
            <a:r>
              <a:rPr b="1" lang="ru-RU" sz="1600" spc="-1" strike="noStrike">
                <a:solidFill>
                  <a:srgbClr val="ff0000"/>
                </a:solidFill>
                <a:latin typeface="Arial"/>
                <a:ea typeface="DejaVu Sans"/>
              </a:rPr>
              <a:t>лущення</a:t>
            </a:r>
            <a:r>
              <a:rPr b="1" lang="ru-RU" sz="1600" spc="-1" strike="noStrike">
                <a:solidFill>
                  <a:srgbClr val="000000"/>
                </a:solidFill>
                <a:latin typeface="Arial"/>
                <a:ea typeface="DejaVu Sans"/>
              </a:rPr>
              <a:t>, потовщується епідерміс, а фотоеритема переходить в </a:t>
            </a:r>
            <a:r>
              <a:rPr b="1" lang="ru-RU" sz="1600" spc="-1" strike="noStrike">
                <a:solidFill>
                  <a:srgbClr val="ff0000"/>
                </a:solidFill>
                <a:latin typeface="Arial"/>
                <a:ea typeface="DejaVu Sans"/>
              </a:rPr>
              <a:t>пігментацію (засмага) </a:t>
            </a:r>
            <a:r>
              <a:rPr b="1" lang="ru-RU" sz="1600" spc="-1" strike="noStrike">
                <a:solidFill>
                  <a:srgbClr val="000000"/>
                </a:solidFill>
                <a:latin typeface="Arial"/>
                <a:ea typeface="DejaVu Sans"/>
              </a:rPr>
              <a:t>через накопичення підвищеної кількості </a:t>
            </a:r>
            <a:r>
              <a:rPr b="1" lang="ru-RU" sz="1600" spc="-1" strike="noStrike">
                <a:solidFill>
                  <a:srgbClr val="ff0000"/>
                </a:solidFill>
                <a:latin typeface="Arial"/>
                <a:ea typeface="DejaVu Sans"/>
              </a:rPr>
              <a:t>пігменту меланіну</a:t>
            </a:r>
            <a:r>
              <a:rPr b="1" lang="ru-RU" sz="1600" spc="-1" strike="noStrike">
                <a:solidFill>
                  <a:srgbClr val="000000"/>
                </a:solidFill>
                <a:latin typeface="Arial"/>
                <a:ea typeface="DejaVu Sans"/>
              </a:rPr>
              <a:t>. Одночасно на місці опромінення в значних кількостях утворюються речовини, що володіють високою біологічною активністю. Поступаючи в кров, вони впливають на різні органи і тканини. В кінцевому рахунку це призводить до зміни обмінних процесів і імунних реакцій, нормалізації діяльності найважливіших фізіологічних систем. </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Під впливом сонячного опромінення сповільнюється розвиток атеросклерозу, прискорюється загоєння уповільнених ран і виразок. Сонячні опромінення збільшують працездатність людини, підвищують опірність до різних інфекцій і простудних захворювань, надають гіпосенсибілізуючу дію (зниження підвищеної чутливості), сприяють удосконаленню гомеостатичних (спрямованих на відновлення динамічної рівноваги) механізмів, прискорюють процеси дезінтоксикації (видалення токсинів, шкідливих продуктів обміну).</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Хоча сонячні промені є звичним для людини фактором зовнішнього середовища і геліотерапія надає на організм різноманітну позитивну дію, однак надмірне захоплення сонячними процедурами буде, навпаки, призводити до негативних наслідків. Вони можуть стимулювати </a:t>
            </a:r>
            <a:r>
              <a:rPr b="1" lang="ru-RU" sz="1600" spc="-1" strike="noStrike">
                <a:solidFill>
                  <a:srgbClr val="ff0000"/>
                </a:solidFill>
                <a:latin typeface="Arial"/>
                <a:ea typeface="DejaVu Sans"/>
              </a:rPr>
              <a:t>канцерогенез</a:t>
            </a:r>
            <a:r>
              <a:rPr b="1" lang="ru-RU" sz="1600" spc="-1" strike="noStrike">
                <a:solidFill>
                  <a:srgbClr val="000000"/>
                </a:solidFill>
                <a:latin typeface="Arial"/>
                <a:ea typeface="DejaVu Sans"/>
              </a:rPr>
              <a:t> (розвиток пухлини), послаблювати імунітет, викликати деякі шкірні хвороби (фотодерматози), опіки, приводити до сонячного удару. Сонячні удари вимагають екстреної допомоги, тому про них слід сказати кілька слів окремо.</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CustomShape 1"/>
          <p:cNvSpPr/>
          <p:nvPr/>
        </p:nvSpPr>
        <p:spPr>
          <a:xfrm>
            <a:off x="124920" y="0"/>
            <a:ext cx="8839800" cy="44787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Ось як про це </a:t>
            </a:r>
            <a:r>
              <a:rPr b="1" lang="ru-RU" sz="1800" spc="-1" strike="noStrike">
                <a:solidFill>
                  <a:srgbClr val="ff0000"/>
                </a:solidFill>
                <a:latin typeface="Arial"/>
                <a:ea typeface="DejaVu Sans"/>
              </a:rPr>
              <a:t>писав Авіценна </a:t>
            </a:r>
            <a:r>
              <a:rPr b="1" lang="ru-RU" sz="1800" spc="-1" strike="noStrike">
                <a:solidFill>
                  <a:srgbClr val="000000"/>
                </a:solidFill>
                <a:latin typeface="Arial"/>
                <a:ea typeface="DejaVu Sans"/>
              </a:rPr>
              <a:t>в своєму знаменитому «Каноні лікарської науки»: «Ніхто не повинен перебувати занадто довго на сонці, інакше тіло його стане сухим, твердим і грубим» ... Дуже доречне попередження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Одним з перших ознак передозування сонячних опромінень служить </a:t>
            </a:r>
            <a:r>
              <a:rPr b="1" lang="ru-RU" sz="1800" spc="-1" strike="noStrike">
                <a:solidFill>
                  <a:srgbClr val="ff0000"/>
                </a:solidFill>
                <a:latin typeface="Arial"/>
                <a:ea typeface="DejaVu Sans"/>
              </a:rPr>
              <a:t>поява вираженої (яскравої) еритеми (почервоніння і хворобливість шкіри</a:t>
            </a:r>
            <a:r>
              <a:rPr b="1" lang="ru-RU" sz="1800" spc="-1" strike="noStrike">
                <a:solidFill>
                  <a:srgbClr val="000000"/>
                </a:solidFill>
                <a:latin typeface="Arial"/>
                <a:ea typeface="DejaVu Sans"/>
              </a:rPr>
              <a:t>). В цьому випадку сонячні ванни припиняють на 2-3 дня.</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Сонячний удар </a:t>
            </a:r>
            <a:r>
              <a:rPr b="1" lang="ru-RU" sz="1800" spc="-1" strike="noStrike">
                <a:solidFill>
                  <a:srgbClr val="000000"/>
                </a:solidFill>
                <a:latin typeface="Arial"/>
                <a:ea typeface="DejaVu Sans"/>
              </a:rPr>
              <a:t>- перегрівання організму, викликане інтенсивним або тривалим впливом прямих сонячних променів на голову. Найчастіше йому піддаються люди, які страждають серцево-судинними захворюваннями, ожирінням, гіпертиреозом, вегетосудинними дистоніями.</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Ознаки сонячного удару </a:t>
            </a:r>
            <a:r>
              <a:rPr b="1" lang="ru-RU" sz="1800" spc="-1" strike="noStrike">
                <a:solidFill>
                  <a:srgbClr val="000000"/>
                </a:solidFill>
                <a:latin typeface="Arial"/>
                <a:ea typeface="DejaVu Sans"/>
              </a:rPr>
              <a:t>- адинамія, поява головного болю, нудоти; дихання і пульс частішають; температура злегка підвищується. При більш важкому перебігу сонячного удару відзначаються різкий головний біль з нудотою і блювотою, оглушення, періодична короткочасна втрата свідомості (непритомність). Температура помітно підвищується, шкіра гіперемована, посилюється потовиділення.</a:t>
            </a:r>
            <a:endParaRPr b="0" lang="ru-RU" sz="1800" spc="-1" strike="noStrike">
              <a:latin typeface="Arial"/>
            </a:endParaRPr>
          </a:p>
        </p:txBody>
      </p:sp>
      <p:pic>
        <p:nvPicPr>
          <p:cNvPr id="729" name="Picture 2" descr=""/>
          <p:cNvPicPr/>
          <p:nvPr/>
        </p:nvPicPr>
        <p:blipFill>
          <a:blip r:embed="rId1"/>
          <a:stretch/>
        </p:blipFill>
        <p:spPr>
          <a:xfrm>
            <a:off x="5760000" y="4289040"/>
            <a:ext cx="3065040" cy="2406960"/>
          </a:xfrm>
          <a:prstGeom prst="rect">
            <a:avLst/>
          </a:prstGeom>
          <a:ln>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0" name="Picture 2" descr=""/>
          <p:cNvPicPr/>
          <p:nvPr/>
        </p:nvPicPr>
        <p:blipFill>
          <a:blip r:embed="rId1"/>
          <a:srcRect l="22514" t="18558" r="24235" b="37505"/>
          <a:stretch/>
        </p:blipFill>
        <p:spPr>
          <a:xfrm>
            <a:off x="1303560" y="214200"/>
            <a:ext cx="6054120" cy="3214440"/>
          </a:xfrm>
          <a:prstGeom prst="rect">
            <a:avLst/>
          </a:prstGeom>
          <a:ln w="9360">
            <a:noFill/>
          </a:ln>
        </p:spPr>
      </p:pic>
      <p:pic>
        <p:nvPicPr>
          <p:cNvPr id="731" name="Picture 4" descr=""/>
          <p:cNvPicPr/>
          <p:nvPr/>
        </p:nvPicPr>
        <p:blipFill>
          <a:blip r:embed="rId2"/>
          <a:srcRect l="23975" t="23637" r="22550" b="42195"/>
          <a:stretch/>
        </p:blipFill>
        <p:spPr>
          <a:xfrm>
            <a:off x="1357200" y="3714840"/>
            <a:ext cx="5946840" cy="3142800"/>
          </a:xfrm>
          <a:prstGeom prst="rect">
            <a:avLst/>
          </a:prstGeom>
          <a:ln w="936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CustomShape 1"/>
          <p:cNvSpPr/>
          <p:nvPr/>
        </p:nvSpPr>
        <p:spPr>
          <a:xfrm>
            <a:off x="216000" y="206280"/>
            <a:ext cx="8679240" cy="64177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600" spc="-1" strike="noStrike">
                <a:solidFill>
                  <a:srgbClr val="ff0000"/>
                </a:solidFill>
                <a:latin typeface="Arial"/>
                <a:ea typeface="DejaVu Sans"/>
              </a:rPr>
              <a:t>Геліотерапія показана при </a:t>
            </a:r>
            <a:r>
              <a:rPr b="1" lang="ru-RU" sz="1600" spc="-1" strike="noStrike">
                <a:solidFill>
                  <a:srgbClr val="000000"/>
                </a:solidFill>
                <a:latin typeface="Arial"/>
                <a:ea typeface="DejaVu Sans"/>
              </a:rPr>
              <a:t>всіх проявах гіповітамінозу D, при деяких шкірних хворобах (піодермія, окремі форми псоріазу та ін.), ранах і виразках, що мляво гноїться, переломах кісток з повільною консолідацією, при хронічних хворобах опорно-рухового апарату, у тому числі при туберкульозному ураженні кісток і суглобів, при радикулітах, серцево-судинних хворобах, ішемічній хворобі серця, гіпертонічній хворобі не вище II стадії, без схильності до судинних криз, коронаросклерозу, недостатності мітрального клапана ревматичної етіології, міокардіодистрофії, недостатності кровообігу не вище І стадії, неспецифічних хворобах органів дихання, незначних деструктивних змінах у легенях при схильності до кровохаркання у фазі ремісії або млявого загострення; легенево-серцевій недостатності не вище І стадії; при обмеженому туберкульозі легенів з млявим перебігом (у поєднанні з антибактеріальними препаратами), хронічних нефритах без явищ вираженої гіпертензії і недостатності нирок, при окремих формах неврозів тощо.</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Імпульси випромінювання, насичені концентрованим сонячним світлом, показані переважно при хворобах периферійної нервової системи (невралгії, радикулоневрити, неврити, шийно-грудний і попереково-куприковий радикуліт) у разі хронічного та підгострого перебігу. </a:t>
            </a:r>
            <a:endParaRPr b="0" lang="ru-RU" sz="1600" spc="-1" strike="noStrike">
              <a:latin typeface="Arial"/>
            </a:endParaRPr>
          </a:p>
          <a:p>
            <a:pPr algn="just">
              <a:lnSpc>
                <a:spcPct val="100000"/>
              </a:lnSpc>
            </a:pPr>
            <a:r>
              <a:rPr b="1" lang="ru-RU" sz="1600" spc="-1" strike="noStrike">
                <a:solidFill>
                  <a:srgbClr val="ff0000"/>
                </a:solidFill>
                <a:latin typeface="Arial"/>
                <a:ea typeface="DejaVu Sans"/>
              </a:rPr>
              <a:t>Геліотерапія протипоказана </a:t>
            </a:r>
            <a:r>
              <a:rPr b="1" lang="ru-RU" sz="1600" spc="-1" strike="noStrike">
                <a:solidFill>
                  <a:srgbClr val="000000"/>
                </a:solidFill>
                <a:latin typeface="Arial"/>
                <a:ea typeface="DejaVu Sans"/>
              </a:rPr>
              <a:t>при всіх хворобах у гострій стадії та в період загострення, при кровотечах, виснаженні, злоякісних і доброякісних пухлинах, прогресуючих формах туберкульозу легенів, вираженому атеросклерозі, стенокардії, гіпертонічній хворобі II-и вираженими нападами, при виразних розладах нервової системи, виражених органічних ураженнях центральної нервової системи (сирингомієлія, розсіяний склероз тощо), при хворобах крові, червоному вовчаку, малярії, тиреотоксикозі, підвищеній чутливості до сонячного випромінювання.</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CustomShape 1"/>
          <p:cNvSpPr/>
          <p:nvPr/>
        </p:nvSpPr>
        <p:spPr>
          <a:xfrm>
            <a:off x="392760" y="181440"/>
            <a:ext cx="8411400" cy="63705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400" spc="-1" strike="noStrike">
                <a:solidFill>
                  <a:srgbClr val="ff0000"/>
                </a:solidFill>
                <a:latin typeface="Arial"/>
                <a:ea typeface="DejaVu Sans"/>
              </a:rPr>
              <a:t>Показання для геліотерапії: </a:t>
            </a:r>
            <a:endParaRPr b="0" lang="ru-RU" sz="24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хвороби органів дихання не туберкульозного походження (бронхіальна астма, хронічний бронхіт та ін.),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туберкульоз кісток і суглобів,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туберкульозний перитоніт,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хронічні захворювання опорно-рухового апарату,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хронічний нефрит без явищ вираженої гіпертонії та ниркової недостатності,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рахіт,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хвороби шкіри,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порушення обміну речовин.</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i="1" lang="ru-RU" sz="2400" spc="-1" strike="noStrike">
                <a:solidFill>
                  <a:srgbClr val="ff0000"/>
                </a:solidFill>
                <a:latin typeface="Arial"/>
                <a:ea typeface="DejaVu Sans"/>
              </a:rPr>
              <a:t>Протипоказання щодо геліотерапії:</a:t>
            </a:r>
            <a:r>
              <a:rPr b="1" lang="ru-RU" sz="2400" spc="-1" strike="noStrike">
                <a:solidFill>
                  <a:srgbClr val="000000"/>
                </a:solidFill>
                <a:latin typeface="Arial"/>
                <a:ea typeface="DejaVu Sans"/>
              </a:rPr>
              <a:t> </a:t>
            </a:r>
            <a:endParaRPr b="0" lang="ru-RU" sz="24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захворювання серцево-судинної системи,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прогресуючі форми туберкульозу легенів,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органічні захворювання ЦНС,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виражена неврастенія,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тиреотоксикози,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підвищена чутливість до сонячних променів, </a:t>
            </a:r>
            <a:endParaRPr b="0" lang="ru-RU" sz="2000" spc="-1" strike="noStrike">
              <a:latin typeface="Arial"/>
            </a:endParaRPr>
          </a:p>
          <a:p>
            <a:pPr indent="-216000" algn="just">
              <a:lnSpc>
                <a:spcPct val="100000"/>
              </a:lnSpc>
              <a:buClr>
                <a:srgbClr val="000000"/>
              </a:buClr>
              <a:buFont typeface="Wingdings" charset="2"/>
              <a:buChar char=""/>
            </a:pPr>
            <a:r>
              <a:rPr b="1" lang="ru-RU" sz="2000" spc="-1" strike="noStrike">
                <a:solidFill>
                  <a:srgbClr val="000000"/>
                </a:solidFill>
                <a:latin typeface="Arial"/>
                <a:ea typeface="DejaVu Sans"/>
              </a:rPr>
              <a:t>злоякісні новоутворення.</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CustomShape 1"/>
          <p:cNvSpPr/>
          <p:nvPr/>
        </p:nvSpPr>
        <p:spPr>
          <a:xfrm>
            <a:off x="216000" y="216000"/>
            <a:ext cx="8928000" cy="58510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Поряд з названими, у науковій літературі трапляються й </a:t>
            </a:r>
            <a:r>
              <a:rPr b="1" i="1" lang="ru-RU" sz="1800" spc="-1" strike="noStrike">
                <a:solidFill>
                  <a:srgbClr val="ff0000"/>
                </a:solidFill>
                <a:latin typeface="Arial"/>
                <a:ea typeface="DejaVu Sans"/>
              </a:rPr>
              <a:t>інші підходи до типології курортів</a:t>
            </a:r>
            <a:r>
              <a:rPr b="1" lang="ru-RU" sz="1800" spc="-1" strike="noStrike">
                <a:solidFill>
                  <a:srgbClr val="000000"/>
                </a:solidFill>
                <a:latin typeface="Arial"/>
                <a:ea typeface="DejaVu Sans"/>
              </a:rPr>
              <a:t>. Скажімо, є типологія курортів </a:t>
            </a:r>
            <a:r>
              <a:rPr b="1" lang="ru-RU" sz="1800" spc="-1" strike="noStrike">
                <a:solidFill>
                  <a:srgbClr val="7030a0"/>
                </a:solidFill>
                <a:latin typeface="Arial"/>
                <a:ea typeface="DejaVu Sans"/>
              </a:rPr>
              <a:t>за соціальними характеристиками </a:t>
            </a:r>
            <a:r>
              <a:rPr b="1" lang="ru-RU" sz="1800" spc="-1" strike="noStrike">
                <a:solidFill>
                  <a:srgbClr val="000000"/>
                </a:solidFill>
                <a:latin typeface="Arial"/>
                <a:ea typeface="DejaVu Sans"/>
              </a:rPr>
              <a:t>і навіть </a:t>
            </a:r>
            <a:r>
              <a:rPr b="1" lang="ru-RU" sz="1800" spc="-1" strike="noStrike">
                <a:solidFill>
                  <a:srgbClr val="7030a0"/>
                </a:solidFill>
                <a:latin typeface="Arial"/>
                <a:ea typeface="DejaVu Sans"/>
              </a:rPr>
              <a:t>за віком споживачів курортних послуг</a:t>
            </a:r>
            <a:r>
              <a:rPr b="1" lang="ru-RU" sz="1800" spc="-1" strike="noStrike">
                <a:solidFill>
                  <a:srgbClr val="000000"/>
                </a:solidFill>
                <a:latin typeface="Arial"/>
                <a:ea typeface="DejaVu Sans"/>
              </a:rPr>
              <a:t>. Окремі групи утворюють так звані соціальні курорти, курортно-реабілітаційні центри для неповносправних громадян (інвалідів) й літніх людей, дитячі й молодіжні курортно-відпочинкові “містечка” та ін.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У практиці курортного обслуговування населення найпоширеніші такі </a:t>
            </a:r>
            <a:r>
              <a:rPr b="1" lang="ru-RU" sz="1800" spc="-1" strike="noStrike">
                <a:solidFill>
                  <a:srgbClr val="7030a0"/>
                </a:solidFill>
                <a:latin typeface="Arial"/>
                <a:ea typeface="DejaVu Sans"/>
              </a:rPr>
              <a:t>загальноприйняті типології курортів</a:t>
            </a:r>
            <a:r>
              <a:rPr b="1" lang="ru-RU" sz="1800" spc="-1" strike="noStrike">
                <a:solidFill>
                  <a:srgbClr val="000000"/>
                </a:solidFill>
                <a:latin typeface="Arial"/>
                <a:ea typeface="DejaVu Sans"/>
              </a:rPr>
              <a:t>: </a:t>
            </a:r>
            <a:endParaRPr b="0" lang="ru-RU" sz="1800" spc="-1" strike="noStrike">
              <a:latin typeface="Arial"/>
            </a:endParaRPr>
          </a:p>
          <a:p>
            <a:pPr indent="-216000" algn="just">
              <a:lnSpc>
                <a:spcPct val="100000"/>
              </a:lnSpc>
              <a:buClr>
                <a:srgbClr val="ff0000"/>
              </a:buClr>
              <a:buFont typeface="StarSymbol"/>
              <a:buChar char="-"/>
            </a:pPr>
            <a:r>
              <a:rPr b="1" lang="ru-RU" sz="1800" spc="-1" strike="noStrike">
                <a:solidFill>
                  <a:srgbClr val="ff0000"/>
                </a:solidFill>
                <a:latin typeface="Arial"/>
                <a:ea typeface="DejaVu Sans"/>
              </a:rPr>
              <a:t>за медико-курортологічними технологіями</a:t>
            </a:r>
            <a:r>
              <a:rPr b="1" lang="ru-RU" sz="1800" spc="-1" strike="noStrike">
                <a:solidFill>
                  <a:srgbClr val="000000"/>
                </a:solidFill>
                <a:latin typeface="Arial"/>
                <a:ea typeface="DejaVu Sans"/>
              </a:rPr>
              <a:t>: комплексні, бальнеопитні, бальнеогрязьові, таласо-, аеро-, фізіо-, фіто-, аромо-, ено-, ампелотерапевтичні та ін.; </a:t>
            </a:r>
            <a:endParaRPr b="0" lang="ru-RU" sz="1800" spc="-1" strike="noStrike">
              <a:latin typeface="Arial"/>
            </a:endParaRPr>
          </a:p>
          <a:p>
            <a:pPr indent="-216000" algn="just">
              <a:lnSpc>
                <a:spcPct val="100000"/>
              </a:lnSpc>
              <a:buClr>
                <a:srgbClr val="ff0000"/>
              </a:buClr>
              <a:buFont typeface="StarSymbol"/>
              <a:buChar char="-"/>
            </a:pPr>
            <a:r>
              <a:rPr b="1" lang="ru-RU" sz="1800" spc="-1" strike="noStrike">
                <a:solidFill>
                  <a:srgbClr val="ff0000"/>
                </a:solidFill>
                <a:latin typeface="Arial"/>
                <a:ea typeface="DejaVu Sans"/>
              </a:rPr>
              <a:t>за медико-оздоровчим профілем </a:t>
            </a:r>
            <a:r>
              <a:rPr b="1" lang="ru-RU" sz="1800" spc="-1" strike="noStrike">
                <a:solidFill>
                  <a:srgbClr val="000000"/>
                </a:solidFill>
                <a:latin typeface="Arial"/>
                <a:ea typeface="DejaVu Sans"/>
              </a:rPr>
              <a:t>(хворобами): серцево-судинні, обміну речовин, неврологічні, опорно-рухові, післяопераційних станів, легеневі, шлунково-кишкові, сечостатеві тощо. </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Генетична класифікація</a:t>
            </a:r>
            <a:r>
              <a:rPr b="1" lang="ru-RU" sz="1800" spc="-1" strike="noStrike">
                <a:solidFill>
                  <a:srgbClr val="000000"/>
                </a:solidFill>
                <a:latin typeface="Arial"/>
                <a:ea typeface="DejaVu Sans"/>
              </a:rPr>
              <a:t> організацій і територіальних курортно-рекреаційних систем ґрунтується на засновницькому профілі їхньої діяльності. Подальший поділ зводиться до розмежування досліджуваних об’єктів на підкласи, види та підвиди.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На підставі синтезу положень курортної систематики міжнародних і вітчизняної наукових шкіл рекреалогії й туристичної курортології розроблено </a:t>
            </a:r>
            <a:r>
              <a:rPr b="1" i="1" lang="ru-RU" sz="1800" spc="-1" strike="noStrike">
                <a:solidFill>
                  <a:srgbClr val="7030a0"/>
                </a:solidFill>
                <a:latin typeface="Arial"/>
                <a:ea typeface="DejaVu Sans"/>
              </a:rPr>
              <a:t>інтегральну класифікаційну схему видів курортів</a:t>
            </a:r>
            <a:r>
              <a:rPr b="1" lang="ru-RU" sz="1800" spc="-1" strike="noStrike">
                <a:solidFill>
                  <a:srgbClr val="000000"/>
                </a:solidFill>
                <a:latin typeface="Arial"/>
                <a:ea typeface="DejaVu Sans"/>
              </a:rPr>
              <a: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CustomShape 1"/>
          <p:cNvSpPr/>
          <p:nvPr/>
        </p:nvSpPr>
        <p:spPr>
          <a:xfrm>
            <a:off x="210240" y="168840"/>
            <a:ext cx="8789760" cy="61815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За відсутності спеціальних споруд геліотерапія відбувається на сонячних майданчиках у парках, під час фізичних вправ або ігор на відкритому повітрі</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Сонячні промені мають теплову дію і викликають утворення ряду біологічно активних речовин в організмі. Тривала дія теплових променів на організм людини може привести до загострення захворювання, до перегрівання організму - теплового удару. Тому сонячно-повітряні ванни повинні суворо дозуватися в хвилинах або калоріях. Починають зазвичай з </a:t>
            </a:r>
            <a:r>
              <a:rPr b="1" lang="ru-RU" sz="2000" spc="-1" strike="noStrike">
                <a:solidFill>
                  <a:srgbClr val="ff0000"/>
                </a:solidFill>
                <a:latin typeface="Arial"/>
                <a:ea typeface="DejaVu Sans"/>
              </a:rPr>
              <a:t>5 калорій (4-6 хвилин)</a:t>
            </a:r>
            <a:r>
              <a:rPr b="1" lang="ru-RU" sz="2000" spc="-1" strike="noStrike">
                <a:solidFill>
                  <a:srgbClr val="000000"/>
                </a:solidFill>
                <a:latin typeface="Arial"/>
                <a:ea typeface="DejaVu Sans"/>
              </a:rPr>
              <a:t> і поступово доводять до </a:t>
            </a:r>
            <a:r>
              <a:rPr b="1" lang="ru-RU" sz="2000" spc="-1" strike="noStrike">
                <a:solidFill>
                  <a:srgbClr val="ff0000"/>
                </a:solidFill>
                <a:latin typeface="Arial"/>
                <a:ea typeface="DejaVu Sans"/>
              </a:rPr>
              <a:t>40-50 калорій</a:t>
            </a:r>
            <a:r>
              <a:rPr b="1" lang="ru-RU" sz="2000" spc="-1" strike="noStrike">
                <a:solidFill>
                  <a:srgbClr val="000000"/>
                </a:solidFill>
                <a:latin typeface="Arial"/>
                <a:ea typeface="DejaVu Sans"/>
              </a:rPr>
              <a:t>. Перед початком сонячних ванн рекомендуються </a:t>
            </a:r>
            <a:r>
              <a:rPr b="1" lang="ru-RU" sz="2000" spc="-1" strike="noStrike">
                <a:solidFill>
                  <a:srgbClr val="ff0000"/>
                </a:solidFill>
                <a:latin typeface="Arial"/>
                <a:ea typeface="DejaVu Sans"/>
              </a:rPr>
              <a:t>5-10-хвилинні повітряні ванни</a:t>
            </a:r>
            <a:r>
              <a:rPr b="1" lang="ru-RU" sz="2000" spc="-1" strike="noStrike">
                <a:solidFill>
                  <a:srgbClr val="000000"/>
                </a:solidFill>
                <a:latin typeface="Arial"/>
                <a:ea typeface="DejaVu Sans"/>
              </a:rPr>
              <a:t>. Кращий час для сонячних ванн - </a:t>
            </a:r>
            <a:r>
              <a:rPr b="1" lang="ru-RU" sz="2000" spc="-1" strike="noStrike">
                <a:solidFill>
                  <a:srgbClr val="7030a0"/>
                </a:solidFill>
                <a:latin typeface="Arial"/>
                <a:ea typeface="DejaVu Sans"/>
              </a:rPr>
              <a:t>ранкові години</a:t>
            </a:r>
            <a:r>
              <a:rPr b="1" lang="ru-RU" sz="2000" spc="-1" strike="noStrike">
                <a:solidFill>
                  <a:srgbClr val="000000"/>
                </a:solidFill>
                <a:latin typeface="Arial"/>
                <a:ea typeface="DejaVu Sans"/>
              </a:rPr>
              <a:t>.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Ванни призначаються через 1-2 години </a:t>
            </a:r>
            <a:r>
              <a:rPr b="1" lang="ru-RU" sz="2000" spc="-1" strike="noStrike">
                <a:solidFill>
                  <a:srgbClr val="7030a0"/>
                </a:solidFill>
                <a:latin typeface="Arial"/>
                <a:ea typeface="DejaVu Sans"/>
              </a:rPr>
              <a:t>після сніданку</a:t>
            </a:r>
            <a:r>
              <a:rPr b="1" lang="ru-RU" sz="2000" spc="-1" strike="noStrike">
                <a:solidFill>
                  <a:srgbClr val="000000"/>
                </a:solidFill>
                <a:latin typeface="Arial"/>
                <a:ea typeface="DejaVu Sans"/>
              </a:rPr>
              <a:t>. Після прийому сонячної ванни призначають </a:t>
            </a:r>
            <a:r>
              <a:rPr b="1" lang="ru-RU" sz="2000" spc="-1" strike="noStrike">
                <a:solidFill>
                  <a:srgbClr val="7030a0"/>
                </a:solidFill>
                <a:latin typeface="Arial"/>
                <a:ea typeface="DejaVu Sans"/>
              </a:rPr>
              <a:t>відпочинок у тіні</a:t>
            </a:r>
            <a:r>
              <a:rPr b="1" lang="ru-RU" sz="2000" spc="-1" strike="noStrike">
                <a:solidFill>
                  <a:srgbClr val="000000"/>
                </a:solidFill>
                <a:latin typeface="Arial"/>
                <a:ea typeface="DejaVu Sans"/>
              </a:rPr>
              <a:t>, а потім прохолодну процедуру (купання в річці або в морі, душ сонячного нагріву або обливання водою).</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Недостатня кількість сонячного світла веде до порушення обміну речовин і вітамінного балансу, до ослаблення захисних функцій організму до інфекційних, простудних та інших захворювань, до пониження працездатності, погіршення самопочуття.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CustomShape 1"/>
          <p:cNvSpPr/>
          <p:nvPr/>
        </p:nvSpPr>
        <p:spPr>
          <a:xfrm>
            <a:off x="553320" y="214200"/>
            <a:ext cx="7991640" cy="4863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2600" spc="-1" strike="noStrike">
                <a:solidFill>
                  <a:srgbClr val="ff0000"/>
                </a:solidFill>
                <a:latin typeface="Arial"/>
                <a:ea typeface="DejaVu Sans"/>
              </a:rPr>
              <a:t>5. Бальнеотерапія</a:t>
            </a:r>
            <a:endParaRPr b="0" lang="ru-RU" sz="2600" spc="-1" strike="noStrike">
              <a:latin typeface="Arial"/>
            </a:endParaRPr>
          </a:p>
        </p:txBody>
      </p:sp>
      <p:pic>
        <p:nvPicPr>
          <p:cNvPr id="736" name="Рисунок 335" descr=""/>
          <p:cNvPicPr/>
          <p:nvPr/>
        </p:nvPicPr>
        <p:blipFill>
          <a:blip r:embed="rId1"/>
          <a:srcRect l="25394" t="38022" r="26576" b="12608"/>
          <a:stretch/>
        </p:blipFill>
        <p:spPr>
          <a:xfrm>
            <a:off x="231840" y="1071720"/>
            <a:ext cx="6375600" cy="4714560"/>
          </a:xfrm>
          <a:prstGeom prst="rect">
            <a:avLst/>
          </a:prstGeom>
          <a:ln>
            <a:noFill/>
          </a:ln>
        </p:spPr>
      </p:pic>
      <p:pic>
        <p:nvPicPr>
          <p:cNvPr id="737" name="Picture 2" descr=""/>
          <p:cNvPicPr/>
          <p:nvPr/>
        </p:nvPicPr>
        <p:blipFill>
          <a:blip r:embed="rId2"/>
          <a:stretch/>
        </p:blipFill>
        <p:spPr>
          <a:xfrm>
            <a:off x="6822000" y="857160"/>
            <a:ext cx="2196360" cy="2404800"/>
          </a:xfrm>
          <a:prstGeom prst="rect">
            <a:avLst/>
          </a:prstGeom>
          <a:ln>
            <a:noFill/>
          </a:ln>
        </p:spPr>
      </p:pic>
      <p:pic>
        <p:nvPicPr>
          <p:cNvPr id="738" name="Picture 4" descr=""/>
          <p:cNvPicPr/>
          <p:nvPr/>
        </p:nvPicPr>
        <p:blipFill>
          <a:blip r:embed="rId3"/>
          <a:stretch/>
        </p:blipFill>
        <p:spPr>
          <a:xfrm>
            <a:off x="6822000" y="3786120"/>
            <a:ext cx="2196360" cy="2342880"/>
          </a:xfrm>
          <a:prstGeom prst="rect">
            <a:avLst/>
          </a:prstGeom>
          <a:ln>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9" name="Рисунок 336" descr=""/>
          <p:cNvPicPr/>
          <p:nvPr/>
        </p:nvPicPr>
        <p:blipFill>
          <a:blip r:embed="rId1"/>
          <a:srcRect l="24467" t="23002" r="25928" b="16850"/>
          <a:stretch/>
        </p:blipFill>
        <p:spPr>
          <a:xfrm>
            <a:off x="124920" y="214200"/>
            <a:ext cx="6107760" cy="5496120"/>
          </a:xfrm>
          <a:prstGeom prst="rect">
            <a:avLst/>
          </a:prstGeom>
          <a:ln>
            <a:noFill/>
          </a:ln>
        </p:spPr>
      </p:pic>
      <p:pic>
        <p:nvPicPr>
          <p:cNvPr id="740" name="Picture 8" descr=""/>
          <p:cNvPicPr/>
          <p:nvPr/>
        </p:nvPicPr>
        <p:blipFill>
          <a:blip r:embed="rId2"/>
          <a:stretch/>
        </p:blipFill>
        <p:spPr>
          <a:xfrm>
            <a:off x="6260040" y="49320"/>
            <a:ext cx="2883240" cy="2214360"/>
          </a:xfrm>
          <a:prstGeom prst="rect">
            <a:avLst/>
          </a:prstGeom>
          <a:ln>
            <a:noFill/>
          </a:ln>
        </p:spPr>
      </p:pic>
      <p:pic>
        <p:nvPicPr>
          <p:cNvPr id="741" name="Picture 10" descr=""/>
          <p:cNvPicPr/>
          <p:nvPr/>
        </p:nvPicPr>
        <p:blipFill>
          <a:blip r:embed="rId3"/>
          <a:stretch/>
        </p:blipFill>
        <p:spPr>
          <a:xfrm>
            <a:off x="6255000" y="2337120"/>
            <a:ext cx="2888280" cy="2103480"/>
          </a:xfrm>
          <a:prstGeom prst="rect">
            <a:avLst/>
          </a:prstGeom>
          <a:ln>
            <a:noFill/>
          </a:ln>
        </p:spPr>
      </p:pic>
      <p:pic>
        <p:nvPicPr>
          <p:cNvPr id="742" name="Picture 12" descr=""/>
          <p:cNvPicPr/>
          <p:nvPr/>
        </p:nvPicPr>
        <p:blipFill>
          <a:blip r:embed="rId4"/>
          <a:stretch/>
        </p:blipFill>
        <p:spPr>
          <a:xfrm>
            <a:off x="6229080" y="4503600"/>
            <a:ext cx="2914200" cy="2354040"/>
          </a:xfrm>
          <a:prstGeom prst="rect">
            <a:avLst/>
          </a:prstGeom>
          <a:ln>
            <a:noFill/>
          </a:ln>
        </p:spPr>
      </p:pic>
      <p:pic>
        <p:nvPicPr>
          <p:cNvPr id="743" name="Рисунок 8" descr=""/>
          <p:cNvPicPr/>
          <p:nvPr/>
        </p:nvPicPr>
        <p:blipFill>
          <a:blip r:embed="rId5"/>
          <a:srcRect l="31758" t="23095" r="32948" b="69149"/>
          <a:stretch/>
        </p:blipFill>
        <p:spPr>
          <a:xfrm>
            <a:off x="285480" y="5643720"/>
            <a:ext cx="5893200" cy="928440"/>
          </a:xfrm>
          <a:prstGeom prst="rect">
            <a:avLst/>
          </a:prstGeom>
          <a:ln>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4" name="Рисунок 337" descr=""/>
          <p:cNvPicPr/>
          <p:nvPr/>
        </p:nvPicPr>
        <p:blipFill>
          <a:blip r:embed="rId1"/>
          <a:srcRect l="31412" t="30221" r="32666" b="17918"/>
          <a:stretch/>
        </p:blipFill>
        <p:spPr>
          <a:xfrm>
            <a:off x="231840" y="500040"/>
            <a:ext cx="6161040" cy="5714640"/>
          </a:xfrm>
          <a:prstGeom prst="rect">
            <a:avLst/>
          </a:prstGeom>
          <a:ln>
            <a:noFill/>
          </a:ln>
        </p:spPr>
      </p:pic>
      <p:pic>
        <p:nvPicPr>
          <p:cNvPr id="745" name="Picture 2" descr=""/>
          <p:cNvPicPr/>
          <p:nvPr/>
        </p:nvPicPr>
        <p:blipFill>
          <a:blip r:embed="rId2"/>
          <a:stretch/>
        </p:blipFill>
        <p:spPr>
          <a:xfrm>
            <a:off x="6554160" y="3643200"/>
            <a:ext cx="2589120" cy="2297160"/>
          </a:xfrm>
          <a:prstGeom prst="rect">
            <a:avLst/>
          </a:prstGeom>
          <a:ln>
            <a:noFill/>
          </a:ln>
        </p:spPr>
      </p:pic>
      <p:pic>
        <p:nvPicPr>
          <p:cNvPr id="746" name="Picture 4" descr=""/>
          <p:cNvPicPr/>
          <p:nvPr/>
        </p:nvPicPr>
        <p:blipFill>
          <a:blip r:embed="rId3"/>
          <a:stretch/>
        </p:blipFill>
        <p:spPr>
          <a:xfrm>
            <a:off x="6507000" y="428760"/>
            <a:ext cx="2636640" cy="2440800"/>
          </a:xfrm>
          <a:prstGeom prst="rect">
            <a:avLst/>
          </a:prstGeom>
          <a:ln>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7" name="Picture 6" descr=""/>
          <p:cNvPicPr/>
          <p:nvPr/>
        </p:nvPicPr>
        <p:blipFill>
          <a:blip r:embed="rId1"/>
          <a:stretch/>
        </p:blipFill>
        <p:spPr>
          <a:xfrm>
            <a:off x="178200" y="0"/>
            <a:ext cx="5625360" cy="6643440"/>
          </a:xfrm>
          <a:prstGeom prst="rect">
            <a:avLst/>
          </a:prstGeom>
          <a:ln>
            <a:noFill/>
          </a:ln>
        </p:spPr>
      </p:pic>
      <p:pic>
        <p:nvPicPr>
          <p:cNvPr id="748" name="Picture 2" descr=""/>
          <p:cNvPicPr/>
          <p:nvPr/>
        </p:nvPicPr>
        <p:blipFill>
          <a:blip r:embed="rId2"/>
          <a:stretch/>
        </p:blipFill>
        <p:spPr>
          <a:xfrm>
            <a:off x="5803920" y="160200"/>
            <a:ext cx="3214440" cy="3054240"/>
          </a:xfrm>
          <a:prstGeom prst="rect">
            <a:avLst/>
          </a:prstGeom>
          <a:ln>
            <a:noFill/>
          </a:ln>
        </p:spPr>
      </p:pic>
      <p:pic>
        <p:nvPicPr>
          <p:cNvPr id="749" name="Picture 4" descr=""/>
          <p:cNvPicPr/>
          <p:nvPr/>
        </p:nvPicPr>
        <p:blipFill>
          <a:blip r:embed="rId3"/>
          <a:stretch/>
        </p:blipFill>
        <p:spPr>
          <a:xfrm>
            <a:off x="5803920" y="3357720"/>
            <a:ext cx="3214440" cy="3289680"/>
          </a:xfrm>
          <a:prstGeom prst="rect">
            <a:avLst/>
          </a:prstGeom>
          <a:ln>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0" name="Picture 2" descr=""/>
          <p:cNvPicPr/>
          <p:nvPr/>
        </p:nvPicPr>
        <p:blipFill>
          <a:blip r:embed="rId1"/>
          <a:stretch/>
        </p:blipFill>
        <p:spPr>
          <a:xfrm>
            <a:off x="446400" y="357120"/>
            <a:ext cx="4285800" cy="3771720"/>
          </a:xfrm>
          <a:prstGeom prst="rect">
            <a:avLst/>
          </a:prstGeom>
          <a:ln>
            <a:noFill/>
          </a:ln>
        </p:spPr>
      </p:pic>
      <p:sp>
        <p:nvSpPr>
          <p:cNvPr id="751" name="CustomShape 1"/>
          <p:cNvSpPr/>
          <p:nvPr/>
        </p:nvSpPr>
        <p:spPr>
          <a:xfrm>
            <a:off x="1100880" y="4429080"/>
            <a:ext cx="2567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ru-RU" sz="1800" spc="-1" strike="noStrike">
                <a:solidFill>
                  <a:srgbClr val="000000"/>
                </a:solidFill>
                <a:latin typeface="Arial"/>
                <a:ea typeface="DejaVu Sans"/>
              </a:rPr>
              <a:t>Памуккале, Туреччина</a:t>
            </a:r>
            <a:endParaRPr b="0" lang="ru-RU" sz="1800" spc="-1" strike="noStrike">
              <a:latin typeface="Arial"/>
            </a:endParaRPr>
          </a:p>
        </p:txBody>
      </p:sp>
      <p:pic>
        <p:nvPicPr>
          <p:cNvPr id="752" name="Picture 4" descr=""/>
          <p:cNvPicPr/>
          <p:nvPr/>
        </p:nvPicPr>
        <p:blipFill>
          <a:blip r:embed="rId2"/>
          <a:stretch/>
        </p:blipFill>
        <p:spPr>
          <a:xfrm>
            <a:off x="5214960" y="3571920"/>
            <a:ext cx="3750120" cy="3066840"/>
          </a:xfrm>
          <a:prstGeom prst="rect">
            <a:avLst/>
          </a:prstGeom>
          <a:ln>
            <a:noFill/>
          </a:ln>
        </p:spPr>
      </p:pic>
      <p:sp>
        <p:nvSpPr>
          <p:cNvPr id="753" name="CustomShape 2"/>
          <p:cNvSpPr/>
          <p:nvPr/>
        </p:nvSpPr>
        <p:spPr>
          <a:xfrm>
            <a:off x="5922720" y="3071880"/>
            <a:ext cx="21272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ru-RU" sz="1800" spc="-1" strike="noStrike">
                <a:solidFill>
                  <a:srgbClr val="000000"/>
                </a:solidFill>
                <a:latin typeface="Arial"/>
                <a:ea typeface="DejaVu Sans"/>
              </a:rPr>
              <a:t>Ольштин, Польша</a:t>
            </a:r>
            <a:endParaRPr b="0" lang="ru-RU" sz="1800" spc="-1" strike="noStrike">
              <a:latin typeface="Arial"/>
            </a:endParaRPr>
          </a:p>
        </p:txBody>
      </p:sp>
      <p:pic>
        <p:nvPicPr>
          <p:cNvPr id="754" name="Picture 6" descr=""/>
          <p:cNvPicPr/>
          <p:nvPr/>
        </p:nvPicPr>
        <p:blipFill>
          <a:blip r:embed="rId3"/>
          <a:stretch/>
        </p:blipFill>
        <p:spPr>
          <a:xfrm>
            <a:off x="5214960" y="0"/>
            <a:ext cx="3696480" cy="3080520"/>
          </a:xfrm>
          <a:prstGeom prst="rect">
            <a:avLst/>
          </a:prstGeom>
          <a:ln>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5" name="Picture 2" descr=""/>
          <p:cNvPicPr/>
          <p:nvPr/>
        </p:nvPicPr>
        <p:blipFill>
          <a:blip r:embed="rId1"/>
          <a:stretch/>
        </p:blipFill>
        <p:spPr>
          <a:xfrm>
            <a:off x="178200" y="857160"/>
            <a:ext cx="4143240" cy="3666600"/>
          </a:xfrm>
          <a:prstGeom prst="rect">
            <a:avLst/>
          </a:prstGeom>
          <a:ln>
            <a:noFill/>
          </a:ln>
        </p:spPr>
      </p:pic>
      <p:sp>
        <p:nvSpPr>
          <p:cNvPr id="756" name="CustomShape 1"/>
          <p:cNvSpPr/>
          <p:nvPr/>
        </p:nvSpPr>
        <p:spPr>
          <a:xfrm>
            <a:off x="1504440" y="4929120"/>
            <a:ext cx="143856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2400" spc="-1" strike="noStrike">
                <a:solidFill>
                  <a:srgbClr val="ff0000"/>
                </a:solidFill>
                <a:latin typeface="Arial"/>
                <a:ea typeface="DejaVu Sans"/>
              </a:rPr>
              <a:t>Ісландія</a:t>
            </a:r>
            <a:endParaRPr b="0" lang="ru-RU" sz="2400" spc="-1" strike="noStrike">
              <a:latin typeface="Arial"/>
            </a:endParaRPr>
          </a:p>
        </p:txBody>
      </p:sp>
      <p:pic>
        <p:nvPicPr>
          <p:cNvPr id="757" name="Picture 4" descr=""/>
          <p:cNvPicPr/>
          <p:nvPr/>
        </p:nvPicPr>
        <p:blipFill>
          <a:blip r:embed="rId2"/>
          <a:stretch/>
        </p:blipFill>
        <p:spPr>
          <a:xfrm>
            <a:off x="4518360" y="3571920"/>
            <a:ext cx="4625280" cy="3285720"/>
          </a:xfrm>
          <a:prstGeom prst="rect">
            <a:avLst/>
          </a:prstGeom>
          <a:ln>
            <a:noFill/>
          </a:ln>
        </p:spPr>
      </p:pic>
      <p:pic>
        <p:nvPicPr>
          <p:cNvPr id="758" name="Picture 6" descr=""/>
          <p:cNvPicPr/>
          <p:nvPr/>
        </p:nvPicPr>
        <p:blipFill>
          <a:blip r:embed="rId3"/>
          <a:stretch/>
        </p:blipFill>
        <p:spPr>
          <a:xfrm>
            <a:off x="4571640" y="214200"/>
            <a:ext cx="4571640" cy="3188520"/>
          </a:xfrm>
          <a:prstGeom prst="rect">
            <a:avLst/>
          </a:prstGeom>
          <a:ln>
            <a:noFill/>
          </a:ln>
        </p:spPr>
      </p:pic>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9" name="Picture 2" descr=""/>
          <p:cNvPicPr/>
          <p:nvPr/>
        </p:nvPicPr>
        <p:blipFill>
          <a:blip r:embed="rId1"/>
          <a:stretch/>
        </p:blipFill>
        <p:spPr>
          <a:xfrm>
            <a:off x="178200" y="142920"/>
            <a:ext cx="5000400" cy="4438440"/>
          </a:xfrm>
          <a:prstGeom prst="rect">
            <a:avLst/>
          </a:prstGeom>
          <a:ln>
            <a:noFill/>
          </a:ln>
        </p:spPr>
      </p:pic>
      <p:sp>
        <p:nvSpPr>
          <p:cNvPr id="760" name="CustomShape 1"/>
          <p:cNvSpPr/>
          <p:nvPr/>
        </p:nvSpPr>
        <p:spPr>
          <a:xfrm>
            <a:off x="1196280" y="4857840"/>
            <a:ext cx="212004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cap="all">
                <a:solidFill>
                  <a:srgbClr val="000000"/>
                </a:solidFill>
                <a:latin typeface="Arial"/>
                <a:ea typeface="DejaVu Sans"/>
              </a:rPr>
              <a:t>СХІДНИЦЬКІ ДЖЕРЕЛА</a:t>
            </a:r>
            <a:endParaRPr b="0" lang="ru-RU" sz="1800" spc="-1" strike="noStrike">
              <a:latin typeface="Arial"/>
            </a:endParaRPr>
          </a:p>
        </p:txBody>
      </p:sp>
      <p:pic>
        <p:nvPicPr>
          <p:cNvPr id="761" name="Picture 4" descr=""/>
          <p:cNvPicPr/>
          <p:nvPr/>
        </p:nvPicPr>
        <p:blipFill>
          <a:blip r:embed="rId2"/>
          <a:stretch/>
        </p:blipFill>
        <p:spPr>
          <a:xfrm>
            <a:off x="5375520" y="1571760"/>
            <a:ext cx="3589200" cy="4785840"/>
          </a:xfrm>
          <a:prstGeom prst="rect">
            <a:avLst/>
          </a:prstGeom>
          <a:ln>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2" name="Picture 2" descr=""/>
          <p:cNvPicPr/>
          <p:nvPr/>
        </p:nvPicPr>
        <p:blipFill>
          <a:blip r:embed="rId1"/>
          <a:stretch/>
        </p:blipFill>
        <p:spPr>
          <a:xfrm>
            <a:off x="339120" y="210240"/>
            <a:ext cx="5464800" cy="5104080"/>
          </a:xfrm>
          <a:prstGeom prst="rect">
            <a:avLst/>
          </a:prstGeom>
          <a:ln>
            <a:noFill/>
          </a:ln>
        </p:spPr>
      </p:pic>
      <p:sp>
        <p:nvSpPr>
          <p:cNvPr id="763" name="CustomShape 1"/>
          <p:cNvSpPr/>
          <p:nvPr/>
        </p:nvSpPr>
        <p:spPr>
          <a:xfrm>
            <a:off x="660600" y="5643720"/>
            <a:ext cx="4571640" cy="91260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Кисловодск нарзанный каптаж 1970 ДМПК КМВ Кавказские минеральные воды курорт </a:t>
            </a:r>
            <a:endParaRPr b="0" lang="ru-RU" sz="1800" spc="-1" strike="noStrike">
              <a:latin typeface="Arial"/>
            </a:endParaRPr>
          </a:p>
        </p:txBody>
      </p:sp>
      <p:pic>
        <p:nvPicPr>
          <p:cNvPr id="764" name="Picture 4" descr=""/>
          <p:cNvPicPr/>
          <p:nvPr/>
        </p:nvPicPr>
        <p:blipFill>
          <a:blip r:embed="rId2"/>
          <a:stretch/>
        </p:blipFill>
        <p:spPr>
          <a:xfrm>
            <a:off x="6072120" y="214200"/>
            <a:ext cx="2815920" cy="4897800"/>
          </a:xfrm>
          <a:prstGeom prst="rect">
            <a:avLst/>
          </a:prstGeom>
          <a:ln>
            <a:noFill/>
          </a:ln>
        </p:spPr>
      </p:pic>
      <p:sp>
        <p:nvSpPr>
          <p:cNvPr id="765" name="CustomShape 2"/>
          <p:cNvSpPr/>
          <p:nvPr/>
        </p:nvSpPr>
        <p:spPr>
          <a:xfrm>
            <a:off x="5750640" y="5429160"/>
            <a:ext cx="339300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КАПТАЖ</a:t>
            </a:r>
            <a:br/>
            <a:r>
              <a:rPr b="1" lang="ru-RU" sz="1800" spc="-1" strike="noStrike">
                <a:solidFill>
                  <a:srgbClr val="000000"/>
                </a:solidFill>
                <a:latin typeface="Arial"/>
                <a:ea typeface="DejaVu Sans"/>
              </a:rPr>
              <a:t>- колодезь "киплячого нарзана"</a:t>
            </a:r>
            <a:br/>
            <a:r>
              <a:rPr b="1" lang="ru-RU" sz="1800" spc="-1" strike="noStrike">
                <a:solidFill>
                  <a:srgbClr val="000000"/>
                </a:solidFill>
                <a:latin typeface="Arial"/>
                <a:ea typeface="DejaVu Sans"/>
              </a:rPr>
              <a:t> в нарзановй галереї</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6" name="Рисунок 347" descr=""/>
          <p:cNvPicPr/>
          <p:nvPr/>
        </p:nvPicPr>
        <p:blipFill>
          <a:blip r:embed="rId1"/>
          <a:stretch/>
        </p:blipFill>
        <p:spPr>
          <a:xfrm>
            <a:off x="215640" y="288000"/>
            <a:ext cx="2908800" cy="3887640"/>
          </a:xfrm>
          <a:prstGeom prst="rect">
            <a:avLst/>
          </a:prstGeom>
          <a:ln>
            <a:noFill/>
          </a:ln>
        </p:spPr>
      </p:pic>
      <p:pic>
        <p:nvPicPr>
          <p:cNvPr id="767" name="Рисунок 348" descr=""/>
          <p:cNvPicPr/>
          <p:nvPr/>
        </p:nvPicPr>
        <p:blipFill>
          <a:blip r:embed="rId2"/>
          <a:stretch/>
        </p:blipFill>
        <p:spPr>
          <a:xfrm>
            <a:off x="5831640" y="360000"/>
            <a:ext cx="3077640" cy="3128760"/>
          </a:xfrm>
          <a:prstGeom prst="rect">
            <a:avLst/>
          </a:prstGeom>
          <a:ln>
            <a:noFill/>
          </a:ln>
        </p:spPr>
      </p:pic>
      <p:pic>
        <p:nvPicPr>
          <p:cNvPr id="768" name="Рисунок 349" descr=""/>
          <p:cNvPicPr/>
          <p:nvPr/>
        </p:nvPicPr>
        <p:blipFill>
          <a:blip r:embed="rId3"/>
          <a:stretch/>
        </p:blipFill>
        <p:spPr>
          <a:xfrm>
            <a:off x="3239640" y="288000"/>
            <a:ext cx="2537640" cy="3904920"/>
          </a:xfrm>
          <a:prstGeom prst="rect">
            <a:avLst/>
          </a:prstGeom>
          <a:ln>
            <a:noFill/>
          </a:ln>
        </p:spPr>
      </p:pic>
      <p:pic>
        <p:nvPicPr>
          <p:cNvPr id="769" name="Рисунок 350" descr=""/>
          <p:cNvPicPr/>
          <p:nvPr/>
        </p:nvPicPr>
        <p:blipFill>
          <a:blip r:embed="rId4"/>
          <a:stretch/>
        </p:blipFill>
        <p:spPr>
          <a:xfrm>
            <a:off x="5964840" y="3637080"/>
            <a:ext cx="2946600" cy="3058560"/>
          </a:xfrm>
          <a:prstGeom prst="rect">
            <a:avLst/>
          </a:prstGeom>
          <a:ln>
            <a:noFill/>
          </a:ln>
        </p:spPr>
      </p:pic>
      <p:pic>
        <p:nvPicPr>
          <p:cNvPr id="770" name="Рисунок 351" descr=""/>
          <p:cNvPicPr/>
          <p:nvPr/>
        </p:nvPicPr>
        <p:blipFill>
          <a:blip r:embed="rId5"/>
          <a:stretch/>
        </p:blipFill>
        <p:spPr>
          <a:xfrm>
            <a:off x="2915640" y="4265640"/>
            <a:ext cx="2989440" cy="2585520"/>
          </a:xfrm>
          <a:prstGeom prst="rect">
            <a:avLst/>
          </a:prstGeom>
          <a:ln>
            <a:noFill/>
          </a:ln>
        </p:spPr>
      </p:pic>
      <p:pic>
        <p:nvPicPr>
          <p:cNvPr id="771" name="Рисунок 352" descr=""/>
          <p:cNvPicPr/>
          <p:nvPr/>
        </p:nvPicPr>
        <p:blipFill>
          <a:blip r:embed="rId6"/>
          <a:stretch/>
        </p:blipFill>
        <p:spPr>
          <a:xfrm>
            <a:off x="161640" y="4248000"/>
            <a:ext cx="2591640" cy="259164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8" name="Picture 2" descr=""/>
          <p:cNvPicPr/>
          <p:nvPr/>
        </p:nvPicPr>
        <p:blipFill>
          <a:blip r:embed="rId1"/>
          <a:stretch/>
        </p:blipFill>
        <p:spPr>
          <a:xfrm>
            <a:off x="714240" y="-17640"/>
            <a:ext cx="7875720" cy="6814080"/>
          </a:xfrm>
          <a:prstGeom prst="rect">
            <a:avLst/>
          </a:prstGeom>
          <a:ln>
            <a:noFill/>
          </a:ln>
        </p:spPr>
      </p:pic>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CustomShape 1"/>
          <p:cNvSpPr/>
          <p:nvPr/>
        </p:nvSpPr>
        <p:spPr>
          <a:xfrm>
            <a:off x="97560" y="250560"/>
            <a:ext cx="8718120" cy="61254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1800" spc="-1" strike="noStrike">
                <a:solidFill>
                  <a:srgbClr val="f14124"/>
                </a:solidFill>
                <a:latin typeface="Arial"/>
                <a:ea typeface="DejaVu Sans"/>
              </a:rPr>
              <a:t>Мінеральні джерела </a:t>
            </a:r>
            <a:r>
              <a:rPr b="1" lang="ru-RU" sz="1800" spc="-1" strike="noStrike">
                <a:solidFill>
                  <a:srgbClr val="000000"/>
                </a:solidFill>
                <a:latin typeface="Arial"/>
                <a:ea typeface="DejaVu Sans"/>
              </a:rPr>
              <a:t>— природні виходи мінеральних вод на земну поверхню (на суші або під водою). Їх утворення пов’язане переважно з перетином водоносних горизонтів ерозійними пониженнями рельєфу (долинами, ущелинами, ярами та ін.), наявністю тектонічних розломів, існуванням фаціальних вікон у водоупорах (наприклад, піщані ділянки у глинистих водоупорних горизонтах), через які напірні водоносні горизонти утворюють виходи на поверхню.</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Мінеральні джерела ділять на </a:t>
            </a:r>
            <a:r>
              <a:rPr b="1" lang="ru-RU" sz="1800" spc="-1" strike="noStrike">
                <a:solidFill>
                  <a:srgbClr val="ff0000"/>
                </a:solidFill>
                <a:latin typeface="Arial"/>
                <a:ea typeface="DejaVu Sans"/>
              </a:rPr>
              <a:t>дуже постійні, постійні </a:t>
            </a:r>
            <a:r>
              <a:rPr b="1" lang="ru-RU" sz="1800" spc="-1" strike="noStrike">
                <a:solidFill>
                  <a:srgbClr val="000000"/>
                </a:solidFill>
                <a:latin typeface="Arial"/>
                <a:ea typeface="DejaVu Sans"/>
              </a:rPr>
              <a:t>(характеризуються незмінністю режиму, живлення здійснюється за рахунок мінеральних вод, глибоко залягаючих водоносних горизонтів) і </a:t>
            </a:r>
            <a:r>
              <a:rPr b="1" lang="ru-RU" sz="1800" spc="-1" strike="noStrike">
                <a:solidFill>
                  <a:srgbClr val="ff0000"/>
                </a:solidFill>
                <a:latin typeface="Arial"/>
                <a:ea typeface="DejaVu Sans"/>
              </a:rPr>
              <a:t>змінні, дуже змінні </a:t>
            </a:r>
            <a:r>
              <a:rPr b="1" lang="ru-RU" sz="1800" spc="-1" strike="noStrike">
                <a:solidFill>
                  <a:srgbClr val="000000"/>
                </a:solidFill>
                <a:latin typeface="Arial"/>
                <a:ea typeface="DejaVu Sans"/>
              </a:rPr>
              <a:t>(режим цих джерел, що живляться водами ґрунтових водоносних горизонтів, тісно пов’язаний з інтенсивністю випадання атмосферних опадів).</a:t>
            </a:r>
            <a:endParaRPr b="0" lang="ru-RU" sz="1800" spc="-1" strike="noStrike">
              <a:latin typeface="Arial"/>
            </a:endParaRPr>
          </a:p>
          <a:p>
            <a:pPr algn="just">
              <a:lnSpc>
                <a:spcPct val="100000"/>
              </a:lnSpc>
            </a:pPr>
            <a:r>
              <a:rPr b="1" lang="ru-RU" sz="1800" spc="-1" strike="noStrike">
                <a:solidFill>
                  <a:srgbClr val="7030a0"/>
                </a:solidFill>
                <a:latin typeface="Arial"/>
                <a:ea typeface="DejaVu Sans"/>
              </a:rPr>
              <a:t>За характером розвантаження</a:t>
            </a:r>
            <a:r>
              <a:rPr b="1" lang="ru-RU" sz="1800" spc="-1" strike="noStrike">
                <a:solidFill>
                  <a:srgbClr val="000000"/>
                </a:solidFill>
                <a:latin typeface="Arial"/>
                <a:ea typeface="DejaVu Sans"/>
              </a:rPr>
              <a:t> виділяють </a:t>
            </a:r>
            <a:r>
              <a:rPr b="1" lang="ru-RU" sz="1800" spc="-1" strike="noStrike">
                <a:solidFill>
                  <a:srgbClr val="ff0000"/>
                </a:solidFill>
                <a:latin typeface="Arial"/>
                <a:ea typeface="DejaVu Sans"/>
              </a:rPr>
              <a:t>висхідні </a:t>
            </a:r>
            <a:r>
              <a:rPr b="1" lang="ru-RU" sz="1800" spc="-1" strike="noStrike">
                <a:solidFill>
                  <a:srgbClr val="000000"/>
                </a:solidFill>
                <a:latin typeface="Arial"/>
                <a:ea typeface="DejaVu Sans"/>
              </a:rPr>
              <a:t>та</a:t>
            </a:r>
            <a:r>
              <a:rPr b="1" lang="ru-RU" sz="1800" spc="-1" strike="noStrike">
                <a:solidFill>
                  <a:srgbClr val="ff0000"/>
                </a:solidFill>
                <a:latin typeface="Arial"/>
                <a:ea typeface="DejaVu Sans"/>
              </a:rPr>
              <a:t> низхідні </a:t>
            </a:r>
            <a:r>
              <a:rPr b="1" lang="ru-RU" sz="1800" spc="-1" strike="noStrike">
                <a:solidFill>
                  <a:srgbClr val="000000"/>
                </a:solidFill>
                <a:latin typeface="Arial"/>
                <a:ea typeface="DejaVu Sans"/>
              </a:rPr>
              <a:t>мінеральні джерела. </a:t>
            </a:r>
            <a:r>
              <a:rPr b="1" i="1" lang="ru-RU" sz="1800" spc="-1" strike="noStrike">
                <a:solidFill>
                  <a:srgbClr val="ff0000"/>
                </a:solidFill>
                <a:latin typeface="Arial"/>
                <a:ea typeface="DejaVu Sans"/>
              </a:rPr>
              <a:t>Висхідні джерела </a:t>
            </a:r>
            <a:r>
              <a:rPr b="1" lang="ru-RU" sz="1800" spc="-1" strike="noStrike">
                <a:solidFill>
                  <a:srgbClr val="000000"/>
                </a:solidFill>
                <a:latin typeface="Arial"/>
                <a:ea typeface="DejaVu Sans"/>
              </a:rPr>
              <a:t>живляться напірними мінеральними водами, рух яких відбувається знизу наверх. Серед мінеральних джерел цієї групи типовими є джерела азотних, вуглекислих, сульфідних вод різної температури.</a:t>
            </a:r>
            <a:endParaRPr b="0" lang="ru-RU" sz="1800" spc="-1" strike="noStrike">
              <a:latin typeface="Arial"/>
            </a:endParaRPr>
          </a:p>
          <a:p>
            <a:pPr algn="just">
              <a:lnSpc>
                <a:spcPct val="100000"/>
              </a:lnSpc>
            </a:pPr>
            <a:r>
              <a:rPr b="1" i="1" lang="ru-RU" sz="1800" spc="-1" strike="noStrike">
                <a:solidFill>
                  <a:srgbClr val="ff0000"/>
                </a:solidFill>
                <a:latin typeface="Arial"/>
                <a:ea typeface="DejaVu Sans"/>
              </a:rPr>
              <a:t>Низхідні мінеральні </a:t>
            </a:r>
            <a:r>
              <a:rPr b="1" lang="ru-RU" sz="1800" spc="-1" strike="noStrike">
                <a:solidFill>
                  <a:srgbClr val="000000"/>
                </a:solidFill>
                <a:latin typeface="Arial"/>
                <a:ea typeface="DejaVu Sans"/>
              </a:rPr>
              <a:t>джерела живляться ґрунтовими мінеральними водами, які рухаються зверху вниз (від площі живлення водоносних горизонтів до місця виходу води). Серед них - численні джерела з холодною мінеральною водою різноманітного іонного складу і різної мінералізації.</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CustomShape 1"/>
          <p:cNvSpPr/>
          <p:nvPr/>
        </p:nvSpPr>
        <p:spPr>
          <a:xfrm>
            <a:off x="144000" y="144000"/>
            <a:ext cx="8606520" cy="31068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000000"/>
                </a:solidFill>
                <a:latin typeface="Arial"/>
                <a:ea typeface="DejaVu Sans"/>
              </a:rPr>
              <a:t>Для мінеральних джерел, пов’язаних з ґрунтовими водоносними горизонтами або ж з горизонтами, які неглибоко залягають, характерні:</a:t>
            </a:r>
            <a:endParaRPr b="0" lang="ru-RU" sz="2200" spc="-1" strike="noStrike">
              <a:latin typeface="Arial"/>
            </a:endParaRPr>
          </a:p>
          <a:p>
            <a:pPr algn="just">
              <a:lnSpc>
                <a:spcPct val="100000"/>
              </a:lnSpc>
            </a:pPr>
            <a:r>
              <a:rPr b="1" lang="ru-RU" sz="2200" spc="-1" strike="noStrike">
                <a:solidFill>
                  <a:srgbClr val="ff0000"/>
                </a:solidFill>
                <a:latin typeface="Arial"/>
                <a:ea typeface="DejaVu Sans"/>
              </a:rPr>
              <a:t>слабо</a:t>
            </a:r>
            <a:r>
              <a:rPr b="1" lang="ru-RU" sz="2200" spc="-1" strike="noStrike">
                <a:solidFill>
                  <a:srgbClr val="000000"/>
                </a:solidFill>
                <a:latin typeface="Arial"/>
                <a:ea typeface="DejaVu Sans"/>
              </a:rPr>
              <a:t>- (до 2 г/л) або </a:t>
            </a:r>
            <a:r>
              <a:rPr b="1" lang="ru-RU" sz="2200" spc="-1" strike="noStrike">
                <a:solidFill>
                  <a:srgbClr val="ff0000"/>
                </a:solidFill>
                <a:latin typeface="Arial"/>
                <a:ea typeface="DejaVu Sans"/>
              </a:rPr>
              <a:t>маломінералізовані</a:t>
            </a:r>
            <a:r>
              <a:rPr b="1" lang="ru-RU" sz="2200" spc="-1" strike="noStrike">
                <a:solidFill>
                  <a:srgbClr val="000000"/>
                </a:solidFill>
                <a:latin typeface="Arial"/>
                <a:ea typeface="DejaVu Sans"/>
              </a:rPr>
              <a:t> (2-5 г/л) води. </a:t>
            </a: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Напірні водоносні горизонти, які глибоко залягають, зазвичай живлять мінеральні джерела </a:t>
            </a:r>
            <a:r>
              <a:rPr b="1" lang="ru-RU" sz="2200" spc="-1" strike="noStrike">
                <a:solidFill>
                  <a:srgbClr val="ff0000"/>
                </a:solidFill>
                <a:latin typeface="Arial"/>
                <a:ea typeface="DejaVu Sans"/>
              </a:rPr>
              <a:t>середньо</a:t>
            </a:r>
            <a:r>
              <a:rPr b="1" lang="ru-RU" sz="2200" spc="-1" strike="noStrike">
                <a:solidFill>
                  <a:srgbClr val="000000"/>
                </a:solidFill>
                <a:latin typeface="Arial"/>
                <a:ea typeface="DejaVu Sans"/>
              </a:rPr>
              <a:t>- (5—15 г/л) і </a:t>
            </a:r>
            <a:r>
              <a:rPr b="1" lang="ru-RU" sz="2200" spc="-1" strike="noStrike">
                <a:solidFill>
                  <a:srgbClr val="ff0000"/>
                </a:solidFill>
                <a:latin typeface="Arial"/>
                <a:ea typeface="DejaVu Sans"/>
              </a:rPr>
              <a:t>високомінералізованою</a:t>
            </a:r>
            <a:r>
              <a:rPr b="1" lang="ru-RU" sz="2200" spc="-1" strike="noStrike">
                <a:solidFill>
                  <a:srgbClr val="000000"/>
                </a:solidFill>
                <a:latin typeface="Arial"/>
                <a:ea typeface="DejaVu Sans"/>
              </a:rPr>
              <a:t> водою (15—30 г/л) різноманітного іонного складу, а нерідко і розсолами з мінералізацією (35—150 г/л) і вище. </a:t>
            </a:r>
            <a:endParaRPr b="0" lang="ru-RU" sz="2200" spc="-1" strike="noStrike">
              <a:latin typeface="Arial"/>
            </a:endParaRPr>
          </a:p>
        </p:txBody>
      </p:sp>
      <p:pic>
        <p:nvPicPr>
          <p:cNvPr id="774" name="Picture 6" descr=""/>
          <p:cNvPicPr/>
          <p:nvPr/>
        </p:nvPicPr>
        <p:blipFill>
          <a:blip r:embed="rId1"/>
          <a:stretch/>
        </p:blipFill>
        <p:spPr>
          <a:xfrm>
            <a:off x="2568960" y="3267720"/>
            <a:ext cx="4343040" cy="3500280"/>
          </a:xfrm>
          <a:prstGeom prst="rect">
            <a:avLst/>
          </a:prstGeom>
          <a:ln>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CustomShape 1"/>
          <p:cNvSpPr/>
          <p:nvPr/>
        </p:nvSpPr>
        <p:spPr>
          <a:xfrm>
            <a:off x="767880" y="285840"/>
            <a:ext cx="7929000" cy="425160"/>
          </a:xfrm>
          <a:prstGeom prst="rect">
            <a:avLst/>
          </a:prstGeom>
          <a:solidFill>
            <a:schemeClr val="bg1"/>
          </a:solidFill>
          <a:ln>
            <a:noFill/>
          </a:ln>
        </p:spPr>
        <p:style>
          <a:lnRef idx="0"/>
          <a:fillRef idx="0"/>
          <a:effectRef idx="0"/>
          <a:fontRef idx="minor"/>
        </p:style>
      </p:sp>
      <p:sp>
        <p:nvSpPr>
          <p:cNvPr id="776" name="CustomShape 2"/>
          <p:cNvSpPr/>
          <p:nvPr/>
        </p:nvSpPr>
        <p:spPr>
          <a:xfrm>
            <a:off x="318960" y="144000"/>
            <a:ext cx="8537040" cy="61254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1800" spc="-1" strike="noStrike">
                <a:solidFill>
                  <a:srgbClr val="ff0000"/>
                </a:solidFill>
                <a:latin typeface="Arial"/>
                <a:ea typeface="DejaVu Sans"/>
              </a:rPr>
              <a:t>Мінеральні води </a:t>
            </a:r>
            <a:r>
              <a:rPr b="1" lang="ru-RU" sz="1800" spc="-1" strike="noStrike">
                <a:solidFill>
                  <a:srgbClr val="000000"/>
                </a:solidFill>
                <a:latin typeface="Arial"/>
                <a:ea typeface="DejaVu Sans"/>
              </a:rPr>
              <a:t>- це підземні (рідше поверхневі) води, що характеризуються підвищеним вмістом біологічно активних мінеральних (рідше органічних) компонентів і які мають специфічні фізико-хімічні властивості, на чому заснована їх дія на організм людини і лікувальне застосування.</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На поверхню Землі мінеральні води виходять у формі мінеральних джерел, а також виводяться з надр буровими (артезіанськими) свердловинами.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На курортах для попередження забруднення та збереження фізико-хімічних властивостей мінеральних вод, у місці виходу їх на поверхню будують спеціальну споруду у вигляді глибокого колодязя, викладеного каменем або деревом. Ця споруда, за допомогою якої захвачуються (уловлюються) підземні води та виводяться на поверхню, називаються </a:t>
            </a:r>
            <a:r>
              <a:rPr b="1" lang="ru-RU" sz="1800" spc="-1" strike="noStrike">
                <a:solidFill>
                  <a:srgbClr val="ff0000"/>
                </a:solidFill>
                <a:latin typeface="Arial"/>
                <a:ea typeface="DejaVu Sans"/>
              </a:rPr>
              <a:t>каптажем</a:t>
            </a:r>
            <a:r>
              <a:rPr b="1" lang="ru-RU" sz="1800" spc="-1" strike="noStrike">
                <a:solidFill>
                  <a:srgbClr val="000000"/>
                </a:solidFill>
                <a:latin typeface="Arial"/>
                <a:ea typeface="DejaVu Sans"/>
              </a:rPr>
              <a:t>. Звідси мінеральна вода по трубам проводиться у ванну будову або до спеціально обладнаного місця для пиття води, яке називається </a:t>
            </a:r>
            <a:r>
              <a:rPr b="1" lang="ru-RU" sz="1800" spc="-1" strike="noStrike">
                <a:solidFill>
                  <a:srgbClr val="ff0000"/>
                </a:solidFill>
                <a:latin typeface="Arial"/>
                <a:ea typeface="DejaVu Sans"/>
              </a:rPr>
              <a:t>бюветом.</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 лікувальною метою застосовують найрізноманітніші мінеральні води. Їх властивості, класифікацію і критерії оцінки терапевтичного впливу на організм людини при різних захворюваннях вивчає і розробляє бальнеологія.</a:t>
            </a:r>
            <a:endParaRPr b="0" lang="ru-RU" sz="1800" spc="-1" strike="noStrike">
              <a:latin typeface="Arial"/>
            </a:endParaRPr>
          </a:p>
          <a:p>
            <a:pPr algn="just">
              <a:lnSpc>
                <a:spcPct val="100000"/>
              </a:lnSpc>
            </a:pPr>
            <a:r>
              <a:rPr b="1" i="1" lang="ru-RU" sz="1800" spc="-1" strike="noStrike">
                <a:solidFill>
                  <a:srgbClr val="ff0000"/>
                </a:solidFill>
                <a:latin typeface="Arial"/>
                <a:ea typeface="DejaVu Sans"/>
              </a:rPr>
              <a:t>Ропа </a:t>
            </a:r>
            <a:r>
              <a:rPr b="1" lang="ru-RU" sz="1800" spc="-1" strike="noStrike">
                <a:solidFill>
                  <a:srgbClr val="000000"/>
                </a:solidFill>
                <a:latin typeface="Arial"/>
                <a:ea typeface="DejaVu Sans"/>
              </a:rPr>
              <a:t>— високомінералізовані мінеральні води відкритих водойм (озер, лиманів).</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CustomShape 1"/>
          <p:cNvSpPr/>
          <p:nvPr/>
        </p:nvSpPr>
        <p:spPr>
          <a:xfrm>
            <a:off x="446400" y="214200"/>
            <a:ext cx="8000280" cy="5169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800" spc="-1" strike="noStrike">
                <a:solidFill>
                  <a:srgbClr val="ff0000"/>
                </a:solidFill>
                <a:latin typeface="Arial"/>
                <a:ea typeface="DejaVu Sans"/>
              </a:rPr>
              <a:t>3. Класифікації мінеральних вод.</a:t>
            </a:r>
            <a:endParaRPr b="0" lang="ru-RU" sz="2800" spc="-1" strike="noStrike">
              <a:latin typeface="Arial"/>
            </a:endParaRPr>
          </a:p>
        </p:txBody>
      </p:sp>
      <p:sp>
        <p:nvSpPr>
          <p:cNvPr id="778" name="CustomShape 2"/>
          <p:cNvSpPr/>
          <p:nvPr/>
        </p:nvSpPr>
        <p:spPr>
          <a:xfrm>
            <a:off x="232200" y="857160"/>
            <a:ext cx="8786520" cy="58770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Найбільш важливими показниками для класифікації мінеральних вод є мінералізація, іонний і газовий склад, температура, кислотність і радіоактивність.</a:t>
            </a:r>
            <a:endParaRPr b="0" lang="ru-RU" sz="2000" spc="-1" strike="noStrike">
              <a:latin typeface="Arial"/>
            </a:endParaRPr>
          </a:p>
          <a:p>
            <a:pPr algn="just">
              <a:lnSpc>
                <a:spcPct val="100000"/>
              </a:lnSpc>
            </a:pPr>
            <a:r>
              <a:rPr b="1" lang="ru-RU" sz="2000" spc="-1" strike="noStrike">
                <a:solidFill>
                  <a:srgbClr val="ff0000"/>
                </a:solidFill>
                <a:latin typeface="Arial"/>
                <a:ea typeface="DejaVu Sans"/>
              </a:rPr>
              <a:t>Мінеральні води </a:t>
            </a:r>
            <a:r>
              <a:rPr b="1" lang="ru-RU" sz="2000" spc="-1" strike="noStrike">
                <a:solidFill>
                  <a:srgbClr val="000000"/>
                </a:solidFill>
                <a:latin typeface="Arial"/>
                <a:ea typeface="DejaVu Sans"/>
              </a:rPr>
              <a:t>- це розчинені у воді солі, отже, вони складаються з іонів - катіонів і аніонів.  Тому виділяють:</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 </a:t>
            </a:r>
            <a:r>
              <a:rPr b="1" lang="ru-RU" sz="2000" spc="-1" strike="noStrike">
                <a:solidFill>
                  <a:srgbClr val="7030a0"/>
                </a:solidFill>
                <a:latin typeface="Arial"/>
                <a:ea typeface="DejaVu Sans"/>
              </a:rPr>
              <a:t>за переважаючим катіоном </a:t>
            </a:r>
            <a:r>
              <a:rPr b="1" lang="ru-RU" sz="2000" spc="-1" strike="noStrike">
                <a:solidFill>
                  <a:srgbClr val="000000"/>
                </a:solidFill>
                <a:latin typeface="Arial"/>
                <a:ea typeface="DejaVu Sans"/>
              </a:rPr>
              <a:t>— натрієві, кальцієві, магнієві води;</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 </a:t>
            </a:r>
            <a:r>
              <a:rPr b="1" lang="ru-RU" sz="2000" spc="-1" strike="noStrike">
                <a:solidFill>
                  <a:srgbClr val="7030a0"/>
                </a:solidFill>
                <a:latin typeface="Arial"/>
                <a:ea typeface="DejaVu Sans"/>
              </a:rPr>
              <a:t>за переважаючим аніоном </a:t>
            </a:r>
            <a:r>
              <a:rPr b="1" lang="ru-RU" sz="2000" spc="-1" strike="noStrike">
                <a:solidFill>
                  <a:srgbClr val="000000"/>
                </a:solidFill>
                <a:latin typeface="Arial"/>
                <a:ea typeface="DejaVu Sans"/>
              </a:rPr>
              <a:t>— хлоридні, гідрокарбонатні, сульфатні води;</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 </a:t>
            </a:r>
            <a:r>
              <a:rPr b="1" lang="ru-RU" sz="2000" spc="-1" strike="noStrike">
                <a:solidFill>
                  <a:srgbClr val="7030a0"/>
                </a:solidFill>
                <a:latin typeface="Arial"/>
                <a:ea typeface="DejaVu Sans"/>
              </a:rPr>
              <a:t>за вмістом газів </a:t>
            </a:r>
            <a:r>
              <a:rPr b="1" lang="ru-RU" sz="2000" spc="-1" strike="noStrike">
                <a:solidFill>
                  <a:srgbClr val="000000"/>
                </a:solidFill>
                <a:latin typeface="Arial"/>
                <a:ea typeface="DejaVu Sans"/>
              </a:rPr>
              <a:t>— сульфідні, вуглекислі та радонові мінеральні води;</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 </a:t>
            </a:r>
            <a:r>
              <a:rPr b="1" lang="ru-RU" sz="2000" spc="-1" strike="noStrike">
                <a:solidFill>
                  <a:srgbClr val="7030a0"/>
                </a:solidFill>
                <a:latin typeface="Arial"/>
                <a:ea typeface="DejaVu Sans"/>
              </a:rPr>
              <a:t>за вмістом біологічно активних мікрокомпонентів </a:t>
            </a:r>
            <a:r>
              <a:rPr b="1" lang="ru-RU" sz="2000" spc="-1" strike="noStrike">
                <a:solidFill>
                  <a:srgbClr val="000000"/>
                </a:solidFill>
                <a:latin typeface="Arial"/>
                <a:ea typeface="DejaVu Sans"/>
              </a:rPr>
              <a:t>- залізисті, миш’яковмісні, йодо-бромні та інші мінеральні води.</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Інший важливий показник — </a:t>
            </a:r>
            <a:r>
              <a:rPr b="1" lang="ru-RU" sz="2000" spc="-1" strike="noStrike">
                <a:solidFill>
                  <a:srgbClr val="ff0000"/>
                </a:solidFill>
                <a:latin typeface="Arial"/>
                <a:ea typeface="DejaVu Sans"/>
              </a:rPr>
              <a:t>мінералізація </a:t>
            </a:r>
            <a:r>
              <a:rPr b="1" lang="ru-RU" sz="2000" spc="-1" strike="noStrike">
                <a:solidFill>
                  <a:srgbClr val="000000"/>
                </a:solidFill>
                <a:latin typeface="Arial"/>
                <a:ea typeface="DejaVu Sans"/>
              </a:rPr>
              <a:t>— це вміст всіх розчинених у воді речовин (іонів заліза, кальцію, калію, натрію, миш’яку, йоду, брому та ін.) без газів. Вона виражається в г/л (грамах на літр). До мінеральних відносяться всі води з мінералізацією </a:t>
            </a:r>
            <a:r>
              <a:rPr b="1" i="1" lang="ru-RU" sz="2000" spc="-1" strike="noStrike">
                <a:solidFill>
                  <a:srgbClr val="7030a0"/>
                </a:solidFill>
                <a:latin typeface="Arial"/>
                <a:ea typeface="DejaVu Sans"/>
              </a:rPr>
              <a:t>більше 2 г/л</a:t>
            </a:r>
            <a:r>
              <a:rPr b="1" lang="ru-RU" sz="2000" spc="-1" strike="noStrike">
                <a:solidFill>
                  <a:srgbClr val="000000"/>
                </a:solidFill>
                <a:latin typeface="Arial"/>
                <a:ea typeface="DejaVu Sans"/>
              </a:rPr>
              <a:t>.</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За ступенем мінералізації розрізняють води питного і бальнеологічного призначення.</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CustomShape 1"/>
          <p:cNvSpPr/>
          <p:nvPr/>
        </p:nvSpPr>
        <p:spPr>
          <a:xfrm>
            <a:off x="285480" y="214200"/>
            <a:ext cx="8679240" cy="62449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Отже, оцінка бальнеологічних ресурсів здійснюється на основі медико-біологічного і технологічного підходів. При цьому використовуються як кількісні (м3 води за добу на км2 території, кількість джерел мінеральної води на одиницю площі, міра їх мінералізації, вміст органічних речовин та ін.), так і якісні (унікальний хімічний склад, сприятливість для лікування тих чи інших хвороб тощо) показники, що покладені в основу класифікації та типізації бальнеологічних ресурсів.</a:t>
            </a:r>
            <a:endParaRPr b="0" lang="ru-RU" sz="2000" spc="-1" strike="noStrike">
              <a:latin typeface="Arial"/>
            </a:endParaRPr>
          </a:p>
          <a:p>
            <a:pPr algn="just">
              <a:lnSpc>
                <a:spcPct val="100000"/>
              </a:lnSpc>
            </a:pPr>
            <a:r>
              <a:rPr b="1" i="1" lang="ru-RU" sz="2400" spc="-1" strike="noStrike">
                <a:solidFill>
                  <a:srgbClr val="7030a0"/>
                </a:solidFill>
                <a:latin typeface="Arial"/>
                <a:ea typeface="DejaVu Sans"/>
              </a:rPr>
              <a:t>Води питного призначення:</a:t>
            </a:r>
            <a:endParaRPr b="0" lang="ru-RU" sz="2400" spc="-1" strike="noStrike">
              <a:latin typeface="Arial"/>
            </a:endParaRPr>
          </a:p>
          <a:p>
            <a:pPr algn="just">
              <a:lnSpc>
                <a:spcPct val="100000"/>
              </a:lnSpc>
            </a:pPr>
            <a:r>
              <a:rPr b="1" i="1" lang="ru-RU" sz="2000" spc="-1" strike="noStrike">
                <a:solidFill>
                  <a:srgbClr val="ff0000"/>
                </a:solidFill>
                <a:latin typeface="Arial"/>
                <a:ea typeface="DejaVu Sans"/>
              </a:rPr>
              <a:t>а) лікувально-столові:</a:t>
            </a:r>
            <a:endParaRPr b="0" lang="ru-RU" sz="2000" spc="-1" strike="noStrike">
              <a:latin typeface="Arial"/>
            </a:endParaRPr>
          </a:p>
          <a:p>
            <a:pPr algn="just">
              <a:lnSpc>
                <a:spcPct val="100000"/>
              </a:lnSpc>
            </a:pPr>
            <a:r>
              <a:rPr b="1" i="1" lang="ru-RU" sz="2000" spc="-1" strike="noStrike">
                <a:solidFill>
                  <a:srgbClr val="000000"/>
                </a:solidFill>
                <a:latin typeface="Arial"/>
                <a:ea typeface="DejaVu Sans"/>
              </a:rPr>
              <a:t>- слабомінералізовані М &lt; 2 г/л</a:t>
            </a:r>
            <a:endParaRPr b="0" lang="ru-RU" sz="2000" spc="-1" strike="noStrike">
              <a:latin typeface="Arial"/>
            </a:endParaRPr>
          </a:p>
          <a:p>
            <a:pPr algn="just">
              <a:lnSpc>
                <a:spcPct val="100000"/>
              </a:lnSpc>
            </a:pPr>
            <a:r>
              <a:rPr b="1" i="1" lang="ru-RU" sz="2000" spc="-1" strike="noStrike">
                <a:solidFill>
                  <a:srgbClr val="000000"/>
                </a:solidFill>
                <a:latin typeface="Arial"/>
                <a:ea typeface="DejaVu Sans"/>
              </a:rPr>
              <a:t>- маломінералізовані М = 2-5 г/л;</a:t>
            </a:r>
            <a:endParaRPr b="0" lang="ru-RU" sz="2000" spc="-1" strike="noStrike">
              <a:latin typeface="Arial"/>
            </a:endParaRPr>
          </a:p>
          <a:p>
            <a:pPr algn="just">
              <a:lnSpc>
                <a:spcPct val="100000"/>
              </a:lnSpc>
            </a:pPr>
            <a:r>
              <a:rPr b="1" i="1" lang="ru-RU" sz="2000" spc="-1" strike="noStrike">
                <a:solidFill>
                  <a:srgbClr val="ff0000"/>
                </a:solidFill>
                <a:latin typeface="Arial"/>
                <a:ea typeface="DejaVu Sans"/>
              </a:rPr>
              <a:t>б) лікувально-питні:</a:t>
            </a:r>
            <a:endParaRPr b="0" lang="ru-RU" sz="2000" spc="-1" strike="noStrike">
              <a:latin typeface="Arial"/>
            </a:endParaRPr>
          </a:p>
          <a:p>
            <a:pPr algn="just">
              <a:lnSpc>
                <a:spcPct val="100000"/>
              </a:lnSpc>
            </a:pPr>
            <a:r>
              <a:rPr b="1" i="1" lang="ru-RU" sz="2000" spc="-1" strike="noStrike">
                <a:solidFill>
                  <a:srgbClr val="ff0000"/>
                </a:solidFill>
                <a:latin typeface="Arial"/>
                <a:ea typeface="DejaVu Sans"/>
              </a:rPr>
              <a:t>- </a:t>
            </a:r>
            <a:r>
              <a:rPr b="1" i="1" lang="ru-RU" sz="2000" spc="-1" strike="noStrike">
                <a:solidFill>
                  <a:srgbClr val="000000"/>
                </a:solidFill>
                <a:latin typeface="Arial"/>
                <a:ea typeface="DejaVu Sans"/>
              </a:rPr>
              <a:t>середньомінералізовані М = 5-10 г/л.</a:t>
            </a:r>
            <a:endParaRPr b="0" lang="ru-RU" sz="2000" spc="-1" strike="noStrike">
              <a:latin typeface="Arial"/>
            </a:endParaRPr>
          </a:p>
          <a:p>
            <a:pPr algn="just">
              <a:lnSpc>
                <a:spcPct val="100000"/>
              </a:lnSpc>
            </a:pPr>
            <a:r>
              <a:rPr b="1" i="1" lang="ru-RU" sz="2400" spc="-1" strike="noStrike">
                <a:solidFill>
                  <a:srgbClr val="7030a0"/>
                </a:solidFill>
                <a:latin typeface="Arial"/>
                <a:ea typeface="DejaVu Sans"/>
              </a:rPr>
              <a:t>Води бальнеологічного призначення:</a:t>
            </a:r>
            <a:endParaRPr b="0" lang="ru-RU" sz="2400" spc="-1" strike="noStrike">
              <a:latin typeface="Arial"/>
            </a:endParaRPr>
          </a:p>
          <a:p>
            <a:pPr algn="just">
              <a:lnSpc>
                <a:spcPct val="100000"/>
              </a:lnSpc>
            </a:pPr>
            <a:r>
              <a:rPr b="1" i="1" lang="ru-RU" sz="2000" spc="-1" strike="noStrike">
                <a:solidFill>
                  <a:srgbClr val="000000"/>
                </a:solidFill>
                <a:latin typeface="Arial"/>
                <a:ea typeface="DejaVu Sans"/>
              </a:rPr>
              <a:t>- високомінералізовані М = 10—35 г/л;</a:t>
            </a:r>
            <a:endParaRPr b="0" lang="ru-RU" sz="2000" spc="-1" strike="noStrike">
              <a:latin typeface="Arial"/>
            </a:endParaRPr>
          </a:p>
          <a:p>
            <a:pPr algn="just">
              <a:lnSpc>
                <a:spcPct val="100000"/>
              </a:lnSpc>
            </a:pPr>
            <a:r>
              <a:rPr b="1" i="1" lang="ru-RU" sz="2000" spc="-1" strike="noStrike">
                <a:solidFill>
                  <a:srgbClr val="000000"/>
                </a:solidFill>
                <a:latin typeface="Arial"/>
                <a:ea typeface="DejaVu Sans"/>
              </a:rPr>
              <a:t>- розсоли М = 35—150 г/л;</a:t>
            </a:r>
            <a:endParaRPr b="0" lang="ru-RU" sz="2000" spc="-1" strike="noStrike">
              <a:latin typeface="Arial"/>
            </a:endParaRPr>
          </a:p>
          <a:p>
            <a:pPr algn="just">
              <a:lnSpc>
                <a:spcPct val="100000"/>
              </a:lnSpc>
            </a:pPr>
            <a:r>
              <a:rPr b="1" i="1" lang="ru-RU" sz="2000" spc="-1" strike="noStrike">
                <a:solidFill>
                  <a:srgbClr val="000000"/>
                </a:solidFill>
                <a:latin typeface="Arial"/>
                <a:ea typeface="DejaVu Sans"/>
              </a:rPr>
              <a:t>- міцні розсоли М = 150—600 г/л;</a:t>
            </a:r>
            <a:endParaRPr b="0" lang="ru-RU" sz="2000" spc="-1" strike="noStrike">
              <a:latin typeface="Arial"/>
            </a:endParaRPr>
          </a:p>
          <a:p>
            <a:pPr algn="just">
              <a:lnSpc>
                <a:spcPct val="100000"/>
              </a:lnSpc>
            </a:pPr>
            <a:r>
              <a:rPr b="1" i="1" lang="ru-RU" sz="2000" spc="-1" strike="noStrike">
                <a:solidFill>
                  <a:srgbClr val="000000"/>
                </a:solidFill>
                <a:latin typeface="Arial"/>
                <a:ea typeface="DejaVu Sans"/>
              </a:rPr>
              <a:t>- дуже міцні розсоли М &gt; 600 г/л.</a:t>
            </a:r>
            <a:endParaRPr b="0" lang="ru-RU" sz="2000" spc="-1" strike="noStrike">
              <a:latin typeface="Arial"/>
            </a:endParaRPr>
          </a:p>
          <a:p>
            <a:pPr algn="just">
              <a:lnSpc>
                <a:spcPct val="100000"/>
              </a:lnSpc>
            </a:pPr>
            <a:r>
              <a:rPr b="1" i="1" lang="ru-RU" sz="1600" spc="-1" strike="noStrike">
                <a:solidFill>
                  <a:srgbClr val="ff0000"/>
                </a:solidFill>
                <a:latin typeface="Arial"/>
                <a:ea typeface="DejaVu Sans"/>
              </a:rPr>
              <a:t>Розсоли з М &gt; 150 г/л розбавляють прісною водою до нормальної</a:t>
            </a:r>
            <a:r>
              <a:rPr b="0" i="1" lang="ru-RU" sz="1600" spc="-1" strike="noStrike">
                <a:solidFill>
                  <a:srgbClr val="ff0000"/>
                </a:solidFill>
                <a:latin typeface="Arial"/>
                <a:ea typeface="DejaVu Sans"/>
              </a:rPr>
              <a:t> </a:t>
            </a:r>
            <a:r>
              <a:rPr b="1" i="1" lang="ru-RU" sz="1600" spc="-1" strike="noStrike">
                <a:solidFill>
                  <a:srgbClr val="ff0000"/>
                </a:solidFill>
                <a:latin typeface="Arial"/>
                <a:ea typeface="DejaVu Sans"/>
              </a:rPr>
              <a:t>мінералізації.</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CustomShape 1"/>
          <p:cNvSpPr/>
          <p:nvPr/>
        </p:nvSpPr>
        <p:spPr>
          <a:xfrm>
            <a:off x="499680" y="428760"/>
            <a:ext cx="8442360" cy="55760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7030a0"/>
                </a:solidFill>
                <a:latin typeface="Arial"/>
                <a:ea typeface="DejaVu Sans"/>
              </a:rPr>
              <a:t>Отже, мінеральні води поділяються за мірою їх мінералізації: </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прісні (до 2 г/л),</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малої мінералізації (2-5 г/л),</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середньої мінералізації (5-15 г/л),</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високої мінералізації (15-35 г/л),</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розсоли (більше 35 г/л, деякі джерела — більше 50 г/л).</a:t>
            </a:r>
            <a:endParaRPr b="0" lang="ru-RU" sz="2400" spc="-1" strike="noStrike">
              <a:latin typeface="Arial"/>
            </a:endParaRPr>
          </a:p>
          <a:p>
            <a:pPr>
              <a:lnSpc>
                <a:spcPct val="100000"/>
              </a:lnSpc>
            </a:pPr>
            <a:r>
              <a:rPr b="1" lang="ru-RU" sz="2400" spc="-1" strike="noStrike">
                <a:solidFill>
                  <a:srgbClr val="7030a0"/>
                </a:solidFill>
                <a:latin typeface="Arial"/>
                <a:ea typeface="DejaVu Sans"/>
              </a:rPr>
              <a:t>При цьому до:</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питних лікувально-столових вод відносяться води з мінералізацією 1-10 г/л,</a:t>
            </a:r>
            <a:endParaRPr b="0" lang="ru-RU" sz="2400" spc="-1" strike="noStrike">
              <a:latin typeface="Arial"/>
            </a:endParaRPr>
          </a:p>
          <a:p>
            <a:pPr indent="-216000">
              <a:lnSpc>
                <a:spcPct val="100000"/>
              </a:lnSpc>
              <a:buClr>
                <a:srgbClr val="000000"/>
              </a:buClr>
              <a:buFont typeface="Wingdings" charset="2"/>
              <a:buChar char=""/>
            </a:pPr>
            <a:r>
              <a:rPr b="1" lang="ru-RU" sz="2400" spc="-1" strike="noStrike">
                <a:solidFill>
                  <a:srgbClr val="000000"/>
                </a:solidFill>
                <a:latin typeface="Arial"/>
                <a:ea typeface="DejaVu Sans"/>
              </a:rPr>
              <a:t>− </a:t>
            </a:r>
            <a:r>
              <a:rPr b="1" lang="ru-RU" sz="2400" spc="-1" strike="noStrike">
                <a:solidFill>
                  <a:srgbClr val="000000"/>
                </a:solidFill>
                <a:latin typeface="Arial"/>
                <a:ea typeface="DejaVu Sans"/>
              </a:rPr>
              <a:t>до лікувальних — 10-15 г/л або — при наявності в них бальнеотерапевтичного вмісту миш'яку, бору та деяких інших біологічно активних елементів — понад 10 г/л.</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CustomShape 1"/>
          <p:cNvSpPr/>
          <p:nvPr/>
        </p:nvSpPr>
        <p:spPr>
          <a:xfrm>
            <a:off x="821520" y="571320"/>
            <a:ext cx="8036280" cy="52102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ff0000"/>
                </a:solidFill>
                <a:latin typeface="Arial"/>
                <a:ea typeface="DejaVu Sans"/>
              </a:rPr>
              <a:t>Відповідно до стану науки перші класифікації мінеральних вод були досить примітивними. </a:t>
            </a:r>
            <a:r>
              <a:rPr b="1" lang="ru-RU" sz="2400" spc="-1" strike="noStrike">
                <a:solidFill>
                  <a:srgbClr val="000000"/>
                </a:solidFill>
                <a:latin typeface="Arial"/>
                <a:ea typeface="DejaVu Sans"/>
              </a:rPr>
              <a:t>Наприклад, мінеральні води розподіляли на:</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а) не послаблюючі;</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б) з незначною послаблюючою дією;</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в) енергійно послаблюючі (класифікація Леманна);</a:t>
            </a:r>
            <a:endParaRPr b="0" lang="ru-RU" sz="2400" spc="-1" strike="noStrike">
              <a:latin typeface="Arial"/>
            </a:endParaRPr>
          </a:p>
          <a:p>
            <a:pPr>
              <a:lnSpc>
                <a:spcPct val="100000"/>
              </a:lnSpc>
            </a:pPr>
            <a:r>
              <a:rPr b="1" lang="ru-RU" sz="2400" spc="-1" strike="noStrike">
                <a:solidFill>
                  <a:srgbClr val="000000"/>
                </a:solidFill>
                <a:latin typeface="Arial"/>
                <a:ea typeface="DejaVu Sans"/>
              </a:rPr>
              <a:t>або на:</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1) муріатичні, тобто з вмістом кухонної солі;</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2) такі, що вміщують сірку;</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3) гіркі;</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4) вуглекислі;</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5) залізисті;</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6) лужні;</a:t>
            </a:r>
            <a:endParaRPr b="0" lang="ru-RU" sz="2400" spc="-1" strike="noStrike">
              <a:latin typeface="Arial"/>
            </a:endParaRPr>
          </a:p>
          <a:p>
            <a:pPr>
              <a:lnSpc>
                <a:spcPct val="100000"/>
              </a:lnSpc>
            </a:pPr>
            <a:r>
              <a:rPr b="1" i="1" lang="ru-RU" sz="2400" spc="-1" strike="noStrike">
                <a:solidFill>
                  <a:srgbClr val="000000"/>
                </a:solidFill>
                <a:latin typeface="Arial"/>
                <a:ea typeface="DejaVu Sans"/>
              </a:rPr>
              <a:t>7) термальні (залежно від авторства).</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2" name="Рисунок 362" descr=""/>
          <p:cNvPicPr/>
          <p:nvPr/>
        </p:nvPicPr>
        <p:blipFill>
          <a:blip r:embed="rId1"/>
          <a:stretch/>
        </p:blipFill>
        <p:spPr>
          <a:xfrm>
            <a:off x="2375640" y="72000"/>
            <a:ext cx="4643640" cy="6786360"/>
          </a:xfrm>
          <a:prstGeom prst="rect">
            <a:avLst/>
          </a:prstGeom>
          <a:ln>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3" name="Рисунок 366" descr=""/>
          <p:cNvPicPr/>
          <p:nvPr/>
        </p:nvPicPr>
        <p:blipFill>
          <a:blip r:embed="rId1"/>
          <a:srcRect l="33664" t="22062" r="36224" b="42815"/>
          <a:stretch/>
        </p:blipFill>
        <p:spPr>
          <a:xfrm>
            <a:off x="660600" y="714240"/>
            <a:ext cx="7714800" cy="5928840"/>
          </a:xfrm>
          <a:prstGeom prst="rect">
            <a:avLst/>
          </a:prstGeom>
          <a:ln>
            <a:noFill/>
          </a:ln>
        </p:spPr>
      </p:pic>
      <p:sp>
        <p:nvSpPr>
          <p:cNvPr id="784" name="CustomShape 1"/>
          <p:cNvSpPr/>
          <p:nvPr/>
        </p:nvSpPr>
        <p:spPr>
          <a:xfrm>
            <a:off x="553320" y="214200"/>
            <a:ext cx="8250840" cy="699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7030a0"/>
                </a:solidFill>
                <a:latin typeface="Arial"/>
                <a:ea typeface="DejaVu Sans"/>
              </a:rPr>
              <a:t>Загальні медичні показання до використання мінеральних вод наведені в табл.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5" name="Рисунок 367" descr=""/>
          <p:cNvPicPr/>
          <p:nvPr/>
        </p:nvPicPr>
        <p:blipFill>
          <a:blip r:embed="rId1"/>
          <a:srcRect l="33664" t="56476" r="36224" b="12810"/>
          <a:stretch/>
        </p:blipFill>
        <p:spPr>
          <a:xfrm>
            <a:off x="606960" y="714240"/>
            <a:ext cx="7664400" cy="568692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CustomShape 1"/>
          <p:cNvSpPr/>
          <p:nvPr/>
        </p:nvSpPr>
        <p:spPr>
          <a:xfrm>
            <a:off x="339120" y="216000"/>
            <a:ext cx="8571960" cy="62467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i="1" lang="ru-RU" sz="2400" spc="-1" strike="noStrike">
                <a:solidFill>
                  <a:srgbClr val="c9211e"/>
                </a:solidFill>
                <a:latin typeface="Arial"/>
                <a:ea typeface="DejaVu Sans"/>
              </a:rPr>
              <a:t>2. Кліматотерапія.</a:t>
            </a:r>
            <a:endParaRPr b="0" lang="ru-RU" sz="2400" spc="-1" strike="noStrike">
              <a:latin typeface="Arial"/>
            </a:endParaRPr>
          </a:p>
          <a:p>
            <a:pPr algn="just">
              <a:lnSpc>
                <a:spcPct val="100000"/>
              </a:lnSpc>
            </a:pPr>
            <a:r>
              <a:rPr b="1" i="1" lang="ru-RU" sz="2000" spc="-1" strike="noStrike">
                <a:solidFill>
                  <a:srgbClr val="7030a0"/>
                </a:solidFill>
                <a:latin typeface="Arial"/>
                <a:ea typeface="DejaVu Sans"/>
              </a:rPr>
              <a:t>Кліматичний курорт </a:t>
            </a:r>
            <a:r>
              <a:rPr b="1" lang="ru-RU" sz="1800" spc="-1" strike="noStrike">
                <a:solidFill>
                  <a:srgbClr val="000000"/>
                </a:solidFill>
                <a:latin typeface="Arial"/>
                <a:ea typeface="DejaVu Sans"/>
              </a:rPr>
              <a:t>- тип курорту, де як основний лікувально-профілактичний чинник використовується клімат. Виділяють: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курорти лісової зони,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курорти лісостепової і степової зон,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курорти напівпустель і пустель,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курорти середземноморського поясу,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курорти вологих субтропіків,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курорти мусонного типу клімату, </a:t>
            </a:r>
            <a:endParaRPr b="0" lang="ru-RU" sz="1800" spc="-1" strike="noStrike">
              <a:latin typeface="Arial"/>
            </a:endParaRPr>
          </a:p>
          <a:p>
            <a:pPr indent="-216000" algn="just">
              <a:lnSpc>
                <a:spcPct val="100000"/>
              </a:lnSpc>
              <a:buClr>
                <a:srgbClr val="7030a0"/>
              </a:buClr>
              <a:buFont typeface="Wingdings" charset="2"/>
              <a:buChar char=""/>
            </a:pPr>
            <a:r>
              <a:rPr b="1" i="1" lang="ru-RU" sz="1800" spc="-1" strike="noStrike">
                <a:solidFill>
                  <a:srgbClr val="7030a0"/>
                </a:solidFill>
                <a:latin typeface="Arial"/>
                <a:ea typeface="DejaVu Sans"/>
              </a:rPr>
              <a:t>гірськокліматичні курорти</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Клімат</a:t>
            </a:r>
            <a:r>
              <a:rPr b="1" lang="ru-RU" sz="1800" spc="-1" strike="noStrike">
                <a:solidFill>
                  <a:srgbClr val="000000"/>
                </a:solidFill>
                <a:latin typeface="Arial"/>
                <a:ea typeface="DejaVu Sans"/>
              </a:rPr>
              <a:t> — це багатолітній режим погоди визначеної місцевості.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Залежно від амплітуди переважаючих атмосферних і земних чинників (перш за все температури і вологості повітря) розрізняють такі типи клімату:   </a:t>
            </a:r>
            <a:r>
              <a:rPr b="1" i="1" lang="ru-RU" sz="1800" spc="-1" strike="noStrike">
                <a:solidFill>
                  <a:srgbClr val="000000"/>
                </a:solidFill>
                <a:latin typeface="Arial"/>
                <a:ea typeface="DejaVu Sans"/>
              </a:rPr>
              <a:t>континентальний (рівнинний і гірський);   морський.  </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І. Континентальний клімат:  </a:t>
            </a:r>
            <a:endParaRPr b="0" lang="ru-RU" sz="1800" spc="-1" strike="noStrike">
              <a:latin typeface="Arial"/>
            </a:endParaRPr>
          </a:p>
          <a:p>
            <a:pPr algn="just">
              <a:lnSpc>
                <a:spcPct val="100000"/>
              </a:lnSpc>
            </a:pPr>
            <a:r>
              <a:rPr b="1" i="1" lang="ru-RU" sz="1800" spc="-1" strike="noStrike">
                <a:solidFill>
                  <a:srgbClr val="0070c0"/>
                </a:solidFill>
                <a:latin typeface="Arial"/>
                <a:ea typeface="DejaVu Sans"/>
              </a:rPr>
              <a:t>Клімат рівнин: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теплий і сухий (пустеля, степи);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теплий і вологий (тропіки, субтропіки);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прохолодний і сухий (ліси, тайга);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прохолодний і вологий (тундра).  </a:t>
            </a:r>
            <a:endParaRPr b="0" lang="ru-RU" sz="1800" spc="-1" strike="noStrike">
              <a:latin typeface="Arial"/>
            </a:endParaRPr>
          </a:p>
          <a:p>
            <a:pPr algn="just">
              <a:lnSpc>
                <a:spcPct val="100000"/>
              </a:lnSpc>
            </a:pPr>
            <a:r>
              <a:rPr b="1" i="1" lang="ru-RU" sz="1800" spc="-1" strike="noStrike">
                <a:solidFill>
                  <a:srgbClr val="0070c0"/>
                </a:solidFill>
                <a:latin typeface="Arial"/>
                <a:ea typeface="DejaVu Sans"/>
              </a:rPr>
              <a:t>Клімат гір:   </a:t>
            </a:r>
            <a:r>
              <a:rPr b="1" lang="ru-RU" sz="1800" spc="-1" strike="noStrike">
                <a:solidFill>
                  <a:srgbClr val="000000"/>
                </a:solidFill>
                <a:latin typeface="Arial"/>
                <a:ea typeface="DejaVu Sans"/>
              </a:rPr>
              <a:t>низькогір’я (500 м);   середніх (500 — 1000 м);   високих( 1000 — 2500 м).</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CustomShape 1"/>
          <p:cNvSpPr/>
          <p:nvPr/>
        </p:nvSpPr>
        <p:spPr>
          <a:xfrm>
            <a:off x="216000" y="144000"/>
            <a:ext cx="8625960" cy="66740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Питна мінеральна вода викликає зміну водно-сольового та інших обмінних процесів в організмі людини, кислотно-лужної рівноваги, функцій різних органів.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Лікувальна дія мінеральних вод питного призначення виявляється за активністю їх іонного складу або за дією біологічно активних мікрокомпонентів. Дуже важливо при їх застосуванні знати кислотність (рН). Вона виражається водневим показником. Нейтральний розчин має рН = 7.</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Розрізняють:</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сильнокислі води рН = 5,5;</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слабокислі води рН = 5,5—6,8;</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нейтральні води рН = 6,8—7,2;</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слаболужні води рН = 7,2—8,5;</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сильнолужні води рН = 8,5.</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Температура має важливе значення для збереження розчинених у воді газів. Чим вище буде температура, тим швидше гази випаровуються.</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Виділяють:</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холодні води з t &lt; 20 °С</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теплі води з t = 20-36 ° С</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термальні води з t = 37-42 ° С</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високотермальні води з t &gt; 42 ° С.</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Температура мінеральних вод іноді може досягати 90 °С і навіть вище.</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Але слід знати, що температура води в мінеральних ваннах не повинна бути вище 38 °С і пам’ятати, що самолікування у ваннах неприпустимо.</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CustomShape 1"/>
          <p:cNvSpPr/>
          <p:nvPr/>
        </p:nvSpPr>
        <p:spPr>
          <a:xfrm>
            <a:off x="660600" y="0"/>
            <a:ext cx="8143560" cy="8218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ea typeface="DejaVu Sans"/>
              </a:rPr>
              <a:t>Скорочене позначення хімічного складу, деяких фізичних властивостей мінеральних вод</a:t>
            </a:r>
            <a:r>
              <a:rPr b="1" lang="ru-RU" sz="1800" spc="-1" strike="noStrike">
                <a:solidFill>
                  <a:srgbClr val="ff0000"/>
                </a:solidFill>
                <a:latin typeface="Arial"/>
                <a:ea typeface="DejaVu Sans"/>
              </a:rPr>
              <a:t>.</a:t>
            </a:r>
            <a:endParaRPr b="0" lang="ru-RU" sz="1800" spc="-1" strike="noStrike">
              <a:latin typeface="Arial"/>
            </a:endParaRPr>
          </a:p>
        </p:txBody>
      </p:sp>
      <p:sp>
        <p:nvSpPr>
          <p:cNvPr id="788" name="CustomShape 2"/>
          <p:cNvSpPr/>
          <p:nvPr/>
        </p:nvSpPr>
        <p:spPr>
          <a:xfrm>
            <a:off x="216000" y="801000"/>
            <a:ext cx="8712000" cy="58510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Для скороченого позначення хімічного складу, деяких фізичних властивостей мінеральних вод використовується </a:t>
            </a:r>
            <a:r>
              <a:rPr b="1" lang="ru-RU" sz="1800" spc="-1" strike="noStrike">
                <a:solidFill>
                  <a:srgbClr val="ff0000"/>
                </a:solidFill>
                <a:latin typeface="Arial"/>
                <a:ea typeface="DejaVu Sans"/>
              </a:rPr>
              <a:t>формула Курлова-Карстенса</a:t>
            </a:r>
            <a:r>
              <a:rPr b="1" lang="ru-RU" sz="1800" spc="-1" strike="noStrike">
                <a:solidFill>
                  <a:srgbClr val="000000"/>
                </a:solidFill>
                <a:latin typeface="Arial"/>
                <a:ea typeface="DejaVu Sans"/>
              </a:rPr>
              <a:t>.</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У ній вказується вміст іонів і газу, мінералізація, співвідношення основних катіонів та аніонів (у %), температура води при виході, кислотність (лужність), радіоактивність.</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У чисельнику записують склад аніонів (у %), у знаменнику – склад катіонів, які присутні у воді в кількості понад 5%-екв. Перед дробом вказують величину мінералізації </a:t>
            </a:r>
            <a:r>
              <a:rPr b="1" i="1" lang="ru-RU" sz="1800" spc="-1" strike="noStrike">
                <a:solidFill>
                  <a:srgbClr val="000000"/>
                </a:solidFill>
                <a:latin typeface="Arial"/>
                <a:ea typeface="DejaVu Sans"/>
              </a:rPr>
              <a:t>М</a:t>
            </a:r>
            <a:r>
              <a:rPr b="1" lang="ru-RU" sz="1800" spc="-1" strike="noStrike">
                <a:solidFill>
                  <a:srgbClr val="000000"/>
                </a:solidFill>
                <a:latin typeface="Arial"/>
                <a:ea typeface="DejaVu Sans"/>
              </a:rPr>
              <a:t>(в г/л), а також недисоційовані складові, розчинні гази (в мг/л) і радіоактивність (в еманах), якщо вони надають воді специфічних ознак. За дробом – </a:t>
            </a:r>
            <a:r>
              <a:rPr b="1" i="1" lang="ru-RU" sz="1800" spc="-1" strike="noStrike">
                <a:solidFill>
                  <a:srgbClr val="000000"/>
                </a:solidFill>
                <a:latin typeface="Arial"/>
                <a:ea typeface="DejaVu Sans"/>
              </a:rPr>
              <a:t>рН</a:t>
            </a:r>
            <a:r>
              <a:rPr b="1" lang="ru-RU" sz="1800" spc="-1" strike="noStrike">
                <a:solidFill>
                  <a:srgbClr val="000000"/>
                </a:solidFill>
                <a:latin typeface="Arial"/>
                <a:ea typeface="DejaVu Sans"/>
              </a:rPr>
              <a:t> і температуру </a:t>
            </a:r>
            <a:r>
              <a:rPr b="1" i="1" lang="ru-RU" sz="1800" spc="-1" strike="noStrike">
                <a:solidFill>
                  <a:srgbClr val="000000"/>
                </a:solidFill>
                <a:latin typeface="Arial"/>
                <a:ea typeface="DejaVu Sans"/>
              </a:rPr>
              <a:t>T </a:t>
            </a:r>
            <a:r>
              <a:rPr b="1" lang="ru-RU" sz="1800" spc="-1" strike="noStrike">
                <a:solidFill>
                  <a:srgbClr val="000000"/>
                </a:solidFill>
                <a:latin typeface="Arial"/>
                <a:ea typeface="DejaVu Sans"/>
              </a:rPr>
              <a:t>(в </a:t>
            </a:r>
            <a:r>
              <a:rPr b="1" lang="ru-RU" sz="1800" spc="-1" strike="noStrike" baseline="30000">
                <a:solidFill>
                  <a:srgbClr val="000000"/>
                </a:solidFill>
                <a:latin typeface="Arial"/>
                <a:ea typeface="DejaVu Sans"/>
              </a:rPr>
              <a:t>0</a:t>
            </a:r>
            <a:r>
              <a:rPr b="1" i="1" lang="ru-RU" sz="1800" spc="-1" strike="noStrike">
                <a:solidFill>
                  <a:srgbClr val="000000"/>
                </a:solidFill>
                <a:latin typeface="Arial"/>
                <a:ea typeface="DejaVu Sans"/>
              </a:rPr>
              <a:t>С</a:t>
            </a:r>
            <a:r>
              <a:rPr b="1" lang="ru-RU" sz="1800" spc="-1" strike="noStrike">
                <a:solidFill>
                  <a:srgbClr val="000000"/>
                </a:solidFill>
                <a:latin typeface="Arial"/>
                <a:ea typeface="DejaVu Sans"/>
              </a:rPr>
              <a:t>) води, а також дебіт свердловини чи джерела. Широко використовується в </a:t>
            </a:r>
            <a:r>
              <a:rPr b="1" i="1" lang="ru-RU" sz="1800" spc="-1" strike="noStrike">
                <a:solidFill>
                  <a:srgbClr val="000000"/>
                </a:solidFill>
                <a:latin typeface="Arial"/>
                <a:ea typeface="DejaVu Sans"/>
              </a:rPr>
              <a:t>гідрогеохімії</a:t>
            </a:r>
            <a:r>
              <a:rPr b="1" lang="ru-RU" sz="1800" spc="-1" strike="noStrike">
                <a:solidFill>
                  <a:srgbClr val="000000"/>
                </a:solidFill>
                <a:latin typeface="Arial"/>
                <a:ea typeface="DejaVu Sans"/>
              </a:rPr>
              <a:t>. Наприклад:</a:t>
            </a:r>
            <a:endParaRPr b="0" lang="ru-RU" sz="1800" spc="-1" strike="noStrike">
              <a:latin typeface="Arial"/>
            </a:endParaRPr>
          </a:p>
          <a:p>
            <a:pPr algn="just">
              <a:lnSpc>
                <a:spcPct val="100000"/>
              </a:lnSpc>
            </a:pPr>
            <a:b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СО – вміст вуглекислого газу в грамах;</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 – ступінь мінералізації в грамах;</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чисельник – переважаючі аніони;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знаменник – переважаючі катіони;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 – температура мінеральної води;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рН – реакція, тощо.</a:t>
            </a:r>
            <a:endParaRPr b="0" lang="ru-RU" sz="1800" spc="-1" strike="noStrike">
              <a:latin typeface="Arial"/>
            </a:endParaRPr>
          </a:p>
        </p:txBody>
      </p:sp>
      <p:pic>
        <p:nvPicPr>
          <p:cNvPr id="789" name="Picture 1" descr=""/>
          <p:cNvPicPr/>
          <p:nvPr/>
        </p:nvPicPr>
        <p:blipFill>
          <a:blip r:embed="rId1"/>
          <a:srcRect l="7139" t="53228" r="62490" b="42392"/>
          <a:stretch/>
        </p:blipFill>
        <p:spPr>
          <a:xfrm>
            <a:off x="1800000" y="4464000"/>
            <a:ext cx="5928840" cy="642600"/>
          </a:xfrm>
          <a:prstGeom prst="rect">
            <a:avLst/>
          </a:prstGeom>
          <a:ln w="936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CustomShape 1"/>
          <p:cNvSpPr/>
          <p:nvPr/>
        </p:nvSpPr>
        <p:spPr>
          <a:xfrm>
            <a:off x="500040" y="357120"/>
            <a:ext cx="8357760" cy="80175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Велику роль в комплексі санаторно-курортного лікування відіграє </a:t>
            </a:r>
            <a:r>
              <a:rPr b="1" lang="ru-RU" sz="2000" spc="-1" strike="noStrike">
                <a:solidFill>
                  <a:srgbClr val="7030a0"/>
                </a:solidFill>
                <a:latin typeface="Arial"/>
                <a:ea typeface="DejaVu Sans"/>
              </a:rPr>
              <a:t>внутрішнє застосування мінеральних вод (пиття). Разова доза (50-300 г) </a:t>
            </a:r>
            <a:r>
              <a:rPr b="1" lang="ru-RU" sz="2000" spc="-1" strike="noStrike">
                <a:solidFill>
                  <a:srgbClr val="000000"/>
                </a:solidFill>
                <a:latin typeface="Arial"/>
                <a:ea typeface="DejaVu Sans"/>
              </a:rPr>
              <a:t>визначається лікарем і залежить від властивостей мінеральних вод, особливостей організму і характеру захворювань. Воду застосовують або холодною, або підігрітою, залежно від захворювання. Після закінчення курсу лікування зберігається тривала дія мінеральних вод. У позакурортних умовах широко застосовуються природні мінеральні води, розлиті в пляшки. Більшість розливних мінеральних вод - лікувально-столові. Деякі мінеральні води тільки лікувальні. Їх реалізують через аптеки і застосовують тільки за призначенням лікаря. Застосування мінеральних вод рекомендують також як </a:t>
            </a:r>
            <a:r>
              <a:rPr b="1" lang="ru-RU" sz="2000" spc="-1" strike="noStrike">
                <a:solidFill>
                  <a:srgbClr val="7030a0"/>
                </a:solidFill>
                <a:latin typeface="Arial"/>
                <a:ea typeface="DejaVu Sans"/>
              </a:rPr>
              <a:t>повторний курс лише через 3—6 місяців </a:t>
            </a:r>
            <a:r>
              <a:rPr b="1" lang="ru-RU" sz="2000" spc="-1" strike="noStrike">
                <a:solidFill>
                  <a:srgbClr val="000000"/>
                </a:solidFill>
                <a:latin typeface="Arial"/>
                <a:ea typeface="DejaVu Sans"/>
              </a:rPr>
              <a:t>після перебування на курорті.</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Штучні мінеральні води виготовляються з хімічно чистих солей, але тотожність з природними мінеральними водами все ж таки не досягається.</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Застосовують в СНД тільки вуглекислі, сульфідні та азотні штучні мінеральні води.</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При застосуванні </a:t>
            </a:r>
            <a:r>
              <a:rPr b="1" lang="ru-RU" sz="2000" spc="-1" strike="noStrike">
                <a:solidFill>
                  <a:srgbClr val="7030a0"/>
                </a:solidFill>
                <a:latin typeface="Arial"/>
                <a:ea typeface="DejaVu Sans"/>
              </a:rPr>
              <a:t>мінеральних ванн </a:t>
            </a:r>
            <a:r>
              <a:rPr b="1" lang="ru-RU" sz="2000" spc="-1" strike="noStrike">
                <a:solidFill>
                  <a:srgbClr val="000000"/>
                </a:solidFill>
                <a:latin typeface="Arial"/>
                <a:ea typeface="DejaVu Sans"/>
              </a:rPr>
              <a:t>на організм людини діють хімічний склад води, її температура, механічний чинник — гідростатичний тиск води, який посилюється душем, гідромасажем, каскадами.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Мінеральні ванни зазвичай призначають при захворюваннях серцево-судинної, нервової системи, опорнорухового апарату, ендокринної системи, шкіри, гінекологічних хворобах та ін.</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CustomShape 1"/>
          <p:cNvSpPr/>
          <p:nvPr/>
        </p:nvSpPr>
        <p:spPr>
          <a:xfrm>
            <a:off x="1656000" y="144000"/>
            <a:ext cx="53521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ff0000"/>
                </a:solidFill>
                <a:latin typeface="Arial"/>
                <a:ea typeface="DejaVu Sans"/>
              </a:rPr>
              <a:t>Основні типи мінеральних вод.</a:t>
            </a:r>
            <a:endParaRPr b="0" lang="ru-RU" sz="2400" spc="-1" strike="noStrike">
              <a:latin typeface="Arial"/>
            </a:endParaRPr>
          </a:p>
        </p:txBody>
      </p:sp>
      <p:sp>
        <p:nvSpPr>
          <p:cNvPr id="792" name="CustomShape 2"/>
          <p:cNvSpPr/>
          <p:nvPr/>
        </p:nvSpPr>
        <p:spPr>
          <a:xfrm>
            <a:off x="246960" y="720000"/>
            <a:ext cx="8609040" cy="529380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ff0000"/>
                </a:solidFill>
                <a:latin typeface="Arial"/>
                <a:ea typeface="DejaVu Sans"/>
              </a:rPr>
              <a:t>1) Хлоридно-натрієві води</a:t>
            </a:r>
            <a:r>
              <a:rPr b="1" lang="ru-RU" sz="1600" spc="-1" strike="noStrike">
                <a:solidFill>
                  <a:srgbClr val="000000"/>
                </a:solidFill>
                <a:latin typeface="Arial"/>
                <a:ea typeface="DejaVu Sans"/>
              </a:rPr>
              <a:t> — найбільш поширений тип підземних вод.</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Вони мають різний іонний склад, мінералізація коливається від 2 до 35—40 г/л вище. При виході на поверхню Землі хлоридно-натрієві води можуть мати різну температуру. Найбільші їх зони утворюються в осадових товщах артезіанських басейнів.</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Хлоридно-натрієві води застосовують для питного лікування, ванн, зрошувань, інгаляцій, промивань та інших процедур. Виготовляють і штучну воду. Лікувальна дія виражається в нормалізації обміну речовин і діяльності ЦНС. Основні показання: захворювання суглобів, шлунково-кишкового тракту, остеохондрози, хронічна венозна недостатність, захворювання органів дихання.</a:t>
            </a:r>
            <a:endParaRPr b="0" lang="ru-RU" sz="1600" spc="-1" strike="noStrike">
              <a:latin typeface="Arial"/>
            </a:endParaRPr>
          </a:p>
          <a:p>
            <a:pPr algn="just">
              <a:lnSpc>
                <a:spcPct val="100000"/>
              </a:lnSpc>
            </a:pPr>
            <a:endParaRPr b="0" lang="ru-RU" sz="1600" spc="-1" strike="noStrike">
              <a:latin typeface="Arial"/>
            </a:endParaRPr>
          </a:p>
          <a:p>
            <a:pPr algn="just">
              <a:lnSpc>
                <a:spcPct val="100000"/>
              </a:lnSpc>
            </a:pPr>
            <a:r>
              <a:rPr b="1" lang="ru-RU" sz="1800" spc="-1" strike="noStrike">
                <a:solidFill>
                  <a:srgbClr val="ff0000"/>
                </a:solidFill>
                <a:latin typeface="Arial"/>
                <a:ea typeface="DejaVu Sans"/>
              </a:rPr>
              <a:t>2) Сульфідні води </a:t>
            </a:r>
            <a:r>
              <a:rPr b="1" lang="ru-RU" sz="1600" spc="-1" strike="noStrike">
                <a:solidFill>
                  <a:srgbClr val="000000"/>
                </a:solidFill>
                <a:latin typeface="Arial"/>
                <a:ea typeface="DejaVu Sans"/>
              </a:rPr>
              <a:t>— природні води різної мінералізації та іонного складу, таких, які містять більше 10 міліграм/л загального сірководню. До основних типів сульфідних вод відносяться гідрокарбонатні, сульфатні та хлоридні води. Температура сульфідних вод коливається в значних межах.</a:t>
            </a:r>
            <a:endParaRPr b="0" lang="ru-RU" sz="1600" spc="-1" strike="noStrike">
              <a:latin typeface="Arial"/>
            </a:endParaRPr>
          </a:p>
          <a:p>
            <a:pPr algn="just">
              <a:lnSpc>
                <a:spcPct val="100000"/>
              </a:lnSpc>
            </a:pPr>
            <a:r>
              <a:rPr b="1" lang="ru-RU" sz="1600" spc="-1" strike="noStrike">
                <a:solidFill>
                  <a:srgbClr val="000000"/>
                </a:solidFill>
                <a:latin typeface="Arial"/>
                <a:ea typeface="DejaVu Sans"/>
              </a:rPr>
              <a:t>Сульфідні води можуть містити інші гази (метан, азот), а також мікроелементи (йод, бром, магній та ін.). Сульфідні води відносяться, в основному, до артезіанських і формуються зазвичай в басейнах, що містять пласти гіпсу, ангідриду і багатих органічними породами, тобто сульфідні води зустрічаються переважно в нафтоносних районах, а також в районах, де є умови для контакту сульфатвмісних вод з органічними речовинами. </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3" name="CustomShape 1"/>
          <p:cNvSpPr/>
          <p:nvPr/>
        </p:nvSpPr>
        <p:spPr>
          <a:xfrm>
            <a:off x="288000" y="357120"/>
            <a:ext cx="8462520" cy="62168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Лікувальна дія сульфідних вод проявляється регулюючим впливом на кровообіг, функціональний стан нервової системи, діяльність ендокринних залоз і реактивність всього організму, відбувається нормалізація діяльності ЦНС, серцево-судинної системи, обміну речовин.</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Застосування сульфідних вод надає розсмоктуючу та десенсибілізуючу дію при запальних захворюваннях органів руху, гінекологічних захворюваннях.</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Особливо ефективні сульфідні води при захворюваннях серцево-судинної системи і шкіри (псоріаз, екзема, нейродерміт). Сульфідні води застосовують у вигляді ванн, інгаляцій, зрошувань та ін. Для питного лікування води цього типу не використовуються.</a:t>
            </a:r>
            <a:endParaRPr b="0" lang="ru-RU" sz="1800" spc="-1" strike="noStrike">
              <a:latin typeface="Arial"/>
            </a:endParaRPr>
          </a:p>
          <a:p>
            <a:pPr algn="just">
              <a:lnSpc>
                <a:spcPct val="100000"/>
              </a:lnSpc>
            </a:pPr>
            <a:endParaRPr b="0" lang="ru-RU" sz="1800" spc="-1" strike="noStrike">
              <a:latin typeface="Arial"/>
            </a:endParaRPr>
          </a:p>
          <a:p>
            <a:pPr algn="just">
              <a:lnSpc>
                <a:spcPct val="100000"/>
              </a:lnSpc>
            </a:pPr>
            <a:r>
              <a:rPr b="1" lang="ru-RU" sz="2200" spc="-1" strike="noStrike">
                <a:solidFill>
                  <a:srgbClr val="ff0000"/>
                </a:solidFill>
                <a:latin typeface="Arial"/>
                <a:ea typeface="DejaVu Sans"/>
              </a:rPr>
              <a:t>3) Вуглекислі води </a:t>
            </a:r>
            <a:r>
              <a:rPr b="1" lang="ru-RU" sz="1800" spc="-1" strike="noStrike">
                <a:solidFill>
                  <a:srgbClr val="000000"/>
                </a:solidFill>
                <a:latin typeface="Arial"/>
                <a:ea typeface="DejaVu Sans"/>
              </a:rPr>
              <a:t>— природні води, які мають різний іонний склад, мінералізацію, температуру та містять не менше 0,75 г/л вуглекислого газу.</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Вуглекислі води — широко поширені та цінні в терапевтичному відношенні мінеральні води. Серед катіонів в цих водах переважають Са, Mg і Na. За переважаючими аніонами вони частіше є гідрокарбонатними, сульфатногідрокарбонатними, гідрокарбонатно-сульфатно-хлоридними, гідрокарбонатнохлоридними, хлоридно-гідрокарбонатними.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CustomShape 1"/>
          <p:cNvSpPr/>
          <p:nvPr/>
        </p:nvSpPr>
        <p:spPr>
          <a:xfrm>
            <a:off x="231840" y="214200"/>
            <a:ext cx="8625960" cy="646056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Вуглекислі води застосовують для питного лікування і у вигляді ванн. Вони мають нервово-рефлекторний і гуморальний вплив на функції органів травлення (шлунку, підшлункової залози, печінки, кишечнику), міняється водно-електролітний склад крові. Питне лікування проводять при захворюваннях органів травлення і нирок. Вуглекислі ванни нормалізують діяльність серцево-судинної системи, зменшують частоту і поглиблюють дихання, знижують артеріальний тиск, підсилюють скоротливу здатність серцевого м’язу, зменшують частоту серцевих скорочень. Таким чином, вуглекислі ванни створюють серцю полегшені умови діяльності.</a:t>
            </a:r>
            <a:endParaRPr b="0" lang="ru-RU" sz="1800" spc="-1" strike="noStrike">
              <a:latin typeface="Arial"/>
            </a:endParaRPr>
          </a:p>
          <a:p>
            <a:pPr algn="just">
              <a:lnSpc>
                <a:spcPct val="100000"/>
              </a:lnSpc>
            </a:pPr>
            <a:r>
              <a:rPr b="1" lang="ru-RU" sz="2200" spc="-1" strike="noStrike">
                <a:solidFill>
                  <a:srgbClr val="ff0000"/>
                </a:solidFill>
                <a:latin typeface="Arial"/>
                <a:ea typeface="DejaVu Sans"/>
              </a:rPr>
              <a:t>4) Радонові води </a:t>
            </a:r>
            <a:r>
              <a:rPr b="1" lang="ru-RU" sz="1800" spc="-1" strike="noStrike">
                <a:solidFill>
                  <a:srgbClr val="000000"/>
                </a:solidFill>
                <a:latin typeface="Arial"/>
                <a:ea typeface="DejaVu Sans"/>
              </a:rPr>
              <a:t>— природні або штучно приготовлені води, які містять радіоактивний хімічний елемент радон. Природні радонові води поширені локально в місцях розлому кристалічного фундаменту. Вони можуть бути прісними, різного іонного складу. Існують вуглекислі радонові води, радонові води з підвищеним вмістом азоту, холодні хлоридні натрієві радонові розсоли.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Проте більшість природних радонових вод відносяться до маломінералізованих і холодних. Радон характеризується малим періодом напіврозпаду, тому такі води не підлягають транспортуванню. Залежно від концентрації радону радіоактивні води прийнято поділяти на три групи: сильнорадіоактивні з концентрацією радону більше 100 одиниць Махе, середньорадіоактивні з концентрацією радону 51-100 одиниць та слаборадіоактивні з концентрацією радону до 50 одиниць.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5" name="CustomShape 1"/>
          <p:cNvSpPr/>
          <p:nvPr/>
        </p:nvSpPr>
        <p:spPr>
          <a:xfrm>
            <a:off x="446400" y="360000"/>
            <a:ext cx="8465040" cy="70088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Терапевтична дія радонових ванн складається з поглинання радону шкірою, потрапляння його в організм через дихальні шляхи та впливу радіоактивного наліту, який утворюється на шкірі продуктами розпаду радону.</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Дія останнього продовжується декілька годин після прийняття ванни.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Показання до застосування: захворювання суглобів, підвищення тиску, ішемія, невроз з серцево-судинними порушеннями, розлади функції щитовидної залози.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На території України радонові природні води використовуються у курортній практиці Хмельника (Вінницька область).</a:t>
            </a:r>
            <a:endParaRPr b="0" lang="ru-RU" sz="1800" spc="-1" strike="noStrike">
              <a:latin typeface="Arial"/>
            </a:endParaRPr>
          </a:p>
          <a:p>
            <a:pPr algn="just">
              <a:lnSpc>
                <a:spcPct val="100000"/>
              </a:lnSpc>
            </a:pPr>
            <a:endParaRPr b="0" lang="ru-RU" sz="1800" spc="-1" strike="noStrike">
              <a:latin typeface="Arial"/>
            </a:endParaRPr>
          </a:p>
          <a:p>
            <a:pPr algn="just">
              <a:lnSpc>
                <a:spcPct val="100000"/>
              </a:lnSpc>
            </a:pPr>
            <a:r>
              <a:rPr b="1" lang="ru-RU" sz="2000" spc="-1" strike="noStrike">
                <a:solidFill>
                  <a:srgbClr val="ff0000"/>
                </a:solidFill>
                <a:latin typeface="Arial"/>
                <a:ea typeface="DejaVu Sans"/>
              </a:rPr>
              <a:t>5) Йодо-бромні води </a:t>
            </a:r>
            <a:r>
              <a:rPr b="1" lang="ru-RU" sz="1800" spc="-1" strike="noStrike">
                <a:solidFill>
                  <a:srgbClr val="000000"/>
                </a:solidFill>
                <a:latin typeface="Arial"/>
                <a:ea typeface="DejaVu Sans"/>
              </a:rPr>
              <a:t>— природні води, що містять не менше 5 міліграма/л йоду і 25 міліграм/л брому. Йодо-бромні води за хімічним складом відносять до хлоридних натрієвих вод з мінералізацією 10—25 г/л. Вони містять 25—100 міліграм/л брому і 5—45 міліграм/л йоду.</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Йодо-бромні води використовуються для ванн, купань в басейнах, душів, зрошувань, кишкових промивань, компресів. Крім того, їх застосовують для електрофорезу, у вигляді електроаерозолів, використовують для питного лікування. Вони надають болезаспокійливу дію, сприяють поліпшенню кровообігу, нормалізації функції ЦНС, щитовидної залози, обміну речовин.</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Застосовуються води для лікування захворювань нервової системи, серцевосудинної системи, опорно-рухового апарату, порушень обміну речовин, хвороб щитовидної залози, захворювань шлунково-кишкового тракту, шкірних і гінекологічних захворювань та ін.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6" name="CustomShape 1"/>
          <p:cNvSpPr/>
          <p:nvPr/>
        </p:nvSpPr>
        <p:spPr>
          <a:xfrm>
            <a:off x="216000" y="201600"/>
            <a:ext cx="8856000" cy="61862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ff0000"/>
                </a:solidFill>
                <a:latin typeface="Arial"/>
                <a:ea typeface="DejaVu Sans"/>
              </a:rPr>
              <a:t>6) Азотно-крем’янисті термальні води </a:t>
            </a:r>
            <a:r>
              <a:rPr b="1" lang="ru-RU" sz="1800" spc="-1" strike="noStrike">
                <a:solidFill>
                  <a:srgbClr val="000000"/>
                </a:solidFill>
                <a:latin typeface="Arial"/>
                <a:ea typeface="DejaVu Sans"/>
              </a:rPr>
              <a:t>— природні теплі та гарячі лужні води низької мінералізації (до 2 г/л), які містять вільний азот до 20—25 міліграм/л і велику кількість кремнієвої кислоти (50—150 міліграм/л). Вони утворюються в результаті проникнення атмосферних вод по тектонічних тріщинах в глибокі зони земної кори (2-3 км) і вилуговування кристалічних і вулканічних осадових порід. Родовища найбільш характерні для гірських районів з проявами сильних землетрусів і представляють собою водоносні системи тріщин, що утворюються уздовж тектонічних зрушень. Температура азотно-крем’янистих вод (у межах від +20 до +100 °С) залежить від глибини і умов їх циркуляції. Хімічний склад вод відрізняється стабільністю.</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 лікувальною метою води цього типу використовують у вигляді загальних і місцевих ванн, купань в басейнах, душів, зрошувань, кишкових промивань, інгаляцій. Лікувальний ефект заснований на температурній і механічній дії на шкірні рецептори. Ванни надають болезаспокійливу, заспокійливу дію, стимулюють кровообіг, сприяють нормалізації діяльності деяких ендокринних залоз, обміну речовин. При кишкових промиваннях азотні води сприяють видаленню токсичних речовин. Азотні води застосовують при захворюваннях нервової системи, опорно-рухового апарату, серцево-судинної системи, шкірних, алергічних, гінекологічних захворюваннях, ендокринних розладах, захворюваннях органів дихання і кишечнику.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CustomShape 1"/>
          <p:cNvSpPr/>
          <p:nvPr/>
        </p:nvSpPr>
        <p:spPr>
          <a:xfrm>
            <a:off x="339120" y="214200"/>
            <a:ext cx="8518680" cy="630792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ff0000"/>
                </a:solidFill>
                <a:latin typeface="Arial"/>
                <a:ea typeface="DejaVu Sans"/>
              </a:rPr>
              <a:t>7) Миш’яковисті води </a:t>
            </a:r>
            <a:r>
              <a:rPr b="1" lang="ru-RU" sz="1800" spc="-1" strike="noStrike">
                <a:solidFill>
                  <a:srgbClr val="000000"/>
                </a:solidFill>
                <a:latin typeface="Arial"/>
                <a:ea typeface="DejaVu Sans"/>
              </a:rPr>
              <a:t>— природні води, що містять більше 0,7 міліграм/л миш’яку. Належать до відносно рідкісних різновидів мінеральних вод. Розрізняють води миш’якові, такі, що містять миш’якову кислоту, і миш’яковисті, які містять миш’яковисту кислоту. Вони зазвичай є кислими сульфатними водами.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Миш’яковмісні води зустрічаються на Камчатці, Кавказі і Сахаліні.</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Використовують їх для пиття, інгаляцій, ванн і зрошувань. Миш’як має вплив на ферментні процеси, активізує обмінні процеси, покращує тканинне дихання.</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В результаті застосування миш’яковмісних вод стимулюєтьс кровотворення, функції серцево-судинної системи, шлунку, кишечнику, імунної системи. Води цього типу використовуються для лікування хворих з серцево-судинними захворюваннями, хворобами крові, шкіри, нервової системи, опорно-рухового апарату, шлунку, кишечнику, деякими ендокринними захворюваннями.</a:t>
            </a:r>
            <a:endParaRPr b="0" lang="ru-RU" sz="1800" spc="-1" strike="noStrike">
              <a:latin typeface="Arial"/>
            </a:endParaRPr>
          </a:p>
          <a:p>
            <a:pPr algn="just">
              <a:lnSpc>
                <a:spcPct val="100000"/>
              </a:lnSpc>
            </a:pPr>
            <a:r>
              <a:rPr b="1" lang="ru-RU" sz="2200" spc="-1" strike="noStrike">
                <a:solidFill>
                  <a:srgbClr val="ff0000"/>
                </a:solidFill>
                <a:latin typeface="Arial"/>
                <a:ea typeface="DejaVu Sans"/>
              </a:rPr>
              <a:t>8) Прісні органовмісні води типу «Нафтуся» (курорт Трускавець)</a:t>
            </a:r>
            <a:r>
              <a:rPr b="1" lang="ru-RU" sz="1800" spc="-1" strike="noStrike">
                <a:solidFill>
                  <a:srgbClr val="000000"/>
                </a:solidFill>
                <a:latin typeface="Arial"/>
                <a:ea typeface="DejaVu Sans"/>
              </a:rPr>
              <a:t> — нормалізують діяльність нирок і сечовивідних шляхів; застосовуються для лікування нирковокам’яної і сечокам’яної хвороб.</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На території України мінеральні води питного та бальнеологічного (ванни) призначення використовуються на курортах м. Миргорода (Полтавська область), Трускавця, курортах Закарпаття, Моршина, Хмельника, інших курортах.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8" name="Picture 4" descr=""/>
          <p:cNvPicPr/>
          <p:nvPr/>
        </p:nvPicPr>
        <p:blipFill>
          <a:blip r:embed="rId1"/>
          <a:stretch/>
        </p:blipFill>
        <p:spPr>
          <a:xfrm>
            <a:off x="553320" y="1000080"/>
            <a:ext cx="3300120" cy="4219200"/>
          </a:xfrm>
          <a:prstGeom prst="rect">
            <a:avLst/>
          </a:prstGeom>
          <a:ln>
            <a:noFill/>
          </a:ln>
        </p:spPr>
      </p:pic>
      <p:sp>
        <p:nvSpPr>
          <p:cNvPr id="799" name="CustomShape 1"/>
          <p:cNvSpPr/>
          <p:nvPr/>
        </p:nvSpPr>
        <p:spPr>
          <a:xfrm>
            <a:off x="5635440" y="5572080"/>
            <a:ext cx="31636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Радонові мінеральні води</a:t>
            </a:r>
            <a:endParaRPr b="0" lang="ru-RU" sz="1800" spc="-1" strike="noStrike">
              <a:latin typeface="Arial"/>
            </a:endParaRPr>
          </a:p>
        </p:txBody>
      </p:sp>
      <p:pic>
        <p:nvPicPr>
          <p:cNvPr id="800" name="Picture 8" descr=""/>
          <p:cNvPicPr/>
          <p:nvPr/>
        </p:nvPicPr>
        <p:blipFill>
          <a:blip r:embed="rId2"/>
          <a:stretch/>
        </p:blipFill>
        <p:spPr>
          <a:xfrm>
            <a:off x="4035960" y="642960"/>
            <a:ext cx="4732560" cy="4204080"/>
          </a:xfrm>
          <a:prstGeom prst="rect">
            <a:avLst/>
          </a:prstGeom>
          <a:ln>
            <a:noFill/>
          </a:ln>
        </p:spPr>
      </p:pic>
      <p:sp>
        <p:nvSpPr>
          <p:cNvPr id="801" name="CustomShape 2"/>
          <p:cNvSpPr/>
          <p:nvPr/>
        </p:nvSpPr>
        <p:spPr>
          <a:xfrm>
            <a:off x="640440" y="5786280"/>
            <a:ext cx="3719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Питні мінеральні води в Криму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CustomShape 1"/>
          <p:cNvSpPr/>
          <p:nvPr/>
        </p:nvSpPr>
        <p:spPr>
          <a:xfrm>
            <a:off x="767520" y="285840"/>
            <a:ext cx="7929360" cy="612324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ff0000"/>
                </a:solidFill>
                <a:latin typeface="Arial"/>
                <a:ea typeface="DejaVu Sans"/>
              </a:rPr>
              <a:t>II. Морський клімат:  </a:t>
            </a:r>
            <a:endParaRPr b="0" lang="ru-RU" sz="2200" spc="-1" strike="noStrike">
              <a:latin typeface="Arial"/>
            </a:endParaRPr>
          </a:p>
          <a:p>
            <a:pPr algn="just">
              <a:lnSpc>
                <a:spcPct val="100000"/>
              </a:lnSpc>
            </a:pPr>
            <a:r>
              <a:rPr b="1" i="1" lang="ru-RU" sz="2200" spc="-1" strike="noStrike">
                <a:solidFill>
                  <a:srgbClr val="0070c0"/>
                </a:solidFill>
                <a:latin typeface="Arial"/>
                <a:ea typeface="DejaVu Sans"/>
              </a:rPr>
              <a:t>Клімат моря і островів: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теплий і сухий;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теплий і вологий;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прохолодний і вологий;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перехідний.  </a:t>
            </a:r>
            <a:endParaRPr b="0" lang="ru-RU" sz="2200" spc="-1" strike="noStrike">
              <a:latin typeface="Arial"/>
            </a:endParaRPr>
          </a:p>
          <a:p>
            <a:pPr algn="just">
              <a:lnSpc>
                <a:spcPct val="100000"/>
              </a:lnSpc>
            </a:pPr>
            <a:r>
              <a:rPr b="1" i="1" lang="ru-RU" sz="2200" spc="-1" strike="noStrike">
                <a:solidFill>
                  <a:srgbClr val="0070c0"/>
                </a:solidFill>
                <a:latin typeface="Arial"/>
                <a:ea typeface="DejaVu Sans"/>
              </a:rPr>
              <a:t>Клімат берегів: </a:t>
            </a: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 теплий і сухий;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теплий і вологий;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прохолодний і вологий;  </a:t>
            </a:r>
            <a:endParaRPr b="0" lang="ru-RU" sz="2200" spc="-1" strike="noStrike">
              <a:latin typeface="Arial"/>
            </a:endParaRPr>
          </a:p>
          <a:p>
            <a:pPr indent="-216000" algn="just">
              <a:lnSpc>
                <a:spcPct val="100000"/>
              </a:lnSpc>
              <a:buClr>
                <a:srgbClr val="000000"/>
              </a:buClr>
              <a:buFont typeface="StarSymbol"/>
              <a:buChar char="-"/>
            </a:pPr>
            <a:r>
              <a:rPr b="1" lang="ru-RU" sz="2200" spc="-1" strike="noStrike">
                <a:solidFill>
                  <a:srgbClr val="000000"/>
                </a:solidFill>
                <a:latin typeface="Arial"/>
                <a:ea typeface="DejaVu Sans"/>
              </a:rPr>
              <a:t>перехідний. </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Вплив клімату на організм людини залежить від чинників зовнішнього середовища.</a:t>
            </a:r>
            <a:endParaRPr b="0" lang="ru-RU" sz="2200" spc="-1" strike="noStrike">
              <a:latin typeface="Arial"/>
            </a:endParaRPr>
          </a:p>
          <a:p>
            <a:pPr algn="just">
              <a:lnSpc>
                <a:spcPct val="100000"/>
              </a:lnSpc>
            </a:pPr>
            <a:r>
              <a:rPr b="1" lang="ru-RU" sz="2200" spc="-1" strike="noStrike">
                <a:solidFill>
                  <a:srgbClr val="000000"/>
                </a:solidFill>
                <a:latin typeface="Arial"/>
                <a:ea typeface="DejaVu Sans"/>
              </a:rPr>
              <a:t> </a:t>
            </a:r>
            <a:r>
              <a:rPr b="1" lang="ru-RU" sz="2200" spc="-1" strike="noStrike">
                <a:solidFill>
                  <a:srgbClr val="000000"/>
                </a:solidFill>
                <a:latin typeface="Arial"/>
                <a:ea typeface="DejaVu Sans"/>
              </a:rPr>
              <a:t>До них відносяться:</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 </a:t>
            </a:r>
            <a:r>
              <a:rPr b="1" lang="ru-RU" sz="2200" spc="-1" strike="noStrike">
                <a:solidFill>
                  <a:srgbClr val="000000"/>
                </a:solidFill>
                <a:latin typeface="Arial"/>
                <a:ea typeface="DejaVu Sans"/>
              </a:rPr>
              <a:t>метеорологічні (атмосферні), </a:t>
            </a:r>
            <a:endParaRPr b="0" lang="ru-RU" sz="2200" spc="-1" strike="noStrike">
              <a:latin typeface="Arial"/>
            </a:endParaRPr>
          </a:p>
          <a:p>
            <a:pPr indent="-216000" algn="just">
              <a:lnSpc>
                <a:spcPct val="100000"/>
              </a:lnSpc>
              <a:buClr>
                <a:srgbClr val="000000"/>
              </a:buClr>
              <a:buFont typeface="Wingdings" charset="2"/>
              <a:buChar char=""/>
            </a:pPr>
            <a:r>
              <a:rPr b="1" lang="ru-RU" sz="2200" spc="-1" strike="noStrike">
                <a:solidFill>
                  <a:srgbClr val="000000"/>
                </a:solidFill>
                <a:latin typeface="Arial"/>
                <a:ea typeface="DejaVu Sans"/>
              </a:rPr>
              <a:t> </a:t>
            </a:r>
            <a:r>
              <a:rPr b="1" lang="ru-RU" sz="2200" spc="-1" strike="noStrike">
                <a:solidFill>
                  <a:srgbClr val="000000"/>
                </a:solidFill>
                <a:latin typeface="Arial"/>
                <a:ea typeface="DejaVu Sans"/>
              </a:rPr>
              <a:t>радіаційні (космічні),</a:t>
            </a:r>
            <a:endParaRPr b="0" lang="ru-RU" sz="2200" spc="-1" strike="noStrike">
              <a:latin typeface="Arial"/>
            </a:endParaRPr>
          </a:p>
          <a:p>
            <a:pPr indent="-216000">
              <a:lnSpc>
                <a:spcPct val="100000"/>
              </a:lnSpc>
              <a:buClr>
                <a:srgbClr val="000000"/>
              </a:buClr>
              <a:buFont typeface="Wingdings" charset="2"/>
              <a:buChar char=""/>
            </a:pPr>
            <a:r>
              <a:rPr b="1" lang="ru-RU" sz="2200" spc="-1" strike="noStrike">
                <a:solidFill>
                  <a:srgbClr val="000000"/>
                </a:solidFill>
                <a:latin typeface="Arial"/>
                <a:ea typeface="DejaVu Sans"/>
              </a:rPr>
              <a:t> </a:t>
            </a:r>
            <a:r>
              <a:rPr b="1" lang="ru-RU" sz="2200" spc="-1" strike="noStrike">
                <a:solidFill>
                  <a:srgbClr val="000000"/>
                </a:solidFill>
                <a:latin typeface="Arial"/>
                <a:ea typeface="DejaVu Sans"/>
              </a:rPr>
              <a:t>земні (телуричні) чинники.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CustomShape 1"/>
          <p:cNvSpPr/>
          <p:nvPr/>
        </p:nvSpPr>
        <p:spPr>
          <a:xfrm>
            <a:off x="500040" y="428760"/>
            <a:ext cx="8315640" cy="118692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ff0000"/>
                </a:solidFill>
                <a:latin typeface="Arial"/>
                <a:ea typeface="DejaVu Sans"/>
              </a:rPr>
              <a:t>Механізм дії питної мінеральної води та характеристика мінеральних вод для внутрішнього споживання</a:t>
            </a:r>
            <a:endParaRPr b="0" lang="ru-RU" sz="2400" spc="-1" strike="noStrike">
              <a:latin typeface="Arial"/>
            </a:endParaRPr>
          </a:p>
        </p:txBody>
      </p:sp>
      <p:pic>
        <p:nvPicPr>
          <p:cNvPr id="803" name="Рисунок 381" descr=""/>
          <p:cNvPicPr/>
          <p:nvPr/>
        </p:nvPicPr>
        <p:blipFill>
          <a:blip r:embed="rId1"/>
          <a:srcRect l="31816" t="14862" r="32749" b="55231"/>
          <a:stretch/>
        </p:blipFill>
        <p:spPr>
          <a:xfrm>
            <a:off x="231840" y="1714320"/>
            <a:ext cx="5250240" cy="3857400"/>
          </a:xfrm>
          <a:prstGeom prst="rect">
            <a:avLst/>
          </a:prstGeom>
          <a:ln>
            <a:noFill/>
          </a:ln>
        </p:spPr>
      </p:pic>
      <p:pic>
        <p:nvPicPr>
          <p:cNvPr id="804" name="Рисунок 382" descr=""/>
          <p:cNvPicPr/>
          <p:nvPr/>
        </p:nvPicPr>
        <p:blipFill>
          <a:blip r:embed="rId2"/>
          <a:stretch/>
        </p:blipFill>
        <p:spPr>
          <a:xfrm rot="21592800">
            <a:off x="5510160" y="1442880"/>
            <a:ext cx="3507120" cy="2406600"/>
          </a:xfrm>
          <a:prstGeom prst="rect">
            <a:avLst/>
          </a:prstGeom>
          <a:ln>
            <a:noFill/>
          </a:ln>
        </p:spPr>
      </p:pic>
      <p:pic>
        <p:nvPicPr>
          <p:cNvPr id="805" name="Рисунок 383" descr=""/>
          <p:cNvPicPr/>
          <p:nvPr/>
        </p:nvPicPr>
        <p:blipFill>
          <a:blip r:embed="rId3"/>
          <a:stretch/>
        </p:blipFill>
        <p:spPr>
          <a:xfrm rot="21592800">
            <a:off x="5563800" y="4178880"/>
            <a:ext cx="3453120" cy="2344680"/>
          </a:xfrm>
          <a:prstGeom prst="rect">
            <a:avLst/>
          </a:prstGeom>
          <a:ln>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6" name="Рисунок 384" descr=""/>
          <p:cNvPicPr/>
          <p:nvPr/>
        </p:nvPicPr>
        <p:blipFill>
          <a:blip r:embed="rId1"/>
          <a:srcRect l="30964" t="44272" r="32904" b="21063"/>
          <a:stretch/>
        </p:blipFill>
        <p:spPr>
          <a:xfrm>
            <a:off x="178200" y="1000080"/>
            <a:ext cx="6536520" cy="4687560"/>
          </a:xfrm>
          <a:prstGeom prst="rect">
            <a:avLst/>
          </a:prstGeom>
          <a:ln>
            <a:noFill/>
          </a:ln>
        </p:spPr>
      </p:pic>
      <p:pic>
        <p:nvPicPr>
          <p:cNvPr id="807" name="Рисунок 385" descr=""/>
          <p:cNvPicPr/>
          <p:nvPr/>
        </p:nvPicPr>
        <p:blipFill>
          <a:blip r:embed="rId2"/>
          <a:srcRect l="15180" t="0" r="0" b="0"/>
          <a:stretch/>
        </p:blipFill>
        <p:spPr>
          <a:xfrm>
            <a:off x="7002000" y="1214280"/>
            <a:ext cx="2141280" cy="4607640"/>
          </a:xfrm>
          <a:prstGeom prst="rect">
            <a:avLst/>
          </a:prstGeom>
          <a:ln>
            <a:noFill/>
          </a:ln>
        </p:spPr>
      </p:pic>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8" name="Рисунок 386" descr=""/>
          <p:cNvPicPr/>
          <p:nvPr/>
        </p:nvPicPr>
        <p:blipFill>
          <a:blip r:embed="rId1"/>
          <a:srcRect l="31321" t="23804" r="33094" b="37347"/>
          <a:stretch/>
        </p:blipFill>
        <p:spPr>
          <a:xfrm>
            <a:off x="928440" y="1000080"/>
            <a:ext cx="7232760" cy="4928760"/>
          </a:xfrm>
          <a:prstGeom prst="rect">
            <a:avLst/>
          </a:prstGeom>
          <a:ln>
            <a:noFill/>
          </a:ln>
        </p:spPr>
      </p:pic>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CustomShape 1"/>
          <p:cNvSpPr/>
          <p:nvPr/>
        </p:nvSpPr>
        <p:spPr>
          <a:xfrm>
            <a:off x="714240" y="214200"/>
            <a:ext cx="8143560" cy="2009880"/>
          </a:xfrm>
          <a:prstGeom prst="rect">
            <a:avLst/>
          </a:prstGeom>
          <a:solidFill>
            <a:schemeClr val="bg1"/>
          </a:solidFill>
          <a:ln>
            <a:noFill/>
          </a:ln>
        </p:spPr>
        <p:style>
          <a:lnRef idx="0"/>
          <a:fillRef idx="0"/>
          <a:effectRef idx="0"/>
          <a:fontRef idx="minor"/>
        </p:style>
        <p:txBody>
          <a:bodyPr lIns="90000" rIns="90000" tIns="45000" bIns="45000">
            <a:spAutoFit/>
          </a:bodyPr>
          <a:p>
            <a:pPr algn="just">
              <a:lnSpc>
                <a:spcPct val="100000"/>
              </a:lnSpc>
            </a:pPr>
            <a:r>
              <a:rPr b="1" lang="ru-RU" sz="1800" spc="-1" strike="noStrike" u="sng">
                <a:solidFill>
                  <a:srgbClr val="ff0000"/>
                </a:solidFill>
                <a:uFillTx/>
                <a:latin typeface="Arial"/>
                <a:ea typeface="DejaVu Sans"/>
              </a:rPr>
              <a:t>Комплекс «Термальні води Косино» (с. Косонь)</a:t>
            </a:r>
            <a:endParaRPr b="0" lang="ru-RU" sz="1800" spc="-1" strike="noStrike">
              <a:latin typeface="Arial"/>
            </a:endParaRPr>
          </a:p>
          <a:p>
            <a:pPr algn="just">
              <a:lnSpc>
                <a:spcPct val="100000"/>
              </a:lnSpc>
            </a:pPr>
            <a:r>
              <a:rPr b="0" lang="ru-RU" sz="1800" spc="-1" strike="noStrike">
                <a:solidFill>
                  <a:srgbClr val="000000"/>
                </a:solidFill>
                <a:latin typeface="Arial"/>
                <a:ea typeface="DejaVu Sans"/>
              </a:rPr>
              <a:t>Це один із кращих термальних комплексів України. На території комплексу розташовано п’ять басейнів: три з них термальні: великий та басейни близнюки, один – прісний з «Аква - баром», і один — дитячий. Візитівкою комплексу є найбільший у світі термальний фонтан-басейн "Золотий кран здоров'я", його висота - 16 м. З нього тече термальна сірководнева вода, збагачена киснем.</a:t>
            </a:r>
            <a:endParaRPr b="0" lang="ru-RU" sz="1800" spc="-1" strike="noStrike">
              <a:latin typeface="Arial"/>
            </a:endParaRPr>
          </a:p>
        </p:txBody>
      </p:sp>
      <p:pic>
        <p:nvPicPr>
          <p:cNvPr id="810" name="Picture 2" descr=""/>
          <p:cNvPicPr/>
          <p:nvPr/>
        </p:nvPicPr>
        <p:blipFill>
          <a:blip r:embed="rId1"/>
          <a:stretch/>
        </p:blipFill>
        <p:spPr>
          <a:xfrm>
            <a:off x="792000" y="2376000"/>
            <a:ext cx="3097080" cy="4193640"/>
          </a:xfrm>
          <a:prstGeom prst="rect">
            <a:avLst/>
          </a:prstGeom>
          <a:ln>
            <a:noFill/>
          </a:ln>
        </p:spPr>
      </p:pic>
      <p:sp>
        <p:nvSpPr>
          <p:cNvPr id="811" name="CustomShape 2"/>
          <p:cNvSpPr/>
          <p:nvPr/>
        </p:nvSpPr>
        <p:spPr>
          <a:xfrm>
            <a:off x="5375520" y="2500200"/>
            <a:ext cx="3500280" cy="17355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1800" spc="-1" strike="noStrike">
                <a:solidFill>
                  <a:srgbClr val="000000"/>
                </a:solidFill>
                <a:latin typeface="Arial"/>
                <a:ea typeface="DejaVu Sans"/>
              </a:rPr>
              <a:t>По боках фонтана-басейну - чотири незвичні джакузі з вина, палинки, пива та кави. Вода пахне напоями, адже її підфарбовують та додають натуральні ароматизатори.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2" name="Picture 2" descr=""/>
          <p:cNvPicPr/>
          <p:nvPr/>
        </p:nvPicPr>
        <p:blipFill>
          <a:blip r:embed="rId1"/>
          <a:stretch/>
        </p:blipFill>
        <p:spPr>
          <a:xfrm>
            <a:off x="285480" y="214200"/>
            <a:ext cx="6000480" cy="6643440"/>
          </a:xfrm>
          <a:prstGeom prst="rect">
            <a:avLst/>
          </a:prstGeom>
          <a:ln>
            <a:noFill/>
          </a:ln>
        </p:spPr>
      </p:pic>
      <p:sp>
        <p:nvSpPr>
          <p:cNvPr id="813" name="CustomShape 1"/>
          <p:cNvSpPr/>
          <p:nvPr/>
        </p:nvSpPr>
        <p:spPr>
          <a:xfrm>
            <a:off x="6393600" y="1428840"/>
            <a:ext cx="2499840" cy="50274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1800" spc="-1" strike="noStrike">
                <a:solidFill>
                  <a:srgbClr val="000000"/>
                </a:solidFill>
                <a:latin typeface="Arial"/>
                <a:ea typeface="DejaVu Sans"/>
              </a:rPr>
              <a:t>Крім того, тут в одному місці зібрано сім унікальних саун: евкаліптова, трав'яна, угорська, хамам, римська баня, соляна лисяча нора та крижана печера. Усі басейни оточені зручними доріжками, шезлонгами, гойдалками, обладнані численними фонтанами, підводними гейзерами та поручнями.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CustomShape 1"/>
          <p:cNvSpPr/>
          <p:nvPr/>
        </p:nvSpPr>
        <p:spPr>
          <a:xfrm>
            <a:off x="928440" y="214200"/>
            <a:ext cx="7661520" cy="20098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1800" spc="-1" strike="noStrike" u="sng">
                <a:solidFill>
                  <a:srgbClr val="ff0000"/>
                </a:solidFill>
                <a:uFillTx/>
                <a:latin typeface="Arial"/>
                <a:ea typeface="DejaVu Sans"/>
              </a:rPr>
              <a:t>Чани (с. Лумшори)</a:t>
            </a:r>
            <a:endParaRPr b="0" lang="ru-RU" sz="1800" spc="-1" strike="noStrike">
              <a:latin typeface="Arial"/>
            </a:endParaRPr>
          </a:p>
          <a:p>
            <a:pPr algn="just">
              <a:lnSpc>
                <a:spcPct val="100000"/>
              </a:lnSpc>
            </a:pPr>
            <a:r>
              <a:rPr b="0" lang="ru-RU" sz="1800" spc="-1" strike="noStrike">
                <a:solidFill>
                  <a:srgbClr val="000000"/>
                </a:solidFill>
                <a:latin typeface="Arial"/>
                <a:ea typeface="DejaVu Sans"/>
              </a:rPr>
              <a:t>Невелике село Лумшори останнім часом стало дуже популярним завдяки тому, що тут розташовані чани. Родзинкою чана є те, що оздоровча процедура відбувається під відкритим небом незалежно від пори року. Чан знаходиться в безпосередній близькості від річки, і після процедури в чані можна, скоріше навіть потрібно, скупатся в холодній річці.</a:t>
            </a:r>
            <a:endParaRPr b="0" lang="ru-RU" sz="1800" spc="-1" strike="noStrike">
              <a:latin typeface="Arial"/>
            </a:endParaRPr>
          </a:p>
        </p:txBody>
      </p:sp>
      <p:pic>
        <p:nvPicPr>
          <p:cNvPr id="815" name="Picture 2" descr=""/>
          <p:cNvPicPr/>
          <p:nvPr/>
        </p:nvPicPr>
        <p:blipFill>
          <a:blip r:embed="rId1"/>
          <a:stretch/>
        </p:blipFill>
        <p:spPr>
          <a:xfrm>
            <a:off x="504000" y="2350080"/>
            <a:ext cx="4357800" cy="4273920"/>
          </a:xfrm>
          <a:prstGeom prst="rect">
            <a:avLst/>
          </a:prstGeom>
          <a:ln>
            <a:noFill/>
          </a:ln>
        </p:spPr>
      </p:pic>
      <p:sp>
        <p:nvSpPr>
          <p:cNvPr id="816" name="CustomShape 2"/>
          <p:cNvSpPr/>
          <p:nvPr/>
        </p:nvSpPr>
        <p:spPr>
          <a:xfrm>
            <a:off x="5089680" y="2304000"/>
            <a:ext cx="3553560" cy="44794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1800" spc="-1" strike="noStrike">
                <a:solidFill>
                  <a:srgbClr val="000000"/>
                </a:solidFill>
                <a:latin typeface="Arial"/>
                <a:ea typeface="DejaVu Sans"/>
              </a:rPr>
              <a:t>Перепад температур діє на організм людини підбадьорливо і омолоджує шкіру, одним словом це треба спробувати! Також такі екзотичні ванни позитивно впливають на серцево-судинну систему, укріпляють загальний тонус, омолоджують шкіру й насичують її мінералами. А скупатися можна в найрізноманітніших чанах: від давніх антикварних до сучасних. Зараз у селі Лумшори у різних господарів є 18 чанів.</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7" name="CustomShape 1"/>
          <p:cNvSpPr/>
          <p:nvPr/>
        </p:nvSpPr>
        <p:spPr>
          <a:xfrm>
            <a:off x="499680" y="214200"/>
            <a:ext cx="4571640" cy="31071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1800" spc="-1" strike="noStrike" u="sng">
                <a:solidFill>
                  <a:srgbClr val="ff0000"/>
                </a:solidFill>
                <a:uFillTx/>
                <a:latin typeface="Arial"/>
                <a:ea typeface="DejaVu Sans"/>
              </a:rPr>
              <a:t>Санаторій-профілакторій “Теплі води” (с. Велятино)</a:t>
            </a:r>
            <a:endParaRPr b="0" lang="ru-RU" sz="1800" spc="-1" strike="noStrike">
              <a:latin typeface="Arial"/>
            </a:endParaRPr>
          </a:p>
          <a:p>
            <a:pPr algn="just">
              <a:lnSpc>
                <a:spcPct val="100000"/>
              </a:lnSpc>
            </a:pPr>
            <a:r>
              <a:rPr b="0" lang="ru-RU" sz="1800" spc="-1" strike="noStrike">
                <a:solidFill>
                  <a:srgbClr val="000000"/>
                </a:solidFill>
                <a:latin typeface="Arial"/>
                <a:ea typeface="DejaVu Sans"/>
              </a:rPr>
              <a:t>Купіль “Теплі води” знаходиться на околиці села. Поряд є свердловина із гарячою водою. Її качають з глибини близько кілометра. У невеликому приміщенні санаторію розташована кімната лікаря і сім ванн. На вулиці — два басейни та кілька бочок із термальною водою, та два басейни із прісною водою.</a:t>
            </a:r>
            <a:endParaRPr b="0" lang="ru-RU" sz="1800" spc="-1" strike="noStrike">
              <a:latin typeface="Arial"/>
            </a:endParaRPr>
          </a:p>
        </p:txBody>
      </p:sp>
      <p:pic>
        <p:nvPicPr>
          <p:cNvPr id="818" name="Picture 2" descr=""/>
          <p:cNvPicPr/>
          <p:nvPr/>
        </p:nvPicPr>
        <p:blipFill>
          <a:blip r:embed="rId1"/>
          <a:stretch/>
        </p:blipFill>
        <p:spPr>
          <a:xfrm>
            <a:off x="645480" y="3129840"/>
            <a:ext cx="4106520" cy="3638160"/>
          </a:xfrm>
          <a:prstGeom prst="rect">
            <a:avLst/>
          </a:prstGeom>
          <a:ln>
            <a:noFill/>
          </a:ln>
        </p:spPr>
      </p:pic>
      <p:sp>
        <p:nvSpPr>
          <p:cNvPr id="819" name="CustomShape 2"/>
          <p:cNvSpPr/>
          <p:nvPr/>
        </p:nvSpPr>
        <p:spPr>
          <a:xfrm>
            <a:off x="4964760" y="4104000"/>
            <a:ext cx="4178520" cy="27673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1600" spc="-1" strike="noStrike">
                <a:solidFill>
                  <a:srgbClr val="000000"/>
                </a:solidFill>
                <a:latin typeface="Arial"/>
                <a:ea typeface="DejaVu Sans"/>
              </a:rPr>
              <a:t>Найперше, чим термальна вода привертає увагу – це своїми лікувальними елементами та насиченими мінералами (бромно-хлоридно-натрієвої води з підвищеним вмістом йоду). Допомагає вона тим, хто має проблеми із кістками, хвороби з нервовою та ендокринною системами, органами дихання. Корисна вода також при артритах, остеохондрозі, остеомієлітах, склеродермії, остеоартрозах.</a:t>
            </a:r>
            <a:endParaRPr b="0" lang="ru-RU" sz="1600" spc="-1" strike="noStrike">
              <a:latin typeface="Arial"/>
            </a:endParaRPr>
          </a:p>
        </p:txBody>
      </p:sp>
      <p:pic>
        <p:nvPicPr>
          <p:cNvPr id="820" name="Picture 4" descr=""/>
          <p:cNvPicPr/>
          <p:nvPr/>
        </p:nvPicPr>
        <p:blipFill>
          <a:blip r:embed="rId2"/>
          <a:stretch/>
        </p:blipFill>
        <p:spPr>
          <a:xfrm>
            <a:off x="5071320" y="245520"/>
            <a:ext cx="4089240" cy="3714480"/>
          </a:xfrm>
          <a:prstGeom prst="rect">
            <a:avLst/>
          </a:prstGeom>
          <a:ln>
            <a:noFill/>
          </a:ln>
        </p:spPr>
      </p:pic>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CustomShape 1"/>
          <p:cNvSpPr/>
          <p:nvPr/>
        </p:nvSpPr>
        <p:spPr>
          <a:xfrm>
            <a:off x="553320" y="214200"/>
            <a:ext cx="7991640" cy="5169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ru-RU" sz="2800" spc="-1" strike="noStrike">
                <a:solidFill>
                  <a:srgbClr val="ff0000"/>
                </a:solidFill>
                <a:latin typeface="Arial"/>
                <a:ea typeface="DejaVu Sans"/>
              </a:rPr>
              <a:t> </a:t>
            </a:r>
            <a:r>
              <a:rPr b="1" lang="ru-RU" sz="2800" spc="-1" strike="noStrike">
                <a:solidFill>
                  <a:srgbClr val="ff0000"/>
                </a:solidFill>
                <a:latin typeface="Arial"/>
                <a:ea typeface="DejaVu Sans"/>
              </a:rPr>
              <a:t>Грязелікування</a:t>
            </a:r>
            <a:endParaRPr b="0" lang="ru-RU" sz="2800" spc="-1" strike="noStrike">
              <a:latin typeface="Arial"/>
            </a:endParaRPr>
          </a:p>
        </p:txBody>
      </p:sp>
      <p:sp>
        <p:nvSpPr>
          <p:cNvPr id="822" name="CustomShape 2"/>
          <p:cNvSpPr/>
          <p:nvPr/>
        </p:nvSpPr>
        <p:spPr>
          <a:xfrm>
            <a:off x="339120" y="829440"/>
            <a:ext cx="8625960" cy="5878800"/>
          </a:xfrm>
          <a:prstGeom prst="rect">
            <a:avLst/>
          </a:prstGeom>
          <a:solidFill>
            <a:schemeClr val="bg1"/>
          </a:solidFill>
          <a:ln w="9360">
            <a:noFill/>
          </a:ln>
        </p:spPr>
        <p:style>
          <a:lnRef idx="0"/>
          <a:fillRef idx="0"/>
          <a:effectRef idx="0"/>
          <a:fontRef idx="minor"/>
        </p:style>
        <p:txBody>
          <a:bodyPr anchor="ctr">
            <a:spAutoFit/>
          </a:bodyPr>
          <a:p>
            <a:pPr algn="just">
              <a:lnSpc>
                <a:spcPct val="100000"/>
              </a:lnSpc>
            </a:pPr>
            <a:r>
              <a:rPr b="1" i="1" lang="ru-RU" sz="2000" spc="-1" strike="noStrike">
                <a:solidFill>
                  <a:srgbClr val="7030a0"/>
                </a:solidFill>
                <a:latin typeface="Arial"/>
                <a:ea typeface="Times New Roman"/>
              </a:rPr>
              <a:t>Лікувальні грязі </a:t>
            </a:r>
            <a:r>
              <a:rPr b="1" lang="ru-RU" sz="2000" spc="-1" strike="noStrike">
                <a:solidFill>
                  <a:srgbClr val="000000"/>
                </a:solidFill>
                <a:latin typeface="Arial"/>
                <a:ea typeface="Times New Roman"/>
              </a:rPr>
              <a:t>— це осад різних водоймищ, торф’яні відкладення боліт, виверження грязьових вулканів та інші природні утворення, що складаються з води, мінеральних та органічних речовин, і які є пластичною, однорідною, тонкодисперсною масою, що застосовуються в нагрітому стані для </a:t>
            </a:r>
            <a:r>
              <a:rPr b="1" i="1" lang="ru-RU" sz="2000" spc="-1" strike="noStrike">
                <a:solidFill>
                  <a:srgbClr val="ff0000"/>
                </a:solidFill>
                <a:latin typeface="Arial"/>
                <a:ea typeface="Times New Roman"/>
              </a:rPr>
              <a:t>грязелікування</a:t>
            </a:r>
            <a:r>
              <a:rPr b="1" lang="ru-RU" sz="2000" spc="-1" strike="noStrike">
                <a:solidFill>
                  <a:srgbClr val="000000"/>
                </a:solidFill>
                <a:latin typeface="Arial"/>
                <a:ea typeface="Times New Roman"/>
              </a:rPr>
              <a:t> (</a:t>
            </a:r>
            <a:r>
              <a:rPr b="1" i="1" lang="ru-RU" sz="2000" spc="-1" strike="noStrike">
                <a:solidFill>
                  <a:srgbClr val="ff0000"/>
                </a:solidFill>
                <a:latin typeface="Arial"/>
                <a:ea typeface="Times New Roman"/>
              </a:rPr>
              <a:t>пелоїдотерапії</a:t>
            </a:r>
            <a:r>
              <a:rPr b="1" lang="ru-RU" sz="2000" spc="-1" strike="noStrike">
                <a:solidFill>
                  <a:srgbClr val="000000"/>
                </a:solidFill>
                <a:latin typeface="Arial"/>
                <a:ea typeface="Times New Roman"/>
              </a:rPr>
              <a:t>).</a:t>
            </a:r>
            <a:endParaRPr b="0" lang="ru-RU" sz="2000" spc="-1" strike="noStrike">
              <a:latin typeface="Arial"/>
            </a:endParaRPr>
          </a:p>
          <a:p>
            <a:pPr algn="just">
              <a:lnSpc>
                <a:spcPct val="100000"/>
              </a:lnSpc>
            </a:pPr>
            <a:r>
              <a:rPr b="1" lang="ru-RU" sz="2000" spc="-1" strike="noStrike">
                <a:solidFill>
                  <a:srgbClr val="000000"/>
                </a:solidFill>
                <a:latin typeface="Arial"/>
                <a:ea typeface="Times New Roman"/>
              </a:rPr>
              <a:t>Матеріалом для утворення грязей служать мінеральні частинки, органічні речовини, колоїдні частинки органічного і неорганічного складу, вода. За структурою грязь — складна фізико-хімічна система, що складається з </a:t>
            </a:r>
            <a:r>
              <a:rPr b="1" lang="ru-RU" sz="2000" spc="-1" strike="noStrike">
                <a:solidFill>
                  <a:srgbClr val="7030a0"/>
                </a:solidFill>
                <a:latin typeface="Arial"/>
                <a:ea typeface="Times New Roman"/>
              </a:rPr>
              <a:t>грязьового розчину</a:t>
            </a:r>
            <a:r>
              <a:rPr b="1" lang="ru-RU" sz="2000" spc="-1" strike="noStrike">
                <a:solidFill>
                  <a:srgbClr val="000000"/>
                </a:solidFill>
                <a:latin typeface="Arial"/>
                <a:ea typeface="Times New Roman"/>
              </a:rPr>
              <a:t>, </a:t>
            </a:r>
            <a:r>
              <a:rPr b="1" lang="ru-RU" sz="2000" spc="-1" strike="noStrike">
                <a:solidFill>
                  <a:srgbClr val="7030a0"/>
                </a:solidFill>
                <a:latin typeface="Arial"/>
                <a:ea typeface="Times New Roman"/>
              </a:rPr>
              <a:t>остову грязі </a:t>
            </a:r>
            <a:r>
              <a:rPr b="1" lang="ru-RU" sz="2000" spc="-1" strike="noStrike">
                <a:solidFill>
                  <a:srgbClr val="000000"/>
                </a:solidFill>
                <a:latin typeface="Arial"/>
                <a:ea typeface="Times New Roman"/>
              </a:rPr>
              <a:t>та </a:t>
            </a:r>
            <a:r>
              <a:rPr b="1" lang="ru-RU" sz="2000" spc="-1" strike="noStrike">
                <a:solidFill>
                  <a:srgbClr val="7030a0"/>
                </a:solidFill>
                <a:latin typeface="Arial"/>
                <a:ea typeface="Times New Roman"/>
              </a:rPr>
              <a:t>колоїдного комплексу</a:t>
            </a:r>
            <a:r>
              <a:rPr b="1" lang="ru-RU" sz="2000" spc="-1" strike="noStrike">
                <a:solidFill>
                  <a:srgbClr val="000000"/>
                </a:solidFill>
                <a:latin typeface="Arial"/>
                <a:ea typeface="Times New Roman"/>
              </a:rPr>
              <a:t>. </a:t>
            </a:r>
            <a:endParaRPr b="0" lang="ru-RU" sz="2000" spc="-1" strike="noStrike">
              <a:latin typeface="Arial"/>
            </a:endParaRPr>
          </a:p>
          <a:p>
            <a:pPr indent="449280" algn="just">
              <a:lnSpc>
                <a:spcPct val="100000"/>
              </a:lnSpc>
              <a:buClr>
                <a:srgbClr val="ff0000"/>
              </a:buClr>
              <a:buFont typeface="Wingdings" charset="2"/>
              <a:buChar char=""/>
            </a:pPr>
            <a:r>
              <a:rPr b="1" lang="ru-RU" sz="2000" spc="-1" strike="noStrike">
                <a:solidFill>
                  <a:srgbClr val="ff0000"/>
                </a:solidFill>
                <a:latin typeface="Arial"/>
                <a:ea typeface="Times New Roman"/>
              </a:rPr>
              <a:t>Грязьовий розчин </a:t>
            </a:r>
            <a:r>
              <a:rPr b="1" lang="ru-RU" sz="2000" spc="-1" strike="noStrike">
                <a:solidFill>
                  <a:srgbClr val="000000"/>
                </a:solidFill>
                <a:latin typeface="Arial"/>
                <a:ea typeface="Times New Roman"/>
              </a:rPr>
              <a:t>складає від 25 до 97 % всієї маси і покриває грязьові відкладення. Він складається, в основному, з води і розчинених в ній солей, органічних речовин і газів. </a:t>
            </a:r>
            <a:endParaRPr b="0" lang="ru-RU" sz="2000" spc="-1" strike="noStrike">
              <a:latin typeface="Arial"/>
            </a:endParaRPr>
          </a:p>
          <a:p>
            <a:pPr indent="449280" algn="just">
              <a:lnSpc>
                <a:spcPct val="100000"/>
              </a:lnSpc>
              <a:buClr>
                <a:srgbClr val="ff0000"/>
              </a:buClr>
              <a:buFont typeface="Wingdings" charset="2"/>
              <a:buChar char=""/>
            </a:pPr>
            <a:r>
              <a:rPr b="1" lang="ru-RU" sz="2000" spc="-1" strike="noStrike">
                <a:solidFill>
                  <a:srgbClr val="ff0000"/>
                </a:solidFill>
                <a:latin typeface="Arial"/>
                <a:ea typeface="Times New Roman"/>
              </a:rPr>
              <a:t>Остов грязі </a:t>
            </a:r>
            <a:r>
              <a:rPr b="1" lang="ru-RU" sz="2000" spc="-1" strike="noStrike">
                <a:solidFill>
                  <a:srgbClr val="000000"/>
                </a:solidFill>
                <a:latin typeface="Arial"/>
                <a:ea typeface="Times New Roman"/>
              </a:rPr>
              <a:t>включає глинисті та піщані частинки, слаборозчинні солі кальцію і магнію, грубі органічні залишки. </a:t>
            </a:r>
            <a:endParaRPr b="0" lang="ru-RU" sz="2000" spc="-1" strike="noStrike">
              <a:latin typeface="Arial"/>
            </a:endParaRPr>
          </a:p>
          <a:p>
            <a:pPr indent="449280" algn="just">
              <a:lnSpc>
                <a:spcPct val="100000"/>
              </a:lnSpc>
              <a:buClr>
                <a:srgbClr val="ff0000"/>
              </a:buClr>
              <a:buFont typeface="Wingdings" charset="2"/>
              <a:buChar char=""/>
            </a:pPr>
            <a:r>
              <a:rPr b="1" lang="ru-RU" sz="2000" spc="-1" strike="noStrike">
                <a:solidFill>
                  <a:srgbClr val="ff0000"/>
                </a:solidFill>
                <a:latin typeface="Arial"/>
                <a:ea typeface="Times New Roman"/>
              </a:rPr>
              <a:t>Колоїдний комплекс </a:t>
            </a:r>
            <a:r>
              <a:rPr b="1" lang="ru-RU" sz="2000" spc="-1" strike="noStrike">
                <a:solidFill>
                  <a:srgbClr val="000000"/>
                </a:solidFill>
                <a:latin typeface="Arial"/>
                <a:ea typeface="Times New Roman"/>
              </a:rPr>
              <a:t>включає мінеральні частинки розміром менше 0,001мм, органічні речовини, складні органічні та органомінеральні сполуки.</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TextShape 1"/>
          <p:cNvSpPr txBox="1"/>
          <p:nvPr/>
        </p:nvSpPr>
        <p:spPr>
          <a:xfrm>
            <a:off x="936000" y="144000"/>
            <a:ext cx="7632000" cy="5667120"/>
          </a:xfrm>
          <a:prstGeom prst="rect">
            <a:avLst/>
          </a:prstGeom>
          <a:noFill/>
          <a:ln>
            <a:noFill/>
          </a:ln>
        </p:spPr>
        <p:txBody>
          <a:bodyPr lIns="0" rIns="0" tIns="0" bIns="0">
            <a:noAutofit/>
          </a:bodyPr>
          <a:p>
            <a:pPr marL="609480" indent="-609120" algn="ctr">
              <a:lnSpc>
                <a:spcPct val="100000"/>
              </a:lnSpc>
            </a:pPr>
            <a:r>
              <a:rPr b="1" lang="ru-RU" sz="3600" spc="-1" strike="noStrike">
                <a:solidFill>
                  <a:srgbClr val="ff9900"/>
                </a:solidFill>
                <a:latin typeface="Arial"/>
              </a:rPr>
              <a:t> </a:t>
            </a:r>
            <a:r>
              <a:rPr b="1" lang="ru-RU" sz="2800" spc="-1" strike="noStrike">
                <a:solidFill>
                  <a:srgbClr val="ff0000"/>
                </a:solidFill>
                <a:latin typeface="Arial"/>
              </a:rPr>
              <a:t>Застосування з лікувальною метою теплоносіїв (</a:t>
            </a:r>
            <a:r>
              <a:rPr b="1" i="1" lang="ru-RU" sz="2800" spc="-1" strike="noStrike">
                <a:solidFill>
                  <a:srgbClr val="ff0000"/>
                </a:solidFill>
                <a:latin typeface="Arial"/>
              </a:rPr>
              <a:t>пелоїдів)</a:t>
            </a:r>
            <a:endParaRPr b="0" lang="ru-RU" sz="2800" spc="-1" strike="noStrike">
              <a:solidFill>
                <a:srgbClr val="000000"/>
              </a:solidFill>
              <a:latin typeface="Arial"/>
            </a:endParaRPr>
          </a:p>
          <a:p>
            <a:pPr marL="609480" indent="-609120" algn="just">
              <a:lnSpc>
                <a:spcPct val="100000"/>
              </a:lnSpc>
              <a:buClr>
                <a:srgbClr val="000000"/>
              </a:buClr>
              <a:buFont typeface="Wingdings" charset="2"/>
              <a:buChar char=""/>
            </a:pPr>
            <a:r>
              <a:rPr b="1" lang="ru-RU" sz="2600" spc="-1" strike="noStrike">
                <a:solidFill>
                  <a:srgbClr val="000000"/>
                </a:solidFill>
                <a:latin typeface="Arial"/>
              </a:rPr>
              <a:t>лікувальні грязі</a:t>
            </a:r>
            <a:endParaRPr b="0" lang="ru-RU" sz="2600" spc="-1" strike="noStrike">
              <a:solidFill>
                <a:srgbClr val="000000"/>
              </a:solidFill>
              <a:latin typeface="Arial"/>
            </a:endParaRPr>
          </a:p>
          <a:p>
            <a:pPr marL="609480" indent="-609120" algn="just">
              <a:lnSpc>
                <a:spcPct val="100000"/>
              </a:lnSpc>
              <a:buClr>
                <a:srgbClr val="000000"/>
              </a:buClr>
              <a:buFont typeface="Wingdings" charset="2"/>
              <a:buChar char=""/>
            </a:pPr>
            <a:r>
              <a:rPr b="1" lang="ru-RU" sz="2600" spc="-1" strike="noStrike">
                <a:solidFill>
                  <a:srgbClr val="000000"/>
                </a:solidFill>
                <a:latin typeface="Arial"/>
              </a:rPr>
              <a:t>озокерит</a:t>
            </a:r>
            <a:endParaRPr b="0" lang="ru-RU" sz="2600" spc="-1" strike="noStrike">
              <a:solidFill>
                <a:srgbClr val="000000"/>
              </a:solidFill>
              <a:latin typeface="Arial"/>
            </a:endParaRPr>
          </a:p>
          <a:p>
            <a:pPr marL="609480" indent="-609120" algn="just">
              <a:lnSpc>
                <a:spcPct val="100000"/>
              </a:lnSpc>
              <a:buClr>
                <a:srgbClr val="000000"/>
              </a:buClr>
              <a:buFont typeface="Wingdings" charset="2"/>
              <a:buChar char=""/>
            </a:pPr>
            <a:r>
              <a:rPr b="1" lang="ru-RU" sz="2600" spc="-1" strike="noStrike">
                <a:solidFill>
                  <a:srgbClr val="000000"/>
                </a:solidFill>
                <a:latin typeface="Arial"/>
              </a:rPr>
              <a:t>парафін</a:t>
            </a:r>
            <a:endParaRPr b="0" lang="ru-RU" sz="2600" spc="-1" strike="noStrike">
              <a:solidFill>
                <a:srgbClr val="000000"/>
              </a:solidFill>
              <a:latin typeface="Arial"/>
            </a:endParaRPr>
          </a:p>
          <a:p>
            <a:pPr marL="609480" indent="-609120" algn="just">
              <a:lnSpc>
                <a:spcPct val="100000"/>
              </a:lnSpc>
              <a:buClr>
                <a:srgbClr val="000000"/>
              </a:buClr>
              <a:buFont typeface="Wingdings" charset="2"/>
              <a:buChar char=""/>
            </a:pPr>
            <a:r>
              <a:rPr b="1" lang="ru-RU" sz="2600" spc="-1" strike="noStrike">
                <a:solidFill>
                  <a:srgbClr val="000000"/>
                </a:solidFill>
                <a:latin typeface="Arial"/>
              </a:rPr>
              <a:t>глина</a:t>
            </a:r>
            <a:endParaRPr b="0" lang="ru-RU" sz="2600" spc="-1" strike="noStrike">
              <a:solidFill>
                <a:srgbClr val="000000"/>
              </a:solidFill>
              <a:latin typeface="Arial"/>
            </a:endParaRPr>
          </a:p>
          <a:p>
            <a:pPr marL="609480" indent="-609120" algn="just">
              <a:lnSpc>
                <a:spcPct val="100000"/>
              </a:lnSpc>
              <a:buClr>
                <a:srgbClr val="000000"/>
              </a:buClr>
              <a:buFont typeface="Wingdings" charset="2"/>
              <a:buChar char=""/>
            </a:pPr>
            <a:r>
              <a:rPr b="1" lang="ru-RU" sz="2600" spc="-1" strike="noStrike">
                <a:solidFill>
                  <a:srgbClr val="000000"/>
                </a:solidFill>
                <a:latin typeface="Arial"/>
              </a:rPr>
              <a:t>пісок</a:t>
            </a:r>
            <a:endParaRPr b="0" lang="ru-RU" sz="2600" spc="-1" strike="noStrike">
              <a:solidFill>
                <a:srgbClr val="000000"/>
              </a:solidFill>
              <a:latin typeface="Arial"/>
            </a:endParaRPr>
          </a:p>
          <a:p>
            <a:pPr algn="ctr">
              <a:lnSpc>
                <a:spcPct val="90000"/>
              </a:lnSpc>
            </a:pPr>
            <a:endParaRPr b="0" lang="ru-RU" sz="2600" spc="-1" strike="noStrike">
              <a:solidFill>
                <a:srgbClr val="000000"/>
              </a:solidFill>
              <a:latin typeface="Arial"/>
            </a:endParaRPr>
          </a:p>
          <a:p>
            <a:pPr algn="ctr">
              <a:lnSpc>
                <a:spcPct val="90000"/>
              </a:lnSpc>
            </a:pPr>
            <a:r>
              <a:rPr b="1" lang="ru-RU" sz="2600" spc="-1" strike="noStrike">
                <a:solidFill>
                  <a:srgbClr val="ff0000"/>
                </a:solidFill>
                <a:latin typeface="Arial"/>
              </a:rPr>
              <a:t>Вимоги до пелоїдів:</a:t>
            </a:r>
            <a:endParaRPr b="0" lang="ru-RU" sz="2600" spc="-1" strike="noStrike">
              <a:solidFill>
                <a:srgbClr val="000000"/>
              </a:solidFill>
              <a:latin typeface="Arial"/>
            </a:endParaRPr>
          </a:p>
          <a:p>
            <a:pPr marL="609480" indent="-609120">
              <a:lnSpc>
                <a:spcPct val="90000"/>
              </a:lnSpc>
              <a:buClr>
                <a:srgbClr val="000000"/>
              </a:buClr>
              <a:buFont typeface="Wingdings" charset="2"/>
              <a:buChar char=""/>
            </a:pPr>
            <a:r>
              <a:rPr b="1" lang="ru-RU" sz="2200" spc="-1" strike="noStrike">
                <a:solidFill>
                  <a:srgbClr val="000000"/>
                </a:solidFill>
                <a:latin typeface="Arial"/>
              </a:rPr>
              <a:t>чорний або темно-сірий колір</a:t>
            </a:r>
            <a:endParaRPr b="0" lang="ru-RU" sz="2200" spc="-1" strike="noStrike">
              <a:solidFill>
                <a:srgbClr val="000000"/>
              </a:solidFill>
              <a:latin typeface="Arial"/>
            </a:endParaRPr>
          </a:p>
          <a:p>
            <a:pPr marL="609480" indent="-609120">
              <a:lnSpc>
                <a:spcPct val="90000"/>
              </a:lnSpc>
              <a:buClr>
                <a:srgbClr val="000000"/>
              </a:buClr>
              <a:buFont typeface="Wingdings" charset="2"/>
              <a:buChar char=""/>
            </a:pPr>
            <a:r>
              <a:rPr b="1" lang="ru-RU" sz="2200" spc="-1" strike="noStrike">
                <a:solidFill>
                  <a:srgbClr val="000000"/>
                </a:solidFill>
                <a:latin typeface="Arial"/>
              </a:rPr>
              <a:t>запах сірководню</a:t>
            </a:r>
            <a:endParaRPr b="0" lang="ru-RU" sz="2200" spc="-1" strike="noStrike">
              <a:solidFill>
                <a:srgbClr val="000000"/>
              </a:solidFill>
              <a:latin typeface="Arial"/>
            </a:endParaRPr>
          </a:p>
          <a:p>
            <a:pPr marL="609480" indent="-609120">
              <a:lnSpc>
                <a:spcPct val="90000"/>
              </a:lnSpc>
              <a:buClr>
                <a:srgbClr val="000000"/>
              </a:buClr>
              <a:buFont typeface="Wingdings" charset="2"/>
              <a:buChar char=""/>
            </a:pPr>
            <a:r>
              <a:rPr b="1" lang="ru-RU" sz="2200" spc="-1" strike="noStrike">
                <a:solidFill>
                  <a:srgbClr val="000000"/>
                </a:solidFill>
                <a:latin typeface="Arial"/>
              </a:rPr>
              <a:t>відносна щільність - 1,2-1,6</a:t>
            </a:r>
            <a:endParaRPr b="0" lang="ru-RU" sz="2200" spc="-1" strike="noStrike">
              <a:solidFill>
                <a:srgbClr val="000000"/>
              </a:solidFill>
              <a:latin typeface="Arial"/>
            </a:endParaRPr>
          </a:p>
          <a:p>
            <a:pPr marL="609480" indent="-609120">
              <a:lnSpc>
                <a:spcPct val="90000"/>
              </a:lnSpc>
              <a:buClr>
                <a:srgbClr val="000000"/>
              </a:buClr>
              <a:buFont typeface="Wingdings" charset="2"/>
              <a:buChar char=""/>
            </a:pPr>
            <a:r>
              <a:rPr b="1" lang="ru-RU" sz="2200" spc="-1" strike="noStrike">
                <a:solidFill>
                  <a:srgbClr val="000000"/>
                </a:solidFill>
                <a:latin typeface="Arial"/>
              </a:rPr>
              <a:t>легко розмащуються по тілу</a:t>
            </a:r>
            <a:endParaRPr b="0" lang="ru-RU" sz="2200" spc="-1" strike="noStrike">
              <a:solidFill>
                <a:srgbClr val="000000"/>
              </a:solidFill>
              <a:latin typeface="Arial"/>
            </a:endParaRPr>
          </a:p>
          <a:p>
            <a:pPr marL="609480" indent="-609120">
              <a:lnSpc>
                <a:spcPct val="90000"/>
              </a:lnSpc>
              <a:buClr>
                <a:srgbClr val="000000"/>
              </a:buClr>
              <a:buFont typeface="Wingdings" charset="2"/>
              <a:buChar char=""/>
            </a:pPr>
            <a:r>
              <a:rPr b="1" lang="ru-RU" sz="2200" spc="-1" strike="noStrike">
                <a:solidFill>
                  <a:srgbClr val="000000"/>
                </a:solidFill>
                <a:latin typeface="Arial"/>
              </a:rPr>
              <a:t>засмічення крупними частинками (до 0,25 мм) - не більше 2-3 %</a:t>
            </a:r>
            <a:endParaRPr b="0" lang="ru-RU" sz="2200" spc="-1" strike="noStrike">
              <a:solidFill>
                <a:srgbClr val="000000"/>
              </a:solidFill>
              <a:latin typeface="Arial"/>
            </a:endParaRPr>
          </a:p>
          <a:p>
            <a:pPr marL="609480" indent="-609120">
              <a:lnSpc>
                <a:spcPct val="90000"/>
              </a:lnSpc>
              <a:buClr>
                <a:srgbClr val="000000"/>
              </a:buClr>
              <a:buFont typeface="Wingdings" charset="2"/>
              <a:buChar char=""/>
            </a:pPr>
            <a:r>
              <a:rPr b="1" lang="ru-RU" sz="2200" spc="-1" strike="noStrike">
                <a:solidFill>
                  <a:srgbClr val="000000"/>
                </a:solidFill>
                <a:latin typeface="Arial"/>
              </a:rPr>
              <a:t>кількість води - 35-70 % (утримує тепло)</a:t>
            </a:r>
            <a:endParaRPr b="0" lang="ru-RU" sz="2200" spc="-1" strike="noStrike">
              <a:solidFill>
                <a:srgbClr val="000000"/>
              </a:solidFill>
              <a:latin typeface="Arial"/>
            </a:endParaRPr>
          </a:p>
          <a:p>
            <a:pPr>
              <a:lnSpc>
                <a:spcPct val="90000"/>
              </a:lnSpc>
            </a:pPr>
            <a:r>
              <a:rPr b="1" lang="ru-RU" sz="2200" spc="-1" strike="noStrike">
                <a:solidFill>
                  <a:srgbClr val="000000"/>
                </a:solidFill>
                <a:latin typeface="Arial"/>
              </a:rPr>
              <a:t>час остигання – 300-400 с</a:t>
            </a:r>
            <a:endParaRPr b="0" lang="ru-RU" sz="2200" spc="-1" strike="noStrike">
              <a:solidFill>
                <a:srgbClr val="000000"/>
              </a:solidFill>
              <a:latin typeface="Arial"/>
            </a:endParaRPr>
          </a:p>
          <a:p>
            <a:pPr marL="609480" indent="-609120" algn="ctr">
              <a:lnSpc>
                <a:spcPct val="100000"/>
              </a:lnSpc>
            </a:pPr>
            <a:endParaRPr b="0" lang="ru-RU"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4" name="Picture 2" descr=""/>
          <p:cNvPicPr/>
          <p:nvPr/>
        </p:nvPicPr>
        <p:blipFill>
          <a:blip r:embed="rId1"/>
          <a:stretch/>
        </p:blipFill>
        <p:spPr>
          <a:xfrm>
            <a:off x="178200" y="0"/>
            <a:ext cx="4768200" cy="3962160"/>
          </a:xfrm>
          <a:prstGeom prst="rect">
            <a:avLst/>
          </a:prstGeom>
          <a:ln>
            <a:noFill/>
          </a:ln>
        </p:spPr>
      </p:pic>
      <p:sp>
        <p:nvSpPr>
          <p:cNvPr id="825" name="CustomShape 1"/>
          <p:cNvSpPr/>
          <p:nvPr/>
        </p:nvSpPr>
        <p:spPr>
          <a:xfrm>
            <a:off x="1324440" y="4214880"/>
            <a:ext cx="16030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Херсонщина</a:t>
            </a:r>
            <a:endParaRPr b="0" lang="ru-RU" sz="1800" spc="-1" strike="noStrike">
              <a:latin typeface="Arial"/>
            </a:endParaRPr>
          </a:p>
        </p:txBody>
      </p:sp>
      <p:pic>
        <p:nvPicPr>
          <p:cNvPr id="826" name="Picture 4" descr=""/>
          <p:cNvPicPr/>
          <p:nvPr/>
        </p:nvPicPr>
        <p:blipFill>
          <a:blip r:embed="rId2"/>
          <a:stretch/>
        </p:blipFill>
        <p:spPr>
          <a:xfrm>
            <a:off x="4143240" y="3048120"/>
            <a:ext cx="5000400" cy="3809520"/>
          </a:xfrm>
          <a:prstGeom prst="rect">
            <a:avLst/>
          </a:prstGeom>
          <a:ln>
            <a:noFill/>
          </a:ln>
        </p:spPr>
      </p:pic>
      <p:sp>
        <p:nvSpPr>
          <p:cNvPr id="827" name="CustomShape 2"/>
          <p:cNvSpPr/>
          <p:nvPr/>
        </p:nvSpPr>
        <p:spPr>
          <a:xfrm>
            <a:off x="5700960" y="2571840"/>
            <a:ext cx="17355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ru-RU" sz="1800" spc="-1" strike="noStrike">
                <a:solidFill>
                  <a:srgbClr val="000000"/>
                </a:solidFill>
                <a:latin typeface="Arial"/>
                <a:ea typeface="DejaVu Sans"/>
              </a:rPr>
              <a:t>Озеро Чокрак</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933</TotalTime>
  <Application>LibreOffice/6.2.2.2$Windows_X86_64 LibreOffice_project/2b840030fec2aae0fd2658d8d4f9548af4e3518d</Application>
  <Words>3880</Words>
  <Paragraphs>276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2020-10-25T20:49:32Z</dcterms:created>
  <dc:creator>hp</dc:creator>
  <dc:description/>
  <dc:language>ru-RU</dc:language>
  <cp:lastModifiedBy/>
  <dcterms:modified xsi:type="dcterms:W3CDTF">2020-11-24T08:36:51Z</dcterms:modified>
  <cp:revision>182</cp:revision>
  <dc:subject/>
  <dc:title>Великий практикум з імунології</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0</vt:bool>
  </property>
  <property fmtid="{D5CDD505-2E9C-101B-9397-08002B2CF9AE}" pid="10" name="ShareDoc">
    <vt:bool>0</vt:bool>
  </property>
  <property fmtid="{D5CDD505-2E9C-101B-9397-08002B2CF9AE}" pid="11" name="Slides">
    <vt:i4>51</vt:i4>
  </property>
</Properties>
</file>