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59" d="100"/>
          <a:sy n="59" d="100"/>
        </p:scale>
        <p:origin x="1500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8091" y="3085765"/>
            <a:ext cx="8240108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2" y="990600"/>
            <a:ext cx="7989752" cy="1504844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2" y="2495444"/>
            <a:ext cx="7989752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 smtClean="0"/>
              <a:t>Зразок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65927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8092" y="599725"/>
            <a:ext cx="8238707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30865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6629400" y="599725"/>
            <a:ext cx="2057399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75725"/>
            <a:ext cx="1503123" cy="5183073"/>
          </a:xfrm>
        </p:spPr>
        <p:txBody>
          <a:bodyPr vert="eaVert"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81192" y="675725"/>
            <a:ext cx="5922209" cy="5183073"/>
          </a:xfrm>
        </p:spPr>
        <p:txBody>
          <a:bodyPr vert="eaVert" anchor="t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45255" y="5956136"/>
            <a:ext cx="947672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0"/>
            <a:ext cx="5922209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13668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'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8092" y="599725"/>
            <a:ext cx="8238707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228003"/>
            <a:ext cx="7989752" cy="3630795"/>
          </a:xfrm>
        </p:spPr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18794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52646" y="5141973"/>
            <a:ext cx="8238707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36573"/>
            <a:ext cx="7989751" cy="1504844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3" y="4541417"/>
            <a:ext cx="7989751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96819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'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8092" y="599725"/>
            <a:ext cx="8238707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2" y="2228002"/>
            <a:ext cx="3899527" cy="3633047"/>
          </a:xfrm>
        </p:spPr>
        <p:txBody>
          <a:bodyPr>
            <a:normAutofit/>
          </a:bodyPr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282" y="2228003"/>
            <a:ext cx="3907662" cy="3633047"/>
          </a:xfrm>
        </p:spPr>
        <p:txBody>
          <a:bodyPr>
            <a:normAutofit/>
          </a:bodyPr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01169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>
            <a:spLocks noChangeAspect="1"/>
          </p:cNvSpPr>
          <p:nvPr/>
        </p:nvSpPr>
        <p:spPr>
          <a:xfrm>
            <a:off x="448092" y="599725"/>
            <a:ext cx="8238707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28003"/>
            <a:ext cx="3593500" cy="576262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2" y="2926051"/>
            <a:ext cx="3899527" cy="2934999"/>
          </a:xfrm>
        </p:spPr>
        <p:txBody>
          <a:bodyPr anchor="t">
            <a:normAutofit/>
          </a:bodyPr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69308" y="2228003"/>
            <a:ext cx="3601635" cy="576262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2" y="2926051"/>
            <a:ext cx="3907662" cy="2934999"/>
          </a:xfrm>
        </p:spPr>
        <p:txBody>
          <a:bodyPr anchor="t">
            <a:normAutofit/>
          </a:bodyPr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07789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>
            <a:spLocks noChangeAspect="1"/>
          </p:cNvSpPr>
          <p:nvPr/>
        </p:nvSpPr>
        <p:spPr>
          <a:xfrm>
            <a:off x="448092" y="599725"/>
            <a:ext cx="8238707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40046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34612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52646" y="5141973"/>
            <a:ext cx="8238707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352" y="5262296"/>
            <a:ext cx="353662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6399" y="601200"/>
            <a:ext cx="824040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305617" y="5262295"/>
            <a:ext cx="426532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54834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4693389"/>
            <a:ext cx="7989752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8093" y="599725"/>
            <a:ext cx="8238706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 smtClean="0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6"/>
            <a:ext cx="7989752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59756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687474"/>
            <a:ext cx="7989752" cy="108332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228003"/>
            <a:ext cx="7989752" cy="3630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559327" y="595613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0"/>
            <a:ext cx="487058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00476" y="5956136"/>
            <a:ext cx="77046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C1FF6DA9-008F-8B48-92A6-B652298478BF}" type="slidenum">
              <a:rPr lang="en-US" smtClean="0"/>
              <a:t>‹№›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448091" y="441325"/>
            <a:ext cx="2719909" cy="108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5976001" y="441325"/>
            <a:ext cx="2710800" cy="108000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3216601" y="441325"/>
            <a:ext cx="2710800" cy="1080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5647129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Якість роботи соціолога і професійна етика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Якість соціологічної роботи визначає рівень довіри суспільства до соціології. Вона охоплює точність дослідження, наукову чесність і моральну відповідальність. Професійна етика соціолога є системою норм поведінки, що регулює його стосунки з респондентами, колегами, замовниками й суспільством.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Соціальна відповідальність соціолога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sz="2000" dirty="0" smtClean="0"/>
              <a:t>Результати соціологічних досліджень впливають на суспільну думку, політичні рішення та соціальну політику. Соціолог має усвідомлювати ефект своїх висновків і відповідально ставитися до їх поширення. Наукове слово може бути використане як для виправдання несправедливості, так і для її подолання.</a:t>
            </a:r>
            <a:endParaRPr lang="uk-UA" sz="2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Виклики професійній етиці у сучасних умовах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sz="2000" dirty="0" smtClean="0"/>
              <a:t>Сучасний світ створює нові моральні дилеми для соціологів: комерційний тиск, інформаційні маніпуляції та політичний вплив. Особливо гостро це проявляється під час російської війни проти України, коли суспільство перебуває у стані напруги.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Підсумок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Якість соціологічної роботи неможлива без етичної культури, академічної доброчесності та відповідальності. Дотримання моральних принципів не обмежує свободу дослідника, а гарантує довіру, наукову надійність і суспільну користь соціології. Професійна етика є основою авторитету соціологічної науки.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Сутність якості роботи соціолога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Якість роботи відображається у здатності дослідника глибоко розуміти соціальні явища, будувати логічні висновки та дотримуватись об’єктивності. Соціолог має діяти послідовно на всіх етапах від розроблення програми до публікації результатів.</a:t>
            </a:r>
          </a:p>
          <a:p>
            <a:endParaRPr/>
          </a:p>
          <a:p>
            <a:r>
              <a:t>Приклади якісної роботи:</a:t>
            </a:r>
          </a:p>
          <a:p>
            <a:r>
              <a:t>• Аргументовані інтерпретації без упередженості</a:t>
            </a:r>
          </a:p>
          <a:p>
            <a:r>
              <a:t>• Коректне використання методів</a:t>
            </a:r>
          </a:p>
          <a:p>
            <a:r>
              <a:t>• Відкритість щодо меж дослідження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Наукова доброчесність як основа якості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Наукова доброчесність передбачає чесність і відповідальність у дослідницькій діяльності. Соціолог не має права вигадувати або вибірково використовувати дані, щоб підтвердити власну гіпотезу. Порушення доброчесності руйнує довіру до науки й авторитет дослідника.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Академічна доброчесність і коректне цитування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Академічна доброчесність вимагає чесного використання чужих ідей та джерел. Посилання на авторів і джерела є проявом поваги та наукової культури. Плагіат і фальсифікація джерел є серйозними порушеннями.</a:t>
            </a:r>
          </a:p>
          <a:p>
            <a:endParaRPr/>
          </a:p>
          <a:p>
            <a:r>
              <a:t>Приклади правильних практик:</a:t>
            </a:r>
          </a:p>
          <a:p>
            <a:r>
              <a:t>• Оформлення цитат і бібліографії</a:t>
            </a:r>
          </a:p>
          <a:p>
            <a:r>
              <a:t>• Згадування першоджерел теорій</a:t>
            </a:r>
          </a:p>
          <a:p>
            <a:r>
              <a:t>• Використання перевірених наукових публікацій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Використання та зберігання даних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>
                <a:latin typeface="Arial" panose="020B0604020202020204" pitchFamily="34" charset="0"/>
                <a:cs typeface="Arial" panose="020B0604020202020204" pitchFamily="34" charset="0"/>
              </a:rPr>
              <a:t>Соціологічні дані є власністю організації або замовника, тому дослідник має поводитися з ними обережно. Дані не можна використовувати без дозволу чи передавати третім особам без згоди респондентів.</a:t>
            </a:r>
          </a:p>
          <a:p>
            <a:endParaRPr lang="uk-UA" dirty="0" smtClean="0"/>
          </a:p>
          <a:p>
            <a:r>
              <a:rPr lang="uk-UA" dirty="0" smtClean="0"/>
              <a:t>Приклади етичного ставлення до даних:</a:t>
            </a:r>
          </a:p>
          <a:p>
            <a:r>
              <a:rPr lang="uk-UA" dirty="0" smtClean="0"/>
              <a:t>• Знеособлення анкет</a:t>
            </a:r>
          </a:p>
          <a:p>
            <a:r>
              <a:rPr lang="uk-UA" dirty="0" smtClean="0"/>
              <a:t>• Захищене зберігання баз даних</a:t>
            </a:r>
          </a:p>
          <a:p>
            <a:r>
              <a:rPr lang="uk-UA" dirty="0" smtClean="0"/>
              <a:t>• Публікація відкритих даних лише за згодою учасників</a:t>
            </a:r>
            <a:endParaRPr lang="uk-UA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Етична відповідальність перед респондентами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Участь у дослідженні має бути добровільною. Людина повинна знати, з якою метою збираються дані та як вони будуть використані. Респонденти заслуговують на повагу, а їхні відповіді — на конфіденційність. Дослідник не має права вводити учасників в оману чи створювати психологічний дискомфорт.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Об’єктивність і незалежність соціолога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Професійна незалежність означає здатність діяти за науковими принципами, а не під впливом замовника чи політичної позиції. Соціолог зобов’язаний фіксувати реальні факти навіть тоді, коли вони не узгоджуються з очікуваннями клієнта чи суспільства. Об’єктивність підтримується завдяки прозорій методології та готовності до перевірки результатів.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Відповідальність за інтерпретацію даних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Інтерпретація має бути точним відображенням емпіричних результатів. Дослідник не повинен перебільшувати висновки чи узагальнювати без підстав. Якісна аналітична робота поєднує статистичну коректність, логічність і теоретичну глибину. Соціолог відповідає не лише за технічну обробку, а й за зміст і наслідки своїх висновків.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Професійна етика у взаємодії з колегами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Етична поведінка у професійній спільноті ґрунтується на взаємній повазі, чесному цитуванні й конструктивній критиці. Соціологи повинні уникати плагіату, некоректних звинувачень і порушення авторських прав. Професійна культура зміцнюється завдяки відкритому обміну знаннями й дотриманню стандартів наукового спілкування.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Дивіденд">
  <a:themeElements>
    <a:clrScheme name="Дивіденд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4D1434"/>
      </a:accent1>
      <a:accent2>
        <a:srgbClr val="903163"/>
      </a:accent2>
      <a:accent3>
        <a:srgbClr val="B2324B"/>
      </a:accent3>
      <a:accent4>
        <a:srgbClr val="969FA7"/>
      </a:accent4>
      <a:accent5>
        <a:srgbClr val="66B1CE"/>
      </a:accent5>
      <a:accent6>
        <a:srgbClr val="40619D"/>
      </a:accent6>
      <a:hlink>
        <a:srgbClr val="828282"/>
      </a:hlink>
      <a:folHlink>
        <a:srgbClr val="A5A5A5"/>
      </a:folHlink>
    </a:clrScheme>
    <a:fontScheme name="Дивіденд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Дивіденд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C21699FF-00E4-43C8-BBCC-D7E5536C371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TM03457464[[fn=Дивіденд]]</Template>
  <TotalTime>7</TotalTime>
  <Words>580</Words>
  <Application>Microsoft Office PowerPoint</Application>
  <PresentationFormat>Екран (4:3)</PresentationFormat>
  <Paragraphs>39</Paragraphs>
  <Slides>12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12</vt:i4>
      </vt:variant>
    </vt:vector>
  </HeadingPairs>
  <TitlesOfParts>
    <vt:vector size="17" baseType="lpstr">
      <vt:lpstr>Arial</vt:lpstr>
      <vt:lpstr>Corbel</vt:lpstr>
      <vt:lpstr>Gill Sans MT</vt:lpstr>
      <vt:lpstr>Wingdings 2</vt:lpstr>
      <vt:lpstr>Дивіденд</vt:lpstr>
      <vt:lpstr>Якість роботи соціолога і професійна етика</vt:lpstr>
      <vt:lpstr>Сутність якості роботи соціолога</vt:lpstr>
      <vt:lpstr>Наукова доброчесність як основа якості</vt:lpstr>
      <vt:lpstr>Академічна доброчесність і коректне цитування</vt:lpstr>
      <vt:lpstr>Використання та зберігання даних</vt:lpstr>
      <vt:lpstr>Етична відповідальність перед респондентами</vt:lpstr>
      <vt:lpstr>Об’єктивність і незалежність соціолога</vt:lpstr>
      <vt:lpstr>Відповідальність за інтерпретацію даних</vt:lpstr>
      <vt:lpstr>Професійна етика у взаємодії з колегами</vt:lpstr>
      <vt:lpstr>Соціальна відповідальність соціолога</vt:lpstr>
      <vt:lpstr>Виклики професійній етиці у сучасних умовах</vt:lpstr>
      <vt:lpstr>Підсумок</vt:lpstr>
    </vt:vector>
  </TitlesOfParts>
  <Manager/>
  <Company/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Якість роботи соціолога і професійна етика</dc:title>
  <dc:subject/>
  <dc:creator/>
  <cp:keywords/>
  <dc:description>generated using python-pptx</dc:description>
  <cp:lastModifiedBy>Taisiia</cp:lastModifiedBy>
  <cp:revision>3</cp:revision>
  <dcterms:created xsi:type="dcterms:W3CDTF">2013-01-27T09:14:16Z</dcterms:created>
  <dcterms:modified xsi:type="dcterms:W3CDTF">2025-10-28T07:29:17Z</dcterms:modified>
  <cp:category/>
</cp:coreProperties>
</file>