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66"/>
    <p:restoredTop sz="94637"/>
  </p:normalViewPr>
  <p:slideViewPr>
    <p:cSldViewPr snapToGrid="0">
      <p:cViewPr>
        <p:scale>
          <a:sx n="73" d="100"/>
          <a:sy n="73" d="100"/>
        </p:scale>
        <p:origin x="-56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9CA9065-8979-0936-492B-DAE4FB3BCF1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a16="http://schemas.microsoft.com/office/drawing/2014/main" xmlns="" id="{72855319-CD7D-227F-B017-30F2B824D3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a16="http://schemas.microsoft.com/office/drawing/2014/main" xmlns="" id="{C513C19C-5E39-C6DA-AC95-07B31E53D6E2}"/>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5" name="Нижний колонтитул 4">
            <a:extLst>
              <a:ext uri="{FF2B5EF4-FFF2-40B4-BE49-F238E27FC236}">
                <a16:creationId xmlns:a16="http://schemas.microsoft.com/office/drawing/2014/main" xmlns="" id="{E317F28C-3E39-6DD7-536A-6813E88FBDF3}"/>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A542FE39-A239-E7F9-8DBB-D97B83F9658A}"/>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420306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5A0102-0C32-31D9-932F-03D903E8D607}"/>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A6DF83AF-7948-851C-EC22-B0C07ABD3EC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766E708A-7529-FD5A-1D59-0FF9B97629F1}"/>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5" name="Нижний колонтитул 4">
            <a:extLst>
              <a:ext uri="{FF2B5EF4-FFF2-40B4-BE49-F238E27FC236}">
                <a16:creationId xmlns:a16="http://schemas.microsoft.com/office/drawing/2014/main" xmlns="" id="{2A02D775-0C26-DCD2-1418-D143780C9FF5}"/>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1A2B4B43-7631-78BB-3FC6-FC25B094293D}"/>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259195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182537FE-B9B5-B561-464E-54ED9ED4B5F2}"/>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32C39EF7-F12B-9326-FD13-E7F2E8F2EB2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C58D4567-BD36-4256-474F-485C65B25874}"/>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5" name="Нижний колонтитул 4">
            <a:extLst>
              <a:ext uri="{FF2B5EF4-FFF2-40B4-BE49-F238E27FC236}">
                <a16:creationId xmlns:a16="http://schemas.microsoft.com/office/drawing/2014/main" xmlns="" id="{2D9FD84A-ACCA-2655-9631-1E2B30E55EE3}"/>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52218FF6-12B6-EF64-0EA3-1D5EC9855A4F}"/>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283340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D27D482-BDFE-1737-B06F-ECAB6E9B2433}"/>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EF944C77-49C2-352F-EBE5-3E09F7AB10B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4C1428A9-811D-B4F0-3AFF-2B85474C9DB4}"/>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5" name="Нижний колонтитул 4">
            <a:extLst>
              <a:ext uri="{FF2B5EF4-FFF2-40B4-BE49-F238E27FC236}">
                <a16:creationId xmlns:a16="http://schemas.microsoft.com/office/drawing/2014/main" xmlns="" id="{701539D9-B9D2-2B63-F95C-AE919DAD118F}"/>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C10BB6FB-A221-86E6-E910-AEC0011780DE}"/>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72787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8F094F4-F796-68AB-04C6-2D3C3090453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xmlns="" id="{3FF4CFB2-C619-4459-7A12-2687FEA5C1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5F63D386-1896-D05E-AE27-601D3D78F7E8}"/>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5" name="Нижний колонтитул 4">
            <a:extLst>
              <a:ext uri="{FF2B5EF4-FFF2-40B4-BE49-F238E27FC236}">
                <a16:creationId xmlns:a16="http://schemas.microsoft.com/office/drawing/2014/main" xmlns="" id="{EBE4BD32-1993-444E-7040-4CE4DE1DC3F0}"/>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68B6821B-9DA4-876A-16D8-74003990963F}"/>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95105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FCC3D36-451A-13E4-EC0F-FAE146182D97}"/>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4DAE4325-E09D-1A2F-FF52-B6494185F9B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xmlns="" id="{A809D582-B35F-28BC-E2FA-5B0F9F1C3D0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xmlns="" id="{C0D30FE0-568C-1B04-EFE0-3A9F629E2034}"/>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6" name="Нижний колонтитул 5">
            <a:extLst>
              <a:ext uri="{FF2B5EF4-FFF2-40B4-BE49-F238E27FC236}">
                <a16:creationId xmlns:a16="http://schemas.microsoft.com/office/drawing/2014/main" xmlns="" id="{403CAA33-6DA6-6DD4-1321-6D83B4D2492D}"/>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688FD64F-2762-0BA7-935F-3E018D38CEB1}"/>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33966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0E2C69A-23C6-F7D6-454C-65CFE3B13371}"/>
              </a:ext>
            </a:extLst>
          </p:cNvPr>
          <p:cNvSpPr>
            <a:spLocks noGrp="1"/>
          </p:cNvSpPr>
          <p:nvPr>
            <p:ph type="title"/>
          </p:nvPr>
        </p:nvSpPr>
        <p:spPr>
          <a:xfrm>
            <a:off x="839788" y="365125"/>
            <a:ext cx="10515600" cy="1325563"/>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0A7046A7-C2B0-83DE-B097-6E63AB074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BA9E5E9B-DA74-D014-BB83-E9E58D42967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xmlns="" id="{8A8BBBEE-529C-2ECE-6B37-DFD13565C1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2934B2B-84E0-9C43-A514-40AF76D79E6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xmlns="" id="{D45E4B01-F624-D10D-3C1B-28E5D86458BD}"/>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8" name="Нижний колонтитул 7">
            <a:extLst>
              <a:ext uri="{FF2B5EF4-FFF2-40B4-BE49-F238E27FC236}">
                <a16:creationId xmlns:a16="http://schemas.microsoft.com/office/drawing/2014/main" xmlns="" id="{2F6BA99F-17ED-23A3-944A-239EFB090AD7}"/>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a16="http://schemas.microsoft.com/office/drawing/2014/main" xmlns="" id="{7A853A97-E52B-E2A3-352C-FB01990D732B}"/>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266042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226155-0EC6-1268-AE60-82E9BAB8837B}"/>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65122DC4-1265-FFB0-062C-A3E9E67409DC}"/>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4" name="Нижний колонтитул 3">
            <a:extLst>
              <a:ext uri="{FF2B5EF4-FFF2-40B4-BE49-F238E27FC236}">
                <a16:creationId xmlns:a16="http://schemas.microsoft.com/office/drawing/2014/main" xmlns="" id="{D08F3A72-BB59-F815-1F88-070AB0ECAC6B}"/>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25323725-4720-B127-EBD7-8675A66809E9}"/>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266689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230AB99-672F-2298-0875-D8EE2FEB45ED}"/>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3" name="Нижний колонтитул 2">
            <a:extLst>
              <a:ext uri="{FF2B5EF4-FFF2-40B4-BE49-F238E27FC236}">
                <a16:creationId xmlns:a16="http://schemas.microsoft.com/office/drawing/2014/main" xmlns="" id="{06F4158E-BFF8-92B2-87B8-E9BFB48F2951}"/>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a16="http://schemas.microsoft.com/office/drawing/2014/main" xmlns="" id="{0E2F44ED-4A0B-211C-390B-719182131C93}"/>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837063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309AAF0-22F5-D535-121A-0E4D2C0739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xmlns="" id="{5B3BFE25-1204-45F2-FD9F-10027A5D9C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xmlns="" id="{DF5B6D0D-4FA1-A498-7F09-D27D1F445D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26E7CF8F-CCC4-67E9-0B0F-5A9789988ED1}"/>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6" name="Нижний колонтитул 5">
            <a:extLst>
              <a:ext uri="{FF2B5EF4-FFF2-40B4-BE49-F238E27FC236}">
                <a16:creationId xmlns:a16="http://schemas.microsoft.com/office/drawing/2014/main" xmlns="" id="{273E8CB0-1B60-017D-1BC6-39CC2CD5650A}"/>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226D8E42-DD83-0885-2CBC-7C5CAFCEB0DD}"/>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212530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6981D9-CEE6-2211-B96E-27561EAEFC5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xmlns="" id="{1491C3F4-2418-34DF-3255-515DA9EA9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a16="http://schemas.microsoft.com/office/drawing/2014/main" xmlns="" id="{87EB37F3-B075-A155-05F2-8D6DCFAB9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4CE4A2C-8E9B-6835-5285-6CD06E2E9BAB}"/>
              </a:ext>
            </a:extLst>
          </p:cNvPr>
          <p:cNvSpPr>
            <a:spLocks noGrp="1"/>
          </p:cNvSpPr>
          <p:nvPr>
            <p:ph type="dt" sz="half" idx="10"/>
          </p:nvPr>
        </p:nvSpPr>
        <p:spPr/>
        <p:txBody>
          <a:bodyPr/>
          <a:lstStyle/>
          <a:p>
            <a:fld id="{2D613907-0AC0-5649-B6FA-8345C70658E0}" type="datetimeFigureOut">
              <a:rPr lang="x-none" smtClean="0"/>
              <a:pPr/>
              <a:t>10.07.2023</a:t>
            </a:fld>
            <a:endParaRPr lang="x-none"/>
          </a:p>
        </p:txBody>
      </p:sp>
      <p:sp>
        <p:nvSpPr>
          <p:cNvPr id="6" name="Нижний колонтитул 5">
            <a:extLst>
              <a:ext uri="{FF2B5EF4-FFF2-40B4-BE49-F238E27FC236}">
                <a16:creationId xmlns:a16="http://schemas.microsoft.com/office/drawing/2014/main" xmlns="" id="{DA06128E-674B-FD20-C394-597426A0918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A892C2AE-9C1F-071D-BA63-96E5C98D320B}"/>
              </a:ext>
            </a:extLst>
          </p:cNvPr>
          <p:cNvSpPr>
            <a:spLocks noGrp="1"/>
          </p:cNvSpPr>
          <p:nvPr>
            <p:ph type="sldNum" sz="quarter" idx="12"/>
          </p:nvPr>
        </p:nvSpPr>
        <p:spPr/>
        <p:txBody>
          <a:body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52662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1384CB9-0F61-8062-643C-9F90927AA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0A5B413B-7CFA-6F3C-217D-85D219620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FD8D989B-9DF8-09EA-80B0-6B93A1CBB3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13907-0AC0-5649-B6FA-8345C70658E0}" type="datetimeFigureOut">
              <a:rPr lang="x-none" smtClean="0"/>
              <a:pPr/>
              <a:t>10.07.2023</a:t>
            </a:fld>
            <a:endParaRPr lang="x-none"/>
          </a:p>
        </p:txBody>
      </p:sp>
      <p:sp>
        <p:nvSpPr>
          <p:cNvPr id="5" name="Нижний колонтитул 4">
            <a:extLst>
              <a:ext uri="{FF2B5EF4-FFF2-40B4-BE49-F238E27FC236}">
                <a16:creationId xmlns:a16="http://schemas.microsoft.com/office/drawing/2014/main" xmlns="" id="{EE3640C8-287E-7359-5688-D2A0F47DC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a16="http://schemas.microsoft.com/office/drawing/2014/main" xmlns="" id="{37BCDC3D-1105-75D6-F3D2-C5D71DBCC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8D415-D7FA-BA49-873F-340AD9D69E8B}" type="slidenum">
              <a:rPr lang="x-none" smtClean="0"/>
              <a:pPr/>
              <a:t>‹#›</a:t>
            </a:fld>
            <a:endParaRPr lang="x-none"/>
          </a:p>
        </p:txBody>
      </p:sp>
    </p:spTree>
    <p:extLst>
      <p:ext uri="{BB962C8B-B14F-4D97-AF65-F5344CB8AC3E}">
        <p14:creationId xmlns:p14="http://schemas.microsoft.com/office/powerpoint/2010/main" xmlns="" val="2465119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241A1BB0-17F4-858A-35F0-FAFD07E0D5C6}"/>
              </a:ext>
            </a:extLst>
          </p:cNvPr>
          <p:cNvPicPr>
            <a:picLocks noChangeAspect="1"/>
          </p:cNvPicPr>
          <p:nvPr/>
        </p:nvPicPr>
        <p:blipFill>
          <a:blip r:embed="rId2"/>
          <a:stretch>
            <a:fillRect/>
          </a:stretch>
        </p:blipFill>
        <p:spPr>
          <a:xfrm>
            <a:off x="0" y="1"/>
            <a:ext cx="12376270" cy="6857999"/>
          </a:xfrm>
          <a:prstGeom prst="rect">
            <a:avLst/>
          </a:prstGeom>
        </p:spPr>
      </p:pic>
      <p:sp>
        <p:nvSpPr>
          <p:cNvPr id="9" name="TextBox 8">
            <a:extLst>
              <a:ext uri="{FF2B5EF4-FFF2-40B4-BE49-F238E27FC236}">
                <a16:creationId xmlns:a16="http://schemas.microsoft.com/office/drawing/2014/main" xmlns="" id="{56B37E6E-1DA1-09B8-2E5C-E9A65AAC3B51}"/>
              </a:ext>
            </a:extLst>
          </p:cNvPr>
          <p:cNvSpPr txBox="1"/>
          <p:nvPr/>
        </p:nvSpPr>
        <p:spPr>
          <a:xfrm>
            <a:off x="2919047" y="457173"/>
            <a:ext cx="9272953" cy="830997"/>
          </a:xfrm>
          <a:prstGeom prst="rect">
            <a:avLst/>
          </a:prstGeom>
          <a:noFill/>
        </p:spPr>
        <p:txBody>
          <a:bodyPr wrap="square">
            <a:spAutoFit/>
          </a:bodyPr>
          <a:lstStyle/>
          <a:p>
            <a:pPr algn="r"/>
            <a:r>
              <a:rPr lang="uk-UA" sz="2400" dirty="0"/>
              <a:t>«Мудра людина завжди знайде спосіб, щоб не розпочати війну».</a:t>
            </a:r>
          </a:p>
          <a:p>
            <a:pPr algn="r"/>
            <a:r>
              <a:rPr lang="ru-RU" sz="2400" b="0" i="0" u="none" strike="noStrike" dirty="0" err="1">
                <a:effectLst/>
              </a:rPr>
              <a:t>Ісороку</a:t>
            </a:r>
            <a:r>
              <a:rPr lang="ru-RU" sz="2400" b="0" i="0" u="none" strike="noStrike" dirty="0">
                <a:effectLst/>
              </a:rPr>
              <a:t> Ямамото</a:t>
            </a:r>
            <a:endParaRPr lang="x-none" sz="2400" dirty="0"/>
          </a:p>
        </p:txBody>
      </p:sp>
      <p:sp>
        <p:nvSpPr>
          <p:cNvPr id="15" name="TextBox 14">
            <a:extLst>
              <a:ext uri="{FF2B5EF4-FFF2-40B4-BE49-F238E27FC236}">
                <a16:creationId xmlns:a16="http://schemas.microsoft.com/office/drawing/2014/main" xmlns="" id="{65B36464-E32C-B8E5-583A-492449854494}"/>
              </a:ext>
            </a:extLst>
          </p:cNvPr>
          <p:cNvSpPr txBox="1"/>
          <p:nvPr/>
        </p:nvSpPr>
        <p:spPr>
          <a:xfrm>
            <a:off x="0" y="0"/>
            <a:ext cx="2848707" cy="39703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uk-UA" sz="2800" dirty="0"/>
              <a:t>КОНФЛІКТ – це прихована чи явна протидія сторін, чиї інтереси у будь-якій сфері почали конкурувати між собою.</a:t>
            </a:r>
            <a:endParaRPr lang="x-none" sz="2800" dirty="0"/>
          </a:p>
        </p:txBody>
      </p:sp>
    </p:spTree>
    <p:extLst>
      <p:ext uri="{BB962C8B-B14F-4D97-AF65-F5344CB8AC3E}">
        <p14:creationId xmlns:p14="http://schemas.microsoft.com/office/powerpoint/2010/main" xmlns="" val="2966964976"/>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0 L -0.31302 -0.00093 " pathEditMode="relative" rAng="0" ptsTypes="AA">
                                      <p:cBhvr>
                                        <p:cTn id="6" dur="30000" fill="hold"/>
                                        <p:tgtEl>
                                          <p:spTgt spid="7"/>
                                        </p:tgtEl>
                                        <p:attrNameLst>
                                          <p:attrName>ppt_x</p:attrName>
                                          <p:attrName>ppt_y</p:attrName>
                                        </p:attrNameLst>
                                      </p:cBhvr>
                                      <p:rCtr x="-15651" y="-46"/>
                                    </p:animMotion>
                                  </p:childTnLst>
                                </p:cTn>
                              </p:par>
                              <p:par>
                                <p:cTn id="7" presetID="6" presetClass="emph" presetSubtype="0" accel="50000" decel="50000" fill="hold" nodeType="withEffect">
                                  <p:stCondLst>
                                    <p:cond delay="0"/>
                                  </p:stCondLst>
                                  <p:childTnLst>
                                    <p:animScale>
                                      <p:cBhvr>
                                        <p:cTn id="8" dur="30000" fill="hold"/>
                                        <p:tgtEl>
                                          <p:spTgt spid="7"/>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31302 -0.00093 L -2.08333E-6 0 " pathEditMode="relative" rAng="0" ptsTypes="AA">
                                      <p:cBhvr>
                                        <p:cTn id="11" dur="30000" fill="hold"/>
                                        <p:tgtEl>
                                          <p:spTgt spid="7"/>
                                        </p:tgtEl>
                                        <p:attrNameLst>
                                          <p:attrName>ppt_x</p:attrName>
                                          <p:attrName>ppt_y</p:attrName>
                                        </p:attrNameLst>
                                      </p:cBhvr>
                                      <p:rCtr x="15651" y="46"/>
                                    </p:animMotion>
                                  </p:childTnLst>
                                </p:cTn>
                              </p:par>
                              <p:par>
                                <p:cTn id="12" presetID="6" presetClass="emph" presetSubtype="0" accel="50000" decel="50000" fill="hold" nodeType="withEffect">
                                  <p:stCondLst>
                                    <p:cond delay="5000"/>
                                  </p:stCondLst>
                                  <p:childTnLst>
                                    <p:animScale>
                                      <p:cBhvr>
                                        <p:cTn id="13" dur="30000" fill="hold"/>
                                        <p:tgtEl>
                                          <p:spTgt spid="7"/>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2.08333E-6 0 L -2.08333E-6 0.00023 " pathEditMode="relative" rAng="0" ptsTypes="AA">
                                      <p:cBhvr>
                                        <p:cTn id="16" dur="5000" fill="hold"/>
                                        <p:tgtEl>
                                          <p:spTgt spid="7"/>
                                        </p:tgtEl>
                                        <p:attrNameLst>
                                          <p:attrName>ppt_x</p:attrName>
                                          <p:attrName>ppt_y</p:attrName>
                                        </p:attrNameLst>
                                      </p:cBhvr>
                                      <p:rCtr x="0" y="0"/>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76FA834-D578-20B9-4964-6F238533BA0F}"/>
              </a:ext>
            </a:extLst>
          </p:cNvPr>
          <p:cNvPicPr>
            <a:picLocks noChangeAspect="1"/>
          </p:cNvPicPr>
          <p:nvPr/>
        </p:nvPicPr>
        <p:blipFill>
          <a:blip r:embed="rId2">
            <a:alphaModFix amt="60000"/>
          </a:blip>
          <a:stretch>
            <a:fillRect/>
          </a:stretch>
        </p:blipFill>
        <p:spPr>
          <a:xfrm>
            <a:off x="423333" y="0"/>
            <a:ext cx="11087100" cy="6858000"/>
          </a:xfrm>
          <a:prstGeom prst="rect">
            <a:avLst/>
          </a:prstGeom>
        </p:spPr>
      </p:pic>
      <p:sp>
        <p:nvSpPr>
          <p:cNvPr id="5" name="TextBox 4">
            <a:extLst>
              <a:ext uri="{FF2B5EF4-FFF2-40B4-BE49-F238E27FC236}">
                <a16:creationId xmlns:a16="http://schemas.microsoft.com/office/drawing/2014/main" xmlns="" id="{542B0B83-42ED-C93B-14CC-D753470B7464}"/>
              </a:ext>
            </a:extLst>
          </p:cNvPr>
          <p:cNvSpPr txBox="1"/>
          <p:nvPr/>
        </p:nvSpPr>
        <p:spPr>
          <a:xfrm>
            <a:off x="253999" y="0"/>
            <a:ext cx="11938001" cy="954107"/>
          </a:xfrm>
          <a:prstGeom prst="rect">
            <a:avLst/>
          </a:prstGeom>
          <a:solidFill>
            <a:schemeClr val="bg2"/>
          </a:solidFill>
        </p:spPr>
        <p:txBody>
          <a:bodyPr wrap="square">
            <a:spAutoFit/>
          </a:bodyPr>
          <a:lstStyle/>
          <a:p>
            <a:r>
              <a:rPr lang="uk-UA" sz="2800" b="1" dirty="0">
                <a:solidFill>
                  <a:srgbClr val="FF0000"/>
                </a:solidFill>
              </a:rPr>
              <a:t>Найголовніше в «рольовому конфлікті» пам'ятати, що всі звинувачення на нашу адресу – це ІНФОРМАЦІЯ ПРО РОЛЬОВІ ОЧІКУВАННЯ ПАРТНЕРА.</a:t>
            </a:r>
            <a:endParaRPr lang="x-none" sz="2800" b="1" dirty="0">
              <a:solidFill>
                <a:srgbClr val="FF0000"/>
              </a:solidFill>
            </a:endParaRPr>
          </a:p>
        </p:txBody>
      </p:sp>
      <p:sp>
        <p:nvSpPr>
          <p:cNvPr id="7" name="TextBox 6">
            <a:extLst>
              <a:ext uri="{FF2B5EF4-FFF2-40B4-BE49-F238E27FC236}">
                <a16:creationId xmlns:a16="http://schemas.microsoft.com/office/drawing/2014/main" xmlns="" id="{B1890F33-9080-EDE4-0EBD-303928E28E3A}"/>
              </a:ext>
            </a:extLst>
          </p:cNvPr>
          <p:cNvSpPr txBox="1"/>
          <p:nvPr/>
        </p:nvSpPr>
        <p:spPr>
          <a:xfrm>
            <a:off x="1778000" y="4970903"/>
            <a:ext cx="9042400" cy="1815882"/>
          </a:xfrm>
          <a:prstGeom prst="rect">
            <a:avLst/>
          </a:prstGeom>
          <a:noFill/>
        </p:spPr>
        <p:txBody>
          <a:bodyPr wrap="square">
            <a:spAutoFit/>
          </a:bodyPr>
          <a:lstStyle/>
          <a:p>
            <a:pPr algn="ctr"/>
            <a:r>
              <a:rPr lang="uk-UA" sz="2800" dirty="0"/>
              <a:t>РІШЕННЯ РОЛЬОВОГО КОНФЛІКТУ </a:t>
            </a:r>
          </a:p>
          <a:p>
            <a:pPr algn="ctr"/>
            <a:r>
              <a:rPr lang="uk-UA" sz="2800" dirty="0"/>
              <a:t>Звинувачення на вашу адресу сприймати як інформаційні повідомлення партнера про свої очікування від вас. Реагуйте не на емоцію, а на інформацію</a:t>
            </a:r>
            <a:endParaRPr lang="x-none" sz="2800" dirty="0"/>
          </a:p>
        </p:txBody>
      </p:sp>
    </p:spTree>
    <p:extLst>
      <p:ext uri="{BB962C8B-B14F-4D97-AF65-F5344CB8AC3E}">
        <p14:creationId xmlns:p14="http://schemas.microsoft.com/office/powerpoint/2010/main" xmlns="" val="200769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20891CE-6FE8-484D-9D58-956609D75420}"/>
              </a:ext>
            </a:extLst>
          </p:cNvPr>
          <p:cNvPicPr>
            <a:picLocks noChangeAspect="1"/>
          </p:cNvPicPr>
          <p:nvPr/>
        </p:nvPicPr>
        <p:blipFill>
          <a:blip r:embed="rId2">
            <a:alphaModFix/>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0A2889B9-486C-3D78-539A-C17A74093EC5}"/>
              </a:ext>
            </a:extLst>
          </p:cNvPr>
          <p:cNvSpPr txBox="1"/>
          <p:nvPr/>
        </p:nvSpPr>
        <p:spPr>
          <a:xfrm>
            <a:off x="0" y="0"/>
            <a:ext cx="3810000" cy="6124754"/>
          </a:xfrm>
          <a:prstGeom prst="rect">
            <a:avLst/>
          </a:prstGeom>
          <a:noFill/>
        </p:spPr>
        <p:txBody>
          <a:bodyPr wrap="square">
            <a:spAutoFit/>
          </a:bodyPr>
          <a:lstStyle/>
          <a:p>
            <a:pPr algn="just"/>
            <a:r>
              <a:rPr lang="uk-UA" sz="2800" dirty="0">
                <a:solidFill>
                  <a:schemeClr val="bg1"/>
                </a:solidFill>
              </a:rPr>
              <a:t>Один не розуміє іншого просто тому, що вони з різного середовища. </a:t>
            </a:r>
          </a:p>
          <a:p>
            <a:pPr algn="just"/>
            <a:r>
              <a:rPr lang="uk-UA" sz="2800" dirty="0">
                <a:solidFill>
                  <a:schemeClr val="bg1"/>
                </a:solidFill>
              </a:rPr>
              <a:t>Соціальні атрибути як рівень культури, освіти, доходу, стилю життя, соціальне коло спілкування та статус. На соціальному рівні є «свої» та «чужі». Потужною рушійною силою конфлікту соціальної несумісності є заздрість.</a:t>
            </a:r>
            <a:endParaRPr lang="x-none" sz="2800" dirty="0">
              <a:solidFill>
                <a:schemeClr val="bg1"/>
              </a:solidFill>
            </a:endParaRPr>
          </a:p>
        </p:txBody>
      </p:sp>
      <p:sp>
        <p:nvSpPr>
          <p:cNvPr id="7" name="TextBox 6">
            <a:extLst>
              <a:ext uri="{FF2B5EF4-FFF2-40B4-BE49-F238E27FC236}">
                <a16:creationId xmlns:a16="http://schemas.microsoft.com/office/drawing/2014/main" xmlns="" id="{EE9A8C60-70F2-7F36-47DD-E0325795F48A}"/>
              </a:ext>
            </a:extLst>
          </p:cNvPr>
          <p:cNvSpPr txBox="1"/>
          <p:nvPr/>
        </p:nvSpPr>
        <p:spPr>
          <a:xfrm>
            <a:off x="3217333" y="0"/>
            <a:ext cx="6231466" cy="523220"/>
          </a:xfrm>
          <a:prstGeom prst="rect">
            <a:avLst/>
          </a:prstGeom>
          <a:noFill/>
        </p:spPr>
        <p:txBody>
          <a:bodyPr wrap="square">
            <a:spAutoFit/>
          </a:bodyPr>
          <a:lstStyle/>
          <a:p>
            <a:pPr algn="ctr"/>
            <a:r>
              <a:rPr lang="uk-UA" sz="2800" dirty="0">
                <a:solidFill>
                  <a:schemeClr val="bg1"/>
                </a:solidFill>
              </a:rPr>
              <a:t>СОЦІАЛЬНА НЕСУМІСНІСТЬ</a:t>
            </a:r>
            <a:endParaRPr lang="x-none" sz="2800" dirty="0">
              <a:solidFill>
                <a:schemeClr val="bg1"/>
              </a:solidFill>
            </a:endParaRPr>
          </a:p>
        </p:txBody>
      </p:sp>
      <p:sp>
        <p:nvSpPr>
          <p:cNvPr id="9" name="TextBox 8">
            <a:extLst>
              <a:ext uri="{FF2B5EF4-FFF2-40B4-BE49-F238E27FC236}">
                <a16:creationId xmlns:a16="http://schemas.microsoft.com/office/drawing/2014/main" xmlns="" id="{B5C64F62-4719-4227-ADD8-7A18DE7351E1}"/>
              </a:ext>
            </a:extLst>
          </p:cNvPr>
          <p:cNvSpPr txBox="1"/>
          <p:nvPr/>
        </p:nvSpPr>
        <p:spPr>
          <a:xfrm>
            <a:off x="7958667" y="1076236"/>
            <a:ext cx="4013199" cy="4832092"/>
          </a:xfrm>
          <a:prstGeom prst="rect">
            <a:avLst/>
          </a:prstGeom>
          <a:noFill/>
        </p:spPr>
        <p:txBody>
          <a:bodyPr wrap="square">
            <a:spAutoFit/>
          </a:bodyPr>
          <a:lstStyle/>
          <a:p>
            <a:pPr algn="ctr"/>
            <a:r>
              <a:rPr lang="uk-UA" sz="2800" dirty="0">
                <a:solidFill>
                  <a:schemeClr val="bg1"/>
                </a:solidFill>
              </a:rPr>
              <a:t>РІШЕННЯ СОЦІАЛЬНОГО КОНФЛІКТУ </a:t>
            </a:r>
          </a:p>
          <a:p>
            <a:pPr algn="ctr"/>
            <a:endParaRPr lang="uk-UA" sz="2800" dirty="0">
              <a:solidFill>
                <a:schemeClr val="bg1"/>
              </a:solidFill>
            </a:endParaRPr>
          </a:p>
          <a:p>
            <a:pPr algn="just"/>
            <a:r>
              <a:rPr lang="uk-UA" sz="2800" dirty="0">
                <a:solidFill>
                  <a:schemeClr val="bg1"/>
                </a:solidFill>
              </a:rPr>
              <a:t>Досвід показує, що людині успішнішій у соціальному відношенні не уникнути заздрощів. Тому мудрі люди радять обирати партнерів приблизно рівних на соціальному рівні.</a:t>
            </a:r>
            <a:endParaRPr lang="x-none" sz="2800" dirty="0">
              <a:solidFill>
                <a:schemeClr val="bg1"/>
              </a:solidFill>
            </a:endParaRPr>
          </a:p>
        </p:txBody>
      </p:sp>
      <p:sp>
        <p:nvSpPr>
          <p:cNvPr id="11" name="TextBox 10">
            <a:extLst>
              <a:ext uri="{FF2B5EF4-FFF2-40B4-BE49-F238E27FC236}">
                <a16:creationId xmlns:a16="http://schemas.microsoft.com/office/drawing/2014/main" xmlns="" id="{9EAB6717-0D62-A20B-3001-80D1B18E0916}"/>
              </a:ext>
            </a:extLst>
          </p:cNvPr>
          <p:cNvSpPr txBox="1"/>
          <p:nvPr/>
        </p:nvSpPr>
        <p:spPr>
          <a:xfrm>
            <a:off x="948267" y="5903893"/>
            <a:ext cx="11243733" cy="954107"/>
          </a:xfrm>
          <a:prstGeom prst="rect">
            <a:avLst/>
          </a:prstGeom>
          <a:noFill/>
        </p:spPr>
        <p:txBody>
          <a:bodyPr wrap="square">
            <a:spAutoFit/>
          </a:bodyPr>
          <a:lstStyle/>
          <a:p>
            <a:pPr algn="ctr"/>
            <a:r>
              <a:rPr lang="ru-RU" sz="2800" b="1" dirty="0">
                <a:solidFill>
                  <a:schemeClr val="bg1"/>
                </a:solidFill>
                <a:effectLst/>
                <a:highlight>
                  <a:srgbClr val="000000"/>
                </a:highlight>
                <a:latin typeface="Arial" panose="020B0604020202020204" pitchFamily="34" charset="0"/>
              </a:rPr>
              <a:t>ПЕРЕГОВОРИ </a:t>
            </a:r>
          </a:p>
          <a:p>
            <a:pPr algn="ctr"/>
            <a:r>
              <a:rPr lang="ru-RU" sz="2800" b="1" dirty="0">
                <a:solidFill>
                  <a:schemeClr val="bg1"/>
                </a:solidFill>
                <a:effectLst/>
                <a:highlight>
                  <a:srgbClr val="000000"/>
                </a:highlight>
                <a:latin typeface="Arial" panose="020B0604020202020204" pitchFamily="34" charset="0"/>
              </a:rPr>
              <a:t>як один </a:t>
            </a:r>
            <a:r>
              <a:rPr lang="ru-RU" sz="2800" b="1" dirty="0" err="1">
                <a:solidFill>
                  <a:schemeClr val="bg1"/>
                </a:solidFill>
                <a:effectLst/>
                <a:highlight>
                  <a:srgbClr val="000000"/>
                </a:highlight>
                <a:latin typeface="Arial" panose="020B0604020202020204" pitchFamily="34" charset="0"/>
              </a:rPr>
              <a:t>із</a:t>
            </a:r>
            <a:r>
              <a:rPr lang="ru-RU" sz="2800" b="1" dirty="0">
                <a:solidFill>
                  <a:schemeClr val="bg1"/>
                </a:solidFill>
                <a:effectLst/>
                <a:highlight>
                  <a:srgbClr val="000000"/>
                </a:highlight>
                <a:latin typeface="Arial" panose="020B0604020202020204" pitchFamily="34" charset="0"/>
              </a:rPr>
              <a:t> </a:t>
            </a:r>
            <a:r>
              <a:rPr lang="ru-RU" sz="2800" b="1" dirty="0" err="1">
                <a:solidFill>
                  <a:schemeClr val="bg1"/>
                </a:solidFill>
                <a:effectLst/>
                <a:highlight>
                  <a:srgbClr val="000000"/>
                </a:highlight>
                <a:latin typeface="Arial" panose="020B0604020202020204" pitchFamily="34" charset="0"/>
              </a:rPr>
              <a:t>шляхів</a:t>
            </a:r>
            <a:r>
              <a:rPr lang="ru-RU" sz="2800" b="1" dirty="0">
                <a:solidFill>
                  <a:schemeClr val="bg1"/>
                </a:solidFill>
                <a:effectLst/>
                <a:highlight>
                  <a:srgbClr val="000000"/>
                </a:highlight>
                <a:latin typeface="Arial" panose="020B0604020202020204" pitchFamily="34" charset="0"/>
              </a:rPr>
              <a:t> </a:t>
            </a:r>
            <a:r>
              <a:rPr lang="ru-RU" sz="2800" b="1" dirty="0" err="1">
                <a:solidFill>
                  <a:schemeClr val="bg1"/>
                </a:solidFill>
                <a:effectLst/>
                <a:highlight>
                  <a:srgbClr val="000000"/>
                </a:highlight>
                <a:latin typeface="Arial" panose="020B0604020202020204" pitchFamily="34" charset="0"/>
              </a:rPr>
              <a:t>вирішення</a:t>
            </a:r>
            <a:r>
              <a:rPr lang="ru-RU" sz="2800" b="1" dirty="0">
                <a:solidFill>
                  <a:schemeClr val="bg1"/>
                </a:solidFill>
                <a:effectLst/>
                <a:highlight>
                  <a:srgbClr val="000000"/>
                </a:highlight>
                <a:latin typeface="Arial" panose="020B0604020202020204" pitchFamily="34" charset="0"/>
              </a:rPr>
              <a:t> </a:t>
            </a:r>
            <a:r>
              <a:rPr lang="ru-RU" sz="2800" b="1" dirty="0" err="1">
                <a:solidFill>
                  <a:schemeClr val="bg1"/>
                </a:solidFill>
                <a:effectLst/>
                <a:highlight>
                  <a:srgbClr val="000000"/>
                </a:highlight>
                <a:latin typeface="Arial" panose="020B0604020202020204" pitchFamily="34" charset="0"/>
              </a:rPr>
              <a:t>соціального</a:t>
            </a:r>
            <a:r>
              <a:rPr lang="ru-RU" sz="2800" b="1" dirty="0">
                <a:solidFill>
                  <a:schemeClr val="bg1"/>
                </a:solidFill>
                <a:effectLst/>
                <a:highlight>
                  <a:srgbClr val="000000"/>
                </a:highlight>
                <a:latin typeface="Arial" panose="020B0604020202020204" pitchFamily="34" charset="0"/>
              </a:rPr>
              <a:t> </a:t>
            </a:r>
            <a:r>
              <a:rPr lang="ru-RU" sz="2800" b="1" dirty="0" err="1">
                <a:solidFill>
                  <a:schemeClr val="bg1"/>
                </a:solidFill>
                <a:effectLst/>
                <a:highlight>
                  <a:srgbClr val="000000"/>
                </a:highlight>
                <a:latin typeface="Arial" panose="020B0604020202020204" pitchFamily="34" charset="0"/>
              </a:rPr>
              <a:t>конфлікту</a:t>
            </a:r>
            <a:endParaRPr lang="ru-RU" sz="2800" dirty="0">
              <a:solidFill>
                <a:schemeClr val="bg1"/>
              </a:solidFill>
              <a:effectLst/>
              <a:highlight>
                <a:srgbClr val="000000"/>
              </a:highlight>
            </a:endParaRPr>
          </a:p>
        </p:txBody>
      </p:sp>
    </p:spTree>
    <p:extLst>
      <p:ext uri="{BB962C8B-B14F-4D97-AF65-F5344CB8AC3E}">
        <p14:creationId xmlns:p14="http://schemas.microsoft.com/office/powerpoint/2010/main" xmlns="" val="15931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8AA35D0-2EDE-96C3-9D28-0E0B0B8103E3}"/>
              </a:ext>
            </a:extLst>
          </p:cNvPr>
          <p:cNvPicPr>
            <a:picLocks noChangeAspect="1"/>
          </p:cNvPicPr>
          <p:nvPr/>
        </p:nvPicPr>
        <p:blipFill>
          <a:blip r:embed="rId2">
            <a:alphaModFix amt="76000"/>
          </a:blip>
          <a:stretch>
            <a:fillRect/>
          </a:stretch>
        </p:blipFill>
        <p:spPr>
          <a:xfrm>
            <a:off x="0" y="1689653"/>
            <a:ext cx="12192000" cy="5168347"/>
          </a:xfrm>
          <a:prstGeom prst="rect">
            <a:avLst/>
          </a:prstGeom>
          <a:effectLst>
            <a:outerShdw blurRad="50800" dist="50800" dir="5400000" algn="ctr" rotWithShape="0">
              <a:srgbClr val="000000">
                <a:alpha val="47000"/>
              </a:srgbClr>
            </a:outerShdw>
          </a:effectLst>
        </p:spPr>
      </p:pic>
      <p:sp>
        <p:nvSpPr>
          <p:cNvPr id="5" name="TextBox 4">
            <a:extLst>
              <a:ext uri="{FF2B5EF4-FFF2-40B4-BE49-F238E27FC236}">
                <a16:creationId xmlns:a16="http://schemas.microsoft.com/office/drawing/2014/main" xmlns="" id="{DFD8ADC0-5F6F-43C9-3BB7-EE6BAC480EE7}"/>
              </a:ext>
            </a:extLst>
          </p:cNvPr>
          <p:cNvSpPr txBox="1"/>
          <p:nvPr/>
        </p:nvSpPr>
        <p:spPr>
          <a:xfrm>
            <a:off x="152401" y="1931368"/>
            <a:ext cx="4639734" cy="3539430"/>
          </a:xfrm>
          <a:prstGeom prst="rect">
            <a:avLst/>
          </a:prstGeom>
          <a:noFill/>
        </p:spPr>
        <p:txBody>
          <a:bodyPr wrap="square">
            <a:spAutoFit/>
          </a:bodyPr>
          <a:lstStyle/>
          <a:p>
            <a:r>
              <a:rPr lang="uk-UA" sz="2800" dirty="0">
                <a:solidFill>
                  <a:schemeClr val="accent1">
                    <a:lumMod val="50000"/>
                  </a:schemeClr>
                </a:solidFill>
              </a:rPr>
              <a:t>Різні базові життєві цінності, ідеали, те, у що людина вірить, – основні складові цього рівня, а інший – ні. Розбіжність у релігійних поглядів, ідеологічних міфів, різне індивідуальне розуміння та переживання.</a:t>
            </a:r>
            <a:endParaRPr lang="x-none" sz="2800" dirty="0">
              <a:solidFill>
                <a:schemeClr val="accent1">
                  <a:lumMod val="50000"/>
                </a:schemeClr>
              </a:solidFill>
            </a:endParaRPr>
          </a:p>
        </p:txBody>
      </p:sp>
      <p:sp>
        <p:nvSpPr>
          <p:cNvPr id="7" name="TextBox 6">
            <a:extLst>
              <a:ext uri="{FF2B5EF4-FFF2-40B4-BE49-F238E27FC236}">
                <a16:creationId xmlns:a16="http://schemas.microsoft.com/office/drawing/2014/main" xmlns="" id="{BBE1752C-7E1D-DEDE-8CD4-779B9E416F4E}"/>
              </a:ext>
            </a:extLst>
          </p:cNvPr>
          <p:cNvSpPr txBox="1"/>
          <p:nvPr/>
        </p:nvSpPr>
        <p:spPr>
          <a:xfrm>
            <a:off x="2760132" y="0"/>
            <a:ext cx="6096000" cy="646331"/>
          </a:xfrm>
          <a:prstGeom prst="rect">
            <a:avLst/>
          </a:prstGeom>
          <a:noFill/>
        </p:spPr>
        <p:txBody>
          <a:bodyPr wrap="square">
            <a:spAutoFit/>
          </a:bodyPr>
          <a:lstStyle/>
          <a:p>
            <a:pPr algn="ctr"/>
            <a:r>
              <a:rPr lang="uk-UA" sz="3600" dirty="0">
                <a:solidFill>
                  <a:schemeClr val="accent1">
                    <a:lumMod val="50000"/>
                  </a:schemeClr>
                </a:solidFill>
              </a:rPr>
              <a:t>духовна несумісність </a:t>
            </a:r>
            <a:endParaRPr lang="x-none" sz="3600" dirty="0">
              <a:solidFill>
                <a:schemeClr val="accent1">
                  <a:lumMod val="50000"/>
                </a:schemeClr>
              </a:solidFill>
            </a:endParaRPr>
          </a:p>
        </p:txBody>
      </p:sp>
      <p:sp>
        <p:nvSpPr>
          <p:cNvPr id="9" name="TextBox 8">
            <a:extLst>
              <a:ext uri="{FF2B5EF4-FFF2-40B4-BE49-F238E27FC236}">
                <a16:creationId xmlns:a16="http://schemas.microsoft.com/office/drawing/2014/main" xmlns="" id="{61350485-863E-384E-A765-C1F4FD9CC617}"/>
              </a:ext>
            </a:extLst>
          </p:cNvPr>
          <p:cNvSpPr txBox="1"/>
          <p:nvPr/>
        </p:nvSpPr>
        <p:spPr>
          <a:xfrm>
            <a:off x="6891867" y="1473200"/>
            <a:ext cx="5300133" cy="3108543"/>
          </a:xfrm>
          <a:prstGeom prst="rect">
            <a:avLst/>
          </a:prstGeom>
          <a:noFill/>
        </p:spPr>
        <p:txBody>
          <a:bodyPr wrap="square">
            <a:spAutoFit/>
          </a:bodyPr>
          <a:lstStyle/>
          <a:p>
            <a:pPr algn="ctr"/>
            <a:r>
              <a:rPr lang="uk-UA" sz="2800" dirty="0">
                <a:solidFill>
                  <a:schemeClr val="accent1">
                    <a:lumMod val="50000"/>
                  </a:schemeClr>
                </a:solidFill>
              </a:rPr>
              <a:t>РІШЕННЯ ДУХОВНОГО КОНФЛІКТУ </a:t>
            </a:r>
          </a:p>
          <a:p>
            <a:pPr algn="just"/>
            <a:r>
              <a:rPr lang="uk-UA" sz="2800" dirty="0">
                <a:solidFill>
                  <a:schemeClr val="accent1">
                    <a:lumMod val="50000"/>
                  </a:schemeClr>
                </a:solidFill>
              </a:rPr>
              <a:t>Вирішенням даного конфлікту є формування корпоративної культури, цінностей. Знайти спільні точки, які можуть об'єднувати вас, віра в ...</a:t>
            </a:r>
            <a:endParaRPr lang="x-none" sz="2800" dirty="0">
              <a:solidFill>
                <a:schemeClr val="accent1">
                  <a:lumMod val="50000"/>
                </a:schemeClr>
              </a:solidFill>
            </a:endParaRPr>
          </a:p>
        </p:txBody>
      </p:sp>
      <p:sp>
        <p:nvSpPr>
          <p:cNvPr id="11" name="TextBox 10">
            <a:extLst>
              <a:ext uri="{FF2B5EF4-FFF2-40B4-BE49-F238E27FC236}">
                <a16:creationId xmlns:a16="http://schemas.microsoft.com/office/drawing/2014/main" xmlns="" id="{CF4677D6-ECCE-B3D6-57F2-1AAE04FD5DD4}"/>
              </a:ext>
            </a:extLst>
          </p:cNvPr>
          <p:cNvSpPr txBox="1"/>
          <p:nvPr/>
        </p:nvSpPr>
        <p:spPr>
          <a:xfrm>
            <a:off x="0" y="681336"/>
            <a:ext cx="12192000" cy="861774"/>
          </a:xfrm>
          <a:prstGeom prst="rect">
            <a:avLst/>
          </a:prstGeom>
          <a:noFill/>
        </p:spPr>
        <p:txBody>
          <a:bodyPr wrap="square">
            <a:spAutoFit/>
          </a:bodyPr>
          <a:lstStyle/>
          <a:p>
            <a:pPr algn="just"/>
            <a:r>
              <a:rPr lang="ru-RU" sz="2500" dirty="0" err="1">
                <a:solidFill>
                  <a:schemeClr val="accent1">
                    <a:lumMod val="50000"/>
                  </a:schemeClr>
                </a:solidFill>
                <a:effectLst/>
                <a:latin typeface="Times New Roman" panose="02020603050405020304" pitchFamily="18" charset="0"/>
              </a:rPr>
              <a:t>Духовні</a:t>
            </a:r>
            <a:r>
              <a:rPr lang="ru-RU" sz="2500" dirty="0">
                <a:solidFill>
                  <a:schemeClr val="accent1">
                    <a:lumMod val="50000"/>
                  </a:schemeClr>
                </a:solidFill>
                <a:effectLst/>
                <a:latin typeface="Times New Roman" panose="02020603050405020304" pitchFamily="18" charset="0"/>
              </a:rPr>
              <a:t> конфлікти </a:t>
            </a:r>
            <a:r>
              <a:rPr lang="ru-RU" sz="2500" dirty="0" err="1">
                <a:solidFill>
                  <a:schemeClr val="accent1">
                    <a:lumMod val="50000"/>
                  </a:schemeClr>
                </a:solidFill>
                <a:effectLst/>
                <a:latin typeface="Times New Roman" panose="02020603050405020304" pitchFamily="18" charset="0"/>
              </a:rPr>
              <a:t>дуже</a:t>
            </a:r>
            <a:r>
              <a:rPr lang="ru-RU" sz="2500" dirty="0">
                <a:solidFill>
                  <a:schemeClr val="accent1">
                    <a:lumMod val="50000"/>
                  </a:schemeClr>
                </a:solidFill>
                <a:effectLst/>
                <a:latin typeface="Times New Roman" panose="02020603050405020304" pitchFamily="18" charset="0"/>
              </a:rPr>
              <a:t> </a:t>
            </a:r>
            <a:r>
              <a:rPr lang="ru-RU" sz="2500" dirty="0" err="1">
                <a:solidFill>
                  <a:schemeClr val="accent1">
                    <a:lumMod val="50000"/>
                  </a:schemeClr>
                </a:solidFill>
                <a:effectLst/>
                <a:latin typeface="Times New Roman" panose="02020603050405020304" pitchFamily="18" charset="0"/>
              </a:rPr>
              <a:t>різноманітні</a:t>
            </a:r>
            <a:r>
              <a:rPr lang="ru-RU" sz="2500" dirty="0">
                <a:solidFill>
                  <a:schemeClr val="accent1">
                    <a:lumMod val="50000"/>
                  </a:schemeClr>
                </a:solidFill>
                <a:effectLst/>
                <a:latin typeface="Times New Roman" panose="02020603050405020304" pitchFamily="18" charset="0"/>
              </a:rPr>
              <a:t>. </a:t>
            </a:r>
            <a:r>
              <a:rPr lang="ru-RU" sz="2500" dirty="0" err="1">
                <a:solidFill>
                  <a:schemeClr val="accent1">
                    <a:lumMod val="50000"/>
                  </a:schemeClr>
                </a:solidFill>
                <a:effectLst/>
                <a:latin typeface="Times New Roman" panose="02020603050405020304" pitchFamily="18" charset="0"/>
              </a:rPr>
              <a:t>Найбільш</a:t>
            </a:r>
            <a:r>
              <a:rPr lang="ru-RU" sz="2500" dirty="0">
                <a:solidFill>
                  <a:schemeClr val="accent1">
                    <a:lumMod val="50000"/>
                  </a:schemeClr>
                </a:solidFill>
                <a:effectLst/>
                <a:latin typeface="Times New Roman" panose="02020603050405020304" pitchFamily="18" charset="0"/>
              </a:rPr>
              <a:t> </a:t>
            </a:r>
            <a:r>
              <a:rPr lang="ru-RU" sz="2500" dirty="0" err="1">
                <a:solidFill>
                  <a:schemeClr val="accent1">
                    <a:lumMod val="50000"/>
                  </a:schemeClr>
                </a:solidFill>
                <a:effectLst/>
                <a:latin typeface="Times New Roman" panose="02020603050405020304" pitchFamily="18" charset="0"/>
              </a:rPr>
              <a:t>розповсюдженими</a:t>
            </a:r>
            <a:r>
              <a:rPr lang="ru-RU" sz="2500" dirty="0">
                <a:solidFill>
                  <a:schemeClr val="accent1">
                    <a:lumMod val="50000"/>
                  </a:schemeClr>
                </a:solidFill>
                <a:effectLst/>
                <a:latin typeface="Times New Roman" panose="02020603050405020304" pitchFamily="18" charset="0"/>
              </a:rPr>
              <a:t> і </a:t>
            </a:r>
            <a:r>
              <a:rPr lang="ru-RU" sz="2500" dirty="0" err="1">
                <a:solidFill>
                  <a:schemeClr val="accent1">
                    <a:lumMod val="50000"/>
                  </a:schemeClr>
                </a:solidFill>
                <a:effectLst/>
                <a:latin typeface="Times New Roman" panose="02020603050405020304" pitchFamily="18" charset="0"/>
              </a:rPr>
              <a:t>гострими</a:t>
            </a:r>
            <a:r>
              <a:rPr lang="ru-RU" sz="2500" dirty="0">
                <a:solidFill>
                  <a:schemeClr val="accent1">
                    <a:lumMod val="50000"/>
                  </a:schemeClr>
                </a:solidFill>
                <a:effectLst/>
                <a:latin typeface="Times New Roman" panose="02020603050405020304" pitchFamily="18" charset="0"/>
              </a:rPr>
              <a:t> </a:t>
            </a:r>
            <a:r>
              <a:rPr lang="ru-RU" sz="2500" dirty="0" err="1">
                <a:solidFill>
                  <a:schemeClr val="accent1">
                    <a:lumMod val="50000"/>
                  </a:schemeClr>
                </a:solidFill>
                <a:effectLst/>
                <a:latin typeface="Times New Roman" panose="02020603050405020304" pitchFamily="18" charset="0"/>
              </a:rPr>
              <a:t>серед</a:t>
            </a:r>
            <a:r>
              <a:rPr lang="ru-RU" sz="2500" dirty="0">
                <a:solidFill>
                  <a:schemeClr val="accent1">
                    <a:lumMod val="50000"/>
                  </a:schemeClr>
                </a:solidFill>
                <a:effectLst/>
                <a:latin typeface="Times New Roman" panose="02020603050405020304" pitchFamily="18" charset="0"/>
              </a:rPr>
              <a:t> них </a:t>
            </a:r>
            <a:r>
              <a:rPr lang="ru-RU" sz="2500" dirty="0" err="1">
                <a:solidFill>
                  <a:schemeClr val="accent1">
                    <a:lumMod val="50000"/>
                  </a:schemeClr>
                </a:solidFill>
                <a:effectLst/>
                <a:latin typeface="Times New Roman" panose="02020603050405020304" pitchFamily="18" charset="0"/>
              </a:rPr>
              <a:t>є</a:t>
            </a:r>
            <a:r>
              <a:rPr lang="ru-RU" sz="2500" dirty="0">
                <a:solidFill>
                  <a:schemeClr val="accent1">
                    <a:lumMod val="50000"/>
                  </a:schemeClr>
                </a:solidFill>
                <a:effectLst/>
                <a:latin typeface="Times New Roman" panose="02020603050405020304" pitchFamily="18" charset="0"/>
              </a:rPr>
              <a:t> конфлікти </a:t>
            </a:r>
            <a:r>
              <a:rPr lang="ru-RU" sz="2500" dirty="0" err="1">
                <a:solidFill>
                  <a:schemeClr val="accent1">
                    <a:lumMod val="50000"/>
                  </a:schemeClr>
                </a:solidFill>
                <a:effectLst/>
                <a:latin typeface="Times New Roman" panose="02020603050405020304" pitchFamily="18" charset="0"/>
              </a:rPr>
              <a:t>релігійні</a:t>
            </a:r>
            <a:r>
              <a:rPr lang="ru-RU" sz="2500" dirty="0">
                <a:solidFill>
                  <a:schemeClr val="accent1">
                    <a:lumMod val="50000"/>
                  </a:schemeClr>
                </a:solidFill>
                <a:effectLst/>
                <a:latin typeface="Times New Roman" panose="02020603050405020304" pitchFamily="18" charset="0"/>
              </a:rPr>
              <a:t>, конфлікти у </a:t>
            </a:r>
            <a:r>
              <a:rPr lang="ru-RU" sz="2500" dirty="0" err="1">
                <a:solidFill>
                  <a:schemeClr val="accent1">
                    <a:lumMod val="50000"/>
                  </a:schemeClr>
                </a:solidFill>
                <a:effectLst/>
                <a:latin typeface="Times New Roman" panose="02020603050405020304" pitchFamily="18" charset="0"/>
              </a:rPr>
              <a:t>сфері</a:t>
            </a:r>
            <a:r>
              <a:rPr lang="ru-RU" sz="2500" dirty="0">
                <a:solidFill>
                  <a:schemeClr val="accent1">
                    <a:lumMod val="50000"/>
                  </a:schemeClr>
                </a:solidFill>
                <a:effectLst/>
                <a:latin typeface="Times New Roman" panose="02020603050405020304" pitchFamily="18" charset="0"/>
              </a:rPr>
              <a:t> </a:t>
            </a:r>
            <a:r>
              <a:rPr lang="ru-RU" sz="2500" dirty="0" err="1">
                <a:solidFill>
                  <a:schemeClr val="accent1">
                    <a:lumMod val="50000"/>
                  </a:schemeClr>
                </a:solidFill>
                <a:effectLst/>
                <a:latin typeface="Times New Roman" panose="02020603050405020304" pitchFamily="18" charset="0"/>
              </a:rPr>
              <a:t>мистецтва</a:t>
            </a:r>
            <a:r>
              <a:rPr lang="ru-RU" sz="2500" dirty="0">
                <a:solidFill>
                  <a:schemeClr val="accent1">
                    <a:lumMod val="50000"/>
                  </a:schemeClr>
                </a:solidFill>
                <a:effectLst/>
                <a:latin typeface="Times New Roman" panose="02020603050405020304" pitchFamily="18" charset="0"/>
              </a:rPr>
              <a:t>, а </a:t>
            </a:r>
            <a:r>
              <a:rPr lang="ru-RU" sz="2500" dirty="0" err="1">
                <a:solidFill>
                  <a:schemeClr val="accent1">
                    <a:lumMod val="50000"/>
                  </a:schemeClr>
                </a:solidFill>
                <a:effectLst/>
                <a:latin typeface="Times New Roman" panose="02020603050405020304" pitchFamily="18" charset="0"/>
              </a:rPr>
              <a:t>також</a:t>
            </a:r>
            <a:r>
              <a:rPr lang="ru-RU" sz="2500" dirty="0">
                <a:solidFill>
                  <a:schemeClr val="accent1">
                    <a:lumMod val="50000"/>
                  </a:schemeClr>
                </a:solidFill>
                <a:effectLst/>
                <a:latin typeface="Times New Roman" panose="02020603050405020304" pitchFamily="18" charset="0"/>
              </a:rPr>
              <a:t> </a:t>
            </a:r>
            <a:r>
              <a:rPr lang="ru-RU" sz="2500" dirty="0" err="1">
                <a:solidFill>
                  <a:schemeClr val="accent1">
                    <a:lumMod val="50000"/>
                  </a:schemeClr>
                </a:solidFill>
                <a:effectLst/>
                <a:latin typeface="Times New Roman" panose="02020603050405020304" pitchFamily="18" charset="0"/>
              </a:rPr>
              <a:t>ідеологічні</a:t>
            </a:r>
            <a:r>
              <a:rPr lang="ru-RU" sz="2500" dirty="0">
                <a:effectLst/>
                <a:latin typeface="Times New Roman" panose="02020603050405020304" pitchFamily="18" charset="0"/>
              </a:rPr>
              <a:t>. </a:t>
            </a:r>
            <a:endParaRPr lang="ru-RU" sz="2500" dirty="0">
              <a:effectLst/>
            </a:endParaRPr>
          </a:p>
        </p:txBody>
      </p:sp>
      <p:sp>
        <p:nvSpPr>
          <p:cNvPr id="13" name="TextBox 12">
            <a:extLst>
              <a:ext uri="{FF2B5EF4-FFF2-40B4-BE49-F238E27FC236}">
                <a16:creationId xmlns:a16="http://schemas.microsoft.com/office/drawing/2014/main" xmlns="" id="{0133522B-EDE9-5F8E-8C43-4F5B28C1614B}"/>
              </a:ext>
            </a:extLst>
          </p:cNvPr>
          <p:cNvSpPr txBox="1"/>
          <p:nvPr/>
        </p:nvSpPr>
        <p:spPr>
          <a:xfrm>
            <a:off x="6146800" y="4542134"/>
            <a:ext cx="6045200" cy="1938992"/>
          </a:xfrm>
          <a:prstGeom prst="rect">
            <a:avLst/>
          </a:prstGeom>
          <a:noFill/>
        </p:spPr>
        <p:txBody>
          <a:bodyPr wrap="square">
            <a:spAutoFit/>
          </a:bodyPr>
          <a:lstStyle/>
          <a:p>
            <a:pPr algn="just"/>
            <a:r>
              <a:rPr lang="ru-RU" sz="2400" b="1" dirty="0">
                <a:solidFill>
                  <a:schemeClr val="accent1">
                    <a:lumMod val="50000"/>
                  </a:schemeClr>
                </a:solidFill>
                <a:effectLst/>
                <a:latin typeface="Times New Roman" panose="02020603050405020304" pitchFamily="18" charset="0"/>
              </a:rPr>
              <a:t>розв'язати такі конфлікти можна лише на взаємній повазі до національних культурних цінностей, визнанні права кожного народу на свою культуру та духовну спадщину </a:t>
            </a:r>
            <a:endParaRPr lang="ru-RU" sz="2400" b="1" dirty="0">
              <a:solidFill>
                <a:schemeClr val="accent1">
                  <a:lumMod val="50000"/>
                </a:schemeClr>
              </a:solidFill>
            </a:endParaRPr>
          </a:p>
        </p:txBody>
      </p:sp>
    </p:spTree>
    <p:extLst>
      <p:ext uri="{BB962C8B-B14F-4D97-AF65-F5344CB8AC3E}">
        <p14:creationId xmlns:p14="http://schemas.microsoft.com/office/powerpoint/2010/main" xmlns="" val="360839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7207E9D-87E1-0265-0785-998FB5997588}"/>
              </a:ext>
            </a:extLst>
          </p:cNvPr>
          <p:cNvPicPr>
            <a:picLocks noChangeAspect="1"/>
          </p:cNvPicPr>
          <p:nvPr/>
        </p:nvPicPr>
        <p:blipFill>
          <a:blip r:embed="rId2"/>
          <a:stretch>
            <a:fillRect/>
          </a:stretch>
        </p:blipFill>
        <p:spPr>
          <a:xfrm>
            <a:off x="4931833" y="1320800"/>
            <a:ext cx="7137400" cy="5537200"/>
          </a:xfrm>
          <a:prstGeom prst="rect">
            <a:avLst/>
          </a:prstGeom>
        </p:spPr>
      </p:pic>
      <p:sp useBgFill="1">
        <p:nvSpPr>
          <p:cNvPr id="5" name="TextBox 4">
            <a:extLst>
              <a:ext uri="{FF2B5EF4-FFF2-40B4-BE49-F238E27FC236}">
                <a16:creationId xmlns:a16="http://schemas.microsoft.com/office/drawing/2014/main" xmlns="" id="{359A4CFA-2A07-B59D-6FEB-6EA7FFE510ED}"/>
              </a:ext>
            </a:extLst>
          </p:cNvPr>
          <p:cNvSpPr txBox="1"/>
          <p:nvPr/>
        </p:nvSpPr>
        <p:spPr>
          <a:xfrm>
            <a:off x="0" y="1491101"/>
            <a:ext cx="6942666" cy="3046988"/>
          </a:xfrm>
          <a:prstGeom prst="rect">
            <a:avLst/>
          </a:prstGeom>
        </p:spPr>
        <p:txBody>
          <a:bodyPr wrap="square">
            <a:spAutoFit/>
          </a:bodyPr>
          <a:lstStyle/>
          <a:p>
            <a:pPr algn="just"/>
            <a:r>
              <a:rPr lang="uk-UA" sz="3200" dirty="0"/>
              <a:t>ПРИЧИНА КОНФЛІКТУ «ПРАВДИ»</a:t>
            </a:r>
          </a:p>
          <a:p>
            <a:pPr algn="just"/>
            <a:r>
              <a:rPr lang="uk-UA" sz="3200" dirty="0"/>
              <a:t>Виявляється у приховуванні, спотворенні чи надлишку інформації. </a:t>
            </a:r>
          </a:p>
          <a:p>
            <a:pPr algn="just"/>
            <a:r>
              <a:rPr lang="uk-UA" sz="3200" dirty="0"/>
              <a:t>Як правило, маніпуляція з інформацією практично завжди призводить до «конфлікту правди».</a:t>
            </a:r>
            <a:endParaRPr lang="x-none" sz="3200" dirty="0"/>
          </a:p>
        </p:txBody>
      </p:sp>
      <p:sp>
        <p:nvSpPr>
          <p:cNvPr id="6" name="TextBox 5">
            <a:extLst>
              <a:ext uri="{FF2B5EF4-FFF2-40B4-BE49-F238E27FC236}">
                <a16:creationId xmlns:a16="http://schemas.microsoft.com/office/drawing/2014/main" xmlns="" id="{7F42BDF7-3AED-A51F-D6C9-EA2911B8068B}"/>
              </a:ext>
            </a:extLst>
          </p:cNvPr>
          <p:cNvSpPr txBox="1"/>
          <p:nvPr/>
        </p:nvSpPr>
        <p:spPr>
          <a:xfrm>
            <a:off x="3877733" y="355600"/>
            <a:ext cx="4833503" cy="646331"/>
          </a:xfrm>
          <a:prstGeom prst="rect">
            <a:avLst/>
          </a:prstGeom>
          <a:noFill/>
        </p:spPr>
        <p:txBody>
          <a:bodyPr wrap="none" rtlCol="0">
            <a:spAutoFit/>
          </a:bodyPr>
          <a:lstStyle/>
          <a:p>
            <a:r>
              <a:rPr lang="x-none" sz="3600" dirty="0"/>
              <a:t>2. КОНФЛІКТ «ПРАВДИ»</a:t>
            </a:r>
          </a:p>
        </p:txBody>
      </p:sp>
    </p:spTree>
    <p:extLst>
      <p:ext uri="{BB962C8B-B14F-4D97-AF65-F5344CB8AC3E}">
        <p14:creationId xmlns:p14="http://schemas.microsoft.com/office/powerpoint/2010/main" xmlns="" val="254904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7B2DCE1-7619-7ABD-1309-8DE3CA5E5A3F}"/>
              </a:ext>
            </a:extLst>
          </p:cNvPr>
          <p:cNvPicPr>
            <a:picLocks noChangeAspect="1"/>
          </p:cNvPicPr>
          <p:nvPr/>
        </p:nvPicPr>
        <p:blipFill>
          <a:blip r:embed="rId2">
            <a:alphaModFix amt="42000"/>
          </a:blip>
          <a:stretch>
            <a:fillRect/>
          </a:stretch>
        </p:blipFill>
        <p:spPr>
          <a:xfrm>
            <a:off x="389465" y="0"/>
            <a:ext cx="11525251" cy="6858000"/>
          </a:xfrm>
          <a:prstGeom prst="rect">
            <a:avLst/>
          </a:prstGeom>
        </p:spPr>
      </p:pic>
      <p:sp>
        <p:nvSpPr>
          <p:cNvPr id="5" name="TextBox 4">
            <a:extLst>
              <a:ext uri="{FF2B5EF4-FFF2-40B4-BE49-F238E27FC236}">
                <a16:creationId xmlns:a16="http://schemas.microsoft.com/office/drawing/2014/main" xmlns="" id="{48421688-C8B3-4C0E-16AF-8DEF6829C1BB}"/>
              </a:ext>
            </a:extLst>
          </p:cNvPr>
          <p:cNvSpPr txBox="1"/>
          <p:nvPr/>
        </p:nvSpPr>
        <p:spPr>
          <a:xfrm>
            <a:off x="2607733" y="0"/>
            <a:ext cx="8178800" cy="523220"/>
          </a:xfrm>
          <a:prstGeom prst="rect">
            <a:avLst/>
          </a:prstGeom>
          <a:noFill/>
        </p:spPr>
        <p:txBody>
          <a:bodyPr wrap="square">
            <a:spAutoFit/>
          </a:bodyPr>
          <a:lstStyle/>
          <a:p>
            <a:r>
              <a:rPr lang="uk-UA" sz="2800" dirty="0"/>
              <a:t>необхідно чітко розуміти КОМУ і ЩО говорити</a:t>
            </a:r>
            <a:endParaRPr lang="x-none" sz="2800" dirty="0"/>
          </a:p>
        </p:txBody>
      </p:sp>
      <p:sp>
        <p:nvSpPr>
          <p:cNvPr id="7" name="TextBox 6">
            <a:extLst>
              <a:ext uri="{FF2B5EF4-FFF2-40B4-BE49-F238E27FC236}">
                <a16:creationId xmlns:a16="http://schemas.microsoft.com/office/drawing/2014/main" xmlns="" id="{05D7DFF9-AD42-1C94-D374-CD68B8D4D550}"/>
              </a:ext>
            </a:extLst>
          </p:cNvPr>
          <p:cNvSpPr txBox="1"/>
          <p:nvPr/>
        </p:nvSpPr>
        <p:spPr>
          <a:xfrm>
            <a:off x="0" y="369207"/>
            <a:ext cx="12192000" cy="6832640"/>
          </a:xfrm>
          <a:prstGeom prst="rect">
            <a:avLst/>
          </a:prstGeom>
          <a:noFill/>
        </p:spPr>
        <p:txBody>
          <a:bodyPr wrap="square">
            <a:spAutoFit/>
          </a:bodyPr>
          <a:lstStyle/>
          <a:p>
            <a:r>
              <a:rPr lang="uk-UA" sz="2300" dirty="0"/>
              <a:t>1. </a:t>
            </a:r>
            <a:r>
              <a:rPr lang="uk-UA" sz="2300" b="1" dirty="0"/>
              <a:t>Зберігайте присутність духу</a:t>
            </a:r>
            <a:r>
              <a:rPr lang="uk-UA" sz="2300" dirty="0"/>
              <a:t>. Отримавши неоднозначну, суперечливу чи конфліктну інформацію, зробіть глибокий вдих і видих. Можливо те, чого ви боялися, вже сталося, і цього не виправиш. </a:t>
            </a:r>
          </a:p>
          <a:p>
            <a:r>
              <a:rPr lang="uk-UA" sz="2300" dirty="0"/>
              <a:t>2. </a:t>
            </a:r>
            <a:r>
              <a:rPr lang="uk-UA" sz="2300" b="1" dirty="0"/>
              <a:t>Проаналізуйте подібність та розбіжність в інформації</a:t>
            </a:r>
            <a:r>
              <a:rPr lang="uk-UA" sz="2300" dirty="0"/>
              <a:t>. Намагайтеся перевірити інформацію з інших джерел. 3. </a:t>
            </a:r>
            <a:r>
              <a:rPr lang="uk-UA" sz="2300" b="1" dirty="0"/>
              <a:t>Не піддавайтеся поки що почуттям. </a:t>
            </a:r>
            <a:r>
              <a:rPr lang="uk-UA" sz="2300" dirty="0"/>
              <a:t>Пам'ятайте, що почуття у «конфлікті правди» небезпечні. Не приймайте серйозних рішень, керуючись почуттями. Відреагуйте почуття у безпечній обстановці, ТІЛЬКИ у відсутності тієї людини, яка викликала конфлікт, «принесла інформацію».</a:t>
            </a:r>
          </a:p>
          <a:p>
            <a:r>
              <a:rPr lang="uk-UA" sz="2300" dirty="0"/>
              <a:t>4. </a:t>
            </a:r>
            <a:r>
              <a:rPr lang="uk-UA" sz="2300" b="1" dirty="0"/>
              <a:t>Продумайте зміст дезінформації для вашого опонента та власну стратегію поведінки</a:t>
            </a:r>
            <a:r>
              <a:rPr lang="uk-UA" sz="2300" dirty="0"/>
              <a:t>. Можливо, вам краще приховати те, що ви знаєте правду та спостерігати за опонентом. </a:t>
            </a:r>
          </a:p>
          <a:p>
            <a:r>
              <a:rPr lang="uk-UA" sz="2300" dirty="0"/>
              <a:t>5. </a:t>
            </a:r>
            <a:r>
              <a:rPr lang="uk-UA" sz="2300" b="1" dirty="0"/>
              <a:t>Важливо, щоб, коли він вам сам скаже правду, ви емоційно були готові прийняти її. </a:t>
            </a:r>
            <a:r>
              <a:rPr lang="uk-UA" sz="2300" dirty="0"/>
              <a:t>Подумайте над тим, як створити провокаційні ситуації для того, щоб «вивести на чисту воду» опонента.</a:t>
            </a:r>
          </a:p>
          <a:p>
            <a:r>
              <a:rPr lang="uk-UA" sz="2300" dirty="0"/>
              <a:t>6. </a:t>
            </a:r>
            <a:r>
              <a:rPr lang="uk-UA" sz="2300" b="1" dirty="0"/>
              <a:t>Зберігайте фізичну дистанцію протилежною стороною. </a:t>
            </a:r>
            <a:r>
              <a:rPr lang="uk-UA" sz="2300" dirty="0"/>
              <a:t>Пам'ятайте, що близький безпосередній контакт з опонентом може пробудити у вас суперечливі почуття, і ви ризикуєте не впоратися з собою. </a:t>
            </a:r>
          </a:p>
          <a:p>
            <a:r>
              <a:rPr lang="uk-UA" sz="2300" dirty="0"/>
              <a:t>7. Намагайтеся </a:t>
            </a:r>
            <a:r>
              <a:rPr lang="uk-UA" sz="2300" b="1" dirty="0"/>
              <a:t>зосередитися на спостереженні за опонентом</a:t>
            </a:r>
            <a:r>
              <a:rPr lang="uk-UA" sz="2300" dirty="0"/>
              <a:t>, а не на власній реакції. Сприймайте те, що сталося, як інформацію до роздумів.</a:t>
            </a:r>
          </a:p>
          <a:p>
            <a:endParaRPr lang="x-none" sz="2400" dirty="0"/>
          </a:p>
        </p:txBody>
      </p:sp>
    </p:spTree>
    <p:extLst>
      <p:ext uri="{BB962C8B-B14F-4D97-AF65-F5344CB8AC3E}">
        <p14:creationId xmlns:p14="http://schemas.microsoft.com/office/powerpoint/2010/main" xmlns="" val="23779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AB2159E-F248-3269-5BFA-CA821E4F900D}"/>
              </a:ext>
            </a:extLst>
          </p:cNvPr>
          <p:cNvPicPr>
            <a:picLocks noChangeAspect="1"/>
          </p:cNvPicPr>
          <p:nvPr/>
        </p:nvPicPr>
        <p:blipFill>
          <a:blip r:embed="rId2"/>
          <a:stretch>
            <a:fillRect/>
          </a:stretch>
        </p:blipFill>
        <p:spPr>
          <a:xfrm>
            <a:off x="0" y="873386"/>
            <a:ext cx="12174960" cy="5832213"/>
          </a:xfrm>
          <a:prstGeom prst="rect">
            <a:avLst/>
          </a:prstGeom>
        </p:spPr>
      </p:pic>
      <p:sp>
        <p:nvSpPr>
          <p:cNvPr id="4" name="TextBox 3">
            <a:extLst>
              <a:ext uri="{FF2B5EF4-FFF2-40B4-BE49-F238E27FC236}">
                <a16:creationId xmlns:a16="http://schemas.microsoft.com/office/drawing/2014/main" xmlns="" id="{A44C64BD-8607-6455-C143-6C7957FF1D01}"/>
              </a:ext>
            </a:extLst>
          </p:cNvPr>
          <p:cNvSpPr txBox="1"/>
          <p:nvPr/>
        </p:nvSpPr>
        <p:spPr>
          <a:xfrm>
            <a:off x="3064326" y="0"/>
            <a:ext cx="6219010" cy="1077218"/>
          </a:xfrm>
          <a:prstGeom prst="rect">
            <a:avLst/>
          </a:prstGeom>
          <a:noFill/>
        </p:spPr>
        <p:txBody>
          <a:bodyPr wrap="none" rtlCol="0">
            <a:spAutoFit/>
          </a:bodyPr>
          <a:lstStyle/>
          <a:p>
            <a:pPr algn="ctr"/>
            <a:r>
              <a:rPr lang="x-none" sz="3200" dirty="0"/>
              <a:t>3.КОНФЛІКТ ІНТЕРЕСІВ</a:t>
            </a:r>
          </a:p>
          <a:p>
            <a:pPr algn="ctr"/>
            <a:r>
              <a:rPr lang="uk-UA" sz="3200" dirty="0"/>
              <a:t>ПРИЧИНА КОНФЛІКТУ «ІНТЕРЕСІВ»</a:t>
            </a:r>
            <a:endParaRPr lang="x-none" sz="3200" dirty="0"/>
          </a:p>
        </p:txBody>
      </p:sp>
      <p:sp>
        <p:nvSpPr>
          <p:cNvPr id="6" name="TextBox 5">
            <a:extLst>
              <a:ext uri="{FF2B5EF4-FFF2-40B4-BE49-F238E27FC236}">
                <a16:creationId xmlns:a16="http://schemas.microsoft.com/office/drawing/2014/main" xmlns="" id="{056FEBF0-0690-9540-4BE5-AEAAEE4C3ECF}"/>
              </a:ext>
            </a:extLst>
          </p:cNvPr>
          <p:cNvSpPr txBox="1"/>
          <p:nvPr/>
        </p:nvSpPr>
        <p:spPr>
          <a:xfrm>
            <a:off x="575733" y="965199"/>
            <a:ext cx="10769600" cy="2554545"/>
          </a:xfrm>
          <a:prstGeom prst="rect">
            <a:avLst/>
          </a:prstGeom>
          <a:solidFill>
            <a:schemeClr val="bg1"/>
          </a:solidFill>
        </p:spPr>
        <p:txBody>
          <a:bodyPr wrap="square">
            <a:spAutoFit/>
          </a:bodyPr>
          <a:lstStyle/>
          <a:p>
            <a:pPr algn="just"/>
            <a:r>
              <a:rPr lang="uk-UA" sz="3200" dirty="0"/>
              <a:t>З'являється тоді, коли наші інтереси почали конкурувати із інтересами іншої сторони. </a:t>
            </a:r>
          </a:p>
          <a:p>
            <a:pPr algn="just"/>
            <a:r>
              <a:rPr lang="uk-UA" sz="3200" dirty="0"/>
              <a:t>З давніх-давен люди б'ються через ресурси: територій, грошей, влади, рухомості та нерухомості, підтримки електорату, ринків збуту та ін.</a:t>
            </a:r>
            <a:endParaRPr lang="x-none" sz="3200" dirty="0"/>
          </a:p>
        </p:txBody>
      </p:sp>
    </p:spTree>
    <p:extLst>
      <p:ext uri="{BB962C8B-B14F-4D97-AF65-F5344CB8AC3E}">
        <p14:creationId xmlns:p14="http://schemas.microsoft.com/office/powerpoint/2010/main" xmlns="" val="352159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C776BB7-9D83-942C-48E6-4FA003C2A3B1}"/>
              </a:ext>
            </a:extLst>
          </p:cNvPr>
          <p:cNvSpPr txBox="1"/>
          <p:nvPr/>
        </p:nvSpPr>
        <p:spPr>
          <a:xfrm>
            <a:off x="1" y="1041023"/>
            <a:ext cx="12192000" cy="5816977"/>
          </a:xfrm>
          <a:prstGeom prst="rect">
            <a:avLst/>
          </a:prstGeom>
          <a:noFill/>
        </p:spPr>
        <p:txBody>
          <a:bodyPr wrap="square">
            <a:spAutoFit/>
          </a:bodyPr>
          <a:lstStyle/>
          <a:p>
            <a:pPr algn="ctr"/>
            <a:r>
              <a:rPr lang="uk-UA" sz="3600" dirty="0"/>
              <a:t>ВИРІШЕННЯ КОНФЛІКТУ «ІНТЕРЕСІВ» </a:t>
            </a:r>
          </a:p>
          <a:p>
            <a:pPr algn="ctr"/>
            <a:endParaRPr lang="uk-UA" sz="3600" dirty="0"/>
          </a:p>
          <a:p>
            <a:r>
              <a:rPr lang="uk-UA" sz="3600" dirty="0"/>
              <a:t>Чітко розуміти ПРЕДМЕТ КОНФЛІКТУ </a:t>
            </a:r>
          </a:p>
          <a:p>
            <a:r>
              <a:rPr lang="uk-UA" sz="3600" dirty="0"/>
              <a:t>Щоб визначити предмет конфлікту, задайте собі три основні питання: </a:t>
            </a:r>
          </a:p>
          <a:p>
            <a:r>
              <a:rPr lang="uk-UA" sz="3200" dirty="0"/>
              <a:t>• за що ми сперечаємося? </a:t>
            </a:r>
          </a:p>
          <a:p>
            <a:r>
              <a:rPr lang="uk-UA" sz="3200" dirty="0"/>
              <a:t>• що я хочу отримати в результаті? </a:t>
            </a:r>
          </a:p>
          <a:p>
            <a:r>
              <a:rPr lang="uk-UA" sz="3200" dirty="0"/>
              <a:t>• що мені це дасть? </a:t>
            </a:r>
          </a:p>
          <a:p>
            <a:r>
              <a:rPr lang="uk-UA" sz="3200" dirty="0"/>
              <a:t>Перевага на боці того, хто легше ставиться до предмета конфлікту Якщо конфліктна ситуація забирає занадто багато сил – це означає, що прихований предмет конфлікту важливіший за явний</a:t>
            </a:r>
            <a:endParaRPr lang="x-none" sz="3200" dirty="0"/>
          </a:p>
        </p:txBody>
      </p:sp>
      <p:sp>
        <p:nvSpPr>
          <p:cNvPr id="4" name="TextBox 3">
            <a:extLst>
              <a:ext uri="{FF2B5EF4-FFF2-40B4-BE49-F238E27FC236}">
                <a16:creationId xmlns:a16="http://schemas.microsoft.com/office/drawing/2014/main" xmlns="" id="{44117D38-AECA-BB46-B73A-DE52C20AB0AA}"/>
              </a:ext>
            </a:extLst>
          </p:cNvPr>
          <p:cNvSpPr txBox="1"/>
          <p:nvPr/>
        </p:nvSpPr>
        <p:spPr>
          <a:xfrm>
            <a:off x="4131733" y="304800"/>
            <a:ext cx="3718390" cy="707886"/>
          </a:xfrm>
          <a:prstGeom prst="rect">
            <a:avLst/>
          </a:prstGeom>
          <a:noFill/>
        </p:spPr>
        <p:txBody>
          <a:bodyPr wrap="none" rtlCol="0">
            <a:spAutoFit/>
          </a:bodyPr>
          <a:lstStyle/>
          <a:p>
            <a:pPr algn="ctr"/>
            <a:r>
              <a:rPr lang="x-none" sz="4000" b="1" dirty="0"/>
              <a:t>ЩО Ж РОБИТИ?</a:t>
            </a:r>
          </a:p>
        </p:txBody>
      </p:sp>
    </p:spTree>
    <p:extLst>
      <p:ext uri="{BB962C8B-B14F-4D97-AF65-F5344CB8AC3E}">
        <p14:creationId xmlns:p14="http://schemas.microsoft.com/office/powerpoint/2010/main" xmlns="" val="339663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81DA2B9-84F7-404A-58B7-B410CCF66056}"/>
              </a:ext>
            </a:extLst>
          </p:cNvPr>
          <p:cNvSpPr>
            <a:spLocks noGrp="1"/>
          </p:cNvSpPr>
          <p:nvPr>
            <p:ph type="title"/>
          </p:nvPr>
        </p:nvSpPr>
        <p:spPr/>
        <p:txBody>
          <a:bodyPr>
            <a:normAutofit/>
          </a:bodyPr>
          <a:lstStyle/>
          <a:p>
            <a:pPr algn="ctr"/>
            <a:r>
              <a:rPr lang="uk-UA" sz="4400" dirty="0"/>
              <a:t>МАТРИЦЯ ВИРІШЕННЯ КОНФЛІКТУ «ІНТЕРЕСІВ» </a:t>
            </a:r>
            <a:endParaRPr lang="x-none" dirty="0"/>
          </a:p>
        </p:txBody>
      </p:sp>
      <p:graphicFrame>
        <p:nvGraphicFramePr>
          <p:cNvPr id="4" name="Таблица 4">
            <a:extLst>
              <a:ext uri="{FF2B5EF4-FFF2-40B4-BE49-F238E27FC236}">
                <a16:creationId xmlns:a16="http://schemas.microsoft.com/office/drawing/2014/main" xmlns="" id="{1120DB4C-078F-9A8A-9281-6227253C4B11}"/>
              </a:ext>
            </a:extLst>
          </p:cNvPr>
          <p:cNvGraphicFramePr>
            <a:graphicFrameLocks noGrp="1"/>
          </p:cNvGraphicFramePr>
          <p:nvPr>
            <p:ph idx="1"/>
            <p:extLst>
              <p:ext uri="{D42A27DB-BD31-4B8C-83A1-F6EECF244321}">
                <p14:modId xmlns:p14="http://schemas.microsoft.com/office/powerpoint/2010/main" xmlns="" val="2249267082"/>
              </p:ext>
            </p:extLst>
          </p:nvPr>
        </p:nvGraphicFramePr>
        <p:xfrm>
          <a:off x="-16933" y="1964267"/>
          <a:ext cx="12208933" cy="4893735"/>
        </p:xfrm>
        <a:graphic>
          <a:graphicData uri="http://schemas.openxmlformats.org/drawingml/2006/table">
            <a:tbl>
              <a:tblPr firstRow="1" bandRow="1">
                <a:tableStyleId>{5C22544A-7EE6-4342-B048-85BDC9FD1C3A}</a:tableStyleId>
              </a:tblPr>
              <a:tblGrid>
                <a:gridCol w="4997266">
                  <a:extLst>
                    <a:ext uri="{9D8B030D-6E8A-4147-A177-3AD203B41FA5}">
                      <a16:colId xmlns:a16="http://schemas.microsoft.com/office/drawing/2014/main" xmlns="" val="2761480928"/>
                    </a:ext>
                  </a:extLst>
                </a:gridCol>
                <a:gridCol w="3147667">
                  <a:extLst>
                    <a:ext uri="{9D8B030D-6E8A-4147-A177-3AD203B41FA5}">
                      <a16:colId xmlns:a16="http://schemas.microsoft.com/office/drawing/2014/main" xmlns="" val="1507059500"/>
                    </a:ext>
                  </a:extLst>
                </a:gridCol>
                <a:gridCol w="4064000">
                  <a:extLst>
                    <a:ext uri="{9D8B030D-6E8A-4147-A177-3AD203B41FA5}">
                      <a16:colId xmlns:a16="http://schemas.microsoft.com/office/drawing/2014/main" xmlns="" val="3650474875"/>
                    </a:ext>
                  </a:extLst>
                </a:gridCol>
              </a:tblGrid>
              <a:tr h="598397">
                <a:tc>
                  <a:txBody>
                    <a:bodyPr/>
                    <a:lstStyle/>
                    <a:p>
                      <a:endParaRPr lang="x-none" dirty="0"/>
                    </a:p>
                  </a:txBody>
                  <a:tcPr/>
                </a:tc>
                <a:tc>
                  <a:txBody>
                    <a:bodyPr/>
                    <a:lstStyle/>
                    <a:p>
                      <a:pPr algn="ctr"/>
                      <a:r>
                        <a:rPr lang="ru-RU" sz="2800" dirty="0"/>
                        <a:t>М</a:t>
                      </a:r>
                      <a:r>
                        <a:rPr lang="x-none" sz="2800" dirty="0"/>
                        <a:t>оя позиція</a:t>
                      </a:r>
                    </a:p>
                  </a:txBody>
                  <a:tcPr/>
                </a:tc>
                <a:tc>
                  <a:txBody>
                    <a:bodyPr/>
                    <a:lstStyle/>
                    <a:p>
                      <a:pPr algn="ctr"/>
                      <a:r>
                        <a:rPr lang="ru-RU" sz="2800" dirty="0"/>
                        <a:t>П</a:t>
                      </a:r>
                      <a:r>
                        <a:rPr lang="x-none" sz="2800" dirty="0"/>
                        <a:t>озиція мого опонента</a:t>
                      </a:r>
                    </a:p>
                  </a:txBody>
                  <a:tcPr/>
                </a:tc>
                <a:extLst>
                  <a:ext uri="{0D108BD9-81ED-4DB2-BD59-A6C34878D82A}">
                    <a16:rowId xmlns:a16="http://schemas.microsoft.com/office/drawing/2014/main" xmlns="" val="1527057307"/>
                  </a:ext>
                </a:extLst>
              </a:tr>
              <a:tr h="598397">
                <a:tc>
                  <a:txBody>
                    <a:bodyPr/>
                    <a:lstStyle/>
                    <a:p>
                      <a:pPr algn="l"/>
                      <a:r>
                        <a:rPr lang="ru-RU" sz="2800" dirty="0"/>
                        <a:t>З</a:t>
                      </a:r>
                      <a:r>
                        <a:rPr lang="x-none" sz="2800" dirty="0"/>
                        <a:t>а що ми сперечаємися?</a:t>
                      </a:r>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xmlns="" val="507921426"/>
                  </a:ext>
                </a:extLst>
              </a:tr>
              <a:tr h="1032848">
                <a:tc>
                  <a:txBody>
                    <a:bodyPr/>
                    <a:lstStyle/>
                    <a:p>
                      <a:pPr algn="l"/>
                      <a:r>
                        <a:rPr lang="ru-RU" sz="2800" dirty="0"/>
                        <a:t>Щ</a:t>
                      </a:r>
                      <a:r>
                        <a:rPr lang="x-none" sz="2800" dirty="0"/>
                        <a:t>о кожний з нас хоче отримати в результаті?</a:t>
                      </a:r>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xmlns="" val="3097930053"/>
                  </a:ext>
                </a:extLst>
              </a:tr>
              <a:tr h="598397">
                <a:tc>
                  <a:txBody>
                    <a:bodyPr/>
                    <a:lstStyle/>
                    <a:p>
                      <a:pPr algn="l"/>
                      <a:r>
                        <a:rPr lang="x-none" sz="2800" dirty="0"/>
                        <a:t>Що нам це дасть?</a:t>
                      </a:r>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xmlns="" val="1678516065"/>
                  </a:ext>
                </a:extLst>
              </a:tr>
              <a:tr h="1032848">
                <a:tc>
                  <a:txBody>
                    <a:bodyPr/>
                    <a:lstStyle/>
                    <a:p>
                      <a:pPr algn="l"/>
                      <a:r>
                        <a:rPr lang="x-none" sz="2800" dirty="0"/>
                        <a:t>Явний, матеріальний предмет конфлікту</a:t>
                      </a:r>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xmlns="" val="2472549853"/>
                  </a:ext>
                </a:extLst>
              </a:tr>
              <a:tr h="1032848">
                <a:tc>
                  <a:txBody>
                    <a:bodyPr/>
                    <a:lstStyle/>
                    <a:p>
                      <a:pPr algn="l"/>
                      <a:r>
                        <a:rPr lang="x-none" sz="2800" dirty="0"/>
                        <a:t>Прихований, віртуальний предмет конфлікту</a:t>
                      </a:r>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xmlns="" val="1983017346"/>
                  </a:ext>
                </a:extLst>
              </a:tr>
            </a:tbl>
          </a:graphicData>
        </a:graphic>
      </p:graphicFrame>
    </p:spTree>
    <p:extLst>
      <p:ext uri="{BB962C8B-B14F-4D97-AF65-F5344CB8AC3E}">
        <p14:creationId xmlns:p14="http://schemas.microsoft.com/office/powerpoint/2010/main" xmlns="" val="1272105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400C8DF-6250-BADC-1D67-7F26FCD5D7F7}"/>
              </a:ext>
            </a:extLst>
          </p:cNvPr>
          <p:cNvPicPr>
            <a:picLocks noChangeAspect="1"/>
          </p:cNvPicPr>
          <p:nvPr/>
        </p:nvPicPr>
        <p:blipFill>
          <a:blip r:embed="rId2"/>
          <a:stretch>
            <a:fillRect/>
          </a:stretch>
        </p:blipFill>
        <p:spPr>
          <a:xfrm>
            <a:off x="3964725" y="1"/>
            <a:ext cx="8227275" cy="6858000"/>
          </a:xfrm>
          <a:prstGeom prst="rect">
            <a:avLst/>
          </a:prstGeom>
          <a:pattFill prst="pct5">
            <a:fgClr>
              <a:schemeClr val="accent1"/>
            </a:fgClr>
            <a:bgClr>
              <a:schemeClr val="bg1"/>
            </a:bgClr>
          </a:pattFill>
          <a:ln>
            <a:solidFill>
              <a:schemeClr val="accent3"/>
            </a:solidFill>
          </a:ln>
        </p:spPr>
      </p:pic>
      <p:sp>
        <p:nvSpPr>
          <p:cNvPr id="5" name="TextBox 4">
            <a:extLst>
              <a:ext uri="{FF2B5EF4-FFF2-40B4-BE49-F238E27FC236}">
                <a16:creationId xmlns:a16="http://schemas.microsoft.com/office/drawing/2014/main" xmlns="" id="{212E75BF-F300-5B34-E6A7-D9C594339C59}"/>
              </a:ext>
            </a:extLst>
          </p:cNvPr>
          <p:cNvSpPr txBox="1"/>
          <p:nvPr/>
        </p:nvSpPr>
        <p:spPr>
          <a:xfrm>
            <a:off x="-1" y="880533"/>
            <a:ext cx="5757333" cy="2246769"/>
          </a:xfrm>
          <a:prstGeom prst="rect">
            <a:avLst/>
          </a:prstGeom>
          <a:solidFill>
            <a:schemeClr val="bg2"/>
          </a:solidFill>
        </p:spPr>
        <p:txBody>
          <a:bodyPr wrap="square">
            <a:spAutoFit/>
          </a:bodyPr>
          <a:lstStyle/>
          <a:p>
            <a:r>
              <a:rPr lang="uk-UA" sz="2800" dirty="0"/>
              <a:t>Пастки конфлікту – це думки, почуття, прагнення, що відводять від вирішення конфлікту, затягують і нагнітають конфліктну ситуацію. </a:t>
            </a:r>
          </a:p>
          <a:p>
            <a:endParaRPr lang="x-none" sz="2800" dirty="0"/>
          </a:p>
        </p:txBody>
      </p:sp>
      <p:sp>
        <p:nvSpPr>
          <p:cNvPr id="6" name="TextBox 5">
            <a:extLst>
              <a:ext uri="{FF2B5EF4-FFF2-40B4-BE49-F238E27FC236}">
                <a16:creationId xmlns:a16="http://schemas.microsoft.com/office/drawing/2014/main" xmlns="" id="{2D9C95D1-C989-05A4-88F6-21CAE27979D5}"/>
              </a:ext>
            </a:extLst>
          </p:cNvPr>
          <p:cNvSpPr txBox="1"/>
          <p:nvPr/>
        </p:nvSpPr>
        <p:spPr>
          <a:xfrm>
            <a:off x="3539067" y="0"/>
            <a:ext cx="4325351" cy="646331"/>
          </a:xfrm>
          <a:prstGeom prst="rect">
            <a:avLst/>
          </a:prstGeom>
          <a:noFill/>
        </p:spPr>
        <p:txBody>
          <a:bodyPr wrap="none" rtlCol="0">
            <a:spAutoFit/>
          </a:bodyPr>
          <a:lstStyle/>
          <a:p>
            <a:r>
              <a:rPr lang="x-none" sz="3600" b="1" dirty="0"/>
              <a:t>ПАСТКИ КОНФЛІКТІВ</a:t>
            </a:r>
          </a:p>
        </p:txBody>
      </p:sp>
      <p:sp>
        <p:nvSpPr>
          <p:cNvPr id="8" name="TextBox 7">
            <a:extLst>
              <a:ext uri="{FF2B5EF4-FFF2-40B4-BE49-F238E27FC236}">
                <a16:creationId xmlns:a16="http://schemas.microsoft.com/office/drawing/2014/main" xmlns="" id="{2B570857-5024-E6F0-0BC7-924F8E318531}"/>
              </a:ext>
            </a:extLst>
          </p:cNvPr>
          <p:cNvSpPr txBox="1"/>
          <p:nvPr/>
        </p:nvSpPr>
        <p:spPr>
          <a:xfrm>
            <a:off x="0" y="3318570"/>
            <a:ext cx="4859867" cy="35394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uk-UA" sz="3200" dirty="0"/>
              <a:t>НАПРИКЛАД: </a:t>
            </a:r>
          </a:p>
          <a:p>
            <a:r>
              <a:rPr lang="uk-UA" sz="3200" dirty="0"/>
              <a:t>- нагнітання почуття несправедливості </a:t>
            </a:r>
          </a:p>
          <a:p>
            <a:r>
              <a:rPr lang="uk-UA" sz="3200" dirty="0"/>
              <a:t>- ілюзія власної захищеності, або </a:t>
            </a:r>
          </a:p>
          <a:p>
            <a:r>
              <a:rPr lang="uk-UA" sz="3200" dirty="0"/>
              <a:t>- недооцінка опонента </a:t>
            </a:r>
          </a:p>
          <a:p>
            <a:r>
              <a:rPr lang="uk-UA" sz="3200" dirty="0"/>
              <a:t>- переоцінка опонента</a:t>
            </a:r>
            <a:endParaRPr lang="x-none" sz="3200" dirty="0"/>
          </a:p>
        </p:txBody>
      </p:sp>
    </p:spTree>
    <p:extLst>
      <p:ext uri="{BB962C8B-B14F-4D97-AF65-F5344CB8AC3E}">
        <p14:creationId xmlns:p14="http://schemas.microsoft.com/office/powerpoint/2010/main" xmlns="" val="54413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DB93465-EBA4-0562-2447-09C10081C88D}"/>
              </a:ext>
            </a:extLst>
          </p:cNvPr>
          <p:cNvPicPr>
            <a:picLocks noChangeAspect="1"/>
          </p:cNvPicPr>
          <p:nvPr/>
        </p:nvPicPr>
        <p:blipFill>
          <a:blip r:embed="rId2"/>
          <a:stretch>
            <a:fillRect/>
          </a:stretch>
        </p:blipFill>
        <p:spPr>
          <a:xfrm>
            <a:off x="6883400" y="1104900"/>
            <a:ext cx="5308600" cy="5753100"/>
          </a:xfrm>
          <a:prstGeom prst="rect">
            <a:avLst/>
          </a:prstGeom>
        </p:spPr>
      </p:pic>
      <p:sp>
        <p:nvSpPr>
          <p:cNvPr id="4" name="TextBox 3">
            <a:extLst>
              <a:ext uri="{FF2B5EF4-FFF2-40B4-BE49-F238E27FC236}">
                <a16:creationId xmlns:a16="http://schemas.microsoft.com/office/drawing/2014/main" xmlns="" id="{9D85B118-A8C0-B418-7699-E05503DD0D8B}"/>
              </a:ext>
            </a:extLst>
          </p:cNvPr>
          <p:cNvSpPr txBox="1"/>
          <p:nvPr/>
        </p:nvSpPr>
        <p:spPr>
          <a:xfrm>
            <a:off x="2506134" y="355600"/>
            <a:ext cx="7377789" cy="646331"/>
          </a:xfrm>
          <a:prstGeom prst="rect">
            <a:avLst/>
          </a:prstGeom>
          <a:noFill/>
        </p:spPr>
        <p:txBody>
          <a:bodyPr wrap="none" rtlCol="0">
            <a:spAutoFit/>
          </a:bodyPr>
          <a:lstStyle/>
          <a:p>
            <a:pPr algn="ctr"/>
            <a:r>
              <a:rPr lang="x-none" sz="3600" b="1" dirty="0"/>
              <a:t>АЛГОРИТМ ВИРІШЕННЯ КОНФЛІКТУ</a:t>
            </a:r>
          </a:p>
        </p:txBody>
      </p:sp>
      <p:sp>
        <p:nvSpPr>
          <p:cNvPr id="6" name="TextBox 5">
            <a:extLst>
              <a:ext uri="{FF2B5EF4-FFF2-40B4-BE49-F238E27FC236}">
                <a16:creationId xmlns:a16="http://schemas.microsoft.com/office/drawing/2014/main" xmlns="" id="{AAECD04E-12FE-B6E9-D35D-FBD437861831}"/>
              </a:ext>
            </a:extLst>
          </p:cNvPr>
          <p:cNvSpPr txBox="1"/>
          <p:nvPr/>
        </p:nvSpPr>
        <p:spPr>
          <a:xfrm>
            <a:off x="169333" y="1375601"/>
            <a:ext cx="11243733" cy="2062103"/>
          </a:xfrm>
          <a:prstGeom prst="rect">
            <a:avLst/>
          </a:prstGeom>
          <a:noFill/>
        </p:spPr>
        <p:txBody>
          <a:bodyPr wrap="square">
            <a:spAutoFit/>
          </a:bodyPr>
          <a:lstStyle/>
          <a:p>
            <a:r>
              <a:rPr lang="uk-UA" sz="3200" dirty="0"/>
              <a:t>КРОК 1 розпізнати супротивника </a:t>
            </a:r>
          </a:p>
          <a:p>
            <a:r>
              <a:rPr lang="uk-UA" sz="3200" dirty="0"/>
              <a:t>КРОК 2 уточнити та чітко визначити власну позицію </a:t>
            </a:r>
          </a:p>
          <a:p>
            <a:r>
              <a:rPr lang="uk-UA" sz="3200" dirty="0"/>
              <a:t>КРОК 3 виробити стратегію та визначити коло помічників </a:t>
            </a:r>
          </a:p>
          <a:p>
            <a:r>
              <a:rPr lang="uk-UA" sz="3200" dirty="0"/>
              <a:t>КРОК 4 скласти план дій</a:t>
            </a:r>
            <a:endParaRPr lang="x-none" sz="3200" dirty="0"/>
          </a:p>
        </p:txBody>
      </p:sp>
    </p:spTree>
    <p:extLst>
      <p:ext uri="{BB962C8B-B14F-4D97-AF65-F5344CB8AC3E}">
        <p14:creationId xmlns:p14="http://schemas.microsoft.com/office/powerpoint/2010/main" xmlns="" val="388178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988E4AA3-B1EC-85F6-7BAA-8AE7F6DBC321}"/>
              </a:ext>
            </a:extLst>
          </p:cNvPr>
          <p:cNvPicPr>
            <a:picLocks noGrp="1" noChangeAspect="1"/>
          </p:cNvPicPr>
          <p:nvPr>
            <p:ph idx="1"/>
          </p:nvPr>
        </p:nvPicPr>
        <p:blipFill>
          <a:blip r:embed="rId2"/>
          <a:stretch>
            <a:fillRect/>
          </a:stretch>
        </p:blipFill>
        <p:spPr>
          <a:xfrm>
            <a:off x="6350000" y="3052913"/>
            <a:ext cx="5842000" cy="3429000"/>
          </a:xfrm>
        </p:spPr>
      </p:pic>
      <p:sp>
        <p:nvSpPr>
          <p:cNvPr id="2" name="Заголовок 1">
            <a:extLst>
              <a:ext uri="{FF2B5EF4-FFF2-40B4-BE49-F238E27FC236}">
                <a16:creationId xmlns:a16="http://schemas.microsoft.com/office/drawing/2014/main" xmlns="" id="{AFE1A69E-42CB-9494-7A33-4397F4136588}"/>
              </a:ext>
            </a:extLst>
          </p:cNvPr>
          <p:cNvSpPr>
            <a:spLocks noGrp="1"/>
          </p:cNvSpPr>
          <p:nvPr>
            <p:ph type="title"/>
          </p:nvPr>
        </p:nvSpPr>
        <p:spPr/>
        <p:txBody>
          <a:bodyPr/>
          <a:lstStyle/>
          <a:p>
            <a:pPr algn="ctr"/>
            <a:r>
              <a:rPr lang="ru-RU" b="1" dirty="0"/>
              <a:t>П</a:t>
            </a:r>
            <a:r>
              <a:rPr lang="x-none" b="1" dirty="0"/>
              <a:t>ричини виникнення конфліктів</a:t>
            </a:r>
          </a:p>
        </p:txBody>
      </p:sp>
      <p:sp>
        <p:nvSpPr>
          <p:cNvPr id="7" name="TextBox 6">
            <a:extLst>
              <a:ext uri="{FF2B5EF4-FFF2-40B4-BE49-F238E27FC236}">
                <a16:creationId xmlns:a16="http://schemas.microsoft.com/office/drawing/2014/main" xmlns="" id="{E8D06A2C-F0D8-77BB-98D5-DE7B2FE3A20C}"/>
              </a:ext>
            </a:extLst>
          </p:cNvPr>
          <p:cNvSpPr txBox="1"/>
          <p:nvPr/>
        </p:nvSpPr>
        <p:spPr>
          <a:xfrm>
            <a:off x="197709" y="1556951"/>
            <a:ext cx="5609968" cy="1200329"/>
          </a:xfrm>
          <a:prstGeom prst="rect">
            <a:avLst/>
          </a:prstGeom>
          <a:noFill/>
        </p:spPr>
        <p:txBody>
          <a:bodyPr wrap="square" rtlCol="0">
            <a:spAutoFit/>
          </a:bodyPr>
          <a:lstStyle/>
          <a:p>
            <a:r>
              <a:rPr lang="ru-RU" sz="2400" dirty="0"/>
              <a:t>Н</a:t>
            </a:r>
            <a:r>
              <a:rPr lang="x-none" sz="2400" dirty="0"/>
              <a:t>есумісність людей один із одним</a:t>
            </a:r>
          </a:p>
          <a:p>
            <a:r>
              <a:rPr lang="x-none" sz="2400" dirty="0"/>
              <a:t>Некоректне інформування один одного</a:t>
            </a:r>
          </a:p>
          <a:p>
            <a:r>
              <a:rPr lang="x-none" sz="2400" dirty="0"/>
              <a:t>Зіткнення інтересів</a:t>
            </a:r>
          </a:p>
        </p:txBody>
      </p:sp>
      <p:sp>
        <p:nvSpPr>
          <p:cNvPr id="8" name="TextBox 7">
            <a:extLst>
              <a:ext uri="{FF2B5EF4-FFF2-40B4-BE49-F238E27FC236}">
                <a16:creationId xmlns:a16="http://schemas.microsoft.com/office/drawing/2014/main" xmlns="" id="{47B6CC05-C204-83AE-CA40-237BEB26C0AE}"/>
              </a:ext>
            </a:extLst>
          </p:cNvPr>
          <p:cNvSpPr txBox="1"/>
          <p:nvPr/>
        </p:nvSpPr>
        <p:spPr>
          <a:xfrm>
            <a:off x="284205" y="3336325"/>
            <a:ext cx="6208751" cy="400110"/>
          </a:xfrm>
          <a:prstGeom prst="rect">
            <a:avLst/>
          </a:prstGeom>
          <a:noFill/>
        </p:spPr>
        <p:txBody>
          <a:bodyPr wrap="none" rtlCol="0">
            <a:spAutoFit/>
          </a:bodyPr>
          <a:lstStyle/>
          <a:p>
            <a:r>
              <a:rPr lang="uk-UA" sz="2000" dirty="0"/>
              <a:t>Кожна із трьох причин породжує певний вид конфлікту</a:t>
            </a:r>
            <a:endParaRPr lang="x-none" sz="2000" dirty="0"/>
          </a:p>
        </p:txBody>
      </p:sp>
      <p:sp>
        <p:nvSpPr>
          <p:cNvPr id="9" name="TextBox 8">
            <a:extLst>
              <a:ext uri="{FF2B5EF4-FFF2-40B4-BE49-F238E27FC236}">
                <a16:creationId xmlns:a16="http://schemas.microsoft.com/office/drawing/2014/main" xmlns="" id="{2D987033-8518-8674-5595-11BAE0977AE5}"/>
              </a:ext>
            </a:extLst>
          </p:cNvPr>
          <p:cNvSpPr txBox="1"/>
          <p:nvPr/>
        </p:nvSpPr>
        <p:spPr>
          <a:xfrm>
            <a:off x="135923" y="4127157"/>
            <a:ext cx="7064755" cy="1477328"/>
          </a:xfrm>
          <a:prstGeom prst="rect">
            <a:avLst/>
          </a:prstGeom>
          <a:noFill/>
        </p:spPr>
        <p:txBody>
          <a:bodyPr wrap="none" rtlCol="0">
            <a:spAutoFit/>
          </a:bodyPr>
          <a:lstStyle/>
          <a:p>
            <a:r>
              <a:rPr lang="ru-RU" sz="2400" dirty="0">
                <a:solidFill>
                  <a:srgbClr val="333333"/>
                </a:solidFill>
                <a:effectLst/>
              </a:rPr>
              <a:t>«</a:t>
            </a:r>
            <a:r>
              <a:rPr lang="ru-RU" sz="2400" dirty="0" err="1">
                <a:solidFill>
                  <a:srgbClr val="333333"/>
                </a:solidFill>
                <a:effectLst/>
              </a:rPr>
              <a:t>конфлікт</a:t>
            </a:r>
            <a:r>
              <a:rPr lang="ru-RU" sz="2400" dirty="0">
                <a:solidFill>
                  <a:srgbClr val="333333"/>
                </a:solidFill>
                <a:effectLst/>
              </a:rPr>
              <a:t> </a:t>
            </a:r>
            <a:r>
              <a:rPr lang="ru-RU" sz="2400" dirty="0" err="1">
                <a:solidFill>
                  <a:srgbClr val="333333"/>
                </a:solidFill>
                <a:effectLst/>
              </a:rPr>
              <a:t>несумісності</a:t>
            </a:r>
            <a:r>
              <a:rPr lang="ru-RU" sz="2400" dirty="0">
                <a:solidFill>
                  <a:srgbClr val="333333"/>
                </a:solidFill>
                <a:effectLst/>
              </a:rPr>
              <a:t>»</a:t>
            </a:r>
            <a:br>
              <a:rPr lang="ru-RU" sz="2400" dirty="0">
                <a:solidFill>
                  <a:srgbClr val="333333"/>
                </a:solidFill>
                <a:effectLst/>
              </a:rPr>
            </a:br>
            <a:r>
              <a:rPr lang="ru-RU" sz="2400" dirty="0">
                <a:solidFill>
                  <a:srgbClr val="333333"/>
                </a:solidFill>
                <a:effectLst/>
              </a:rPr>
              <a:t>«</a:t>
            </a:r>
            <a:r>
              <a:rPr lang="ru-RU" sz="2400" dirty="0" err="1">
                <a:solidFill>
                  <a:srgbClr val="333333"/>
                </a:solidFill>
                <a:effectLst/>
              </a:rPr>
              <a:t>конфлікт</a:t>
            </a:r>
            <a:r>
              <a:rPr lang="ru-RU" sz="2400" dirty="0">
                <a:solidFill>
                  <a:srgbClr val="333333"/>
                </a:solidFill>
                <a:effectLst/>
              </a:rPr>
              <a:t> </a:t>
            </a:r>
            <a:r>
              <a:rPr lang="ru-RU" sz="2400" dirty="0" err="1">
                <a:solidFill>
                  <a:srgbClr val="333333"/>
                </a:solidFill>
                <a:effectLst/>
              </a:rPr>
              <a:t>правди</a:t>
            </a:r>
            <a:r>
              <a:rPr lang="ru-RU" sz="2400" dirty="0">
                <a:solidFill>
                  <a:srgbClr val="333333"/>
                </a:solidFill>
                <a:effectLst/>
              </a:rPr>
              <a:t>», «</a:t>
            </a:r>
            <a:r>
              <a:rPr lang="ru-RU" sz="2400" dirty="0" err="1">
                <a:solidFill>
                  <a:srgbClr val="333333"/>
                </a:solidFill>
              </a:rPr>
              <a:t>і</a:t>
            </a:r>
            <a:r>
              <a:rPr lang="ru-RU" sz="2400" dirty="0" err="1">
                <a:solidFill>
                  <a:srgbClr val="333333"/>
                </a:solidFill>
                <a:effectLst/>
              </a:rPr>
              <a:t>нформаціонии</a:t>
            </a:r>
            <a:r>
              <a:rPr lang="ru-RU" sz="2400" dirty="0">
                <a:solidFill>
                  <a:srgbClr val="333333"/>
                </a:solidFill>
                <a:effectLst/>
              </a:rPr>
              <a:t>̆ </a:t>
            </a:r>
            <a:r>
              <a:rPr lang="ru-RU" sz="2400" dirty="0" err="1">
                <a:solidFill>
                  <a:srgbClr val="333333"/>
                </a:solidFill>
                <a:effectLst/>
              </a:rPr>
              <a:t>конфлікт</a:t>
            </a:r>
            <a:r>
              <a:rPr lang="ru-RU" sz="2400" dirty="0">
                <a:solidFill>
                  <a:srgbClr val="333333"/>
                </a:solidFill>
                <a:effectLst/>
              </a:rPr>
              <a:t>» </a:t>
            </a:r>
          </a:p>
          <a:p>
            <a:r>
              <a:rPr lang="ru-RU" sz="2400" dirty="0">
                <a:solidFill>
                  <a:srgbClr val="333333"/>
                </a:solidFill>
                <a:effectLst/>
              </a:rPr>
              <a:t>«</a:t>
            </a:r>
            <a:r>
              <a:rPr lang="ru-RU" sz="2400" dirty="0" err="1">
                <a:solidFill>
                  <a:srgbClr val="333333"/>
                </a:solidFill>
                <a:effectLst/>
              </a:rPr>
              <a:t>конфлікт</a:t>
            </a:r>
            <a:r>
              <a:rPr lang="ru-RU" sz="2400" dirty="0">
                <a:solidFill>
                  <a:srgbClr val="333333"/>
                </a:solidFill>
                <a:effectLst/>
              </a:rPr>
              <a:t> </a:t>
            </a:r>
            <a:r>
              <a:rPr lang="ru-RU" sz="2400" dirty="0" err="1">
                <a:solidFill>
                  <a:srgbClr val="333333"/>
                </a:solidFill>
                <a:effectLst/>
              </a:rPr>
              <a:t>інтересів</a:t>
            </a:r>
            <a:r>
              <a:rPr lang="ru-RU" sz="2400" dirty="0">
                <a:solidFill>
                  <a:srgbClr val="333333"/>
                </a:solidFill>
                <a:effectLst/>
              </a:rPr>
              <a:t>», «</a:t>
            </a:r>
            <a:r>
              <a:rPr lang="ru-RU" sz="2400" dirty="0" err="1">
                <a:solidFill>
                  <a:srgbClr val="333333"/>
                </a:solidFill>
                <a:effectLst/>
              </a:rPr>
              <a:t>территориальныи</a:t>
            </a:r>
            <a:r>
              <a:rPr lang="ru-RU" sz="2400" dirty="0">
                <a:solidFill>
                  <a:srgbClr val="333333"/>
                </a:solidFill>
                <a:effectLst/>
              </a:rPr>
              <a:t>̆ конфликт» </a:t>
            </a:r>
            <a:endParaRPr lang="ru-RU" sz="2400" dirty="0">
              <a:effectLst/>
            </a:endParaRPr>
          </a:p>
          <a:p>
            <a:endParaRPr lang="x-none" dirty="0"/>
          </a:p>
        </p:txBody>
      </p:sp>
    </p:spTree>
    <p:extLst>
      <p:ext uri="{BB962C8B-B14F-4D97-AF65-F5344CB8AC3E}">
        <p14:creationId xmlns:p14="http://schemas.microsoft.com/office/powerpoint/2010/main" xmlns="" val="2670737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D65CB18-0869-B4F2-28A0-B10DE49A6BB5}"/>
              </a:ext>
            </a:extLst>
          </p:cNvPr>
          <p:cNvSpPr/>
          <p:nvPr/>
        </p:nvSpPr>
        <p:spPr>
          <a:xfrm rot="16200000">
            <a:off x="-2704216" y="2644170"/>
            <a:ext cx="6858000" cy="1569660"/>
          </a:xfrm>
          <a:prstGeom prst="rect">
            <a:avLst/>
          </a:prstGeom>
          <a:noFill/>
        </p:spPr>
        <p:txBody>
          <a:bodyPr wrap="square" lIns="91440" tIns="45720" rIns="91440" bIns="45720">
            <a:spAutoFit/>
          </a:bodyPr>
          <a:lstStyle/>
          <a:p>
            <a:pPr algn="ctr"/>
            <a:r>
              <a:rPr lang="ru-RU"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КРОК 1</a:t>
            </a:r>
          </a:p>
        </p:txBody>
      </p:sp>
      <p:sp>
        <p:nvSpPr>
          <p:cNvPr id="4" name="Прямоугольник 3">
            <a:extLst>
              <a:ext uri="{FF2B5EF4-FFF2-40B4-BE49-F238E27FC236}">
                <a16:creationId xmlns:a16="http://schemas.microsoft.com/office/drawing/2014/main" xmlns="" id="{FCCF6672-39AD-0D7F-F454-4BA5AF2DF551}"/>
              </a:ext>
            </a:extLst>
          </p:cNvPr>
          <p:cNvSpPr/>
          <p:nvPr/>
        </p:nvSpPr>
        <p:spPr>
          <a:xfrm>
            <a:off x="1833468" y="0"/>
            <a:ext cx="8762142" cy="923330"/>
          </a:xfrm>
          <a:prstGeom prst="rect">
            <a:avLst/>
          </a:prstGeom>
          <a:noFill/>
        </p:spPr>
        <p:txBody>
          <a:bodyPr wrap="none" lIns="91440" tIns="45720" rIns="91440" bIns="45720">
            <a:spAutoFit/>
          </a:bodyPr>
          <a:lstStyle/>
          <a:p>
            <a:pPr algn="ctr"/>
            <a:r>
              <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РОЗПІЗНАТИ СУПРОТИВНИКА</a:t>
            </a:r>
          </a:p>
        </p:txBody>
      </p:sp>
      <p:sp>
        <p:nvSpPr>
          <p:cNvPr id="5" name="TextBox 4">
            <a:extLst>
              <a:ext uri="{FF2B5EF4-FFF2-40B4-BE49-F238E27FC236}">
                <a16:creationId xmlns:a16="http://schemas.microsoft.com/office/drawing/2014/main" xmlns="" id="{7D0FAFA0-3B86-100C-1578-333A5878369E}"/>
              </a:ext>
            </a:extLst>
          </p:cNvPr>
          <p:cNvSpPr txBox="1"/>
          <p:nvPr/>
        </p:nvSpPr>
        <p:spPr>
          <a:xfrm>
            <a:off x="576320" y="863600"/>
            <a:ext cx="11615680" cy="523220"/>
          </a:xfrm>
          <a:prstGeom prst="rect">
            <a:avLst/>
          </a:prstGeom>
          <a:noFill/>
        </p:spPr>
        <p:txBody>
          <a:bodyPr wrap="none" rtlCol="0">
            <a:spAutoFit/>
          </a:bodyPr>
          <a:lstStyle/>
          <a:p>
            <a:r>
              <a:rPr lang="x-none" sz="2800" dirty="0">
                <a:solidFill>
                  <a:schemeClr val="accent1">
                    <a:lumMod val="50000"/>
                  </a:schemeClr>
                </a:solidFill>
              </a:rPr>
              <a:t>Необхідно відповісти на 7 основних питань відносно вашого супротивника</a:t>
            </a:r>
          </a:p>
        </p:txBody>
      </p:sp>
      <p:sp>
        <p:nvSpPr>
          <p:cNvPr id="8" name="TextBox 7">
            <a:extLst>
              <a:ext uri="{FF2B5EF4-FFF2-40B4-BE49-F238E27FC236}">
                <a16:creationId xmlns:a16="http://schemas.microsoft.com/office/drawing/2014/main" xmlns="" id="{C31D042B-6BA0-DC62-AF69-7BFAB9290043}"/>
              </a:ext>
            </a:extLst>
          </p:cNvPr>
          <p:cNvSpPr txBox="1"/>
          <p:nvPr/>
        </p:nvSpPr>
        <p:spPr>
          <a:xfrm>
            <a:off x="1557866" y="1599274"/>
            <a:ext cx="10634133" cy="5016758"/>
          </a:xfrm>
          <a:prstGeom prst="rect">
            <a:avLst/>
          </a:prstGeom>
          <a:noFill/>
        </p:spPr>
        <p:txBody>
          <a:bodyPr wrap="square">
            <a:spAutoFit/>
          </a:bodyPr>
          <a:lstStyle/>
          <a:p>
            <a:r>
              <a:rPr lang="uk-UA" sz="2400" dirty="0">
                <a:solidFill>
                  <a:schemeClr val="accent1">
                    <a:lumMod val="50000"/>
                  </a:schemeClr>
                </a:solidFill>
              </a:rPr>
              <a:t>1. Хто переді мною? </a:t>
            </a:r>
          </a:p>
          <a:p>
            <a:r>
              <a:rPr lang="uk-UA" sz="2400" dirty="0">
                <a:solidFill>
                  <a:schemeClr val="accent1">
                    <a:lumMod val="50000"/>
                  </a:schemeClr>
                </a:solidFill>
              </a:rPr>
              <a:t>2. Що я знаю про нього? </a:t>
            </a:r>
          </a:p>
          <a:p>
            <a:r>
              <a:rPr lang="uk-UA" sz="2400" dirty="0">
                <a:solidFill>
                  <a:schemeClr val="accent1">
                    <a:lumMod val="50000"/>
                  </a:schemeClr>
                </a:solidFill>
              </a:rPr>
              <a:t>3. Що про нього відомо іншим? </a:t>
            </a:r>
          </a:p>
          <a:p>
            <a:r>
              <a:rPr lang="uk-UA" sz="2400" dirty="0">
                <a:solidFill>
                  <a:schemeClr val="accent1">
                    <a:lumMod val="50000"/>
                  </a:schemeClr>
                </a:solidFill>
              </a:rPr>
              <a:t>4. Чи знаю я як ця людина поводилася в аналогічних ситуаціях? Яким зазвичай буває сценарій його дій? </a:t>
            </a:r>
          </a:p>
          <a:p>
            <a:r>
              <a:rPr lang="uk-UA" sz="2400" dirty="0">
                <a:solidFill>
                  <a:schemeClr val="accent1">
                    <a:lumMod val="50000"/>
                  </a:schemeClr>
                </a:solidFill>
              </a:rPr>
              <a:t>5. У чому справді полягає його сила? Якими фактами це підтверджується? </a:t>
            </a:r>
          </a:p>
          <a:p>
            <a:r>
              <a:rPr lang="uk-UA" sz="2400" dirty="0">
                <a:solidFill>
                  <a:schemeClr val="accent1">
                    <a:lumMod val="50000"/>
                  </a:schemeClr>
                </a:solidFill>
              </a:rPr>
              <a:t>6. Що я знаю про слабкі сторони супротивника? У чому його слабкість? На що він болісно реагує? Що приводить його в замішання? Що розлючує його? </a:t>
            </a:r>
          </a:p>
          <a:p>
            <a:r>
              <a:rPr lang="uk-UA" sz="2400" dirty="0">
                <a:solidFill>
                  <a:schemeClr val="accent1">
                    <a:lumMod val="50000"/>
                  </a:schemeClr>
                </a:solidFill>
              </a:rPr>
              <a:t>7. Що може зробити, якщо його план не реалізується? Чи мститиме він? Якщо буде, то як? Чи можу я протистояти його помсті? Що я можу зробити, щоб захистити себе та інших, залучених до конфлікту? </a:t>
            </a:r>
          </a:p>
          <a:p>
            <a:pPr algn="ctr"/>
            <a:r>
              <a:rPr lang="uk-UA" sz="2800" b="1" u="sng" dirty="0">
                <a:solidFill>
                  <a:schemeClr val="accent1">
                    <a:lumMod val="50000"/>
                  </a:schemeClr>
                </a:solidFill>
              </a:rPr>
              <a:t>ПЕРШЕ ПРАВИЛО УПРАВЛІННЯ КОНФЛІКТОМ – РОЗПІЗНАЙ СУПРОТИВНИКА І НЕ ВИДАВАЙ СВОЄЇ СПРАВЖНЬОЇ ПОЗИЦІЇ</a:t>
            </a:r>
            <a:endParaRPr lang="x-none" sz="2800" b="1" u="sng" dirty="0">
              <a:solidFill>
                <a:schemeClr val="accent1">
                  <a:lumMod val="50000"/>
                </a:schemeClr>
              </a:solidFill>
            </a:endParaRPr>
          </a:p>
        </p:txBody>
      </p:sp>
    </p:spTree>
    <p:extLst>
      <p:ext uri="{BB962C8B-B14F-4D97-AF65-F5344CB8AC3E}">
        <p14:creationId xmlns:p14="http://schemas.microsoft.com/office/powerpoint/2010/main" xmlns="" val="214178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33F2856D-1D2E-EF03-F9F4-079474FDB187}"/>
              </a:ext>
            </a:extLst>
          </p:cNvPr>
          <p:cNvSpPr/>
          <p:nvPr/>
        </p:nvSpPr>
        <p:spPr>
          <a:xfrm rot="16200000">
            <a:off x="-1691721" y="2843188"/>
            <a:ext cx="4953101" cy="1569660"/>
          </a:xfrm>
          <a:prstGeom prst="rect">
            <a:avLst/>
          </a:prstGeom>
          <a:noFill/>
        </p:spPr>
        <p:txBody>
          <a:bodyPr wrap="square" lIns="91440" tIns="45720" rIns="91440" bIns="45720">
            <a:spAutoFit/>
          </a:bodyPr>
          <a:lstStyle/>
          <a:p>
            <a:pPr algn="ctr"/>
            <a:r>
              <a:rPr lang="ru-RU"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КРОК 2</a:t>
            </a:r>
          </a:p>
        </p:txBody>
      </p:sp>
      <p:sp>
        <p:nvSpPr>
          <p:cNvPr id="3" name="Прямоугольник 2">
            <a:extLst>
              <a:ext uri="{FF2B5EF4-FFF2-40B4-BE49-F238E27FC236}">
                <a16:creationId xmlns:a16="http://schemas.microsoft.com/office/drawing/2014/main" xmlns="" id="{0B0A49B0-0377-D136-8DF1-D48F8F0D6C6B}"/>
              </a:ext>
            </a:extLst>
          </p:cNvPr>
          <p:cNvSpPr/>
          <p:nvPr/>
        </p:nvSpPr>
        <p:spPr>
          <a:xfrm>
            <a:off x="1945262" y="512002"/>
            <a:ext cx="8741753" cy="923330"/>
          </a:xfrm>
          <a:prstGeom prst="rect">
            <a:avLst/>
          </a:prstGeom>
          <a:noFill/>
        </p:spPr>
        <p:txBody>
          <a:bodyPr wrap="none" lIns="91440" tIns="45720" rIns="91440" bIns="45720">
            <a:spAutoFit/>
          </a:bodyPr>
          <a:lstStyle/>
          <a:p>
            <a:pPr algn="ctr"/>
            <a:r>
              <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ВИЗНАЧИТИ СВОЮ ПОЗИЦІЮ</a:t>
            </a:r>
          </a:p>
        </p:txBody>
      </p:sp>
      <p:sp>
        <p:nvSpPr>
          <p:cNvPr id="5" name="TextBox 4">
            <a:extLst>
              <a:ext uri="{FF2B5EF4-FFF2-40B4-BE49-F238E27FC236}">
                <a16:creationId xmlns:a16="http://schemas.microsoft.com/office/drawing/2014/main" xmlns="" id="{7A9A5357-0250-6052-A2F1-2EBEBD54C714}"/>
              </a:ext>
            </a:extLst>
          </p:cNvPr>
          <p:cNvSpPr txBox="1"/>
          <p:nvPr/>
        </p:nvSpPr>
        <p:spPr>
          <a:xfrm>
            <a:off x="1591735" y="1716038"/>
            <a:ext cx="10176932" cy="3970318"/>
          </a:xfrm>
          <a:prstGeom prst="rect">
            <a:avLst/>
          </a:prstGeom>
          <a:noFill/>
        </p:spPr>
        <p:txBody>
          <a:bodyPr wrap="square">
            <a:spAutoFit/>
          </a:bodyPr>
          <a:lstStyle/>
          <a:p>
            <a:r>
              <a:rPr lang="uk-UA" sz="2800" dirty="0">
                <a:solidFill>
                  <a:schemeClr val="accent1">
                    <a:lumMod val="50000"/>
                  </a:schemeClr>
                </a:solidFill>
              </a:rPr>
              <a:t>Для цього дайте собі відповідь на 5 основних питань: </a:t>
            </a:r>
          </a:p>
          <a:p>
            <a:pPr marL="514350" indent="-514350">
              <a:buAutoNum type="arabicPeriod"/>
            </a:pPr>
            <a:r>
              <a:rPr lang="uk-UA" sz="2800" dirty="0">
                <a:solidFill>
                  <a:schemeClr val="accent1">
                    <a:lumMod val="50000"/>
                  </a:schemeClr>
                </a:solidFill>
              </a:rPr>
              <a:t>Чого я хочу від цієї ситуації? </a:t>
            </a:r>
          </a:p>
          <a:p>
            <a:r>
              <a:rPr lang="uk-UA" sz="2800" dirty="0">
                <a:solidFill>
                  <a:schemeClr val="accent1">
                    <a:lumMod val="50000"/>
                  </a:schemeClr>
                </a:solidFill>
              </a:rPr>
              <a:t>2. Як би вона могла для мене завершитися якнайкраще? </a:t>
            </a:r>
          </a:p>
          <a:p>
            <a:r>
              <a:rPr lang="uk-UA" sz="2800" dirty="0">
                <a:solidFill>
                  <a:schemeClr val="accent1">
                    <a:lumMod val="50000"/>
                  </a:schemeClr>
                </a:solidFill>
              </a:rPr>
              <a:t>3. Який найгірший сценарій розвитку подій для мене? Чи можу я це прийняти? Якщо я можу прийняти найгірший сценарій, то що ще найгіршого може статися? </a:t>
            </a:r>
          </a:p>
          <a:p>
            <a:r>
              <a:rPr lang="uk-UA" sz="2800" dirty="0">
                <a:solidFill>
                  <a:schemeClr val="accent1">
                    <a:lumMod val="50000"/>
                  </a:schemeClr>
                </a:solidFill>
              </a:rPr>
              <a:t>4. Які позитивні зміни в моєму житті можуть статися, якщо конфлікт успішно вирішиться? </a:t>
            </a:r>
          </a:p>
          <a:p>
            <a:r>
              <a:rPr lang="uk-UA" sz="2800" dirty="0">
                <a:solidFill>
                  <a:schemeClr val="accent1">
                    <a:lumMod val="50000"/>
                  </a:schemeClr>
                </a:solidFill>
              </a:rPr>
              <a:t>5. У чому для мене суть конфлікту?</a:t>
            </a:r>
            <a:endParaRPr lang="x-none" sz="2800" dirty="0">
              <a:solidFill>
                <a:schemeClr val="accent1">
                  <a:lumMod val="50000"/>
                </a:schemeClr>
              </a:solidFill>
            </a:endParaRPr>
          </a:p>
        </p:txBody>
      </p:sp>
    </p:spTree>
    <p:extLst>
      <p:ext uri="{BB962C8B-B14F-4D97-AF65-F5344CB8AC3E}">
        <p14:creationId xmlns:p14="http://schemas.microsoft.com/office/powerpoint/2010/main" xmlns="" val="2150975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438D035-A1E1-04FF-74D6-5D5606B30B88}"/>
              </a:ext>
            </a:extLst>
          </p:cNvPr>
          <p:cNvSpPr/>
          <p:nvPr/>
        </p:nvSpPr>
        <p:spPr>
          <a:xfrm rot="16200000">
            <a:off x="-2476912" y="2950878"/>
            <a:ext cx="5890438" cy="1569660"/>
          </a:xfrm>
          <a:prstGeom prst="rect">
            <a:avLst/>
          </a:prstGeom>
          <a:noFill/>
        </p:spPr>
        <p:txBody>
          <a:bodyPr wrap="square" lIns="91440" tIns="45720" rIns="91440" bIns="45720">
            <a:spAutoFit/>
          </a:bodyPr>
          <a:lstStyle/>
          <a:p>
            <a:pPr algn="ctr"/>
            <a:r>
              <a:rPr lang="ru-RU"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КРОК 3</a:t>
            </a:r>
          </a:p>
        </p:txBody>
      </p:sp>
      <p:sp>
        <p:nvSpPr>
          <p:cNvPr id="3" name="Прямоугольник 2">
            <a:extLst>
              <a:ext uri="{FF2B5EF4-FFF2-40B4-BE49-F238E27FC236}">
                <a16:creationId xmlns:a16="http://schemas.microsoft.com/office/drawing/2014/main" xmlns="" id="{292CF3E5-2F3C-5E20-19F4-EB897C588CFD}"/>
              </a:ext>
            </a:extLst>
          </p:cNvPr>
          <p:cNvSpPr/>
          <p:nvPr/>
        </p:nvSpPr>
        <p:spPr>
          <a:xfrm>
            <a:off x="1765368" y="394256"/>
            <a:ext cx="8533683" cy="923330"/>
          </a:xfrm>
          <a:prstGeom prst="rect">
            <a:avLst/>
          </a:prstGeom>
          <a:noFill/>
        </p:spPr>
        <p:txBody>
          <a:bodyPr wrap="none" lIns="91440" tIns="45720" rIns="91440" bIns="45720">
            <a:spAutoFit/>
          </a:bodyPr>
          <a:lstStyle/>
          <a:p>
            <a:pPr algn="ctr"/>
            <a:r>
              <a:rPr lang="ru-RU"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БУДУЄМО СВОЮ СТРАТЕГІЮ</a:t>
            </a:r>
          </a:p>
        </p:txBody>
      </p:sp>
      <p:sp>
        <p:nvSpPr>
          <p:cNvPr id="5" name="TextBox 4">
            <a:extLst>
              <a:ext uri="{FF2B5EF4-FFF2-40B4-BE49-F238E27FC236}">
                <a16:creationId xmlns:a16="http://schemas.microsoft.com/office/drawing/2014/main" xmlns="" id="{D306A70D-7F97-5A00-F2DF-382270F6C2B4}"/>
              </a:ext>
            </a:extLst>
          </p:cNvPr>
          <p:cNvSpPr txBox="1"/>
          <p:nvPr/>
        </p:nvSpPr>
        <p:spPr>
          <a:xfrm>
            <a:off x="4986668" y="1473737"/>
            <a:ext cx="7205331" cy="830997"/>
          </a:xfrm>
          <a:prstGeom prst="rect">
            <a:avLst/>
          </a:prstGeom>
          <a:noFill/>
        </p:spPr>
        <p:txBody>
          <a:bodyPr wrap="square">
            <a:spAutoFit/>
          </a:bodyPr>
          <a:lstStyle/>
          <a:p>
            <a:pPr algn="r"/>
            <a:r>
              <a:rPr lang="ru-RU" sz="2400" b="1" dirty="0">
                <a:solidFill>
                  <a:schemeClr val="accent1">
                    <a:lumMod val="50000"/>
                  </a:schemeClr>
                </a:solidFill>
                <a:effectLst/>
                <a:latin typeface="Arial" panose="020B0604020202020204" pitchFamily="34" charset="0"/>
              </a:rPr>
              <a:t>Кеннет Томас </a:t>
            </a:r>
            <a:r>
              <a:rPr lang="ru-RU" sz="2400" b="1" dirty="0" err="1">
                <a:solidFill>
                  <a:schemeClr val="accent1">
                    <a:lumMod val="50000"/>
                  </a:schemeClr>
                </a:solidFill>
                <a:effectLst/>
                <a:latin typeface="Arial" panose="020B0604020202020204" pitchFamily="34" charset="0"/>
              </a:rPr>
              <a:t>виділив</a:t>
            </a:r>
            <a:r>
              <a:rPr lang="ru-RU" sz="2400" b="1" dirty="0">
                <a:solidFill>
                  <a:schemeClr val="accent1">
                    <a:lumMod val="50000"/>
                  </a:schemeClr>
                </a:solidFill>
                <a:effectLst/>
                <a:latin typeface="Arial" panose="020B0604020202020204" pitchFamily="34" charset="0"/>
              </a:rPr>
              <a:t> 5 </a:t>
            </a:r>
            <a:r>
              <a:rPr lang="ru-RU" sz="2400" b="1" dirty="0" err="1">
                <a:solidFill>
                  <a:schemeClr val="accent1">
                    <a:lumMod val="50000"/>
                  </a:schemeClr>
                </a:solidFill>
                <a:effectLst/>
                <a:latin typeface="Arial" panose="020B0604020202020204" pitchFamily="34" charset="0"/>
              </a:rPr>
              <a:t>основних</a:t>
            </a:r>
            <a:r>
              <a:rPr lang="ru-RU" sz="2400" b="1" dirty="0">
                <a:solidFill>
                  <a:schemeClr val="accent1">
                    <a:lumMod val="50000"/>
                  </a:schemeClr>
                </a:solidFill>
                <a:effectLst/>
                <a:latin typeface="Arial" panose="020B0604020202020204" pitchFamily="34" charset="0"/>
              </a:rPr>
              <a:t> </a:t>
            </a:r>
            <a:r>
              <a:rPr lang="ru-RU" sz="2400" b="1" dirty="0" err="1">
                <a:solidFill>
                  <a:schemeClr val="accent1">
                    <a:lumMod val="50000"/>
                  </a:schemeClr>
                </a:solidFill>
                <a:effectLst/>
                <a:latin typeface="Arial" panose="020B0604020202020204" pitchFamily="34" charset="0"/>
              </a:rPr>
              <a:t>стратегіи</a:t>
            </a:r>
            <a:r>
              <a:rPr lang="ru-RU" sz="2400" b="1" dirty="0">
                <a:solidFill>
                  <a:schemeClr val="accent1">
                    <a:lumMod val="50000"/>
                  </a:schemeClr>
                </a:solidFill>
                <a:effectLst/>
                <a:latin typeface="Arial" panose="020B0604020202020204" pitchFamily="34" charset="0"/>
              </a:rPr>
              <a:t>̆ </a:t>
            </a:r>
            <a:r>
              <a:rPr lang="ru-RU" sz="2400" b="1" dirty="0" err="1">
                <a:solidFill>
                  <a:schemeClr val="accent1">
                    <a:lumMod val="50000"/>
                  </a:schemeClr>
                </a:solidFill>
                <a:effectLst/>
                <a:latin typeface="Arial" panose="020B0604020202020204" pitchFamily="34" charset="0"/>
              </a:rPr>
              <a:t>регулюванняя</a:t>
            </a:r>
            <a:r>
              <a:rPr lang="ru-RU" sz="2400" b="1" dirty="0">
                <a:solidFill>
                  <a:schemeClr val="accent1">
                    <a:lumMod val="50000"/>
                  </a:schemeClr>
                </a:solidFill>
                <a:effectLst/>
                <a:latin typeface="Arial" panose="020B0604020202020204" pitchFamily="34" charset="0"/>
              </a:rPr>
              <a:t> </a:t>
            </a:r>
            <a:r>
              <a:rPr lang="ru-RU" sz="2400" b="1" dirty="0" err="1">
                <a:solidFill>
                  <a:schemeClr val="accent1">
                    <a:lumMod val="50000"/>
                  </a:schemeClr>
                </a:solidFill>
                <a:effectLst/>
                <a:latin typeface="Arial" panose="020B0604020202020204" pitchFamily="34" charset="0"/>
              </a:rPr>
              <a:t>конфлікту</a:t>
            </a:r>
            <a:r>
              <a:rPr lang="ru-RU" sz="2400" b="1" dirty="0">
                <a:solidFill>
                  <a:schemeClr val="accent1">
                    <a:lumMod val="50000"/>
                  </a:schemeClr>
                </a:solidFill>
                <a:effectLst/>
                <a:latin typeface="Arial" panose="020B0604020202020204" pitchFamily="34" charset="0"/>
              </a:rPr>
              <a:t> </a:t>
            </a:r>
            <a:endParaRPr lang="ru-RU" sz="2400" dirty="0">
              <a:solidFill>
                <a:schemeClr val="accent1">
                  <a:lumMod val="50000"/>
                </a:schemeClr>
              </a:solidFill>
              <a:effectLst/>
            </a:endParaRPr>
          </a:p>
        </p:txBody>
      </p:sp>
      <p:pic>
        <p:nvPicPr>
          <p:cNvPr id="7" name="Рисунок 6">
            <a:extLst>
              <a:ext uri="{FF2B5EF4-FFF2-40B4-BE49-F238E27FC236}">
                <a16:creationId xmlns:a16="http://schemas.microsoft.com/office/drawing/2014/main" xmlns="" id="{C2E1FF22-E7BF-CEFA-FAAE-BD35B0DE30EB}"/>
              </a:ext>
            </a:extLst>
          </p:cNvPr>
          <p:cNvPicPr>
            <a:picLocks noChangeAspect="1"/>
          </p:cNvPicPr>
          <p:nvPr/>
        </p:nvPicPr>
        <p:blipFill>
          <a:blip r:embed="rId2"/>
          <a:stretch>
            <a:fillRect/>
          </a:stretch>
        </p:blipFill>
        <p:spPr>
          <a:xfrm>
            <a:off x="2198408" y="2245106"/>
            <a:ext cx="6903861" cy="4612894"/>
          </a:xfrm>
          <a:prstGeom prst="rect">
            <a:avLst/>
          </a:prstGeom>
        </p:spPr>
      </p:pic>
      <p:sp>
        <p:nvSpPr>
          <p:cNvPr id="8" name="Прямоугольник 7">
            <a:extLst>
              <a:ext uri="{FF2B5EF4-FFF2-40B4-BE49-F238E27FC236}">
                <a16:creationId xmlns:a16="http://schemas.microsoft.com/office/drawing/2014/main" xmlns="" id="{38BB5DAB-8953-7DB1-DAB9-ED78F8723651}"/>
              </a:ext>
            </a:extLst>
          </p:cNvPr>
          <p:cNvSpPr/>
          <p:nvPr/>
        </p:nvSpPr>
        <p:spPr>
          <a:xfrm rot="16200000">
            <a:off x="-1010295" y="3959554"/>
            <a:ext cx="5212081" cy="830997"/>
          </a:xfrm>
          <a:prstGeom prst="rect">
            <a:avLst/>
          </a:prstGeom>
          <a:noFill/>
        </p:spPr>
        <p:txBody>
          <a:bodyPr wrap="square" lIns="91440" tIns="45720" rIns="91440" bIns="45720">
            <a:spAutoFit/>
          </a:bodyPr>
          <a:lstStyle/>
          <a:p>
            <a:pPr algn="ctr"/>
            <a:r>
              <a:rPr lang="uk-UA" sz="2400" dirty="0"/>
              <a:t>Рівень спрямованості на </a:t>
            </a:r>
          </a:p>
          <a:p>
            <a:pPr algn="ctr"/>
            <a:r>
              <a:rPr lang="uk-UA" sz="2400" dirty="0"/>
              <a:t>інтерес суперника</a:t>
            </a:r>
            <a:endParaRPr lang="ru-RU" sz="2400" b="0" cap="none" spc="0" dirty="0">
              <a:ln w="0"/>
              <a:solidFill>
                <a:schemeClr val="accent1"/>
              </a:solidFill>
              <a:effectLst>
                <a:outerShdw blurRad="38100" dist="25400" dir="5400000" algn="ctr" rotWithShape="0">
                  <a:srgbClr val="6E747A">
                    <a:alpha val="43000"/>
                  </a:srgbClr>
                </a:outerShdw>
              </a:effectLst>
            </a:endParaRPr>
          </a:p>
        </p:txBody>
      </p:sp>
      <p:sp>
        <p:nvSpPr>
          <p:cNvPr id="9" name="Стрелка вверх 8">
            <a:extLst>
              <a:ext uri="{FF2B5EF4-FFF2-40B4-BE49-F238E27FC236}">
                <a16:creationId xmlns:a16="http://schemas.microsoft.com/office/drawing/2014/main" xmlns="" id="{B860AEBE-C5C0-F330-9C41-B9AA64AAB5C3}"/>
              </a:ext>
            </a:extLst>
          </p:cNvPr>
          <p:cNvSpPr/>
          <p:nvPr/>
        </p:nvSpPr>
        <p:spPr>
          <a:xfrm>
            <a:off x="2292331" y="2567354"/>
            <a:ext cx="591546" cy="39396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Стрелка вправо 9">
            <a:extLst>
              <a:ext uri="{FF2B5EF4-FFF2-40B4-BE49-F238E27FC236}">
                <a16:creationId xmlns:a16="http://schemas.microsoft.com/office/drawing/2014/main" xmlns="" id="{6A29185F-FE5F-9C59-0A44-E7BDFD853312}"/>
              </a:ext>
            </a:extLst>
          </p:cNvPr>
          <p:cNvSpPr/>
          <p:nvPr/>
        </p:nvSpPr>
        <p:spPr>
          <a:xfrm>
            <a:off x="2866294" y="6242538"/>
            <a:ext cx="5081952" cy="61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1">
            <a:extLst>
              <a:ext uri="{FF2B5EF4-FFF2-40B4-BE49-F238E27FC236}">
                <a16:creationId xmlns:a16="http://schemas.microsoft.com/office/drawing/2014/main" xmlns="" id="{921FE4D2-2064-958B-EBAF-1B1BC13CEB8C}"/>
              </a:ext>
            </a:extLst>
          </p:cNvPr>
          <p:cNvSpPr txBox="1"/>
          <p:nvPr/>
        </p:nvSpPr>
        <p:spPr>
          <a:xfrm>
            <a:off x="9108830" y="6027003"/>
            <a:ext cx="3276600" cy="830997"/>
          </a:xfrm>
          <a:prstGeom prst="rect">
            <a:avLst/>
          </a:prstGeom>
          <a:noFill/>
        </p:spPr>
        <p:txBody>
          <a:bodyPr wrap="square">
            <a:spAutoFit/>
          </a:bodyPr>
          <a:lstStyle/>
          <a:p>
            <a:r>
              <a:rPr lang="uk-UA" sz="2400" dirty="0">
                <a:solidFill>
                  <a:schemeClr val="accent1">
                    <a:lumMod val="50000"/>
                  </a:schemeClr>
                </a:solidFill>
              </a:rPr>
              <a:t>Рівень спрямованості </a:t>
            </a:r>
          </a:p>
          <a:p>
            <a:r>
              <a:rPr lang="uk-UA" sz="2400" dirty="0">
                <a:solidFill>
                  <a:schemeClr val="accent1">
                    <a:lumMod val="50000"/>
                  </a:schemeClr>
                </a:solidFill>
              </a:rPr>
              <a:t>на власні інтереси</a:t>
            </a:r>
            <a:endParaRPr lang="x-none" sz="2400" dirty="0">
              <a:solidFill>
                <a:schemeClr val="accent1">
                  <a:lumMod val="50000"/>
                </a:schemeClr>
              </a:solidFill>
            </a:endParaRPr>
          </a:p>
        </p:txBody>
      </p:sp>
    </p:spTree>
    <p:extLst>
      <p:ext uri="{BB962C8B-B14F-4D97-AF65-F5344CB8AC3E}">
        <p14:creationId xmlns:p14="http://schemas.microsoft.com/office/powerpoint/2010/main" xmlns="" val="861494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1FEB3A9C-8275-2DEA-B8CD-DBC017EAB985}"/>
              </a:ext>
            </a:extLst>
          </p:cNvPr>
          <p:cNvPicPr>
            <a:picLocks noChangeAspect="1"/>
          </p:cNvPicPr>
          <p:nvPr/>
        </p:nvPicPr>
        <p:blipFill>
          <a:blip r:embed="rId2">
            <a:alphaModFix amt="46000"/>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xmlns="" id="{E8F512E5-9575-CEE1-7B7E-964998EEEFF8}"/>
              </a:ext>
            </a:extLst>
          </p:cNvPr>
          <p:cNvSpPr txBox="1"/>
          <p:nvPr/>
        </p:nvSpPr>
        <p:spPr>
          <a:xfrm>
            <a:off x="2795954" y="1428599"/>
            <a:ext cx="5926016" cy="5016758"/>
          </a:xfrm>
          <a:prstGeom prst="rect">
            <a:avLst/>
          </a:prstGeom>
          <a:noFill/>
        </p:spPr>
        <p:txBody>
          <a:bodyPr wrap="square">
            <a:spAutoFit/>
          </a:bodyPr>
          <a:lstStyle/>
          <a:p>
            <a:r>
              <a:rPr lang="x-none" sz="3200" dirty="0"/>
              <a:t>Має місце у тому випадку, коли рівень напористості є низьким, а схильність до співробітництва високою, тобто у ситуації прямо протилежної конкуренції. Пристосування може виявлятися у добровільній чи вимушеній відмові від продовження боротьби та здавання своїх позицій повністю або частково</a:t>
            </a:r>
            <a:r>
              <a:rPr lang="x-none" dirty="0"/>
              <a:t>.</a:t>
            </a:r>
          </a:p>
        </p:txBody>
      </p:sp>
      <p:sp>
        <p:nvSpPr>
          <p:cNvPr id="6" name="Прямоугольник 5">
            <a:extLst>
              <a:ext uri="{FF2B5EF4-FFF2-40B4-BE49-F238E27FC236}">
                <a16:creationId xmlns:a16="http://schemas.microsoft.com/office/drawing/2014/main" xmlns="" id="{C064DD7C-8176-57A6-5B4C-AFCB8F6AF1D1}"/>
              </a:ext>
            </a:extLst>
          </p:cNvPr>
          <p:cNvSpPr/>
          <p:nvPr/>
        </p:nvSpPr>
        <p:spPr>
          <a:xfrm>
            <a:off x="3437261" y="487904"/>
            <a:ext cx="5317482" cy="923330"/>
          </a:xfrm>
          <a:prstGeom prst="rect">
            <a:avLst/>
          </a:prstGeom>
          <a:noFill/>
        </p:spPr>
        <p:txBody>
          <a:bodyPr wrap="none" lIns="91440" tIns="45720" rIns="91440" bIns="45720">
            <a:spAutoFit/>
          </a:bodyPr>
          <a:lstStyle/>
          <a:p>
            <a:pPr algn="ctr"/>
            <a:r>
              <a:rPr lang="ru-RU" sz="5400" b="0" cap="none" spc="0" dirty="0">
                <a:ln w="0"/>
                <a:effectLst>
                  <a:outerShdw blurRad="38100" dist="25400" dir="5400000" algn="ctr" rotWithShape="0">
                    <a:srgbClr val="6E747A">
                      <a:alpha val="43000"/>
                    </a:srgbClr>
                  </a:outerShdw>
                </a:effectLst>
              </a:rPr>
              <a:t>ПРИСТОСУВАННЯ</a:t>
            </a:r>
          </a:p>
        </p:txBody>
      </p:sp>
    </p:spTree>
    <p:extLst>
      <p:ext uri="{BB962C8B-B14F-4D97-AF65-F5344CB8AC3E}">
        <p14:creationId xmlns:p14="http://schemas.microsoft.com/office/powerpoint/2010/main" xmlns="" val="1240472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76F9CB9-6B63-FF5C-9245-3A04F8B1727E}"/>
              </a:ext>
            </a:extLst>
          </p:cNvPr>
          <p:cNvPicPr>
            <a:picLocks noChangeAspect="1"/>
          </p:cNvPicPr>
          <p:nvPr/>
        </p:nvPicPr>
        <p:blipFill>
          <a:blip r:embed="rId2"/>
          <a:stretch>
            <a:fillRect/>
          </a:stretch>
        </p:blipFill>
        <p:spPr>
          <a:xfrm>
            <a:off x="4273296" y="0"/>
            <a:ext cx="7918704" cy="6858000"/>
          </a:xfrm>
          <a:prstGeom prst="rect">
            <a:avLst/>
          </a:prstGeom>
        </p:spPr>
      </p:pic>
      <p:sp>
        <p:nvSpPr>
          <p:cNvPr id="5" name="TextBox 4">
            <a:extLst>
              <a:ext uri="{FF2B5EF4-FFF2-40B4-BE49-F238E27FC236}">
                <a16:creationId xmlns:a16="http://schemas.microsoft.com/office/drawing/2014/main" xmlns="" id="{AE1D3BCD-064A-59E0-66A4-699A5E58D862}"/>
              </a:ext>
            </a:extLst>
          </p:cNvPr>
          <p:cNvSpPr txBox="1"/>
          <p:nvPr/>
        </p:nvSpPr>
        <p:spPr>
          <a:xfrm>
            <a:off x="0" y="0"/>
            <a:ext cx="4273062" cy="7017306"/>
          </a:xfrm>
          <a:prstGeom prst="rect">
            <a:avLst/>
          </a:prstGeom>
          <a:noFill/>
        </p:spPr>
        <p:txBody>
          <a:bodyPr wrap="square">
            <a:spAutoFit/>
          </a:bodyPr>
          <a:lstStyle/>
          <a:p>
            <a:pPr algn="ctr"/>
            <a:r>
              <a:rPr lang="x-none" sz="3000" b="1" dirty="0"/>
              <a:t>УХИЛЯННЯ </a:t>
            </a:r>
            <a:r>
              <a:rPr lang="x-none" sz="3000" dirty="0"/>
              <a:t>можна також назвати уникненням вирішення проблеми, коли одна із сторін намагається вийти з конфлікту при мінімумі дій та збитків. Зазвичай використовується після невдалих спроб відстояти свою правоту. Конфлікт у разі залишається не вирішеним, але згасає на якийсь час чи назавжди.</a:t>
            </a:r>
          </a:p>
        </p:txBody>
      </p:sp>
    </p:spTree>
    <p:extLst>
      <p:ext uri="{BB962C8B-B14F-4D97-AF65-F5344CB8AC3E}">
        <p14:creationId xmlns:p14="http://schemas.microsoft.com/office/powerpoint/2010/main" xmlns="" val="1176286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FC5234EA-15F5-B8E9-8AB4-8CED1FA89E9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3192FD1F-BE29-2ABD-A88B-E599C608632C}"/>
              </a:ext>
            </a:extLst>
          </p:cNvPr>
          <p:cNvSpPr txBox="1"/>
          <p:nvPr/>
        </p:nvSpPr>
        <p:spPr>
          <a:xfrm>
            <a:off x="0" y="4611231"/>
            <a:ext cx="12192000" cy="2246769"/>
          </a:xfrm>
          <a:prstGeom prst="rect">
            <a:avLst/>
          </a:prstGeom>
          <a:noFill/>
        </p:spPr>
        <p:txBody>
          <a:bodyPr wrap="square">
            <a:spAutoFit/>
          </a:bodyPr>
          <a:lstStyle/>
          <a:p>
            <a:pPr algn="just"/>
            <a:r>
              <a:rPr lang="x-none" sz="2800" b="1" dirty="0">
                <a:solidFill>
                  <a:schemeClr val="bg1"/>
                </a:solidFill>
              </a:rPr>
              <a:t>КОМПРОМІС </a:t>
            </a:r>
            <a:r>
              <a:rPr lang="x-none" sz="2800" dirty="0">
                <a:solidFill>
                  <a:schemeClr val="bg1"/>
                </a:solidFill>
              </a:rPr>
              <a:t>вкрай ефективний, коли обидві сторони розуміють, що мають приблизно рівні можливості, взаємовиключні інтереси. Або задовольняються частковим та, можливо, тимчасовим рішенням перед загрозою втратити все. Компроміс дозволяє кожній стороні отримати частину того, що вона хотіла б мати, внаслідок чого виникає порузуміння, хоч і дуже тендітне.</a:t>
            </a:r>
          </a:p>
        </p:txBody>
      </p:sp>
    </p:spTree>
    <p:extLst>
      <p:ext uri="{BB962C8B-B14F-4D97-AF65-F5344CB8AC3E}">
        <p14:creationId xmlns:p14="http://schemas.microsoft.com/office/powerpoint/2010/main" xmlns="" val="1004996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F3937728-6A24-5966-89A8-C4E03708E240}"/>
              </a:ext>
            </a:extLst>
          </p:cNvPr>
          <p:cNvPicPr>
            <a:picLocks noChangeAspect="1"/>
          </p:cNvPicPr>
          <p:nvPr/>
        </p:nvPicPr>
        <p:blipFill>
          <a:blip r:embed="rId2"/>
          <a:stretch>
            <a:fillRect/>
          </a:stretch>
        </p:blipFill>
        <p:spPr>
          <a:xfrm>
            <a:off x="2844799" y="123093"/>
            <a:ext cx="7475972" cy="6541476"/>
          </a:xfrm>
          <a:prstGeom prst="rect">
            <a:avLst/>
          </a:prstGeom>
        </p:spPr>
      </p:pic>
      <p:sp>
        <p:nvSpPr>
          <p:cNvPr id="5" name="TextBox 4">
            <a:extLst>
              <a:ext uri="{FF2B5EF4-FFF2-40B4-BE49-F238E27FC236}">
                <a16:creationId xmlns:a16="http://schemas.microsoft.com/office/drawing/2014/main" xmlns="" id="{12826AC4-719E-81B6-384A-BB3BE5102857}"/>
              </a:ext>
            </a:extLst>
          </p:cNvPr>
          <p:cNvSpPr txBox="1"/>
          <p:nvPr/>
        </p:nvSpPr>
        <p:spPr>
          <a:xfrm>
            <a:off x="498231" y="1160584"/>
            <a:ext cx="11693769" cy="4280531"/>
          </a:xfrm>
          <a:prstGeom prst="rect">
            <a:avLst/>
          </a:prstGeom>
          <a:noFill/>
        </p:spPr>
        <p:txBody>
          <a:bodyPr wrap="square">
            <a:spAutoFit/>
          </a:bodyPr>
          <a:lstStyle/>
          <a:p>
            <a:pPr algn="ctr">
              <a:lnSpc>
                <a:spcPct val="200000"/>
              </a:lnSpc>
            </a:pPr>
            <a:r>
              <a:rPr lang="uk-UA" sz="2800" dirty="0"/>
              <a:t>Найбільш конструктивна та ефективна поведінка в практично будь-якому конфлікті. На жаль, працює тільки за взаємного бажання опонентів і готовність розглядати протилежний бік не як ворога, якого потрібно знищити будь-якими способами, а як союзника для ефективного вирішення проблеми на користь </a:t>
            </a:r>
            <a:r>
              <a:rPr lang="uk-UA" sz="2800" dirty="0">
                <a:solidFill>
                  <a:schemeClr val="bg1"/>
                </a:solidFill>
              </a:rPr>
              <a:t>обох сторін.</a:t>
            </a:r>
            <a:endParaRPr lang="x-none" sz="2800" dirty="0">
              <a:solidFill>
                <a:schemeClr val="bg1"/>
              </a:solidFill>
            </a:endParaRPr>
          </a:p>
        </p:txBody>
      </p:sp>
      <p:sp>
        <p:nvSpPr>
          <p:cNvPr id="7" name="TextBox 6">
            <a:extLst>
              <a:ext uri="{FF2B5EF4-FFF2-40B4-BE49-F238E27FC236}">
                <a16:creationId xmlns:a16="http://schemas.microsoft.com/office/drawing/2014/main" xmlns="" id="{9989B977-62D3-42E2-2355-845C7599C9C0}"/>
              </a:ext>
            </a:extLst>
          </p:cNvPr>
          <p:cNvSpPr txBox="1"/>
          <p:nvPr/>
        </p:nvSpPr>
        <p:spPr>
          <a:xfrm>
            <a:off x="5231423" y="318589"/>
            <a:ext cx="6101860" cy="523220"/>
          </a:xfrm>
          <a:prstGeom prst="rect">
            <a:avLst/>
          </a:prstGeom>
          <a:noFill/>
        </p:spPr>
        <p:txBody>
          <a:bodyPr wrap="square">
            <a:spAutoFit/>
          </a:bodyPr>
          <a:lstStyle/>
          <a:p>
            <a:r>
              <a:rPr lang="uk-UA" sz="2800" b="1" dirty="0"/>
              <a:t>СПІВРОБІТНИЦТВО</a:t>
            </a:r>
            <a:endParaRPr lang="x-none" sz="2800" b="1" dirty="0"/>
          </a:p>
        </p:txBody>
      </p:sp>
    </p:spTree>
    <p:extLst>
      <p:ext uri="{BB962C8B-B14F-4D97-AF65-F5344CB8AC3E}">
        <p14:creationId xmlns:p14="http://schemas.microsoft.com/office/powerpoint/2010/main" xmlns="" val="9941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00563D7-7C94-F3DD-6649-FFE12C3224C5}"/>
              </a:ext>
            </a:extLst>
          </p:cNvPr>
          <p:cNvSpPr/>
          <p:nvPr/>
        </p:nvSpPr>
        <p:spPr>
          <a:xfrm rot="16200000">
            <a:off x="-1195039" y="2826659"/>
            <a:ext cx="3959738" cy="1569660"/>
          </a:xfrm>
          <a:prstGeom prst="rect">
            <a:avLst/>
          </a:prstGeom>
          <a:noFill/>
        </p:spPr>
        <p:txBody>
          <a:bodyPr wrap="none" lIns="91440" tIns="45720" rIns="91440" bIns="45720">
            <a:spAutoFit/>
          </a:bodyPr>
          <a:lstStyle/>
          <a:p>
            <a:pPr algn="ctr"/>
            <a:r>
              <a:rPr lang="ru-RU"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КРОК 4</a:t>
            </a:r>
          </a:p>
        </p:txBody>
      </p:sp>
      <p:sp>
        <p:nvSpPr>
          <p:cNvPr id="3" name="Прямоугольник 2">
            <a:extLst>
              <a:ext uri="{FF2B5EF4-FFF2-40B4-BE49-F238E27FC236}">
                <a16:creationId xmlns:a16="http://schemas.microsoft.com/office/drawing/2014/main" xmlns="" id="{EC88383F-D8DE-7B32-3DB3-60BDD303F4A0}"/>
              </a:ext>
            </a:extLst>
          </p:cNvPr>
          <p:cNvSpPr/>
          <p:nvPr/>
        </p:nvSpPr>
        <p:spPr>
          <a:xfrm>
            <a:off x="5171394" y="188966"/>
            <a:ext cx="6737743" cy="1015663"/>
          </a:xfrm>
          <a:prstGeom prst="rect">
            <a:avLst/>
          </a:prstGeom>
          <a:noFill/>
        </p:spPr>
        <p:txBody>
          <a:bodyPr wrap="none" lIns="91440" tIns="45720" rIns="91440" bIns="45720">
            <a:spAutoFit/>
          </a:bodyPr>
          <a:lstStyle/>
          <a:p>
            <a:pPr algn="ctr"/>
            <a:r>
              <a:rPr lang="ru-RU"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СКЛАСТИ ПЛАН ДІЙ</a:t>
            </a:r>
          </a:p>
        </p:txBody>
      </p:sp>
      <p:sp>
        <p:nvSpPr>
          <p:cNvPr id="7" name="TextBox 6">
            <a:extLst>
              <a:ext uri="{FF2B5EF4-FFF2-40B4-BE49-F238E27FC236}">
                <a16:creationId xmlns:a16="http://schemas.microsoft.com/office/drawing/2014/main" xmlns="" id="{946473F7-0DAA-B00A-B238-A8F63BE836BC}"/>
              </a:ext>
            </a:extLst>
          </p:cNvPr>
          <p:cNvSpPr txBox="1"/>
          <p:nvPr/>
        </p:nvSpPr>
        <p:spPr>
          <a:xfrm>
            <a:off x="1705708" y="1529862"/>
            <a:ext cx="10269415" cy="4031873"/>
          </a:xfrm>
          <a:prstGeom prst="rect">
            <a:avLst/>
          </a:prstGeom>
          <a:noFill/>
        </p:spPr>
        <p:txBody>
          <a:bodyPr wrap="square">
            <a:spAutoFit/>
          </a:bodyPr>
          <a:lstStyle/>
          <a:p>
            <a:r>
              <a:rPr lang="uk-UA" sz="3200" dirty="0">
                <a:solidFill>
                  <a:schemeClr val="accent1">
                    <a:lumMod val="50000"/>
                  </a:schemeClr>
                </a:solidFill>
              </a:rPr>
              <a:t>Для цього дайте відповідь собі на 5 основних питань: </a:t>
            </a:r>
          </a:p>
          <a:p>
            <a:r>
              <a:rPr lang="uk-UA" sz="3200" dirty="0">
                <a:solidFill>
                  <a:schemeClr val="accent1">
                    <a:lumMod val="50000"/>
                  </a:schemeClr>
                </a:solidFill>
              </a:rPr>
              <a:t>1. Бажаючі сприятливого виходу? </a:t>
            </a:r>
          </a:p>
          <a:p>
            <a:r>
              <a:rPr lang="uk-UA" sz="3200" dirty="0">
                <a:solidFill>
                  <a:schemeClr val="accent1">
                    <a:lumMod val="50000"/>
                  </a:schemeClr>
                </a:solidFill>
              </a:rPr>
              <a:t>2. Що потрібно зробити, щоб краще володіти своїми емоціями? </a:t>
            </a:r>
          </a:p>
          <a:p>
            <a:r>
              <a:rPr lang="uk-UA" sz="3200" dirty="0">
                <a:solidFill>
                  <a:schemeClr val="accent1">
                    <a:lumMod val="50000"/>
                  </a:schemeClr>
                </a:solidFill>
              </a:rPr>
              <a:t>3. Як би ви почували себе на місці конфліктуючих сторін? </a:t>
            </a:r>
          </a:p>
          <a:p>
            <a:r>
              <a:rPr lang="uk-UA" sz="3200" dirty="0">
                <a:solidFill>
                  <a:schemeClr val="accent1">
                    <a:lumMod val="50000"/>
                  </a:schemeClr>
                </a:solidFill>
              </a:rPr>
              <a:t>4. Чи потрібен посередник для вирішення конфлікту? </a:t>
            </a:r>
          </a:p>
          <a:p>
            <a:r>
              <a:rPr lang="uk-UA" sz="3200" dirty="0">
                <a:solidFill>
                  <a:schemeClr val="accent1">
                    <a:lumMod val="50000"/>
                  </a:schemeClr>
                </a:solidFill>
              </a:rPr>
              <a:t>5. У якій атмосфері (ситуації) люди могли б краще відкритися, знайти спільну мову та виробити рішення?</a:t>
            </a:r>
            <a:endParaRPr lang="x-none" sz="3200" dirty="0">
              <a:solidFill>
                <a:schemeClr val="accent1">
                  <a:lumMod val="50000"/>
                </a:schemeClr>
              </a:solidFill>
            </a:endParaRPr>
          </a:p>
        </p:txBody>
      </p:sp>
    </p:spTree>
    <p:extLst>
      <p:ext uri="{BB962C8B-B14F-4D97-AF65-F5344CB8AC3E}">
        <p14:creationId xmlns:p14="http://schemas.microsoft.com/office/powerpoint/2010/main" xmlns="" val="1339161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2600052-A59F-BBA2-5172-789BA930EB8A}"/>
              </a:ext>
            </a:extLst>
          </p:cNvPr>
          <p:cNvPicPr>
            <a:picLocks noChangeAspect="1"/>
          </p:cNvPicPr>
          <p:nvPr/>
        </p:nvPicPr>
        <p:blipFill>
          <a:blip r:embed="rId2"/>
          <a:stretch>
            <a:fillRect/>
          </a:stretch>
        </p:blipFill>
        <p:spPr>
          <a:xfrm>
            <a:off x="0" y="-1"/>
            <a:ext cx="5187462" cy="6893637"/>
          </a:xfrm>
          <a:prstGeom prst="rect">
            <a:avLst/>
          </a:prstGeom>
        </p:spPr>
      </p:pic>
      <p:sp>
        <p:nvSpPr>
          <p:cNvPr id="5" name="TextBox 4">
            <a:extLst>
              <a:ext uri="{FF2B5EF4-FFF2-40B4-BE49-F238E27FC236}">
                <a16:creationId xmlns:a16="http://schemas.microsoft.com/office/drawing/2014/main" xmlns="" id="{265E838E-1B95-FDD4-9AF0-C1B643DA324F}"/>
              </a:ext>
            </a:extLst>
          </p:cNvPr>
          <p:cNvSpPr txBox="1"/>
          <p:nvPr/>
        </p:nvSpPr>
        <p:spPr>
          <a:xfrm>
            <a:off x="5240215" y="0"/>
            <a:ext cx="6951785" cy="6632585"/>
          </a:xfrm>
          <a:prstGeom prst="rect">
            <a:avLst/>
          </a:prstGeom>
          <a:noFill/>
        </p:spPr>
        <p:txBody>
          <a:bodyPr wrap="square">
            <a:spAutoFit/>
          </a:bodyPr>
          <a:lstStyle/>
          <a:p>
            <a:pPr algn="ctr"/>
            <a:r>
              <a:rPr lang="x-none" sz="2500" b="1" dirty="0"/>
              <a:t>КОНСТРУКТИВНЕ ВИРІШЕННЯКОНФЛІКТУ ЗАЛЕЖИТЬ ВІД НАСТУПНИХ ФАКТОРІВ:</a:t>
            </a:r>
          </a:p>
          <a:p>
            <a:r>
              <a:rPr lang="x-none" sz="2500" dirty="0"/>
              <a:t>1) </a:t>
            </a:r>
            <a:r>
              <a:rPr lang="x-none" sz="2500" b="1" dirty="0"/>
              <a:t>Усвідомлення,</a:t>
            </a:r>
            <a:r>
              <a:rPr lang="x-none" sz="2500" dirty="0"/>
              <a:t> що опоненту можуть бути притаманні емоційні зриви і це природно.</a:t>
            </a:r>
          </a:p>
          <a:p>
            <a:r>
              <a:rPr lang="x-none" sz="2500" dirty="0"/>
              <a:t>2) </a:t>
            </a:r>
            <a:r>
              <a:rPr lang="x-none" sz="2500" b="1" dirty="0"/>
              <a:t>Адекватності сприйняття конфлікту</a:t>
            </a:r>
            <a:r>
              <a:rPr lang="x-none" sz="2500" dirty="0"/>
              <a:t>, тобто досить точної, не спотвореної особистими уподобаннями, оцінки вчинків, намірів як противника, так і своїх власних.</a:t>
            </a:r>
          </a:p>
          <a:p>
            <a:r>
              <a:rPr lang="ru-RU" sz="2500" dirty="0"/>
              <a:t>3) </a:t>
            </a:r>
            <a:r>
              <a:rPr lang="ru-RU" sz="2500" b="1" dirty="0"/>
              <a:t>Відкритості та ефективності спілкування</a:t>
            </a:r>
            <a:r>
              <a:rPr lang="ru-RU" sz="2500" dirty="0"/>
              <a:t>, тобто готовності до всебічного обговорення проблем, коли учасники чесно висловлюють своє розуміння того, </a:t>
            </a:r>
            <a:r>
              <a:rPr lang="ru-RU" sz="2500" dirty="0" err="1"/>
              <a:t>що</a:t>
            </a:r>
            <a:r>
              <a:rPr lang="ru-RU" sz="2500" dirty="0"/>
              <a:t> відбувається, та шляхи виходу з конфліктної ситуації.</a:t>
            </a:r>
          </a:p>
          <a:p>
            <a:r>
              <a:rPr lang="ru-RU" sz="2500" dirty="0"/>
              <a:t>4) Створення </a:t>
            </a:r>
            <a:r>
              <a:rPr lang="ru-RU" sz="2500" b="1" dirty="0"/>
              <a:t>атмосфери взаємної довіри та співробітництва</a:t>
            </a:r>
            <a:r>
              <a:rPr lang="ru-RU" sz="2500" dirty="0"/>
              <a:t>.</a:t>
            </a:r>
          </a:p>
          <a:p>
            <a:r>
              <a:rPr lang="ru-RU" sz="2500" dirty="0"/>
              <a:t>5) </a:t>
            </a:r>
            <a:r>
              <a:rPr lang="ru-RU" sz="2500" b="1" dirty="0"/>
              <a:t>Вміння виявляти витримку</a:t>
            </a:r>
            <a:r>
              <a:rPr lang="ru-RU" sz="2500" dirty="0"/>
              <a:t>, спокій, врівноваженість.</a:t>
            </a:r>
            <a:endParaRPr lang="x-none" sz="2500" dirty="0"/>
          </a:p>
        </p:txBody>
      </p:sp>
    </p:spTree>
    <p:extLst>
      <p:ext uri="{BB962C8B-B14F-4D97-AF65-F5344CB8AC3E}">
        <p14:creationId xmlns:p14="http://schemas.microsoft.com/office/powerpoint/2010/main" xmlns="" val="3123840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Заголовок 1">
            <a:extLst>
              <a:ext uri="{FF2B5EF4-FFF2-40B4-BE49-F238E27FC236}">
                <a16:creationId xmlns:a16="http://schemas.microsoft.com/office/drawing/2014/main" xmlns="" id="{E0BAF2ED-366C-A411-800E-25DF879BEDB1}"/>
              </a:ext>
            </a:extLst>
          </p:cNvPr>
          <p:cNvSpPr>
            <a:spLocks noGrp="1"/>
          </p:cNvSpPr>
          <p:nvPr>
            <p:ph type="title"/>
          </p:nvPr>
        </p:nvSpPr>
        <p:spPr/>
        <p:txBody>
          <a:bodyPr/>
          <a:lstStyle/>
          <a:p>
            <a:pPr algn="ctr"/>
            <a:r>
              <a:rPr lang="x-none" b="1" dirty="0">
                <a:solidFill>
                  <a:schemeClr val="accent1">
                    <a:lumMod val="50000"/>
                  </a:schemeClr>
                </a:solidFill>
              </a:rPr>
              <a:t>ВАРІАНТИ РОЗВИТКУ СИТУАЦІЇ</a:t>
            </a:r>
          </a:p>
        </p:txBody>
      </p:sp>
      <p:graphicFrame>
        <p:nvGraphicFramePr>
          <p:cNvPr id="4" name="Таблица 4">
            <a:extLst>
              <a:ext uri="{FF2B5EF4-FFF2-40B4-BE49-F238E27FC236}">
                <a16:creationId xmlns:a16="http://schemas.microsoft.com/office/drawing/2014/main" xmlns="" id="{AA946695-C628-8FE2-2425-921D10926F47}"/>
              </a:ext>
            </a:extLst>
          </p:cNvPr>
          <p:cNvGraphicFramePr>
            <a:graphicFrameLocks noGrp="1"/>
          </p:cNvGraphicFramePr>
          <p:nvPr>
            <p:ph idx="1"/>
            <p:extLst>
              <p:ext uri="{D42A27DB-BD31-4B8C-83A1-F6EECF244321}">
                <p14:modId xmlns:p14="http://schemas.microsoft.com/office/powerpoint/2010/main" xmlns="" val="65505227"/>
              </p:ext>
            </p:extLst>
          </p:nvPr>
        </p:nvGraphicFramePr>
        <p:xfrm>
          <a:off x="316524" y="1266092"/>
          <a:ext cx="11500338" cy="5405853"/>
        </p:xfrm>
        <a:graphic>
          <a:graphicData uri="http://schemas.openxmlformats.org/drawingml/2006/table">
            <a:tbl>
              <a:tblPr firstRow="1" bandRow="1">
                <a:tableStyleId>{5C22544A-7EE6-4342-B048-85BDC9FD1C3A}</a:tableStyleId>
              </a:tblPr>
              <a:tblGrid>
                <a:gridCol w="3833446">
                  <a:extLst>
                    <a:ext uri="{9D8B030D-6E8A-4147-A177-3AD203B41FA5}">
                      <a16:colId xmlns:a16="http://schemas.microsoft.com/office/drawing/2014/main" xmlns="" val="2196372746"/>
                    </a:ext>
                  </a:extLst>
                </a:gridCol>
                <a:gridCol w="3833446">
                  <a:extLst>
                    <a:ext uri="{9D8B030D-6E8A-4147-A177-3AD203B41FA5}">
                      <a16:colId xmlns:a16="http://schemas.microsoft.com/office/drawing/2014/main" xmlns="" val="273600798"/>
                    </a:ext>
                  </a:extLst>
                </a:gridCol>
                <a:gridCol w="3833446">
                  <a:extLst>
                    <a:ext uri="{9D8B030D-6E8A-4147-A177-3AD203B41FA5}">
                      <a16:colId xmlns:a16="http://schemas.microsoft.com/office/drawing/2014/main" xmlns="" val="1775040990"/>
                    </a:ext>
                  </a:extLst>
                </a:gridCol>
              </a:tblGrid>
              <a:tr h="713981">
                <a:tc>
                  <a:txBody>
                    <a:bodyPr/>
                    <a:lstStyle/>
                    <a:p>
                      <a:r>
                        <a:rPr lang="ru-RU" sz="2000" dirty="0"/>
                        <a:t>С</a:t>
                      </a:r>
                      <a:r>
                        <a:rPr lang="x-none" sz="2000" dirty="0"/>
                        <a:t>піврозмовник погоджується</a:t>
                      </a:r>
                    </a:p>
                  </a:txBody>
                  <a:tcPr/>
                </a:tc>
                <a:tc>
                  <a:txBody>
                    <a:bodyPr/>
                    <a:lstStyle/>
                    <a:p>
                      <a:r>
                        <a:rPr lang="ru-RU" sz="2000" dirty="0"/>
                        <a:t>С</a:t>
                      </a:r>
                      <a:r>
                        <a:rPr lang="x-none" sz="2000" dirty="0"/>
                        <a:t>піврозмовник у цілому погоджується, але є сумніви</a:t>
                      </a:r>
                    </a:p>
                  </a:txBody>
                  <a:tcPr/>
                </a:tc>
                <a:tc>
                  <a:txBody>
                    <a:bodyPr/>
                    <a:lstStyle/>
                    <a:p>
                      <a:r>
                        <a:rPr lang="ru-RU" sz="2000" dirty="0"/>
                        <a:t>С</a:t>
                      </a:r>
                      <a:r>
                        <a:rPr lang="x-none" sz="2000" dirty="0"/>
                        <a:t>піврозмовник категорично не погоджується</a:t>
                      </a:r>
                    </a:p>
                  </a:txBody>
                  <a:tcPr/>
                </a:tc>
                <a:extLst>
                  <a:ext uri="{0D108BD9-81ED-4DB2-BD59-A6C34878D82A}">
                    <a16:rowId xmlns:a16="http://schemas.microsoft.com/office/drawing/2014/main" xmlns="" val="74036580"/>
                  </a:ext>
                </a:extLst>
              </a:tr>
              <a:tr h="4691872">
                <a:tc>
                  <a:txBody>
                    <a:bodyPr/>
                    <a:lstStyle/>
                    <a:p>
                      <a:pPr marL="0" indent="0">
                        <a:buFont typeface="Arial" panose="020B0604020202020204" pitchFamily="34" charset="0"/>
                        <a:buNone/>
                      </a:pPr>
                      <a:r>
                        <a:rPr lang="ru-RU" sz="2000" dirty="0"/>
                        <a:t>• </a:t>
                      </a:r>
                      <a:r>
                        <a:rPr lang="ru-RU" sz="2000" dirty="0" err="1"/>
                        <a:t>Зафіксувати</a:t>
                      </a:r>
                      <a:r>
                        <a:rPr lang="ru-RU" sz="2000" dirty="0"/>
                        <a:t> </a:t>
                      </a:r>
                      <a:r>
                        <a:rPr lang="ru-RU" sz="2000" dirty="0" err="1"/>
                        <a:t>домовленості</a:t>
                      </a:r>
                      <a:endParaRPr lang="ru-RU" sz="2000" dirty="0"/>
                    </a:p>
                    <a:p>
                      <a:r>
                        <a:rPr lang="ru-RU" sz="2000" dirty="0"/>
                        <a:t>• </a:t>
                      </a:r>
                      <a:r>
                        <a:rPr lang="ru-RU" sz="2000" dirty="0" err="1"/>
                        <a:t>запропонувати</a:t>
                      </a:r>
                      <a:r>
                        <a:rPr lang="ru-RU" sz="2000" dirty="0"/>
                        <a:t> </a:t>
                      </a:r>
                      <a:r>
                        <a:rPr lang="ru-RU" sz="2000" dirty="0" err="1"/>
                        <a:t>здійснити</a:t>
                      </a:r>
                      <a:r>
                        <a:rPr lang="ru-RU" sz="2000" dirty="0"/>
                        <a:t> </a:t>
                      </a:r>
                      <a:r>
                        <a:rPr lang="ru-RU" sz="2000" dirty="0" err="1"/>
                        <a:t>конкретний</a:t>
                      </a:r>
                      <a:r>
                        <a:rPr lang="ru-RU" sz="2000" dirty="0"/>
                        <a:t> перший крок</a:t>
                      </a:r>
                    </a:p>
                    <a:p>
                      <a:r>
                        <a:rPr lang="ru-RU" sz="2000" dirty="0"/>
                        <a:t>• </a:t>
                      </a:r>
                      <a:r>
                        <a:rPr lang="ru-RU" sz="2000" dirty="0" err="1"/>
                        <a:t>позначити</a:t>
                      </a:r>
                      <a:r>
                        <a:rPr lang="ru-RU" sz="2000" dirty="0"/>
                        <a:t> </a:t>
                      </a:r>
                      <a:r>
                        <a:rPr lang="ru-RU" sz="2000" dirty="0" err="1"/>
                        <a:t>конкретні</a:t>
                      </a:r>
                      <a:r>
                        <a:rPr lang="ru-RU" sz="2000" dirty="0"/>
                        <a:t> кроки </a:t>
                      </a:r>
                      <a:r>
                        <a:rPr lang="ru-RU" sz="2000" dirty="0" err="1"/>
                        <a:t>надалі</a:t>
                      </a:r>
                      <a:r>
                        <a:rPr lang="ru-RU" sz="2000" dirty="0"/>
                        <a:t> та </a:t>
                      </a:r>
                      <a:r>
                        <a:rPr lang="ru-RU" sz="2000" dirty="0" err="1"/>
                        <a:t>терміни</a:t>
                      </a:r>
                      <a:r>
                        <a:rPr lang="ru-RU" sz="2000" dirty="0"/>
                        <a:t> </a:t>
                      </a:r>
                      <a:r>
                        <a:rPr lang="ru-RU" sz="2000" dirty="0" err="1"/>
                        <a:t>їх</a:t>
                      </a:r>
                      <a:r>
                        <a:rPr lang="ru-RU" sz="2000" dirty="0"/>
                        <a:t> </a:t>
                      </a:r>
                      <a:r>
                        <a:rPr lang="ru-RU" sz="2000" dirty="0" err="1"/>
                        <a:t>здійснення</a:t>
                      </a:r>
                      <a:endParaRPr lang="ru-RU" sz="2000" dirty="0"/>
                    </a:p>
                    <a:p>
                      <a:r>
                        <a:rPr lang="ru-RU" sz="2000" dirty="0"/>
                        <a:t>• </a:t>
                      </a:r>
                      <a:r>
                        <a:rPr lang="ru-RU" sz="2000" dirty="0" err="1"/>
                        <a:t>подякувати</a:t>
                      </a:r>
                      <a:r>
                        <a:rPr lang="ru-RU" sz="2000" dirty="0"/>
                        <a:t> за </a:t>
                      </a:r>
                      <a:r>
                        <a:rPr lang="ru-RU" sz="2000" dirty="0" err="1"/>
                        <a:t>конструктивне</a:t>
                      </a:r>
                      <a:r>
                        <a:rPr lang="ru-RU" sz="2000" dirty="0"/>
                        <a:t> обговорення</a:t>
                      </a:r>
                      <a:endParaRPr lang="x-none" sz="2000" dirty="0"/>
                    </a:p>
                  </a:txBody>
                  <a:tcPr/>
                </a:tc>
                <a:tc>
                  <a:txBody>
                    <a:bodyPr/>
                    <a:lstStyle/>
                    <a:p>
                      <a:r>
                        <a:rPr lang="ru-RU" sz="2000" dirty="0"/>
                        <a:t>• </a:t>
                      </a:r>
                      <a:r>
                        <a:rPr lang="ru-RU" sz="2000" dirty="0" err="1"/>
                        <a:t>уточнити</a:t>
                      </a:r>
                      <a:r>
                        <a:rPr lang="ru-RU" sz="2000" dirty="0"/>
                        <a:t> у </a:t>
                      </a:r>
                      <a:r>
                        <a:rPr lang="ru-RU" sz="2000" dirty="0" err="1"/>
                        <a:t>чому</a:t>
                      </a:r>
                      <a:r>
                        <a:rPr lang="ru-RU" sz="2000" dirty="0"/>
                        <a:t> </a:t>
                      </a:r>
                      <a:r>
                        <a:rPr lang="ru-RU" sz="2000" dirty="0" err="1"/>
                        <a:t>саме</a:t>
                      </a:r>
                      <a:r>
                        <a:rPr lang="ru-RU" sz="2000" dirty="0"/>
                        <a:t> </a:t>
                      </a:r>
                      <a:r>
                        <a:rPr lang="ru-RU" sz="2000" dirty="0" err="1"/>
                        <a:t>сумніви</a:t>
                      </a:r>
                      <a:r>
                        <a:rPr lang="ru-RU" sz="2000" dirty="0"/>
                        <a:t>?</a:t>
                      </a:r>
                    </a:p>
                    <a:p>
                      <a:r>
                        <a:rPr lang="ru-RU" sz="2000" dirty="0"/>
                        <a:t>• </a:t>
                      </a:r>
                      <a:r>
                        <a:rPr lang="ru-RU" sz="2000" dirty="0" err="1"/>
                        <a:t>уточнити</a:t>
                      </a:r>
                      <a:r>
                        <a:rPr lang="ru-RU" sz="2000" dirty="0"/>
                        <a:t> у </a:t>
                      </a:r>
                      <a:r>
                        <a:rPr lang="ru-RU" sz="2000" dirty="0" err="1"/>
                        <a:t>чому</a:t>
                      </a:r>
                      <a:r>
                        <a:rPr lang="ru-RU" sz="2000" dirty="0"/>
                        <a:t> </a:t>
                      </a:r>
                      <a:r>
                        <a:rPr lang="ru-RU" sz="2000" dirty="0" err="1"/>
                        <a:t>важливість</a:t>
                      </a:r>
                      <a:r>
                        <a:rPr lang="ru-RU" sz="2000" dirty="0"/>
                        <a:t> </a:t>
                      </a:r>
                      <a:r>
                        <a:rPr lang="ru-RU" sz="2000" dirty="0" err="1"/>
                        <a:t>цих</a:t>
                      </a:r>
                      <a:endParaRPr lang="ru-RU" sz="2000" dirty="0"/>
                    </a:p>
                    <a:p>
                      <a:r>
                        <a:rPr lang="ru-RU" sz="2000" dirty="0" err="1"/>
                        <a:t>сумнівів</a:t>
                      </a:r>
                      <a:r>
                        <a:rPr lang="ru-RU" sz="2000" dirty="0"/>
                        <a:t>?</a:t>
                      </a:r>
                    </a:p>
                    <a:p>
                      <a:r>
                        <a:rPr lang="ru-RU" sz="2000" dirty="0"/>
                        <a:t>• </a:t>
                      </a:r>
                      <a:r>
                        <a:rPr lang="ru-RU" sz="2000" dirty="0" err="1"/>
                        <a:t>запропонувати</a:t>
                      </a:r>
                      <a:r>
                        <a:rPr lang="ru-RU" sz="2000" dirty="0"/>
                        <a:t> </a:t>
                      </a:r>
                      <a:r>
                        <a:rPr lang="ru-RU" sz="2000" dirty="0" err="1"/>
                        <a:t>варіант</a:t>
                      </a:r>
                      <a:r>
                        <a:rPr lang="ru-RU" sz="2000" dirty="0"/>
                        <a:t> з </a:t>
                      </a:r>
                      <a:r>
                        <a:rPr lang="ru-RU" sz="2000" dirty="0" err="1"/>
                        <a:t>урахуванням</a:t>
                      </a:r>
                      <a:r>
                        <a:rPr lang="ru-RU" sz="2000" dirty="0"/>
                        <a:t> </a:t>
                      </a:r>
                      <a:r>
                        <a:rPr lang="ru-RU" sz="2000" dirty="0" err="1"/>
                        <a:t>параметрів</a:t>
                      </a:r>
                      <a:r>
                        <a:rPr lang="ru-RU" sz="2000" dirty="0"/>
                        <a:t>, </a:t>
                      </a:r>
                      <a:r>
                        <a:rPr lang="ru-RU" sz="2000" dirty="0" err="1"/>
                        <a:t>що</a:t>
                      </a:r>
                      <a:r>
                        <a:rPr lang="ru-RU" sz="2000" dirty="0"/>
                        <a:t> </a:t>
                      </a:r>
                      <a:r>
                        <a:rPr lang="ru-RU" sz="2000" dirty="0" err="1"/>
                        <a:t>лягли</a:t>
                      </a:r>
                      <a:r>
                        <a:rPr lang="ru-RU" sz="2000" dirty="0"/>
                        <a:t> в основу </a:t>
                      </a:r>
                      <a:r>
                        <a:rPr lang="ru-RU" sz="2000" dirty="0" err="1"/>
                        <a:t>цих</a:t>
                      </a:r>
                      <a:r>
                        <a:rPr lang="ru-RU" sz="2000" dirty="0"/>
                        <a:t> </a:t>
                      </a:r>
                      <a:r>
                        <a:rPr lang="ru-RU" sz="2000" dirty="0" err="1"/>
                        <a:t>сумнівів</a:t>
                      </a:r>
                      <a:r>
                        <a:rPr lang="ru-RU" sz="2000" dirty="0"/>
                        <a:t> (</a:t>
                      </a:r>
                      <a:r>
                        <a:rPr lang="ru-RU" sz="2000" dirty="0" err="1"/>
                        <a:t>якщо</a:t>
                      </a:r>
                      <a:r>
                        <a:rPr lang="ru-RU" sz="2000" dirty="0"/>
                        <a:t> </a:t>
                      </a:r>
                      <a:r>
                        <a:rPr lang="ru-RU" sz="2000" dirty="0" err="1"/>
                        <a:t>можливо</a:t>
                      </a:r>
                      <a:r>
                        <a:rPr lang="ru-RU" sz="2000" dirty="0"/>
                        <a:t>)</a:t>
                      </a:r>
                    </a:p>
                    <a:p>
                      <a:r>
                        <a:rPr lang="ru-RU" sz="2000" dirty="0"/>
                        <a:t>• </a:t>
                      </a:r>
                      <a:r>
                        <a:rPr lang="ru-RU" sz="2000" dirty="0" err="1"/>
                        <a:t>аргументувати</a:t>
                      </a:r>
                      <a:r>
                        <a:rPr lang="ru-RU" sz="2000" dirty="0"/>
                        <a:t> </a:t>
                      </a:r>
                      <a:r>
                        <a:rPr lang="ru-RU" sz="2000" dirty="0" err="1"/>
                        <a:t>новий</a:t>
                      </a:r>
                      <a:r>
                        <a:rPr lang="ru-RU" sz="2000" dirty="0"/>
                        <a:t> </a:t>
                      </a:r>
                      <a:r>
                        <a:rPr lang="ru-RU" sz="2000" dirty="0" err="1"/>
                        <a:t>варіант</a:t>
                      </a:r>
                      <a:endParaRPr lang="ru-RU" sz="2000" dirty="0"/>
                    </a:p>
                    <a:p>
                      <a:r>
                        <a:rPr lang="ru-RU" sz="2000" dirty="0"/>
                        <a:t>(</a:t>
                      </a:r>
                      <a:r>
                        <a:rPr lang="ru-RU" sz="2000" dirty="0" err="1"/>
                        <a:t>або</a:t>
                      </a:r>
                      <a:r>
                        <a:rPr lang="ru-RU" sz="2000" dirty="0"/>
                        <a:t> </a:t>
                      </a:r>
                      <a:r>
                        <a:rPr lang="ru-RU" sz="2000" dirty="0" err="1"/>
                        <a:t>початковий</a:t>
                      </a:r>
                      <a:r>
                        <a:rPr lang="ru-RU" sz="2000" dirty="0"/>
                        <a:t>) з опорою на</a:t>
                      </a:r>
                    </a:p>
                    <a:p>
                      <a:r>
                        <a:rPr lang="ru-RU" sz="2000" dirty="0" err="1"/>
                        <a:t>цінності</a:t>
                      </a:r>
                      <a:r>
                        <a:rPr lang="ru-RU" sz="2000" dirty="0"/>
                        <a:t> </a:t>
                      </a:r>
                      <a:r>
                        <a:rPr lang="ru-RU" sz="2000" dirty="0" err="1"/>
                        <a:t>співрозмовника</a:t>
                      </a:r>
                      <a:endParaRPr lang="ru-RU" sz="2000" dirty="0"/>
                    </a:p>
                    <a:p>
                      <a:r>
                        <a:rPr lang="ru-RU" sz="2000" dirty="0"/>
                        <a:t>• </a:t>
                      </a:r>
                      <a:r>
                        <a:rPr lang="ru-RU" sz="2000" dirty="0" err="1"/>
                        <a:t>уточнити</a:t>
                      </a:r>
                      <a:r>
                        <a:rPr lang="ru-RU" sz="2000" dirty="0"/>
                        <a:t> </a:t>
                      </a:r>
                      <a:r>
                        <a:rPr lang="ru-RU" sz="2000" dirty="0" err="1"/>
                        <a:t>ступінь</a:t>
                      </a:r>
                      <a:r>
                        <a:rPr lang="ru-RU" sz="2000" dirty="0"/>
                        <a:t> </a:t>
                      </a:r>
                      <a:r>
                        <a:rPr lang="ru-RU" sz="2000" dirty="0" err="1"/>
                        <a:t>згоди</a:t>
                      </a:r>
                      <a:r>
                        <a:rPr lang="ru-RU" sz="2000" dirty="0"/>
                        <a:t> (і </a:t>
                      </a:r>
                      <a:r>
                        <a:rPr lang="ru-RU" sz="2000" dirty="0" err="1"/>
                        <a:t>далі</a:t>
                      </a:r>
                      <a:endParaRPr lang="ru-RU" sz="2000" dirty="0"/>
                    </a:p>
                    <a:p>
                      <a:r>
                        <a:rPr lang="ru-RU" sz="2000" dirty="0"/>
                        <a:t>за алгоритмом </a:t>
                      </a:r>
                      <a:r>
                        <a:rPr lang="ru-RU" sz="2000" dirty="0" err="1"/>
                        <a:t>роботи</a:t>
                      </a:r>
                      <a:r>
                        <a:rPr lang="ru-RU" sz="2000" dirty="0"/>
                        <a:t> </a:t>
                      </a:r>
                      <a:r>
                        <a:rPr lang="ru-RU" sz="2000" dirty="0" err="1"/>
                        <a:t>зі</a:t>
                      </a:r>
                      <a:r>
                        <a:rPr lang="ru-RU" sz="2000" dirty="0"/>
                        <a:t> </a:t>
                      </a:r>
                      <a:r>
                        <a:rPr lang="ru-RU" sz="2000" dirty="0" err="1"/>
                        <a:t>згодою</a:t>
                      </a:r>
                      <a:r>
                        <a:rPr lang="ru-RU" sz="2000" dirty="0"/>
                        <a:t>)</a:t>
                      </a:r>
                      <a:endParaRPr lang="x-none" sz="2000" dirty="0"/>
                    </a:p>
                  </a:txBody>
                  <a:tcPr/>
                </a:tc>
                <a:tc>
                  <a:txBody>
                    <a:bodyPr/>
                    <a:lstStyle/>
                    <a:p>
                      <a:r>
                        <a:rPr lang="ru-RU" sz="2000" dirty="0"/>
                        <a:t>• </a:t>
                      </a:r>
                      <a:r>
                        <a:rPr lang="ru-RU" sz="2000" dirty="0" err="1"/>
                        <a:t>підтвердження</a:t>
                      </a:r>
                      <a:r>
                        <a:rPr lang="ru-RU" sz="2000" dirty="0"/>
                        <a:t> права на </a:t>
                      </a:r>
                      <a:r>
                        <a:rPr lang="ru-RU" sz="2000" dirty="0" err="1"/>
                        <a:t>вибір</a:t>
                      </a:r>
                      <a:endParaRPr lang="ru-RU" sz="2000" dirty="0"/>
                    </a:p>
                    <a:p>
                      <a:r>
                        <a:rPr lang="ru-RU" sz="2000" dirty="0" err="1"/>
                        <a:t>Далі</a:t>
                      </a:r>
                      <a:r>
                        <a:rPr lang="ru-RU" sz="2000" dirty="0"/>
                        <a:t> </a:t>
                      </a:r>
                      <a:r>
                        <a:rPr lang="ru-RU" sz="2000" dirty="0" err="1"/>
                        <a:t>варіанти</a:t>
                      </a:r>
                      <a:r>
                        <a:rPr lang="ru-RU" sz="2000" dirty="0"/>
                        <a:t>:</a:t>
                      </a:r>
                    </a:p>
                    <a:p>
                      <a:r>
                        <a:rPr lang="ru-RU" sz="2000" dirty="0"/>
                        <a:t>• </a:t>
                      </a:r>
                      <a:r>
                        <a:rPr lang="ru-RU" sz="2000" dirty="0" err="1"/>
                        <a:t>запропонувати</a:t>
                      </a:r>
                      <a:r>
                        <a:rPr lang="ru-RU" sz="2000" dirty="0"/>
                        <a:t> </a:t>
                      </a:r>
                      <a:r>
                        <a:rPr lang="ru-RU" sz="2000" dirty="0" err="1"/>
                        <a:t>щось</a:t>
                      </a:r>
                      <a:r>
                        <a:rPr lang="ru-RU" sz="2000" dirty="0"/>
                        <a:t> </a:t>
                      </a:r>
                      <a:r>
                        <a:rPr lang="ru-RU" sz="2000" dirty="0" err="1"/>
                        <a:t>важливе</a:t>
                      </a:r>
                      <a:r>
                        <a:rPr lang="ru-RU" sz="2000" dirty="0"/>
                        <a:t> </a:t>
                      </a:r>
                      <a:r>
                        <a:rPr lang="ru-RU" sz="2000" dirty="0" err="1"/>
                        <a:t>цінне</a:t>
                      </a:r>
                      <a:r>
                        <a:rPr lang="ru-RU" sz="2000" dirty="0"/>
                        <a:t>, </a:t>
                      </a:r>
                      <a:r>
                        <a:rPr lang="ru-RU" sz="2000" dirty="0" err="1"/>
                        <a:t>інше</a:t>
                      </a:r>
                      <a:r>
                        <a:rPr lang="ru-RU" sz="2000" dirty="0"/>
                        <a:t>, </a:t>
                      </a:r>
                      <a:r>
                        <a:rPr lang="ru-RU" sz="2000" dirty="0" err="1"/>
                        <a:t>нові</a:t>
                      </a:r>
                      <a:r>
                        <a:rPr lang="ru-RU" sz="2000" dirty="0"/>
                        <a:t> </a:t>
                      </a:r>
                      <a:r>
                        <a:rPr lang="ru-RU" sz="2000" dirty="0" err="1"/>
                        <a:t>можливості</a:t>
                      </a:r>
                      <a:endParaRPr lang="ru-RU" sz="2000" dirty="0"/>
                    </a:p>
                    <a:p>
                      <a:r>
                        <a:rPr lang="ru-RU" sz="2000" dirty="0"/>
                        <a:t>• </a:t>
                      </a:r>
                      <a:r>
                        <a:rPr lang="ru-RU" sz="2000" dirty="0" err="1"/>
                        <a:t>показати</a:t>
                      </a:r>
                      <a:r>
                        <a:rPr lang="ru-RU" sz="2000" dirty="0"/>
                        <a:t> </a:t>
                      </a:r>
                      <a:r>
                        <a:rPr lang="ru-RU" sz="2000" dirty="0" err="1"/>
                        <a:t>негативні</a:t>
                      </a:r>
                      <a:r>
                        <a:rPr lang="ru-RU" sz="2000" dirty="0"/>
                        <a:t> </a:t>
                      </a:r>
                      <a:r>
                        <a:rPr lang="ru-RU" sz="2000" dirty="0" err="1"/>
                        <a:t>наслідки</a:t>
                      </a:r>
                      <a:endParaRPr lang="ru-RU" sz="2000" dirty="0"/>
                    </a:p>
                    <a:p>
                      <a:r>
                        <a:rPr lang="ru-RU" sz="2000" dirty="0"/>
                        <a:t>для </a:t>
                      </a:r>
                      <a:r>
                        <a:rPr lang="ru-RU" sz="2000" dirty="0" err="1"/>
                        <a:t>обох</a:t>
                      </a:r>
                      <a:r>
                        <a:rPr lang="ru-RU" sz="2000" dirty="0"/>
                        <a:t> </a:t>
                      </a:r>
                      <a:r>
                        <a:rPr lang="ru-RU" sz="2000" dirty="0" err="1"/>
                        <a:t>сторін</a:t>
                      </a:r>
                      <a:endParaRPr lang="ru-RU" sz="2000" dirty="0"/>
                    </a:p>
                    <a:p>
                      <a:r>
                        <a:rPr lang="ru-RU" sz="2000" dirty="0"/>
                        <a:t>• </a:t>
                      </a:r>
                      <a:r>
                        <a:rPr lang="ru-RU" sz="2000" dirty="0" err="1"/>
                        <a:t>поставити</a:t>
                      </a:r>
                      <a:r>
                        <a:rPr lang="ru-RU" sz="2000" dirty="0"/>
                        <a:t> </a:t>
                      </a:r>
                      <a:r>
                        <a:rPr lang="ru-RU" sz="2000" dirty="0" err="1"/>
                        <a:t>запитання</a:t>
                      </a:r>
                      <a:r>
                        <a:rPr lang="ru-RU" sz="2000" dirty="0"/>
                        <a:t> «а </a:t>
                      </a:r>
                      <a:r>
                        <a:rPr lang="ru-RU" sz="2000" dirty="0" err="1"/>
                        <a:t>чи</a:t>
                      </a:r>
                      <a:r>
                        <a:rPr lang="ru-RU" sz="2000" dirty="0"/>
                        <a:t> </a:t>
                      </a:r>
                      <a:r>
                        <a:rPr lang="ru-RU" sz="2000" dirty="0" err="1"/>
                        <a:t>можливо</a:t>
                      </a:r>
                      <a:r>
                        <a:rPr lang="ru-RU" sz="2000" dirty="0"/>
                        <a:t> і те, і </a:t>
                      </a:r>
                      <a:r>
                        <a:rPr lang="ru-RU" sz="2000" dirty="0" err="1"/>
                        <a:t>інше</a:t>
                      </a:r>
                      <a:r>
                        <a:rPr lang="ru-RU" sz="2000" dirty="0"/>
                        <a:t>?»</a:t>
                      </a:r>
                    </a:p>
                    <a:p>
                      <a:r>
                        <a:rPr lang="ru-RU" sz="2000" dirty="0"/>
                        <a:t>• </a:t>
                      </a:r>
                      <a:r>
                        <a:rPr lang="ru-RU" sz="2000" dirty="0" err="1"/>
                        <a:t>розмова</a:t>
                      </a:r>
                      <a:r>
                        <a:rPr lang="ru-RU" sz="2000" dirty="0"/>
                        <a:t> «</a:t>
                      </a:r>
                      <a:r>
                        <a:rPr lang="ru-RU" sz="2000" dirty="0" err="1"/>
                        <a:t>по-людськи</a:t>
                      </a:r>
                      <a:r>
                        <a:rPr lang="ru-RU" sz="2000" dirty="0"/>
                        <a:t>»</a:t>
                      </a:r>
                    </a:p>
                    <a:p>
                      <a:r>
                        <a:rPr lang="ru-RU" sz="2000" dirty="0" err="1"/>
                        <a:t>Після</a:t>
                      </a:r>
                      <a:r>
                        <a:rPr lang="ru-RU" sz="2000" dirty="0"/>
                        <a:t> </a:t>
                      </a:r>
                      <a:r>
                        <a:rPr lang="ru-RU" sz="2000" dirty="0" err="1"/>
                        <a:t>висловленого</a:t>
                      </a:r>
                      <a:r>
                        <a:rPr lang="ru-RU" sz="2000" dirty="0"/>
                        <a:t> </a:t>
                      </a:r>
                      <a:r>
                        <a:rPr lang="ru-RU" sz="2000" dirty="0" err="1"/>
                        <a:t>варіанта</a:t>
                      </a:r>
                      <a:r>
                        <a:rPr lang="ru-RU" sz="2000" dirty="0"/>
                        <a:t>:</a:t>
                      </a:r>
                    </a:p>
                    <a:p>
                      <a:r>
                        <a:rPr lang="ru-RU" sz="2000" dirty="0"/>
                        <a:t>• </a:t>
                      </a:r>
                      <a:r>
                        <a:rPr lang="ru-RU" sz="2000" dirty="0" err="1"/>
                        <a:t>уточнити</a:t>
                      </a:r>
                      <a:r>
                        <a:rPr lang="ru-RU" sz="2000" dirty="0"/>
                        <a:t> </a:t>
                      </a:r>
                      <a:r>
                        <a:rPr lang="ru-RU" sz="2000" dirty="0" err="1"/>
                        <a:t>ступінь</a:t>
                      </a:r>
                      <a:r>
                        <a:rPr lang="ru-RU" sz="2000" dirty="0"/>
                        <a:t> </a:t>
                      </a:r>
                      <a:r>
                        <a:rPr lang="ru-RU" sz="2000" dirty="0" err="1"/>
                        <a:t>згоди</a:t>
                      </a:r>
                      <a:r>
                        <a:rPr lang="ru-RU" sz="2000" dirty="0"/>
                        <a:t> (і </a:t>
                      </a:r>
                      <a:r>
                        <a:rPr lang="ru-RU" sz="2000" dirty="0" err="1"/>
                        <a:t>далі</a:t>
                      </a:r>
                      <a:r>
                        <a:rPr lang="ru-RU" sz="2000" dirty="0"/>
                        <a:t> за алгоритмом </a:t>
                      </a:r>
                      <a:r>
                        <a:rPr lang="ru-RU" sz="2000" dirty="0" err="1"/>
                        <a:t>роботи</a:t>
                      </a:r>
                      <a:r>
                        <a:rPr lang="ru-RU" sz="2000" dirty="0"/>
                        <a:t> </a:t>
                      </a:r>
                      <a:r>
                        <a:rPr lang="ru-RU" sz="2000" dirty="0" err="1"/>
                        <a:t>зі</a:t>
                      </a:r>
                      <a:endParaRPr lang="ru-RU" sz="2000" dirty="0"/>
                    </a:p>
                    <a:p>
                      <a:r>
                        <a:rPr lang="ru-RU" sz="2000" dirty="0" err="1"/>
                        <a:t>згодою</a:t>
                      </a:r>
                      <a:r>
                        <a:rPr lang="ru-RU" sz="2000" dirty="0"/>
                        <a:t> </a:t>
                      </a:r>
                      <a:r>
                        <a:rPr lang="ru-RU" sz="2000" dirty="0" err="1"/>
                        <a:t>чи</a:t>
                      </a:r>
                      <a:r>
                        <a:rPr lang="ru-RU" sz="2000" dirty="0"/>
                        <a:t> </a:t>
                      </a:r>
                      <a:r>
                        <a:rPr lang="ru-RU" sz="2000" dirty="0" err="1"/>
                        <a:t>сумнівом</a:t>
                      </a:r>
                      <a:r>
                        <a:rPr lang="ru-RU" sz="2000" dirty="0"/>
                        <a:t>)</a:t>
                      </a:r>
                      <a:endParaRPr lang="x-none" sz="2000" dirty="0"/>
                    </a:p>
                  </a:txBody>
                  <a:tcPr/>
                </a:tc>
                <a:extLst>
                  <a:ext uri="{0D108BD9-81ED-4DB2-BD59-A6C34878D82A}">
                    <a16:rowId xmlns:a16="http://schemas.microsoft.com/office/drawing/2014/main" xmlns="" val="277852221"/>
                  </a:ext>
                </a:extLst>
              </a:tr>
            </a:tbl>
          </a:graphicData>
        </a:graphic>
      </p:graphicFrame>
    </p:spTree>
    <p:extLst>
      <p:ext uri="{BB962C8B-B14F-4D97-AF65-F5344CB8AC3E}">
        <p14:creationId xmlns:p14="http://schemas.microsoft.com/office/powerpoint/2010/main" xmlns="" val="3162724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1337E60-6FEB-A9E3-9FC3-5F69FCBECC04}"/>
              </a:ext>
            </a:extLst>
          </p:cNvPr>
          <p:cNvSpPr>
            <a:spLocks noGrp="1"/>
          </p:cNvSpPr>
          <p:nvPr>
            <p:ph type="title"/>
          </p:nvPr>
        </p:nvSpPr>
        <p:spPr>
          <a:xfrm>
            <a:off x="0" y="1"/>
            <a:ext cx="12192000" cy="1779372"/>
          </a:xfrm>
        </p:spPr>
        <p:style>
          <a:lnRef idx="1">
            <a:schemeClr val="accent3"/>
          </a:lnRef>
          <a:fillRef idx="2">
            <a:schemeClr val="accent3"/>
          </a:fillRef>
          <a:effectRef idx="1">
            <a:schemeClr val="accent3"/>
          </a:effectRef>
          <a:fontRef idx="minor">
            <a:schemeClr val="dk1"/>
          </a:fontRef>
        </p:style>
        <p:txBody>
          <a:bodyPr/>
          <a:lstStyle/>
          <a:p>
            <a:pPr algn="ctr"/>
            <a:r>
              <a:rPr lang="uk-UA" dirty="0"/>
              <a:t>1. КОНФЛІКТ НЕСУМІСНОСТІ</a:t>
            </a:r>
            <a:endParaRPr lang="x-none" dirty="0"/>
          </a:p>
        </p:txBody>
      </p:sp>
      <p:sp>
        <p:nvSpPr>
          <p:cNvPr id="3" name="Объект 2">
            <a:extLst>
              <a:ext uri="{FF2B5EF4-FFF2-40B4-BE49-F238E27FC236}">
                <a16:creationId xmlns:a16="http://schemas.microsoft.com/office/drawing/2014/main" xmlns="" id="{440F6048-F624-3FD2-F08F-7033B45D0C00}"/>
              </a:ext>
            </a:extLst>
          </p:cNvPr>
          <p:cNvSpPr>
            <a:spLocks noGrp="1"/>
          </p:cNvSpPr>
          <p:nvPr>
            <p:ph sz="half" idx="1"/>
          </p:nvPr>
        </p:nvSpPr>
        <p:spPr>
          <a:xfrm>
            <a:off x="0" y="1742302"/>
            <a:ext cx="6141308" cy="5115698"/>
          </a:xfrm>
        </p:spPr>
        <p:style>
          <a:lnRef idx="2">
            <a:schemeClr val="dk1">
              <a:shade val="50000"/>
            </a:schemeClr>
          </a:lnRef>
          <a:fillRef idx="1">
            <a:schemeClr val="dk1"/>
          </a:fillRef>
          <a:effectRef idx="0">
            <a:schemeClr val="dk1"/>
          </a:effectRef>
          <a:fontRef idx="minor">
            <a:schemeClr val="lt1"/>
          </a:fontRef>
        </p:style>
        <p:txBody>
          <a:bodyPr/>
          <a:lstStyle/>
          <a:p>
            <a:pPr marL="0" indent="0" algn="ctr">
              <a:buNone/>
            </a:pPr>
            <a:endParaRPr lang="uk-UA" dirty="0"/>
          </a:p>
          <a:p>
            <a:pPr marL="0" indent="0" algn="ctr">
              <a:buNone/>
            </a:pPr>
            <a:endParaRPr lang="uk-UA" dirty="0"/>
          </a:p>
          <a:p>
            <a:pPr marL="0" indent="0" algn="ctr">
              <a:buNone/>
            </a:pPr>
            <a:r>
              <a:rPr lang="uk-UA" dirty="0"/>
              <a:t>КОНФЛІКТ НЕСУМІСНОСТІ </a:t>
            </a:r>
          </a:p>
          <a:p>
            <a:pPr marL="0" indent="0" algn="ctr">
              <a:buNone/>
            </a:pPr>
            <a:r>
              <a:rPr lang="uk-UA" dirty="0"/>
              <a:t>Сумісність – це взаємна узгодженість, ухвалення, розуміння. Сумісні люди почуваються </a:t>
            </a:r>
            <a:r>
              <a:rPr lang="uk-UA" dirty="0" err="1"/>
              <a:t>комфортно</a:t>
            </a:r>
            <a:r>
              <a:rPr lang="uk-UA" dirty="0"/>
              <a:t> один з одним і здатні довго і </a:t>
            </a:r>
            <a:r>
              <a:rPr lang="uk-UA" dirty="0" err="1"/>
              <a:t>плідно</a:t>
            </a:r>
            <a:r>
              <a:rPr lang="uk-UA" dirty="0"/>
              <a:t> співіснувати поряд і співпрацювати</a:t>
            </a:r>
            <a:endParaRPr lang="x-none" dirty="0"/>
          </a:p>
        </p:txBody>
      </p:sp>
      <p:sp>
        <p:nvSpPr>
          <p:cNvPr id="4" name="Объект 3">
            <a:extLst>
              <a:ext uri="{FF2B5EF4-FFF2-40B4-BE49-F238E27FC236}">
                <a16:creationId xmlns:a16="http://schemas.microsoft.com/office/drawing/2014/main" xmlns="" id="{0A56962B-7C29-FEB0-7607-53364723EC00}"/>
              </a:ext>
            </a:extLst>
          </p:cNvPr>
          <p:cNvSpPr>
            <a:spLocks noGrp="1"/>
          </p:cNvSpPr>
          <p:nvPr>
            <p:ph sz="half" idx="2"/>
          </p:nvPr>
        </p:nvSpPr>
        <p:spPr>
          <a:xfrm>
            <a:off x="6172200" y="1825624"/>
            <a:ext cx="6019800" cy="4871737"/>
          </a:xfrm>
        </p:spPr>
        <p:style>
          <a:lnRef idx="2">
            <a:schemeClr val="accent1"/>
          </a:lnRef>
          <a:fillRef idx="1">
            <a:schemeClr val="lt1"/>
          </a:fillRef>
          <a:effectRef idx="0">
            <a:schemeClr val="accent1"/>
          </a:effectRef>
          <a:fontRef idx="minor">
            <a:schemeClr val="dk1"/>
          </a:fontRef>
        </p:style>
        <p:txBody>
          <a:bodyPr/>
          <a:lstStyle/>
          <a:p>
            <a:pPr marL="0" indent="0" algn="ctr">
              <a:buNone/>
            </a:pPr>
            <a:endParaRPr lang="uk-UA" dirty="0"/>
          </a:p>
          <a:p>
            <a:pPr marL="0" indent="0" algn="ctr">
              <a:buNone/>
            </a:pPr>
            <a:r>
              <a:rPr lang="uk-UA" dirty="0"/>
              <a:t>Сумісність (і несумісність) між нами проявляється на п'яти рівнях: </a:t>
            </a:r>
          </a:p>
          <a:p>
            <a:pPr marL="0" indent="0" algn="ctr">
              <a:buNone/>
            </a:pPr>
            <a:endParaRPr lang="uk-UA" dirty="0"/>
          </a:p>
          <a:p>
            <a:pPr marL="0" indent="0" algn="ctr">
              <a:buNone/>
            </a:pPr>
            <a:r>
              <a:rPr lang="uk-UA" dirty="0"/>
              <a:t>1. психофізіологічному </a:t>
            </a:r>
          </a:p>
          <a:p>
            <a:pPr marL="0" indent="0" algn="ctr">
              <a:buNone/>
            </a:pPr>
            <a:r>
              <a:rPr lang="uk-UA" dirty="0"/>
              <a:t>2. психологічному </a:t>
            </a:r>
          </a:p>
          <a:p>
            <a:pPr marL="0" indent="0" algn="ctr">
              <a:buNone/>
            </a:pPr>
            <a:r>
              <a:rPr lang="uk-UA" dirty="0"/>
              <a:t>3. рольовому </a:t>
            </a:r>
          </a:p>
          <a:p>
            <a:pPr marL="0" indent="0" algn="ctr">
              <a:buNone/>
            </a:pPr>
            <a:r>
              <a:rPr lang="uk-UA" dirty="0"/>
              <a:t>4. соціальному </a:t>
            </a:r>
          </a:p>
          <a:p>
            <a:pPr marL="0" indent="0" algn="ctr">
              <a:buNone/>
            </a:pPr>
            <a:r>
              <a:rPr lang="uk-UA" dirty="0"/>
              <a:t>5. духовному</a:t>
            </a:r>
            <a:endParaRPr lang="x-none" dirty="0"/>
          </a:p>
        </p:txBody>
      </p:sp>
    </p:spTree>
    <p:extLst>
      <p:ext uri="{BB962C8B-B14F-4D97-AF65-F5344CB8AC3E}">
        <p14:creationId xmlns:p14="http://schemas.microsoft.com/office/powerpoint/2010/main" xmlns="" val="2483382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7667935-7C85-5874-4405-050306528756}"/>
              </a:ext>
            </a:extLst>
          </p:cNvPr>
          <p:cNvPicPr>
            <a:picLocks noChangeAspect="1"/>
          </p:cNvPicPr>
          <p:nvPr/>
        </p:nvPicPr>
        <p:blipFill>
          <a:blip r:embed="rId2">
            <a:alphaModFix/>
          </a:blip>
          <a:stretch>
            <a:fillRect/>
          </a:stretch>
        </p:blipFill>
        <p:spPr>
          <a:xfrm>
            <a:off x="1" y="1"/>
            <a:ext cx="12192000" cy="6858000"/>
          </a:xfrm>
          <a:prstGeom prst="rect">
            <a:avLst/>
          </a:prstGeom>
        </p:spPr>
      </p:pic>
      <p:sp>
        <p:nvSpPr>
          <p:cNvPr id="8" name="TextBox 7">
            <a:extLst>
              <a:ext uri="{FF2B5EF4-FFF2-40B4-BE49-F238E27FC236}">
                <a16:creationId xmlns:a16="http://schemas.microsoft.com/office/drawing/2014/main" xmlns="" id="{752C2057-0D33-4073-75B0-86FB9820B770}"/>
              </a:ext>
            </a:extLst>
          </p:cNvPr>
          <p:cNvSpPr txBox="1"/>
          <p:nvPr/>
        </p:nvSpPr>
        <p:spPr>
          <a:xfrm>
            <a:off x="0" y="733246"/>
            <a:ext cx="12191999" cy="5693866"/>
          </a:xfrm>
          <a:prstGeom prst="rect">
            <a:avLst/>
          </a:prstGeom>
          <a:noFill/>
        </p:spPr>
        <p:txBody>
          <a:bodyPr wrap="square">
            <a:spAutoFit/>
          </a:bodyPr>
          <a:lstStyle/>
          <a:p>
            <a:pPr marL="342900" indent="-342900">
              <a:buFont typeface="Wingdings" pitchFamily="2" charset="2"/>
              <a:buChar char="ü"/>
            </a:pPr>
            <a:r>
              <a:rPr lang="x-none" sz="2600" b="1" dirty="0">
                <a:solidFill>
                  <a:schemeClr val="bg1"/>
                </a:solidFill>
              </a:rPr>
              <a:t>Знайдіть місце для діалогу</a:t>
            </a:r>
          </a:p>
          <a:p>
            <a:pPr marL="342900" indent="-342900">
              <a:buFont typeface="Wingdings" pitchFamily="2" charset="2"/>
              <a:buChar char="ü"/>
            </a:pPr>
            <a:r>
              <a:rPr lang="x-none" sz="2600" b="1" dirty="0">
                <a:solidFill>
                  <a:schemeClr val="bg1"/>
                </a:solidFill>
              </a:rPr>
              <a:t>Налаштуйтеся на відкритий та доброзичливий тон</a:t>
            </a:r>
          </a:p>
          <a:p>
            <a:pPr marL="342900" indent="-342900">
              <a:buFont typeface="Wingdings" pitchFamily="2" charset="2"/>
              <a:buChar char="ü"/>
            </a:pPr>
            <a:r>
              <a:rPr lang="x-none" sz="2600" b="1" dirty="0">
                <a:solidFill>
                  <a:schemeClr val="bg1"/>
                </a:solidFill>
              </a:rPr>
              <a:t>Для того, щоб вислуховувати інших, </a:t>
            </a:r>
            <a:r>
              <a:rPr lang="x-none" sz="2600" b="1" dirty="0"/>
              <a:t>треба розуміти</a:t>
            </a:r>
            <a:r>
              <a:rPr lang="x-none" sz="2600" b="1" dirty="0">
                <a:solidFill>
                  <a:schemeClr val="tx1">
                    <a:lumMod val="50000"/>
                    <a:lumOff val="50000"/>
                  </a:schemeClr>
                </a:solidFill>
              </a:rPr>
              <a:t> </a:t>
            </a:r>
            <a:r>
              <a:rPr lang="x-none" sz="2600" b="1" dirty="0">
                <a:solidFill>
                  <a:schemeClr val="bg1"/>
                </a:solidFill>
              </a:rPr>
              <a:t>їх і контролювати власні емоції</a:t>
            </a:r>
          </a:p>
          <a:p>
            <a:pPr marL="342900" indent="-342900">
              <a:buFont typeface="Wingdings" pitchFamily="2" charset="2"/>
              <a:buChar char="ü"/>
            </a:pPr>
            <a:r>
              <a:rPr lang="x-none" sz="2600" b="1" dirty="0">
                <a:solidFill>
                  <a:schemeClr val="bg1"/>
                </a:solidFill>
              </a:rPr>
              <a:t>Чітко та спокійно висловіть власні </a:t>
            </a:r>
            <a:r>
              <a:rPr lang="x-none" sz="2600" b="1" dirty="0"/>
              <a:t>емоційні запити </a:t>
            </a:r>
            <a:r>
              <a:rPr lang="x-none" sz="2600" b="1" dirty="0">
                <a:solidFill>
                  <a:schemeClr val="bg1"/>
                </a:solidFill>
              </a:rPr>
              <a:t>й інтереси та уважно вислухайте те, що скажуть інші </a:t>
            </a:r>
          </a:p>
          <a:p>
            <a:pPr marL="342900" indent="-342900">
              <a:buFont typeface="Wingdings" pitchFamily="2" charset="2"/>
              <a:buChar char="ü"/>
            </a:pPr>
            <a:r>
              <a:rPr lang="x-none" sz="2600" b="1" dirty="0">
                <a:solidFill>
                  <a:schemeClr val="bg1"/>
                </a:solidFill>
              </a:rPr>
              <a:t>Шукайте суть сказаного </a:t>
            </a:r>
          </a:p>
          <a:p>
            <a:pPr marL="342900" indent="-342900">
              <a:buFont typeface="Wingdings" pitchFamily="2" charset="2"/>
              <a:buChar char="ü"/>
            </a:pPr>
            <a:r>
              <a:rPr lang="x-none" sz="2600" b="1" dirty="0">
                <a:solidFill>
                  <a:schemeClr val="bg1"/>
                </a:solidFill>
              </a:rPr>
              <a:t>Відокремлюйте людину від проблеми</a:t>
            </a:r>
          </a:p>
          <a:p>
            <a:pPr marL="342900" indent="-342900">
              <a:buFont typeface="Wingdings" pitchFamily="2" charset="2"/>
              <a:buChar char="ü"/>
            </a:pPr>
            <a:r>
              <a:rPr lang="ru-RU" sz="2600" b="1" dirty="0" err="1">
                <a:solidFill>
                  <a:schemeClr val="bg1"/>
                </a:solidFill>
              </a:rPr>
              <a:t>Проведіть</a:t>
            </a:r>
            <a:r>
              <a:rPr lang="ru-RU" sz="2600" b="1" dirty="0">
                <a:solidFill>
                  <a:schemeClr val="bg1"/>
                </a:solidFill>
              </a:rPr>
              <a:t> «</a:t>
            </a:r>
            <a:r>
              <a:rPr lang="ru-RU" sz="2600" b="1" dirty="0" err="1">
                <a:solidFill>
                  <a:schemeClr val="bg1"/>
                </a:solidFill>
              </a:rPr>
              <a:t>мозковий</a:t>
            </a:r>
            <a:r>
              <a:rPr lang="ru-RU" sz="2600" b="1" dirty="0">
                <a:solidFill>
                  <a:schemeClr val="bg1"/>
                </a:solidFill>
              </a:rPr>
              <a:t> штурм» для </a:t>
            </a:r>
            <a:r>
              <a:rPr lang="ru-RU" sz="2600" b="1" dirty="0" err="1">
                <a:solidFill>
                  <a:schemeClr val="bg1"/>
                </a:solidFill>
              </a:rPr>
              <a:t>пошуку</a:t>
            </a:r>
            <a:r>
              <a:rPr lang="ru-RU" sz="2600" b="1" dirty="0">
                <a:solidFill>
                  <a:schemeClr val="bg1"/>
                </a:solidFill>
              </a:rPr>
              <a:t> </a:t>
            </a:r>
            <a:r>
              <a:rPr lang="ru-RU" sz="2600" b="1" dirty="0" err="1">
                <a:solidFill>
                  <a:schemeClr val="bg1"/>
                </a:solidFill>
              </a:rPr>
              <a:t>варіантів</a:t>
            </a:r>
            <a:r>
              <a:rPr lang="ru-RU" sz="2600" b="1" dirty="0">
                <a:solidFill>
                  <a:schemeClr val="bg1"/>
                </a:solidFill>
              </a:rPr>
              <a:t> </a:t>
            </a:r>
            <a:r>
              <a:rPr lang="ru-RU" sz="2600" b="1" dirty="0" err="1">
                <a:solidFill>
                  <a:schemeClr val="bg1"/>
                </a:solidFill>
              </a:rPr>
              <a:t>урегулювання</a:t>
            </a:r>
            <a:r>
              <a:rPr lang="ru-RU" sz="2600" b="1" dirty="0">
                <a:solidFill>
                  <a:schemeClr val="bg1"/>
                </a:solidFill>
              </a:rPr>
              <a:t> </a:t>
            </a:r>
            <a:r>
              <a:rPr lang="ru-RU" sz="2600" b="1" dirty="0" err="1">
                <a:solidFill>
                  <a:schemeClr val="bg1"/>
                </a:solidFill>
              </a:rPr>
              <a:t>конфлікту</a:t>
            </a:r>
            <a:endParaRPr lang="ru-RU" sz="2600" b="1" dirty="0">
              <a:solidFill>
                <a:schemeClr val="bg1"/>
              </a:solidFill>
            </a:endParaRPr>
          </a:p>
          <a:p>
            <a:pPr marL="342900" indent="-342900">
              <a:buFont typeface="Wingdings" pitchFamily="2" charset="2"/>
              <a:buChar char="ü"/>
            </a:pPr>
            <a:r>
              <a:rPr lang="ru-RU" sz="2600" b="1" dirty="0">
                <a:solidFill>
                  <a:schemeClr val="bg1"/>
                </a:solidFill>
              </a:rPr>
              <a:t>Не </a:t>
            </a:r>
            <a:r>
              <a:rPr lang="ru-RU" sz="2600" b="1" dirty="0" err="1">
                <a:solidFill>
                  <a:schemeClr val="bg1"/>
                </a:solidFill>
              </a:rPr>
              <a:t>судіть</a:t>
            </a:r>
            <a:r>
              <a:rPr lang="ru-RU" sz="2600" b="1" dirty="0">
                <a:solidFill>
                  <a:schemeClr val="bg1"/>
                </a:solidFill>
              </a:rPr>
              <a:t> </a:t>
            </a:r>
            <a:r>
              <a:rPr lang="ru-RU" sz="2600" b="1" dirty="0" err="1">
                <a:solidFill>
                  <a:schemeClr val="bg1"/>
                </a:solidFill>
              </a:rPr>
              <a:t>свого</a:t>
            </a:r>
            <a:r>
              <a:rPr lang="ru-RU" sz="2600" b="1" dirty="0">
                <a:solidFill>
                  <a:schemeClr val="bg1"/>
                </a:solidFill>
              </a:rPr>
              <a:t> </a:t>
            </a:r>
            <a:r>
              <a:rPr lang="ru-RU" sz="2600" b="1" dirty="0" err="1">
                <a:solidFill>
                  <a:schemeClr val="bg1"/>
                </a:solidFill>
              </a:rPr>
              <a:t>опонента</a:t>
            </a:r>
            <a:r>
              <a:rPr lang="ru-RU" sz="2600" b="1" dirty="0">
                <a:solidFill>
                  <a:schemeClr val="bg1"/>
                </a:solidFill>
              </a:rPr>
              <a:t>, </a:t>
            </a:r>
            <a:r>
              <a:rPr lang="ru-RU" sz="2600" b="1" dirty="0" err="1">
                <a:solidFill>
                  <a:schemeClr val="bg1"/>
                </a:solidFill>
              </a:rPr>
              <a:t>краще</a:t>
            </a:r>
            <a:r>
              <a:rPr lang="ru-RU" sz="2600" b="1" dirty="0">
                <a:solidFill>
                  <a:schemeClr val="bg1"/>
                </a:solidFill>
              </a:rPr>
              <a:t> </a:t>
            </a:r>
            <a:r>
              <a:rPr lang="ru-RU" sz="2600" b="1" dirty="0" err="1">
                <a:solidFill>
                  <a:schemeClr val="bg1"/>
                </a:solidFill>
              </a:rPr>
              <a:t>вдосконалюйте</a:t>
            </a:r>
            <a:r>
              <a:rPr lang="ru-RU" sz="2600" b="1" dirty="0">
                <a:solidFill>
                  <a:schemeClr val="bg1"/>
                </a:solidFill>
              </a:rPr>
              <a:t> </a:t>
            </a:r>
            <a:r>
              <a:rPr lang="ru-RU" sz="2600" b="1" dirty="0" err="1">
                <a:solidFill>
                  <a:schemeClr val="bg1"/>
                </a:solidFill>
              </a:rPr>
              <a:t>власні</a:t>
            </a:r>
            <a:r>
              <a:rPr lang="ru-RU" sz="2600" b="1" dirty="0">
                <a:solidFill>
                  <a:schemeClr val="bg1"/>
                </a:solidFill>
              </a:rPr>
              <a:t> </a:t>
            </a:r>
            <a:r>
              <a:rPr lang="ru-RU" sz="2600" b="1" dirty="0" err="1">
                <a:solidFill>
                  <a:schemeClr val="bg1"/>
                </a:solidFill>
              </a:rPr>
              <a:t>навички</a:t>
            </a:r>
            <a:r>
              <a:rPr lang="ru-RU" sz="2600" b="1" dirty="0">
                <a:solidFill>
                  <a:schemeClr val="bg1"/>
                </a:solidFill>
              </a:rPr>
              <a:t>, </a:t>
            </a:r>
            <a:r>
              <a:rPr lang="ru-RU" sz="2600" b="1" dirty="0" err="1">
                <a:solidFill>
                  <a:schemeClr val="bg1"/>
                </a:solidFill>
              </a:rPr>
              <a:t>які</a:t>
            </a:r>
            <a:r>
              <a:rPr lang="ru-RU" sz="2600" b="1" dirty="0">
                <a:solidFill>
                  <a:schemeClr val="bg1"/>
                </a:solidFill>
              </a:rPr>
              <a:t> </a:t>
            </a:r>
            <a:r>
              <a:rPr lang="ru-RU" sz="2600" b="1" dirty="0" err="1">
                <a:solidFill>
                  <a:schemeClr val="bg1"/>
                </a:solidFill>
              </a:rPr>
              <a:t>допоможуть</a:t>
            </a:r>
            <a:r>
              <a:rPr lang="ru-RU" sz="2600" b="1" dirty="0">
                <a:solidFill>
                  <a:schemeClr val="bg1"/>
                </a:solidFill>
              </a:rPr>
              <a:t> вам </a:t>
            </a:r>
            <a:r>
              <a:rPr lang="ru-RU" sz="2600" b="1" dirty="0" err="1">
                <a:solidFill>
                  <a:schemeClr val="bg1"/>
                </a:solidFill>
              </a:rPr>
              <a:t>впоратися</a:t>
            </a:r>
            <a:r>
              <a:rPr lang="ru-RU" sz="2600" b="1" dirty="0">
                <a:solidFill>
                  <a:schemeClr val="bg1"/>
                </a:solidFill>
              </a:rPr>
              <a:t> з </a:t>
            </a:r>
            <a:r>
              <a:rPr lang="ru-RU" sz="2600" b="1" dirty="0" err="1">
                <a:solidFill>
                  <a:schemeClr val="bg1"/>
                </a:solidFill>
              </a:rPr>
              <a:t>його</a:t>
            </a:r>
            <a:r>
              <a:rPr lang="ru-RU" sz="2600" b="1" dirty="0">
                <a:solidFill>
                  <a:schemeClr val="bg1"/>
                </a:solidFill>
              </a:rPr>
              <a:t> складною </a:t>
            </a:r>
            <a:r>
              <a:rPr lang="ru-RU" sz="2600" b="1" dirty="0" err="1">
                <a:solidFill>
                  <a:schemeClr val="bg1"/>
                </a:solidFill>
              </a:rPr>
              <a:t>поведінкою</a:t>
            </a:r>
            <a:endParaRPr lang="ru-RU" sz="2600" b="1" dirty="0">
              <a:solidFill>
                <a:schemeClr val="bg1"/>
              </a:solidFill>
            </a:endParaRPr>
          </a:p>
          <a:p>
            <a:pPr marL="342900" indent="-342900">
              <a:buFont typeface="Wingdings" pitchFamily="2" charset="2"/>
              <a:buChar char="ü"/>
            </a:pPr>
            <a:r>
              <a:rPr lang="ru-RU" sz="2600" b="1" dirty="0" err="1">
                <a:solidFill>
                  <a:schemeClr val="bg1"/>
                </a:solidFill>
              </a:rPr>
              <a:t>Постарайтеся</a:t>
            </a:r>
            <a:r>
              <a:rPr lang="ru-RU" sz="2600" b="1" dirty="0">
                <a:solidFill>
                  <a:schemeClr val="bg1"/>
                </a:solidFill>
              </a:rPr>
              <a:t> </a:t>
            </a:r>
            <a:r>
              <a:rPr lang="ru-RU" sz="2600" b="1" dirty="0" err="1">
                <a:solidFill>
                  <a:schemeClr val="bg1"/>
                </a:solidFill>
              </a:rPr>
              <a:t>розгледіти</a:t>
            </a:r>
            <a:r>
              <a:rPr lang="ru-RU" sz="2600" b="1" dirty="0">
                <a:solidFill>
                  <a:schemeClr val="bg1"/>
                </a:solidFill>
              </a:rPr>
              <a:t> за </a:t>
            </a:r>
            <a:r>
              <a:rPr lang="ru-RU" sz="2600" b="1" dirty="0" err="1">
                <a:solidFill>
                  <a:schemeClr val="bg1"/>
                </a:solidFill>
              </a:rPr>
              <a:t>конфліктом</a:t>
            </a:r>
            <a:r>
              <a:rPr lang="ru-RU" sz="2600" b="1" dirty="0">
                <a:solidFill>
                  <a:schemeClr val="bg1"/>
                </a:solidFill>
              </a:rPr>
              <a:t> </a:t>
            </a:r>
            <a:r>
              <a:rPr lang="ru-RU" sz="2600" b="1" dirty="0" err="1">
                <a:solidFill>
                  <a:schemeClr val="bg1"/>
                </a:solidFill>
              </a:rPr>
              <a:t>більш</a:t>
            </a:r>
            <a:r>
              <a:rPr lang="ru-RU" sz="2600" b="1" dirty="0">
                <a:solidFill>
                  <a:schemeClr val="bg1"/>
                </a:solidFill>
              </a:rPr>
              <a:t> </a:t>
            </a:r>
            <a:r>
              <a:rPr lang="ru-RU" sz="2600" b="1" dirty="0" err="1">
                <a:solidFill>
                  <a:schemeClr val="bg1"/>
                </a:solidFill>
              </a:rPr>
              <a:t>серйозні</a:t>
            </a:r>
            <a:r>
              <a:rPr lang="ru-RU" sz="2600" b="1" dirty="0">
                <a:solidFill>
                  <a:schemeClr val="bg1"/>
                </a:solidFill>
              </a:rPr>
              <a:t> </a:t>
            </a:r>
            <a:r>
              <a:rPr lang="ru-RU" sz="2600" b="1" dirty="0" err="1">
                <a:solidFill>
                  <a:schemeClr val="bg1"/>
                </a:solidFill>
              </a:rPr>
              <a:t>труднощі</a:t>
            </a:r>
            <a:r>
              <a:rPr lang="ru-RU" sz="2600" b="1" dirty="0">
                <a:solidFill>
                  <a:schemeClr val="bg1"/>
                </a:solidFill>
              </a:rPr>
              <a:t> </a:t>
            </a:r>
            <a:r>
              <a:rPr lang="ru-RU" sz="2600" b="1" dirty="0" err="1">
                <a:solidFill>
                  <a:schemeClr val="bg1"/>
                </a:solidFill>
              </a:rPr>
              <a:t>організації</a:t>
            </a:r>
            <a:r>
              <a:rPr lang="ru-RU" sz="2600" b="1" dirty="0">
                <a:solidFill>
                  <a:schemeClr val="bg1"/>
                </a:solidFill>
              </a:rPr>
              <a:t> та </a:t>
            </a:r>
            <a:r>
              <a:rPr lang="ru-RU" sz="2600" b="1" dirty="0" err="1">
                <a:solidFill>
                  <a:schemeClr val="bg1"/>
                </a:solidFill>
              </a:rPr>
              <a:t>соціальні</a:t>
            </a:r>
            <a:r>
              <a:rPr lang="ru-RU" sz="2600" b="1" dirty="0">
                <a:solidFill>
                  <a:schemeClr val="bg1"/>
                </a:solidFill>
              </a:rPr>
              <a:t> </a:t>
            </a:r>
            <a:r>
              <a:rPr lang="ru-RU" sz="2600" b="1" dirty="0" err="1">
                <a:solidFill>
                  <a:schemeClr val="bg1"/>
                </a:solidFill>
              </a:rPr>
              <a:t>проблеми</a:t>
            </a:r>
            <a:r>
              <a:rPr lang="ru-RU" sz="2600" b="1" dirty="0">
                <a:solidFill>
                  <a:schemeClr val="bg1"/>
                </a:solidFill>
              </a:rPr>
              <a:t>, і </a:t>
            </a:r>
            <a:r>
              <a:rPr lang="ru-RU" sz="2600" b="1" dirty="0" err="1">
                <a:solidFill>
                  <a:schemeClr val="bg1"/>
                </a:solidFill>
              </a:rPr>
              <a:t>навіть</a:t>
            </a:r>
            <a:r>
              <a:rPr lang="ru-RU" sz="2600" b="1" dirty="0">
                <a:solidFill>
                  <a:schemeClr val="bg1"/>
                </a:solidFill>
              </a:rPr>
              <a:t> </a:t>
            </a:r>
            <a:r>
              <a:rPr lang="ru-RU" sz="2600" b="1" dirty="0" err="1">
                <a:solidFill>
                  <a:schemeClr val="bg1"/>
                </a:solidFill>
              </a:rPr>
              <a:t>з'ясувати</a:t>
            </a:r>
            <a:r>
              <a:rPr lang="ru-RU" sz="2600" b="1" dirty="0">
                <a:solidFill>
                  <a:schemeClr val="bg1"/>
                </a:solidFill>
              </a:rPr>
              <a:t>, </a:t>
            </a:r>
            <a:r>
              <a:rPr lang="ru-RU" sz="2600" b="1" dirty="0" err="1">
                <a:solidFill>
                  <a:schemeClr val="bg1"/>
                </a:solidFill>
              </a:rPr>
              <a:t>чи</a:t>
            </a:r>
            <a:r>
              <a:rPr lang="ru-RU" sz="2600" b="1" dirty="0">
                <a:solidFill>
                  <a:schemeClr val="bg1"/>
                </a:solidFill>
              </a:rPr>
              <a:t> можна </a:t>
            </a:r>
            <a:r>
              <a:rPr lang="ru-RU" sz="2600" b="1" dirty="0" err="1">
                <a:solidFill>
                  <a:schemeClr val="bg1"/>
                </a:solidFill>
              </a:rPr>
              <a:t>цілеспрямованими</a:t>
            </a:r>
            <a:r>
              <a:rPr lang="ru-RU" sz="2600" b="1" dirty="0">
                <a:solidFill>
                  <a:schemeClr val="bg1"/>
                </a:solidFill>
              </a:rPr>
              <a:t> </a:t>
            </a:r>
            <a:r>
              <a:rPr lang="ru-RU" sz="2600" b="1" dirty="0" err="1">
                <a:solidFill>
                  <a:schemeClr val="bg1"/>
                </a:solidFill>
              </a:rPr>
              <a:t>діями</a:t>
            </a:r>
            <a:r>
              <a:rPr lang="ru-RU" sz="2600" b="1" dirty="0">
                <a:solidFill>
                  <a:schemeClr val="bg1"/>
                </a:solidFill>
              </a:rPr>
              <a:t> і з </a:t>
            </a:r>
            <a:r>
              <a:rPr lang="ru-RU" sz="2600" b="1" dirty="0" err="1">
                <a:solidFill>
                  <a:schemeClr val="bg1"/>
                </a:solidFill>
              </a:rPr>
              <a:t>повною</a:t>
            </a:r>
            <a:r>
              <a:rPr lang="ru-RU" sz="2600" b="1" dirty="0">
                <a:solidFill>
                  <a:schemeClr val="bg1"/>
                </a:solidFill>
              </a:rPr>
              <a:t> </a:t>
            </a:r>
            <a:r>
              <a:rPr lang="ru-RU" sz="2600" b="1" dirty="0" err="1">
                <a:solidFill>
                  <a:schemeClr val="bg1"/>
                </a:solidFill>
              </a:rPr>
              <a:t>відповідальністю</a:t>
            </a:r>
            <a:r>
              <a:rPr lang="ru-RU" sz="2600" b="1" dirty="0">
                <a:solidFill>
                  <a:schemeClr val="bg1"/>
                </a:solidFill>
              </a:rPr>
              <a:t> </a:t>
            </a:r>
            <a:r>
              <a:rPr lang="ru-RU" sz="2600" b="1" dirty="0" err="1">
                <a:solidFill>
                  <a:schemeClr val="bg1"/>
                </a:solidFill>
              </a:rPr>
              <a:t>досягти</a:t>
            </a:r>
            <a:r>
              <a:rPr lang="ru-RU" sz="2600" b="1" dirty="0">
                <a:solidFill>
                  <a:schemeClr val="bg1"/>
                </a:solidFill>
              </a:rPr>
              <a:t> миру</a:t>
            </a:r>
            <a:endParaRPr lang="x-none" sz="2600" b="1" dirty="0">
              <a:solidFill>
                <a:schemeClr val="bg1"/>
              </a:solidFill>
            </a:endParaRPr>
          </a:p>
        </p:txBody>
      </p:sp>
      <p:sp>
        <p:nvSpPr>
          <p:cNvPr id="9" name="Прямоугольник 8">
            <a:extLst>
              <a:ext uri="{FF2B5EF4-FFF2-40B4-BE49-F238E27FC236}">
                <a16:creationId xmlns:a16="http://schemas.microsoft.com/office/drawing/2014/main" xmlns="" id="{B2783FF1-3674-AA4A-E585-0214D2B2A26B}"/>
              </a:ext>
            </a:extLst>
          </p:cNvPr>
          <p:cNvSpPr/>
          <p:nvPr/>
        </p:nvSpPr>
        <p:spPr>
          <a:xfrm>
            <a:off x="4151801" y="0"/>
            <a:ext cx="3501536" cy="923330"/>
          </a:xfrm>
          <a:prstGeom prst="rect">
            <a:avLst/>
          </a:prstGeom>
          <a:noFill/>
        </p:spPr>
        <p:txBody>
          <a:bodyPr wrap="non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ПІДСУМКИ</a:t>
            </a:r>
            <a:endParaRPr lang="x-none"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xmlns="" val="285250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312799D-56C7-E392-D981-5C899A51508F}"/>
              </a:ext>
            </a:extLst>
          </p:cNvPr>
          <p:cNvPicPr>
            <a:picLocks noChangeAspect="1"/>
          </p:cNvPicPr>
          <p:nvPr/>
        </p:nvPicPr>
        <p:blipFill>
          <a:blip r:embed="rId2"/>
          <a:stretch>
            <a:fillRect/>
          </a:stretch>
        </p:blipFill>
        <p:spPr>
          <a:xfrm>
            <a:off x="0" y="0"/>
            <a:ext cx="5323476" cy="6858000"/>
          </a:xfrm>
          <a:prstGeom prst="rect">
            <a:avLst/>
          </a:prstGeom>
        </p:spPr>
      </p:pic>
      <p:sp>
        <p:nvSpPr>
          <p:cNvPr id="5" name="TextBox 4">
            <a:extLst>
              <a:ext uri="{FF2B5EF4-FFF2-40B4-BE49-F238E27FC236}">
                <a16:creationId xmlns:a16="http://schemas.microsoft.com/office/drawing/2014/main" xmlns="" id="{C7697735-1A13-9D7D-4449-CC18DEFBA4C0}"/>
              </a:ext>
            </a:extLst>
          </p:cNvPr>
          <p:cNvSpPr txBox="1"/>
          <p:nvPr/>
        </p:nvSpPr>
        <p:spPr>
          <a:xfrm>
            <a:off x="5495193" y="672461"/>
            <a:ext cx="6101860" cy="5940088"/>
          </a:xfrm>
          <a:prstGeom prst="rect">
            <a:avLst/>
          </a:prstGeom>
          <a:noFill/>
        </p:spPr>
        <p:txBody>
          <a:bodyPr wrap="square">
            <a:spAutoFit/>
          </a:bodyPr>
          <a:lstStyle/>
          <a:p>
            <a:pPr algn="ctr"/>
            <a:r>
              <a:rPr lang="x-none" sz="2000" dirty="0"/>
              <a:t>Марк Гоулстон ділиться з читачами розробленими ним методами виходу переможцем із деструктивного спілкування. На іх основі автор створив курс для офіцерів-переговорників. Він ефективний у спілкування з тими людьми, з якими ведення діалогу традиційними методами неможливе, оскільки нормальна аргументація не має на них ніякого впливу.</a:t>
            </a:r>
          </a:p>
          <a:p>
            <a:pPr algn="ctr"/>
            <a:r>
              <a:rPr lang="ru-RU" sz="2000" dirty="0"/>
              <a:t>Прочитавши </a:t>
            </a:r>
            <a:r>
              <a:rPr lang="ru-RU" sz="2000" dirty="0" err="1"/>
              <a:t>цю</a:t>
            </a:r>
            <a:r>
              <a:rPr lang="ru-RU" sz="2000" dirty="0"/>
              <a:t> книгу, можна не </a:t>
            </a:r>
            <a:r>
              <a:rPr lang="ru-RU" sz="2000" dirty="0" err="1"/>
              <a:t>тільки</a:t>
            </a:r>
            <a:r>
              <a:rPr lang="ru-RU" sz="2000" dirty="0"/>
              <a:t> </a:t>
            </a:r>
            <a:r>
              <a:rPr lang="ru-RU" sz="2000" dirty="0" err="1"/>
              <a:t>зберегти</a:t>
            </a:r>
            <a:r>
              <a:rPr lang="ru-RU" sz="2000" dirty="0"/>
              <a:t> здоровий глузд, але й </a:t>
            </a:r>
            <a:r>
              <a:rPr lang="ru-RU" sz="2000" dirty="0" err="1"/>
              <a:t>дізнатися</a:t>
            </a:r>
            <a:r>
              <a:rPr lang="ru-RU" sz="2000" dirty="0"/>
              <a:t>, </a:t>
            </a:r>
            <a:r>
              <a:rPr lang="ru-RU" sz="2000" dirty="0" err="1"/>
              <a:t>чому</a:t>
            </a:r>
            <a:r>
              <a:rPr lang="ru-RU" sz="2000" dirty="0"/>
              <a:t> </a:t>
            </a:r>
            <a:r>
              <a:rPr lang="ru-RU" sz="2000" dirty="0" err="1"/>
              <a:t>деструктивні</a:t>
            </a:r>
            <a:r>
              <a:rPr lang="ru-RU" sz="2000" dirty="0"/>
              <a:t> люди </a:t>
            </a:r>
            <a:r>
              <a:rPr lang="ru-RU" sz="2000" dirty="0" err="1"/>
              <a:t>поводяться</a:t>
            </a:r>
            <a:r>
              <a:rPr lang="ru-RU" sz="2000" dirty="0"/>
              <a:t> </a:t>
            </a:r>
            <a:r>
              <a:rPr lang="ru-RU" sz="2000" dirty="0" err="1"/>
              <a:t>саме</a:t>
            </a:r>
            <a:r>
              <a:rPr lang="ru-RU" sz="2000" dirty="0"/>
              <a:t> так. </a:t>
            </a:r>
            <a:r>
              <a:rPr lang="ru-RU" sz="2000" dirty="0" err="1"/>
              <a:t>Крім</a:t>
            </a:r>
            <a:r>
              <a:rPr lang="ru-RU" sz="2000" dirty="0"/>
              <a:t> того, автор </a:t>
            </a:r>
            <a:r>
              <a:rPr lang="ru-RU" sz="2000" dirty="0" err="1"/>
              <a:t>пояснює</a:t>
            </a:r>
            <a:r>
              <a:rPr lang="ru-RU" sz="2000" dirty="0"/>
              <a:t> в </a:t>
            </a:r>
            <a:r>
              <a:rPr lang="ru-RU" sz="2000" dirty="0" err="1"/>
              <a:t>ній</a:t>
            </a:r>
            <a:r>
              <a:rPr lang="ru-RU" sz="2000" dirty="0"/>
              <a:t> </a:t>
            </a:r>
            <a:r>
              <a:rPr lang="ru-RU" sz="2000" dirty="0" err="1"/>
              <a:t>читачам</a:t>
            </a:r>
            <a:r>
              <a:rPr lang="ru-RU" sz="2000" dirty="0"/>
              <a:t>, коли </a:t>
            </a:r>
            <a:r>
              <a:rPr lang="ru-RU" sz="2000" dirty="0" err="1"/>
              <a:t>необхідно</a:t>
            </a:r>
            <a:r>
              <a:rPr lang="ru-RU" sz="2000" dirty="0"/>
              <a:t> </a:t>
            </a:r>
            <a:r>
              <a:rPr lang="ru-RU" sz="2000" dirty="0" err="1"/>
              <a:t>протистояти</a:t>
            </a:r>
            <a:r>
              <a:rPr lang="ru-RU" sz="2000" dirty="0"/>
              <a:t> </a:t>
            </a:r>
            <a:r>
              <a:rPr lang="ru-RU" sz="2000" dirty="0" err="1"/>
              <a:t>проблемі</a:t>
            </a:r>
            <a:r>
              <a:rPr lang="ru-RU" sz="2000" dirty="0"/>
              <a:t>, а коли </a:t>
            </a:r>
            <a:r>
              <a:rPr lang="ru-RU" sz="2000" dirty="0" err="1"/>
              <a:t>краще</a:t>
            </a:r>
            <a:r>
              <a:rPr lang="ru-RU" sz="2000" dirty="0"/>
              <a:t> просто </a:t>
            </a:r>
            <a:r>
              <a:rPr lang="ru-RU" sz="2000" dirty="0" err="1"/>
              <a:t>постаратися</a:t>
            </a:r>
            <a:r>
              <a:rPr lang="ru-RU" sz="2000" dirty="0"/>
              <a:t> </a:t>
            </a:r>
            <a:r>
              <a:rPr lang="ru-RU" sz="2000" dirty="0" err="1"/>
              <a:t>уникнути</a:t>
            </a:r>
            <a:r>
              <a:rPr lang="ru-RU" sz="2000" dirty="0"/>
              <a:t> </a:t>
            </a:r>
            <a:r>
              <a:rPr lang="ru-RU" sz="2000" dirty="0" err="1"/>
              <a:t>її</a:t>
            </a:r>
            <a:r>
              <a:rPr lang="ru-RU" sz="2000" dirty="0"/>
              <a:t>. </a:t>
            </a:r>
            <a:r>
              <a:rPr lang="ru-RU" sz="2000" dirty="0" err="1"/>
              <a:t>Використання</a:t>
            </a:r>
            <a:r>
              <a:rPr lang="ru-RU" sz="2000" dirty="0"/>
              <a:t> </a:t>
            </a:r>
            <a:r>
              <a:rPr lang="ru-RU" sz="2000" dirty="0" err="1"/>
              <a:t>авторських</a:t>
            </a:r>
            <a:r>
              <a:rPr lang="ru-RU" sz="2000" dirty="0"/>
              <a:t> методик на прикладах </a:t>
            </a:r>
            <a:r>
              <a:rPr lang="ru-RU" sz="2000" dirty="0" err="1"/>
              <a:t>значно</a:t>
            </a:r>
            <a:r>
              <a:rPr lang="ru-RU" sz="2000" dirty="0"/>
              <a:t> </a:t>
            </a:r>
            <a:r>
              <a:rPr lang="ru-RU" sz="2000" dirty="0" err="1"/>
              <a:t>полегшує</a:t>
            </a:r>
            <a:r>
              <a:rPr lang="ru-RU" sz="2000" dirty="0"/>
              <a:t> </a:t>
            </a:r>
            <a:r>
              <a:rPr lang="ru-RU" sz="2000" dirty="0" err="1"/>
              <a:t>сприйняття</a:t>
            </a:r>
            <a:r>
              <a:rPr lang="ru-RU" sz="2000" dirty="0"/>
              <a:t> </a:t>
            </a:r>
            <a:r>
              <a:rPr lang="ru-RU" sz="2000" dirty="0" err="1"/>
              <a:t>викладеного</a:t>
            </a:r>
            <a:r>
              <a:rPr lang="ru-RU" sz="2000" dirty="0"/>
              <a:t> у </a:t>
            </a:r>
            <a:r>
              <a:rPr lang="ru-RU" sz="2000" dirty="0" err="1"/>
              <a:t>книзі</a:t>
            </a:r>
            <a:r>
              <a:rPr lang="ru-RU" sz="2000" dirty="0"/>
              <a:t> </a:t>
            </a:r>
            <a:r>
              <a:rPr lang="ru-RU" sz="2000" dirty="0" err="1"/>
              <a:t>матеріалу</a:t>
            </a:r>
            <a:r>
              <a:rPr lang="ru-RU" sz="2000" dirty="0"/>
              <a:t>. У </a:t>
            </a:r>
            <a:r>
              <a:rPr lang="ru-RU" sz="2000" dirty="0" err="1"/>
              <a:t>результаті</a:t>
            </a:r>
            <a:r>
              <a:rPr lang="ru-RU" sz="2000" dirty="0"/>
              <a:t> </a:t>
            </a:r>
            <a:r>
              <a:rPr lang="ru-RU" sz="2000" dirty="0" err="1"/>
              <a:t>навіть</a:t>
            </a:r>
            <a:r>
              <a:rPr lang="ru-RU" sz="2000" dirty="0"/>
              <a:t> </a:t>
            </a:r>
            <a:r>
              <a:rPr lang="ru-RU" sz="2000" dirty="0" err="1"/>
              <a:t>малосвідомі</a:t>
            </a:r>
            <a:r>
              <a:rPr lang="ru-RU" sz="2000" dirty="0"/>
              <a:t> в </a:t>
            </a:r>
            <a:r>
              <a:rPr lang="ru-RU" sz="2000" dirty="0" err="1"/>
              <a:t>психології</a:t>
            </a:r>
            <a:r>
              <a:rPr lang="ru-RU" sz="2000" dirty="0"/>
              <a:t> </a:t>
            </a:r>
            <a:r>
              <a:rPr lang="ru-RU" sz="2000" dirty="0" err="1"/>
              <a:t>можуть</a:t>
            </a:r>
            <a:r>
              <a:rPr lang="ru-RU" sz="2000" dirty="0"/>
              <a:t> </a:t>
            </a:r>
            <a:r>
              <a:rPr lang="ru-RU" sz="2000" dirty="0" err="1"/>
              <a:t>навчитися</a:t>
            </a:r>
            <a:r>
              <a:rPr lang="ru-RU" sz="2000" dirty="0"/>
              <a:t> правильно </a:t>
            </a:r>
            <a:r>
              <a:rPr lang="ru-RU" sz="2000" dirty="0" err="1"/>
              <a:t>самостійно</a:t>
            </a:r>
            <a:r>
              <a:rPr lang="ru-RU" sz="2000" dirty="0"/>
              <a:t> </a:t>
            </a:r>
            <a:r>
              <a:rPr lang="ru-RU" sz="2000" dirty="0" err="1"/>
              <a:t>захищатися</a:t>
            </a:r>
            <a:r>
              <a:rPr lang="ru-RU" sz="2000" dirty="0"/>
              <a:t> </a:t>
            </a:r>
            <a:r>
              <a:rPr lang="ru-RU" sz="2000" dirty="0" err="1"/>
              <a:t>від</a:t>
            </a:r>
            <a:r>
              <a:rPr lang="ru-RU" sz="2000" dirty="0"/>
              <a:t> тих людей, </a:t>
            </a:r>
            <a:r>
              <a:rPr lang="ru-RU" sz="2000" dirty="0" err="1"/>
              <a:t>які</a:t>
            </a:r>
            <a:r>
              <a:rPr lang="ru-RU" sz="2000" dirty="0"/>
              <a:t> не </a:t>
            </a:r>
            <a:r>
              <a:rPr lang="ru-RU" sz="2000" dirty="0" err="1"/>
              <a:t>здатні</a:t>
            </a:r>
            <a:r>
              <a:rPr lang="ru-RU" sz="2000" dirty="0"/>
              <a:t> </a:t>
            </a:r>
            <a:r>
              <a:rPr lang="ru-RU" sz="2000" dirty="0" err="1"/>
              <a:t>мислити</a:t>
            </a:r>
            <a:r>
              <a:rPr lang="ru-RU" sz="2000" dirty="0"/>
              <a:t> конструктивно і </a:t>
            </a:r>
            <a:r>
              <a:rPr lang="ru-RU" sz="2000" dirty="0" err="1"/>
              <a:t>йти</a:t>
            </a:r>
            <a:r>
              <a:rPr lang="ru-RU" sz="2000" dirty="0"/>
              <a:t> на </a:t>
            </a:r>
            <a:r>
              <a:rPr lang="ru-RU" sz="2000" dirty="0" err="1"/>
              <a:t>прямий</a:t>
            </a:r>
            <a:r>
              <a:rPr lang="ru-RU" sz="2000" dirty="0"/>
              <a:t> </a:t>
            </a:r>
            <a:r>
              <a:rPr lang="ru-RU" sz="2000" dirty="0" err="1"/>
              <a:t>діалог</a:t>
            </a:r>
            <a:r>
              <a:rPr lang="ru-RU" sz="2000" dirty="0"/>
              <a:t>.</a:t>
            </a:r>
            <a:endParaRPr lang="x-none" sz="2000" dirty="0"/>
          </a:p>
        </p:txBody>
      </p:sp>
    </p:spTree>
    <p:extLst>
      <p:ext uri="{BB962C8B-B14F-4D97-AF65-F5344CB8AC3E}">
        <p14:creationId xmlns:p14="http://schemas.microsoft.com/office/powerpoint/2010/main" xmlns="" val="336686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4F0DCD6B-796E-DA9A-991E-914FED366003}"/>
              </a:ext>
            </a:extLst>
          </p:cNvPr>
          <p:cNvPicPr>
            <a:picLocks noChangeAspect="1"/>
          </p:cNvPicPr>
          <p:nvPr/>
        </p:nvPicPr>
        <p:blipFill>
          <a:blip r:embed="rId2">
            <a:alphaModFix amt="45000"/>
          </a:blip>
          <a:stretch>
            <a:fillRect/>
          </a:stretch>
        </p:blipFill>
        <p:spPr>
          <a:xfrm>
            <a:off x="0" y="0"/>
            <a:ext cx="12192000" cy="6858000"/>
          </a:xfrm>
          <a:prstGeom prst="rect">
            <a:avLst/>
          </a:prstGeom>
          <a:effectLst>
            <a:outerShdw blurRad="1270000" dir="5400000" sx="1000" sy="1000" algn="ctr" rotWithShape="0">
              <a:srgbClr val="000000"/>
            </a:outerShdw>
          </a:effectLst>
        </p:spPr>
      </p:pic>
      <p:sp>
        <p:nvSpPr>
          <p:cNvPr id="10" name="TextBox 9">
            <a:extLst>
              <a:ext uri="{FF2B5EF4-FFF2-40B4-BE49-F238E27FC236}">
                <a16:creationId xmlns:a16="http://schemas.microsoft.com/office/drawing/2014/main" xmlns="" id="{929FA946-825E-E0A6-8E4B-0D421D0FDF0C}"/>
              </a:ext>
            </a:extLst>
          </p:cNvPr>
          <p:cNvSpPr txBox="1"/>
          <p:nvPr/>
        </p:nvSpPr>
        <p:spPr>
          <a:xfrm>
            <a:off x="118533" y="0"/>
            <a:ext cx="12073467" cy="6463308"/>
          </a:xfrm>
          <a:prstGeom prst="rect">
            <a:avLst/>
          </a:prstGeom>
          <a:noFill/>
        </p:spPr>
        <p:txBody>
          <a:bodyPr wrap="square">
            <a:spAutoFit/>
          </a:bodyPr>
          <a:lstStyle/>
          <a:p>
            <a:pPr algn="ctr"/>
            <a:r>
              <a:rPr lang="uk-UA" sz="5400" b="1" u="sng" dirty="0">
                <a:solidFill>
                  <a:srgbClr val="FF0000"/>
                </a:solidFill>
              </a:rPr>
              <a:t>психофізіологія </a:t>
            </a:r>
          </a:p>
          <a:p>
            <a:pPr algn="ctr"/>
            <a:r>
              <a:rPr lang="uk-UA" sz="3600" dirty="0"/>
              <a:t>це нетерпимість до фізичних та емоційних характеристик іншої людини. </a:t>
            </a:r>
            <a:endParaRPr lang="en-US" sz="3600" dirty="0"/>
          </a:p>
          <a:p>
            <a:pPr algn="ctr"/>
            <a:r>
              <a:rPr lang="uk-UA" sz="3600" dirty="0"/>
              <a:t>Наприклад, вас дратує аромат парфумів сусідки чи колеги, а її - ваш тембр голосу, особливо коли ви розмовляєте з керівництвом.</a:t>
            </a:r>
            <a:endParaRPr lang="uk-UA" sz="3600" b="1" dirty="0">
              <a:solidFill>
                <a:srgbClr val="FF0000"/>
              </a:solidFill>
            </a:endParaRPr>
          </a:p>
          <a:p>
            <a:r>
              <a:rPr lang="uk-UA" sz="3600" dirty="0"/>
              <a:t>Психофізіологічна несумісність яскраво проявляється у таких висловлюваннях як: </a:t>
            </a:r>
          </a:p>
          <a:p>
            <a:r>
              <a:rPr lang="uk-UA" sz="3600" dirty="0"/>
              <a:t>«мене від неї</a:t>
            </a:r>
            <a:r>
              <a:rPr lang="en-US" sz="3600" dirty="0"/>
              <a:t>/</a:t>
            </a:r>
            <a:r>
              <a:rPr lang="uk-UA" sz="3600" dirty="0"/>
              <a:t>нього нудить», </a:t>
            </a:r>
          </a:p>
          <a:p>
            <a:r>
              <a:rPr lang="uk-UA" sz="3600" dirty="0"/>
              <a:t>«я її</a:t>
            </a:r>
            <a:r>
              <a:rPr lang="en-US" sz="3600" dirty="0"/>
              <a:t>/</a:t>
            </a:r>
            <a:r>
              <a:rPr lang="uk-UA" sz="3600" dirty="0"/>
              <a:t>його на дух не </a:t>
            </a:r>
            <a:r>
              <a:rPr lang="uk-UA" sz="3600" dirty="0" err="1"/>
              <a:t>переношу</a:t>
            </a:r>
            <a:r>
              <a:rPr lang="uk-UA" sz="3600" dirty="0"/>
              <a:t>». </a:t>
            </a:r>
          </a:p>
          <a:p>
            <a:r>
              <a:rPr lang="uk-UA" sz="3600" dirty="0"/>
              <a:t>Іноді ми говоримо  про людину: "Він мені неприємний".</a:t>
            </a:r>
            <a:endParaRPr lang="x-none" sz="3600" dirty="0"/>
          </a:p>
        </p:txBody>
      </p:sp>
    </p:spTree>
    <p:extLst>
      <p:ext uri="{BB962C8B-B14F-4D97-AF65-F5344CB8AC3E}">
        <p14:creationId xmlns:p14="http://schemas.microsoft.com/office/powerpoint/2010/main" xmlns="" val="226426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1F337D0B-1883-C53B-FF21-05510BC07968}"/>
              </a:ext>
            </a:extLst>
          </p:cNvPr>
          <p:cNvPicPr>
            <a:picLocks noChangeAspect="1"/>
          </p:cNvPicPr>
          <p:nvPr/>
        </p:nvPicPr>
        <p:blipFill>
          <a:blip r:embed="rId3"/>
          <a:stretch>
            <a:fillRect/>
          </a:stretch>
        </p:blipFill>
        <p:spPr>
          <a:xfrm>
            <a:off x="7260297" y="-1"/>
            <a:ext cx="4931704" cy="6858001"/>
          </a:xfrm>
          <a:prstGeom prst="rect">
            <a:avLst/>
          </a:prstGeom>
        </p:spPr>
      </p:pic>
      <p:sp>
        <p:nvSpPr>
          <p:cNvPr id="7" name="TextBox 6">
            <a:extLst>
              <a:ext uri="{FF2B5EF4-FFF2-40B4-BE49-F238E27FC236}">
                <a16:creationId xmlns:a16="http://schemas.microsoft.com/office/drawing/2014/main" xmlns="" id="{E438E352-0C76-FE1B-7F51-41B41700BCDD}"/>
              </a:ext>
            </a:extLst>
          </p:cNvPr>
          <p:cNvSpPr txBox="1"/>
          <p:nvPr/>
        </p:nvSpPr>
        <p:spPr>
          <a:xfrm>
            <a:off x="0" y="237068"/>
            <a:ext cx="7196667" cy="6555641"/>
          </a:xfrm>
          <a:prstGeom prst="rect">
            <a:avLst/>
          </a:prstGeom>
          <a:noFill/>
        </p:spPr>
        <p:txBody>
          <a:bodyPr wrap="square">
            <a:spAutoFit/>
          </a:bodyPr>
          <a:lstStyle/>
          <a:p>
            <a:pPr algn="ctr"/>
            <a:r>
              <a:rPr lang="uk-UA" sz="2800" dirty="0"/>
              <a:t>ЩО Ж РОБИТИ?</a:t>
            </a:r>
          </a:p>
          <a:p>
            <a:endParaRPr lang="en-US" sz="2800" dirty="0"/>
          </a:p>
          <a:p>
            <a:r>
              <a:rPr lang="uk-UA" sz="2800" dirty="0"/>
              <a:t>РІШЕННЯ ПСИХОФІЗІОЛОГІЧНОГО КОНФЛІКТУ</a:t>
            </a:r>
          </a:p>
          <a:p>
            <a:r>
              <a:rPr lang="uk-UA" sz="2800" dirty="0"/>
              <a:t> </a:t>
            </a:r>
          </a:p>
          <a:p>
            <a:r>
              <a:rPr lang="uk-UA" sz="2800" dirty="0"/>
              <a:t>Розбиратися з такими конфліктами безглуздо.</a:t>
            </a:r>
          </a:p>
          <a:p>
            <a:endParaRPr lang="uk-UA" sz="2800" dirty="0"/>
          </a:p>
          <a:p>
            <a:r>
              <a:rPr lang="uk-UA" sz="2800" dirty="0"/>
              <a:t>Необхідно фізично ізолювати людей один від одного, зробити так, щоб вони якнайменше зустрічалися. </a:t>
            </a:r>
          </a:p>
          <a:p>
            <a:pPr algn="just"/>
            <a:endParaRPr lang="uk-UA" sz="2800" dirty="0"/>
          </a:p>
          <a:p>
            <a:pPr algn="just"/>
            <a:r>
              <a:rPr lang="uk-UA" sz="2800" dirty="0"/>
              <a:t>Якщо це неможливо – нехай </a:t>
            </a:r>
            <a:r>
              <a:rPr lang="uk-UA" sz="2800" dirty="0" err="1"/>
              <a:t>вчаться</a:t>
            </a:r>
            <a:r>
              <a:rPr lang="uk-UA" sz="2800" dirty="0"/>
              <a:t> приймати одне одного, долаючи фізіологічний дискомфорт. Але це дуже складно. </a:t>
            </a:r>
          </a:p>
          <a:p>
            <a:pPr algn="r"/>
            <a:r>
              <a:rPr lang="uk-UA" sz="2800" dirty="0"/>
              <a:t>З очей геть з серця геть</a:t>
            </a:r>
            <a:endParaRPr lang="x-none" sz="2800" dirty="0"/>
          </a:p>
        </p:txBody>
      </p:sp>
    </p:spTree>
    <p:extLst>
      <p:ext uri="{BB962C8B-B14F-4D97-AF65-F5344CB8AC3E}">
        <p14:creationId xmlns:p14="http://schemas.microsoft.com/office/powerpoint/2010/main" xmlns="" val="3085609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05B036C0-4883-352F-4F14-1B1C6E0479F5}"/>
              </a:ext>
            </a:extLst>
          </p:cNvPr>
          <p:cNvPicPr>
            <a:picLocks noChangeAspect="1"/>
          </p:cNvPicPr>
          <p:nvPr/>
        </p:nvPicPr>
        <p:blipFill>
          <a:blip r:embed="rId2">
            <a:alphaModFix amt="85000"/>
          </a:blip>
          <a:stretch>
            <a:fillRect/>
          </a:stretch>
        </p:blipFill>
        <p:spPr>
          <a:xfrm>
            <a:off x="5740400" y="2729657"/>
            <a:ext cx="5757333" cy="4128343"/>
          </a:xfrm>
          <a:prstGeom prst="rect">
            <a:avLst/>
          </a:prstGeom>
          <a:solidFill>
            <a:schemeClr val="accent1"/>
          </a:solidFill>
        </p:spPr>
      </p:pic>
      <p:sp>
        <p:nvSpPr>
          <p:cNvPr id="7" name="TextBox 6">
            <a:extLst>
              <a:ext uri="{FF2B5EF4-FFF2-40B4-BE49-F238E27FC236}">
                <a16:creationId xmlns:a16="http://schemas.microsoft.com/office/drawing/2014/main" xmlns="" id="{EAC6D0F8-7E4D-E8FD-71E3-D712B71DF832}"/>
              </a:ext>
            </a:extLst>
          </p:cNvPr>
          <p:cNvSpPr txBox="1"/>
          <p:nvPr/>
        </p:nvSpPr>
        <p:spPr>
          <a:xfrm>
            <a:off x="-1" y="259771"/>
            <a:ext cx="4876801" cy="6494085"/>
          </a:xfrm>
          <a:prstGeom prst="rect">
            <a:avLst/>
          </a:prstGeom>
          <a:noFill/>
        </p:spPr>
        <p:txBody>
          <a:bodyPr wrap="square">
            <a:spAutoFit/>
          </a:bodyPr>
          <a:lstStyle/>
          <a:p>
            <a:pPr algn="ctr"/>
            <a:r>
              <a:rPr lang="uk-UA" sz="2600" dirty="0"/>
              <a:t>Нас дратуватиме інша людина через свої особливості. </a:t>
            </a:r>
          </a:p>
          <a:p>
            <a:pPr algn="just"/>
            <a:r>
              <a:rPr lang="uk-UA" sz="2600" dirty="0"/>
              <a:t>Ми скажемо про нього: «він тугодум, він </a:t>
            </a:r>
            <a:r>
              <a:rPr lang="uk-UA" sz="2600" dirty="0" err="1"/>
              <a:t>мямля</a:t>
            </a:r>
            <a:r>
              <a:rPr lang="uk-UA" sz="2600" dirty="0"/>
              <a:t>, він занадто швидкий, він весь час чимось незадоволений, з ним поруч небезпечно, він мені </a:t>
            </a:r>
            <a:r>
              <a:rPr lang="uk-UA" sz="2600" dirty="0" err="1"/>
              <a:t>набрид</a:t>
            </a:r>
            <a:r>
              <a:rPr lang="uk-UA" sz="2600" dirty="0"/>
              <a:t> своїм </a:t>
            </a:r>
            <a:r>
              <a:rPr lang="uk-UA" sz="2600" dirty="0" err="1"/>
              <a:t>занудством</a:t>
            </a:r>
            <a:r>
              <a:rPr lang="uk-UA" sz="2600" dirty="0"/>
              <a:t> (або метушливістю)». </a:t>
            </a:r>
          </a:p>
          <a:p>
            <a:pPr algn="just"/>
            <a:r>
              <a:rPr lang="uk-UA" sz="2600" dirty="0"/>
              <a:t>Ми будемо посміюватися над цією людиною, або намагатимемося його переробити, </a:t>
            </a:r>
            <a:r>
              <a:rPr lang="uk-UA" sz="2600" dirty="0" err="1"/>
              <a:t>підлаштувати</a:t>
            </a:r>
            <a:r>
              <a:rPr lang="uk-UA" sz="2600" dirty="0"/>
              <a:t> під себе. Ми будемо зарікатися не мати з ним більше спільних справ.</a:t>
            </a:r>
            <a:endParaRPr lang="x-none" sz="2600" dirty="0"/>
          </a:p>
        </p:txBody>
      </p:sp>
      <p:sp>
        <p:nvSpPr>
          <p:cNvPr id="9" name="TextBox 8">
            <a:extLst>
              <a:ext uri="{FF2B5EF4-FFF2-40B4-BE49-F238E27FC236}">
                <a16:creationId xmlns:a16="http://schemas.microsoft.com/office/drawing/2014/main" xmlns="" id="{7F18B6B7-FF7F-DBD0-6698-E68DE9749CFA}"/>
              </a:ext>
            </a:extLst>
          </p:cNvPr>
          <p:cNvSpPr txBox="1"/>
          <p:nvPr/>
        </p:nvSpPr>
        <p:spPr>
          <a:xfrm>
            <a:off x="5994400" y="247134"/>
            <a:ext cx="5808133" cy="584775"/>
          </a:xfrm>
          <a:prstGeom prst="rect">
            <a:avLst/>
          </a:prstGeom>
          <a:noFill/>
        </p:spPr>
        <p:txBody>
          <a:bodyPr wrap="square">
            <a:spAutoFit/>
          </a:bodyPr>
          <a:lstStyle/>
          <a:p>
            <a:pPr algn="ctr"/>
            <a:r>
              <a:rPr lang="uk-UA" sz="3200" b="1" dirty="0"/>
              <a:t>психологічна несумісність </a:t>
            </a:r>
            <a:endParaRPr lang="x-none" sz="3200" b="1" dirty="0"/>
          </a:p>
        </p:txBody>
      </p:sp>
      <p:sp>
        <p:nvSpPr>
          <p:cNvPr id="11" name="TextBox 10">
            <a:extLst>
              <a:ext uri="{FF2B5EF4-FFF2-40B4-BE49-F238E27FC236}">
                <a16:creationId xmlns:a16="http://schemas.microsoft.com/office/drawing/2014/main" xmlns="" id="{AF9CA82C-8D1E-9B7F-849A-D9817CDF37C6}"/>
              </a:ext>
            </a:extLst>
          </p:cNvPr>
          <p:cNvSpPr txBox="1"/>
          <p:nvPr/>
        </p:nvSpPr>
        <p:spPr>
          <a:xfrm>
            <a:off x="4910667" y="833735"/>
            <a:ext cx="7162799" cy="1938992"/>
          </a:xfrm>
          <a:prstGeom prst="rect">
            <a:avLst/>
          </a:prstGeom>
          <a:noFill/>
        </p:spPr>
        <p:txBody>
          <a:bodyPr wrap="square">
            <a:spAutoFit/>
          </a:bodyPr>
          <a:lstStyle/>
          <a:p>
            <a:pPr algn="just"/>
            <a:r>
              <a:rPr lang="uk-UA" sz="2000" dirty="0"/>
              <a:t>Це не просто відмінність ціннісних установок, відсутність дружніх </a:t>
            </a:r>
            <a:r>
              <a:rPr lang="uk-UA" sz="2000" dirty="0" err="1"/>
              <a:t>зв'язків</a:t>
            </a:r>
            <a:r>
              <a:rPr lang="uk-UA" sz="2000" dirty="0"/>
              <a:t>, неповага чи ворожість людей один до одного. Це нездатність у критичній ситуації зрозуміти один одного, </a:t>
            </a:r>
            <a:r>
              <a:rPr lang="uk-UA" sz="2000" dirty="0" err="1"/>
              <a:t>несинхронність</a:t>
            </a:r>
            <a:r>
              <a:rPr lang="uk-UA" sz="2000" dirty="0"/>
              <a:t> психомоторних реакцій, відмінності у увазі, мисленні та інші вроджені та набуті властивості особистості, які перешкоджають спільній діяльності.</a:t>
            </a:r>
            <a:endParaRPr lang="x-none" sz="2000" dirty="0"/>
          </a:p>
        </p:txBody>
      </p:sp>
    </p:spTree>
    <p:extLst>
      <p:ext uri="{BB962C8B-B14F-4D97-AF65-F5344CB8AC3E}">
        <p14:creationId xmlns:p14="http://schemas.microsoft.com/office/powerpoint/2010/main" xmlns="" val="328949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Человек, держащий руку">
            <a:extLst>
              <a:ext uri="{FF2B5EF4-FFF2-40B4-BE49-F238E27FC236}">
                <a16:creationId xmlns:a16="http://schemas.microsoft.com/office/drawing/2014/main" xmlns="" id="{33FA7DCA-697A-D60F-57D3-2E8D048897E1}"/>
              </a:ext>
            </a:extLst>
          </p:cNvPr>
          <p:cNvPicPr>
            <a:picLocks noChangeAspect="1"/>
          </p:cNvPicPr>
          <p:nvPr/>
        </p:nvPicPr>
        <p:blipFill>
          <a:blip r:embed="rId2">
            <a:alphaModFix amt="51000"/>
          </a:blip>
          <a:stretch>
            <a:fillRect/>
          </a:stretch>
        </p:blipFill>
        <p:spPr>
          <a:xfrm>
            <a:off x="5401733" y="0"/>
            <a:ext cx="6790267" cy="6858000"/>
          </a:xfrm>
          <a:prstGeom prst="rect">
            <a:avLst/>
          </a:prstGeom>
        </p:spPr>
      </p:pic>
      <p:sp>
        <p:nvSpPr>
          <p:cNvPr id="9" name="TextBox 8">
            <a:extLst>
              <a:ext uri="{FF2B5EF4-FFF2-40B4-BE49-F238E27FC236}">
                <a16:creationId xmlns:a16="http://schemas.microsoft.com/office/drawing/2014/main" xmlns="" id="{42DD4F53-AF71-216F-BD36-5DDFFF54FBBF}"/>
              </a:ext>
            </a:extLst>
          </p:cNvPr>
          <p:cNvSpPr txBox="1"/>
          <p:nvPr/>
        </p:nvSpPr>
        <p:spPr>
          <a:xfrm>
            <a:off x="1" y="0"/>
            <a:ext cx="5486400" cy="6586418"/>
          </a:xfrm>
          <a:prstGeom prst="rect">
            <a:avLst/>
          </a:prstGeom>
          <a:noFill/>
        </p:spPr>
        <p:txBody>
          <a:bodyPr wrap="square">
            <a:spAutoFit/>
          </a:bodyPr>
          <a:lstStyle/>
          <a:p>
            <a:pPr algn="ctr"/>
            <a:r>
              <a:rPr lang="uk-UA" sz="2800" dirty="0"/>
              <a:t>ЩО Ж РОБИТИ?</a:t>
            </a:r>
          </a:p>
          <a:p>
            <a:pPr algn="ctr"/>
            <a:r>
              <a:rPr lang="uk-UA" sz="2800" dirty="0"/>
              <a:t>РІШЕННЯ ПСИХОЛОГІЧНОГО КОНФЛІКТУ </a:t>
            </a:r>
          </a:p>
          <a:p>
            <a:r>
              <a:rPr lang="uk-UA" sz="2600" dirty="0"/>
              <a:t>Вирішується одним шляхом – шляхом прийняття особливостей іншого. Так, інший не такий, як ми. Всі люди різні. Інакше бачать, сприймають, домислюють, реагують, діють. Нам залишається лише спостерігати за проявом особливостей інших людей та робити поправку у своїх очікуваннях. </a:t>
            </a:r>
            <a:r>
              <a:rPr lang="uk-UA" sz="2600" b="1" dirty="0"/>
              <a:t>Терпимість до особливостей іншого, а також добре почуття гумору – найкращий шлях подолання психологічного конфлікту</a:t>
            </a:r>
            <a:endParaRPr lang="x-none" sz="2600" b="1" dirty="0"/>
          </a:p>
        </p:txBody>
      </p:sp>
    </p:spTree>
    <p:extLst>
      <p:ext uri="{BB962C8B-B14F-4D97-AF65-F5344CB8AC3E}">
        <p14:creationId xmlns:p14="http://schemas.microsoft.com/office/powerpoint/2010/main" xmlns="" val="26216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8686"/>
          </a:schemeClr>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4875548-2517-0F46-A7E5-5B8F0928DBA2}"/>
              </a:ext>
            </a:extLst>
          </p:cNvPr>
          <p:cNvPicPr>
            <a:picLocks noChangeAspect="1"/>
          </p:cNvPicPr>
          <p:nvPr/>
        </p:nvPicPr>
        <p:blipFill>
          <a:blip r:embed="rId2">
            <a:alphaModFix amt="56000"/>
          </a:blip>
          <a:stretch>
            <a:fillRect/>
          </a:stretch>
        </p:blipFill>
        <p:spPr>
          <a:xfrm>
            <a:off x="0" y="-84459"/>
            <a:ext cx="12192000" cy="6942459"/>
          </a:xfrm>
          <a:prstGeom prst="rect">
            <a:avLst/>
          </a:prstGeom>
          <a:effectLst>
            <a:outerShdw blurRad="198058" dist="50800" dir="5400000" algn="ctr" rotWithShape="0">
              <a:srgbClr val="000000">
                <a:alpha val="15056"/>
              </a:srgbClr>
            </a:outerShdw>
          </a:effectLst>
        </p:spPr>
      </p:pic>
      <p:sp>
        <p:nvSpPr>
          <p:cNvPr id="5" name="TextBox 4">
            <a:extLst>
              <a:ext uri="{FF2B5EF4-FFF2-40B4-BE49-F238E27FC236}">
                <a16:creationId xmlns:a16="http://schemas.microsoft.com/office/drawing/2014/main" xmlns="" id="{99AADA47-5D2E-BDD4-BF51-9A1968703D0A}"/>
              </a:ext>
            </a:extLst>
          </p:cNvPr>
          <p:cNvSpPr txBox="1"/>
          <p:nvPr/>
        </p:nvSpPr>
        <p:spPr>
          <a:xfrm>
            <a:off x="270933" y="457200"/>
            <a:ext cx="11446934" cy="5632311"/>
          </a:xfrm>
          <a:prstGeom prst="rect">
            <a:avLst/>
          </a:prstGeom>
          <a:noFill/>
        </p:spPr>
        <p:txBody>
          <a:bodyPr wrap="square">
            <a:spAutoFit/>
          </a:bodyPr>
          <a:lstStyle/>
          <a:p>
            <a:pPr algn="ctr"/>
            <a:r>
              <a:rPr lang="uk-UA" sz="3600" dirty="0"/>
              <a:t>РОЛЬОВА НЕСУМІСНІСТЬ</a:t>
            </a:r>
          </a:p>
          <a:p>
            <a:pPr algn="just"/>
            <a:r>
              <a:rPr lang="uk-UA" sz="3600" dirty="0"/>
              <a:t>У кожного з нас є свої УЯВЛЕННЯ про те, як грати ту чи іншу роль. </a:t>
            </a:r>
          </a:p>
          <a:p>
            <a:pPr algn="just"/>
            <a:r>
              <a:rPr lang="uk-UA" sz="3600" dirty="0"/>
              <a:t>Крім того, у нас є власні ОЧІКУВАННЯ щодо того, як ПОВИННА грати свою роль інша людина. </a:t>
            </a:r>
          </a:p>
          <a:p>
            <a:pPr algn="just"/>
            <a:r>
              <a:rPr lang="uk-UA" sz="3600" dirty="0"/>
              <a:t>Наприклад: керівник очікує від співробітника старанності, тямущості, відповідальності за мінімальну зарплату. Співробітник очікує від керівника, що йому за прояв цих якостей платитимуть утричі більше. </a:t>
            </a:r>
          </a:p>
          <a:p>
            <a:pPr algn="just"/>
            <a:r>
              <a:rPr lang="uk-UA" sz="3600" dirty="0"/>
              <a:t>В наявності – конфлікт очікувань.</a:t>
            </a:r>
            <a:endParaRPr lang="x-none" sz="3600" dirty="0"/>
          </a:p>
        </p:txBody>
      </p:sp>
    </p:spTree>
    <p:extLst>
      <p:ext uri="{BB962C8B-B14F-4D97-AF65-F5344CB8AC3E}">
        <p14:creationId xmlns:p14="http://schemas.microsoft.com/office/powerpoint/2010/main" xmlns="" val="54395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7D0E180-4994-20EF-B7F3-AA819EE109B7}"/>
              </a:ext>
            </a:extLst>
          </p:cNvPr>
          <p:cNvSpPr>
            <a:spLocks noGrp="1"/>
          </p:cNvSpPr>
          <p:nvPr>
            <p:ph type="title"/>
          </p:nvPr>
        </p:nvSpPr>
        <p:spPr>
          <a:xfrm>
            <a:off x="169333" y="0"/>
            <a:ext cx="11785599" cy="3911600"/>
          </a:xfrm>
        </p:spPr>
        <p:txBody>
          <a:bodyPr>
            <a:noAutofit/>
          </a:bodyPr>
          <a:lstStyle/>
          <a:p>
            <a:r>
              <a:rPr lang="x-none" sz="2400" b="1" dirty="0">
                <a:latin typeface="+mn-lt"/>
              </a:rPr>
              <a:t>ЩО Ж РОБИТИ?</a:t>
            </a:r>
            <a:br>
              <a:rPr lang="x-none" sz="2400" b="1" dirty="0">
                <a:latin typeface="+mn-lt"/>
              </a:rPr>
            </a:br>
            <a:r>
              <a:rPr lang="x-none" sz="2400" b="1" dirty="0">
                <a:latin typeface="+mn-lt"/>
              </a:rPr>
              <a:t/>
            </a:r>
            <a:br>
              <a:rPr lang="x-none" sz="2400" b="1" dirty="0">
                <a:latin typeface="+mn-lt"/>
              </a:rPr>
            </a:br>
            <a:r>
              <a:rPr lang="x-none" sz="2400" b="1" dirty="0">
                <a:latin typeface="+mn-lt"/>
              </a:rPr>
              <a:t>1 частина:</a:t>
            </a:r>
            <a:r>
              <a:rPr lang="x-none" sz="2400" dirty="0">
                <a:latin typeface="+mn-lt"/>
              </a:rPr>
              <a:t/>
            </a:r>
            <a:br>
              <a:rPr lang="x-none" sz="2400" dirty="0">
                <a:latin typeface="+mn-lt"/>
              </a:rPr>
            </a:br>
            <a:r>
              <a:rPr lang="uk-UA" sz="2400" dirty="0">
                <a:latin typeface="+mn-lt"/>
              </a:rPr>
              <a:t>Щоб описати рольовий конфлікт </a:t>
            </a:r>
            <a:br>
              <a:rPr lang="uk-UA" sz="2400" dirty="0">
                <a:latin typeface="+mn-lt"/>
              </a:rPr>
            </a:br>
            <a:r>
              <a:rPr lang="uk-UA" sz="2400" dirty="0">
                <a:latin typeface="+mn-lt"/>
              </a:rPr>
              <a:t>Людина (співробітник, партнер, колега, близька людина) </a:t>
            </a:r>
            <a:br>
              <a:rPr lang="uk-UA" sz="2400" dirty="0">
                <a:latin typeface="+mn-lt"/>
              </a:rPr>
            </a:br>
            <a:r>
              <a:rPr lang="uk-UA" sz="2400" dirty="0">
                <a:latin typeface="+mn-lt"/>
              </a:rPr>
              <a:t>Що я від нього чекаю? (що він або вона повинні робити у своїй ролі) </a:t>
            </a:r>
            <a:br>
              <a:rPr lang="uk-UA" sz="2400" dirty="0">
                <a:latin typeface="+mn-lt"/>
              </a:rPr>
            </a:br>
            <a:r>
              <a:rPr lang="uk-UA" sz="2400" dirty="0">
                <a:latin typeface="+mn-lt"/>
              </a:rPr>
              <a:t>Якою мірою задовольняються мої очікування (оцініть у балах від 1 до 5) </a:t>
            </a:r>
            <a:br>
              <a:rPr lang="uk-UA" sz="2400" dirty="0">
                <a:latin typeface="+mn-lt"/>
              </a:rPr>
            </a:br>
            <a:r>
              <a:rPr lang="uk-UA" sz="2400" dirty="0">
                <a:latin typeface="+mn-lt"/>
              </a:rPr>
              <a:t>Чому, через що мої очікування не задоволені</a:t>
            </a:r>
            <a:br>
              <a:rPr lang="uk-UA" sz="2400" dirty="0">
                <a:latin typeface="+mn-lt"/>
              </a:rPr>
            </a:br>
            <a:r>
              <a:rPr lang="uk-UA" sz="2400" b="1" dirty="0">
                <a:latin typeface="+mn-lt"/>
              </a:rPr>
              <a:t>2 частина:</a:t>
            </a:r>
            <a:br>
              <a:rPr lang="uk-UA" sz="2400" b="1" dirty="0">
                <a:latin typeface="+mn-lt"/>
              </a:rPr>
            </a:br>
            <a:r>
              <a:rPr lang="uk-UA" sz="2400" dirty="0">
                <a:latin typeface="+mn-lt"/>
              </a:rPr>
              <a:t>Щоб керувати рольовим конфліктом</a:t>
            </a:r>
            <a:br>
              <a:rPr lang="uk-UA" sz="2400" dirty="0">
                <a:latin typeface="+mn-lt"/>
              </a:rPr>
            </a:br>
            <a:endParaRPr lang="x-none" sz="2400" dirty="0">
              <a:latin typeface="+mn-lt"/>
            </a:endParaRPr>
          </a:p>
        </p:txBody>
      </p:sp>
      <p:graphicFrame>
        <p:nvGraphicFramePr>
          <p:cNvPr id="4" name="Таблица 4">
            <a:extLst>
              <a:ext uri="{FF2B5EF4-FFF2-40B4-BE49-F238E27FC236}">
                <a16:creationId xmlns:a16="http://schemas.microsoft.com/office/drawing/2014/main" xmlns="" id="{48DC0580-7A39-0C85-8F7A-66613D7E6D5F}"/>
              </a:ext>
            </a:extLst>
          </p:cNvPr>
          <p:cNvGraphicFramePr>
            <a:graphicFrameLocks noGrp="1"/>
          </p:cNvGraphicFramePr>
          <p:nvPr>
            <p:ph idx="1"/>
            <p:extLst>
              <p:ext uri="{D42A27DB-BD31-4B8C-83A1-F6EECF244321}">
                <p14:modId xmlns:p14="http://schemas.microsoft.com/office/powerpoint/2010/main" xmlns="" val="1561761376"/>
              </p:ext>
            </p:extLst>
          </p:nvPr>
        </p:nvGraphicFramePr>
        <p:xfrm>
          <a:off x="863600" y="4077757"/>
          <a:ext cx="10524068" cy="1884575"/>
        </p:xfrm>
        <a:graphic>
          <a:graphicData uri="http://schemas.openxmlformats.org/drawingml/2006/table">
            <a:tbl>
              <a:tblPr firstRow="1" bandRow="1">
                <a:tableStyleId>{5C22544A-7EE6-4342-B048-85BDC9FD1C3A}</a:tableStyleId>
              </a:tblPr>
              <a:tblGrid>
                <a:gridCol w="2631017">
                  <a:extLst>
                    <a:ext uri="{9D8B030D-6E8A-4147-A177-3AD203B41FA5}">
                      <a16:colId xmlns:a16="http://schemas.microsoft.com/office/drawing/2014/main" xmlns="" val="930095421"/>
                    </a:ext>
                  </a:extLst>
                </a:gridCol>
                <a:gridCol w="2631017">
                  <a:extLst>
                    <a:ext uri="{9D8B030D-6E8A-4147-A177-3AD203B41FA5}">
                      <a16:colId xmlns:a16="http://schemas.microsoft.com/office/drawing/2014/main" xmlns="" val="2743880467"/>
                    </a:ext>
                  </a:extLst>
                </a:gridCol>
                <a:gridCol w="2631017">
                  <a:extLst>
                    <a:ext uri="{9D8B030D-6E8A-4147-A177-3AD203B41FA5}">
                      <a16:colId xmlns:a16="http://schemas.microsoft.com/office/drawing/2014/main" xmlns="" val="1763424923"/>
                    </a:ext>
                  </a:extLst>
                </a:gridCol>
                <a:gridCol w="2631017">
                  <a:extLst>
                    <a:ext uri="{9D8B030D-6E8A-4147-A177-3AD203B41FA5}">
                      <a16:colId xmlns:a16="http://schemas.microsoft.com/office/drawing/2014/main" xmlns="" val="2507406249"/>
                    </a:ext>
                  </a:extLst>
                </a:gridCol>
              </a:tblGrid>
              <a:tr h="695855">
                <a:tc>
                  <a:txBody>
                    <a:bodyPr/>
                    <a:lstStyle/>
                    <a:p>
                      <a:r>
                        <a:rPr lang="uk-UA" sz="1800" dirty="0">
                          <a:latin typeface="+mn-lt"/>
                        </a:rPr>
                        <a:t>Людина (співробітник, партнер, колега, близька людина) </a:t>
                      </a:r>
                      <a:endParaRPr lang="x-none" dirty="0"/>
                    </a:p>
                  </a:txBody>
                  <a:tcPr/>
                </a:tc>
                <a:tc>
                  <a:txBody>
                    <a:bodyPr/>
                    <a:lstStyle/>
                    <a:p>
                      <a:r>
                        <a:rPr lang="uk-UA" dirty="0"/>
                        <a:t>Моя гіпотеза про те, звідки в мене це рольове очікування</a:t>
                      </a:r>
                      <a:endParaRPr lang="x-none" dirty="0"/>
                    </a:p>
                  </a:txBody>
                  <a:tcPr/>
                </a:tc>
                <a:tc>
                  <a:txBody>
                    <a:bodyPr/>
                    <a:lstStyle/>
                    <a:p>
                      <a:r>
                        <a:rPr lang="uk-UA" dirty="0"/>
                        <a:t>За що я можу йому подякувати (від дрібниці до великого)</a:t>
                      </a:r>
                      <a:endParaRPr lang="x-none" dirty="0"/>
                    </a:p>
                  </a:txBody>
                  <a:tcPr/>
                </a:tc>
                <a:tc>
                  <a:txBody>
                    <a:bodyPr/>
                    <a:lstStyle/>
                    <a:p>
                      <a:r>
                        <a:rPr lang="uk-UA" dirty="0"/>
                        <a:t>Яку допомогу я можу надати цій людині, щоб задовольнити свої рольові очікування</a:t>
                      </a:r>
                      <a:endParaRPr lang="x-none" dirty="0"/>
                    </a:p>
                  </a:txBody>
                  <a:tcPr/>
                </a:tc>
                <a:extLst>
                  <a:ext uri="{0D108BD9-81ED-4DB2-BD59-A6C34878D82A}">
                    <a16:rowId xmlns:a16="http://schemas.microsoft.com/office/drawing/2014/main" xmlns="" val="3603561750"/>
                  </a:ext>
                </a:extLst>
              </a:tr>
              <a:tr h="695855">
                <a:tc>
                  <a:txBody>
                    <a:bodyPr/>
                    <a:lstStyle/>
                    <a:p>
                      <a:endParaRPr lang="x-none" dirty="0"/>
                    </a:p>
                  </a:txBody>
                  <a:tcPr/>
                </a:tc>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xmlns="" val="2382913549"/>
                  </a:ext>
                </a:extLst>
              </a:tr>
            </a:tbl>
          </a:graphicData>
        </a:graphic>
      </p:graphicFrame>
    </p:spTree>
    <p:extLst>
      <p:ext uri="{BB962C8B-B14F-4D97-AF65-F5344CB8AC3E}">
        <p14:creationId xmlns:p14="http://schemas.microsoft.com/office/powerpoint/2010/main" xmlns="" val="81980185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2358</Words>
  <Application>Microsoft Macintosh PowerPoint</Application>
  <PresentationFormat>Произвольный</PresentationFormat>
  <Paragraphs>204</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Слайд 1</vt:lpstr>
      <vt:lpstr>Причини виникнення конфліктів</vt:lpstr>
      <vt:lpstr>1. КОНФЛІКТ НЕСУМІСНОСТІ</vt:lpstr>
      <vt:lpstr>Слайд 4</vt:lpstr>
      <vt:lpstr>Слайд 5</vt:lpstr>
      <vt:lpstr>Слайд 6</vt:lpstr>
      <vt:lpstr>Слайд 7</vt:lpstr>
      <vt:lpstr>Слайд 8</vt:lpstr>
      <vt:lpstr>ЩО Ж РОБИТИ?  1 частина: Щоб описати рольовий конфлікт  Людина (співробітник, партнер, колега, близька людина)  Що я від нього чекаю? (що він або вона повинні робити у своїй ролі)  Якою мірою задовольняються мої очікування (оцініть у балах від 1 до 5)  Чому, через що мої очікування не задоволені 2 частина: Щоб керувати рольовим конфліктом </vt:lpstr>
      <vt:lpstr>Слайд 10</vt:lpstr>
      <vt:lpstr>Слайд 11</vt:lpstr>
      <vt:lpstr>Слайд 12</vt:lpstr>
      <vt:lpstr>Слайд 13</vt:lpstr>
      <vt:lpstr>Слайд 14</vt:lpstr>
      <vt:lpstr>Слайд 15</vt:lpstr>
      <vt:lpstr>Слайд 16</vt:lpstr>
      <vt:lpstr>МАТРИЦЯ ВИРІШЕННЯ КОНФЛІКТУ «ІНТЕРЕСІВ» </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ВАРІАНТИ РОЗВИТКУ СИТУАЦІЇ</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Марина Томченко</dc:creator>
  <cp:lastModifiedBy>1</cp:lastModifiedBy>
  <cp:revision>45</cp:revision>
  <dcterms:created xsi:type="dcterms:W3CDTF">2023-04-20T09:46:49Z</dcterms:created>
  <dcterms:modified xsi:type="dcterms:W3CDTF">2023-07-10T09:37:30Z</dcterms:modified>
</cp:coreProperties>
</file>