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18"/>
  </p:notesMasterIdLst>
  <p:sldIdLst>
    <p:sldId id="256" r:id="rId3"/>
    <p:sldId id="264" r:id="rId4"/>
    <p:sldId id="265" r:id="rId5"/>
    <p:sldId id="276" r:id="rId6"/>
    <p:sldId id="266" r:id="rId7"/>
    <p:sldId id="288" r:id="rId8"/>
    <p:sldId id="268" r:id="rId9"/>
    <p:sldId id="287" r:id="rId10"/>
    <p:sldId id="269" r:id="rId11"/>
    <p:sldId id="270" r:id="rId12"/>
    <p:sldId id="271" r:id="rId13"/>
    <p:sldId id="273" r:id="rId14"/>
    <p:sldId id="272" r:id="rId15"/>
    <p:sldId id="274" r:id="rId16"/>
    <p:sldId id="275" r:id="rId1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Shape 3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Shape 6"/>
          <p:cNvSpPr/>
          <p:nvPr/>
        </p:nvSpPr>
        <p:spPr>
          <a:xfrm>
            <a:off x="0" y="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Shape 7"/>
          <p:cNvSpPr/>
          <p:nvPr/>
        </p:nvSpPr>
        <p:spPr>
          <a:xfrm>
            <a:off x="3886200" y="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Shape 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5650" cy="34226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sq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/>
          <p:nvPr/>
        </p:nvSpPr>
        <p:spPr>
          <a:xfrm>
            <a:off x="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65449" cy="4508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92501"/>
      </p:ext>
    </p:extLst>
  </p:cSld>
  <p:clrMap bg1="lt1" tx1="dk1" bg2="dk2" tx2="lt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62475" cy="3422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99" cy="4108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65499" cy="450899"/>
          </a:xfrm>
          <a:prstGeom prst="rect">
            <a:avLst/>
          </a:prstGeom>
        </p:spPr>
        <p:txBody>
          <a:bodyPr lIns="90000" tIns="46800" rIns="90000" bIns="468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10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6" name="Shape 186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11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9" name="Shape 209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12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55" name="Shape 255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13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32" name="Shape 232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14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7" name="Shape 2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78" name="Shape 278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15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23" name="Shape 323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2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8" name="Shape 138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5700" cy="3422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99" cy="4108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65499" cy="450899"/>
          </a:xfrm>
          <a:prstGeom prst="rect">
            <a:avLst/>
          </a:prstGeom>
        </p:spPr>
        <p:txBody>
          <a:bodyPr lIns="90000" tIns="46800" rIns="90000" bIns="468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5700" cy="3422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99" cy="4108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65499" cy="450899"/>
          </a:xfrm>
          <a:prstGeom prst="rect">
            <a:avLst/>
          </a:prstGeom>
        </p:spPr>
        <p:txBody>
          <a:bodyPr lIns="90000" tIns="46800" rIns="90000" bIns="468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7236" cy="34242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4436" cy="41100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7236" cy="34242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4436" cy="41100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5700" cy="3422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99" cy="4108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65499" cy="450899"/>
          </a:xfrm>
          <a:prstGeom prst="rect">
            <a:avLst/>
          </a:prstGeom>
        </p:spPr>
        <p:txBody>
          <a:bodyPr lIns="90000" tIns="46800" rIns="90000" bIns="468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65700" cy="3422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99" cy="4108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65499" cy="450899"/>
          </a:xfrm>
          <a:prstGeom prst="rect">
            <a:avLst/>
          </a:prstGeom>
        </p:spPr>
        <p:txBody>
          <a:bodyPr lIns="90000" tIns="46800" rIns="90000" bIns="468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/>
        </p:nvSpPr>
        <p:spPr>
          <a:xfrm>
            <a:off x="3886200" y="8686800"/>
            <a:ext cx="2967037" cy="452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9</a:t>
            </a:fld>
            <a:endParaRPr lang="en-US" sz="1200" b="0" i="0" u="none" strike="noStrike" cap="none" baseline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7" name="Shape 177"/>
          <p:cNvSpPr/>
          <p:nvPr/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2850" cy="410845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95287" y="260350"/>
            <a:ext cx="8418512" cy="1004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" name="Shape 14"/>
          <p:cNvSpPr txBox="1"/>
          <p:nvPr/>
        </p:nvSpPr>
        <p:spPr>
          <a:xfrm>
            <a:off x="395287" y="1484312"/>
            <a:ext cx="8348661" cy="467677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2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Для добавления текста щелкните мышью</a:t>
            </a:r>
          </a:p>
        </p:txBody>
      </p:sp>
      <p:sp>
        <p:nvSpPr>
          <p:cNvPr id="15" name="Shape 15"/>
          <p:cNvSpPr/>
          <p:nvPr/>
        </p:nvSpPr>
        <p:spPr>
          <a:xfrm>
            <a:off x="395287" y="6542087"/>
            <a:ext cx="2190750" cy="2476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5003800" y="6542087"/>
            <a:ext cx="2803524" cy="2476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7885111" y="6542087"/>
            <a:ext cx="890587" cy="24606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1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252412" y="115886"/>
            <a:ext cx="8677200" cy="6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244475" y="981075"/>
            <a:ext cx="8685300" cy="546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2" name="Shape 22"/>
          <p:cNvSpPr/>
          <p:nvPr/>
        </p:nvSpPr>
        <p:spPr>
          <a:xfrm>
            <a:off x="5148262" y="6534150"/>
            <a:ext cx="3379800" cy="19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604250" y="6534150"/>
            <a:ext cx="354000" cy="1905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cxnSp>
        <p:nvCxnSpPr>
          <p:cNvPr id="24" name="Shape 24"/>
          <p:cNvCxnSpPr/>
          <p:nvPr/>
        </p:nvCxnSpPr>
        <p:spPr>
          <a:xfrm>
            <a:off x="293687" y="6496050"/>
            <a:ext cx="8569200" cy="1500"/>
          </a:xfrm>
          <a:prstGeom prst="straightConnector1">
            <a:avLst/>
          </a:prstGeom>
          <a:noFill/>
          <a:ln w="9525" cap="sq">
            <a:solidFill>
              <a:srgbClr val="CC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" name="Shape 25"/>
          <p:cNvSpPr/>
          <p:nvPr/>
        </p:nvSpPr>
        <p:spPr>
          <a:xfrm>
            <a:off x="250825" y="6534150"/>
            <a:ext cx="3714899" cy="19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/>
        </p:nvSpPr>
        <p:spPr>
          <a:xfrm>
            <a:off x="144780" y="2695575"/>
            <a:ext cx="8555355" cy="331025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Verdana"/>
              <a:buNone/>
            </a:pPr>
            <a:endParaRPr/>
          </a:p>
          <a:p>
            <a:pPr marL="4572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en-US" sz="22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Контроль маркетингової діяльності підприємства.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en-US" sz="22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Організація маркетингу на підприємстві. </a:t>
            </a:r>
          </a:p>
        </p:txBody>
      </p:sp>
      <p:sp>
        <p:nvSpPr>
          <p:cNvPr id="31" name="Shape 31"/>
          <p:cNvSpPr txBox="1"/>
          <p:nvPr/>
        </p:nvSpPr>
        <p:spPr>
          <a:xfrm>
            <a:off x="143826" y="1483795"/>
            <a:ext cx="8999399" cy="9809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25000"/>
              <a:buFont typeface="Verdana"/>
              <a:buNone/>
            </a:pPr>
            <a:r>
              <a:rPr lang="en-US" sz="3600" b="1" strike="noStrike" cap="none" baseline="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ТЕМА </a:t>
            </a:r>
            <a:r>
              <a:rPr lang="uk-UA" sz="3600" b="1" strike="noStrike" cap="none" baseline="0" smtClean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3600" b="1" u="none" strike="noStrike" cap="none" baseline="0" smtClean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lang="en-US" sz="3600" b="1" u="none" strike="noStrike" cap="none" baseline="0" dirty="0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25000"/>
              <a:buFont typeface="Verdana"/>
              <a:buNone/>
            </a:pPr>
            <a:r>
              <a:rPr lang="en-US" sz="3600" b="1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К</a:t>
            </a:r>
            <a:r>
              <a:rPr lang="en-US" sz="3600" b="1" i="0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онтроль</a:t>
            </a:r>
            <a:r>
              <a:rPr lang="en-US" sz="3600" b="1" i="0" u="none" strike="noStrike" cap="none" baseline="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600" b="1" i="0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та</a:t>
            </a:r>
            <a:r>
              <a:rPr lang="en-US" sz="3600" b="1" i="0" u="none" strike="noStrike" cap="none" baseline="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600" b="1" i="0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організація</a:t>
            </a:r>
            <a:r>
              <a:rPr lang="en-US" sz="3600" b="1" i="0" u="none" strike="noStrike" cap="none" baseline="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600" b="1" i="0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маркетингової</a:t>
            </a:r>
            <a:r>
              <a:rPr lang="en-US" sz="3600" b="1" i="0" u="none" strike="noStrike" cap="none" baseline="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600" b="1" i="0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діяльності</a:t>
            </a:r>
            <a:r>
              <a:rPr lang="en-US" sz="3600" b="1" i="0" u="none" strike="noStrike" cap="none" baseline="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3600" b="1" i="0" u="none" strike="noStrike" cap="none" baseline="0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підприємства</a:t>
            </a:r>
            <a:endParaRPr lang="en-US" sz="3600" b="1" dirty="0">
              <a:solidFill>
                <a:srgbClr val="002060"/>
              </a:solidFill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8604250" y="6534150"/>
            <a:ext cx="355600" cy="1920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endParaRPr/>
          </a:p>
        </p:txBody>
      </p:sp>
      <p:sp>
        <p:nvSpPr>
          <p:cNvPr id="181" name="Shape 181"/>
          <p:cNvSpPr txBox="1"/>
          <p:nvPr/>
        </p:nvSpPr>
        <p:spPr>
          <a:xfrm>
            <a:off x="248449" y="250812"/>
            <a:ext cx="8683500" cy="6491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Організаційна структура маркетингу  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244475" y="1254760"/>
            <a:ext cx="8691880" cy="416242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60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Noto Symbol"/>
              <a:buChar char="■"/>
            </a:pPr>
            <a:r>
              <a:rPr lang="en-US" sz="20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Оргструктура маркетингу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– 	сукупність служб, відділів, підрозділів, до складу яких входять працівники, що займаються маркетинговою діяльністю.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Verdana"/>
              <a:buNone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000" i="1">
                <a:latin typeface="Verdana"/>
                <a:ea typeface="Verdana"/>
                <a:cs typeface="Verdana"/>
                <a:sym typeface="Verdana"/>
              </a:rPr>
              <a:t>Основні типи оргструктур маркетингу: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/>
              <a:buChar char="-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функціональна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/>
              <a:buChar char="-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товарна (продуктова)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/>
              <a:buChar char="-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регіональна (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географічна)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/>
              <a:buChar char="-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ринкова (сегментна)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/>
              <a:buChar char="-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матрична</a:t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8604250" y="6534150"/>
            <a:ext cx="355600" cy="1920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endParaRPr/>
          </a:p>
        </p:txBody>
      </p:sp>
      <p:sp>
        <p:nvSpPr>
          <p:cNvPr id="190" name="Shape 190"/>
          <p:cNvSpPr txBox="1"/>
          <p:nvPr/>
        </p:nvSpPr>
        <p:spPr>
          <a:xfrm>
            <a:off x="252412" y="115886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Функціональна</a:t>
            </a:r>
            <a:r>
              <a:rPr lang="en-US" sz="24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оргструктура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244475" y="981075"/>
            <a:ext cx="8691561" cy="547211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60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Noto Symbol"/>
              <a:buChar char="■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иходячи з функці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ональних сфер (функцій маркетингу)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Noto Symbol"/>
              <a:buChar char="■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Перевага: адміністративна простота.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Доцільна при незначній кількість товарів і ринків.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92" name="Shape 192"/>
          <p:cNvGrpSpPr/>
          <p:nvPr/>
        </p:nvGrpSpPr>
        <p:grpSpPr>
          <a:xfrm>
            <a:off x="381000" y="1699895"/>
            <a:ext cx="8604248" cy="2279648"/>
            <a:chOff x="381000" y="1600200"/>
            <a:chExt cx="8604248" cy="2279648"/>
          </a:xfrm>
        </p:grpSpPr>
        <p:sp>
          <p:nvSpPr>
            <p:cNvPr id="193" name="Shape 193"/>
            <p:cNvSpPr txBox="1"/>
            <p:nvPr/>
          </p:nvSpPr>
          <p:spPr>
            <a:xfrm>
              <a:off x="3251200" y="1600200"/>
              <a:ext cx="3022599" cy="841374"/>
            </a:xfrm>
            <a:prstGeom prst="rect">
              <a:avLst/>
            </a:prstGeom>
            <a:solidFill>
              <a:srgbClr val="FFFF66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20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Керівник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5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20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служби маркетингу</a:t>
              </a: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381000" y="2786061"/>
              <a:ext cx="1427162" cy="1093787"/>
            </a:xfrm>
            <a:prstGeom prst="rect">
              <a:avLst/>
            </a:prstGeom>
            <a:solidFill>
              <a:srgbClr val="CC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Verdana"/>
                  <a:ea typeface="Verdana"/>
                  <a:cs typeface="Verdana"/>
                  <a:sym typeface="Verdana"/>
                </a:rPr>
                <a:t>Менеджер з </a:t>
              </a:r>
            </a:p>
            <a:p>
              <a:pPr marL="457200" marR="0" lvl="0" indent="-457200" algn="l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Verdana"/>
                  <a:ea typeface="Verdana"/>
                  <a:cs typeface="Verdana"/>
                  <a:sym typeface="Verdana"/>
                </a:rPr>
                <a:t>маркетинго-</a:t>
              </a:r>
            </a:p>
            <a:p>
              <a:pPr marL="457200" marR="0" lvl="0" indent="-457200" algn="l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>
                  <a:latin typeface="Verdana"/>
                  <a:ea typeface="Verdana"/>
                  <a:cs typeface="Verdana"/>
                  <a:sym typeface="Verdana"/>
                </a:rPr>
                <a:t>       </a:t>
              </a: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Verdana"/>
                  <a:ea typeface="Verdana"/>
                  <a:cs typeface="Verdana"/>
                  <a:sym typeface="Verdana"/>
                </a:rPr>
                <a:t>вого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Verdana"/>
                  <a:ea typeface="Verdana"/>
                  <a:cs typeface="Verdana"/>
                  <a:sym typeface="Verdana"/>
                </a:rPr>
                <a:t>плануванн</a:t>
              </a: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я</a:t>
              </a:r>
            </a:p>
          </p:txBody>
        </p:sp>
        <p:sp>
          <p:nvSpPr>
            <p:cNvPr id="195" name="Shape 195"/>
            <p:cNvSpPr txBox="1"/>
            <p:nvPr/>
          </p:nvSpPr>
          <p:spPr>
            <a:xfrm>
              <a:off x="2295525" y="2786061"/>
              <a:ext cx="1428749" cy="1093787"/>
            </a:xfrm>
            <a:prstGeom prst="rect">
              <a:avLst/>
            </a:prstGeom>
            <a:solidFill>
              <a:srgbClr val="FFCC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з реклами</a:t>
              </a:r>
            </a:p>
          </p:txBody>
        </p:sp>
        <p:sp>
          <p:nvSpPr>
            <p:cNvPr id="196" name="Shape 196"/>
            <p:cNvSpPr txBox="1"/>
            <p:nvPr/>
          </p:nvSpPr>
          <p:spPr>
            <a:xfrm>
              <a:off x="5645150" y="2786061"/>
              <a:ext cx="1427162" cy="1093787"/>
            </a:xfrm>
            <a:prstGeom prst="rect">
              <a:avLst/>
            </a:prstGeom>
            <a:solidFill>
              <a:srgbClr val="FFFFCC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маркетингових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досліджень</a:t>
              </a:r>
            </a:p>
          </p:txBody>
        </p:sp>
        <p:sp>
          <p:nvSpPr>
            <p:cNvPr id="197" name="Shape 197"/>
            <p:cNvSpPr txBox="1"/>
            <p:nvPr/>
          </p:nvSpPr>
          <p:spPr>
            <a:xfrm>
              <a:off x="7558086" y="2786061"/>
              <a:ext cx="1427162" cy="1093787"/>
            </a:xfrm>
            <a:prstGeom prst="rect">
              <a:avLst/>
            </a:prstGeom>
            <a:solidFill>
              <a:srgbClr val="99CCFF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з нових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товарів</a:t>
              </a:r>
            </a:p>
          </p:txBody>
        </p:sp>
        <p:sp>
          <p:nvSpPr>
            <p:cNvPr id="198" name="Shape 198"/>
            <p:cNvSpPr txBox="1"/>
            <p:nvPr/>
          </p:nvSpPr>
          <p:spPr>
            <a:xfrm>
              <a:off x="4048125" y="2786061"/>
              <a:ext cx="1271587" cy="1093787"/>
            </a:xfrm>
            <a:prstGeom prst="rect">
              <a:avLst/>
            </a:prstGeom>
            <a:solidFill>
              <a:srgbClr val="FFCCCC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...</a:t>
              </a:r>
            </a:p>
          </p:txBody>
        </p:sp>
        <p:cxnSp>
          <p:nvCxnSpPr>
            <p:cNvPr id="199" name="Shape 199"/>
            <p:cNvCxnSpPr/>
            <p:nvPr/>
          </p:nvCxnSpPr>
          <p:spPr>
            <a:xfrm>
              <a:off x="1179512" y="2616200"/>
              <a:ext cx="7170737" cy="0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0" name="Shape 200"/>
            <p:cNvCxnSpPr/>
            <p:nvPr/>
          </p:nvCxnSpPr>
          <p:spPr>
            <a:xfrm>
              <a:off x="1177925" y="2616200"/>
              <a:ext cx="0" cy="16192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1" name="Shape 201"/>
            <p:cNvCxnSpPr/>
            <p:nvPr/>
          </p:nvCxnSpPr>
          <p:spPr>
            <a:xfrm>
              <a:off x="3011486" y="2616200"/>
              <a:ext cx="0" cy="16192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2" name="Shape 202"/>
            <p:cNvCxnSpPr/>
            <p:nvPr/>
          </p:nvCxnSpPr>
          <p:spPr>
            <a:xfrm>
              <a:off x="4765675" y="2614611"/>
              <a:ext cx="0" cy="16192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3" name="Shape 203"/>
            <p:cNvCxnSpPr/>
            <p:nvPr/>
          </p:nvCxnSpPr>
          <p:spPr>
            <a:xfrm>
              <a:off x="6362700" y="2616200"/>
              <a:ext cx="0" cy="16192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4" name="Shape 204"/>
            <p:cNvCxnSpPr/>
            <p:nvPr/>
          </p:nvCxnSpPr>
          <p:spPr>
            <a:xfrm>
              <a:off x="8356600" y="2616200"/>
              <a:ext cx="0" cy="16192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5" name="Shape 205"/>
            <p:cNvCxnSpPr/>
            <p:nvPr/>
          </p:nvCxnSpPr>
          <p:spPr>
            <a:xfrm>
              <a:off x="4767262" y="2447925"/>
              <a:ext cx="0" cy="16192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252412" y="115886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Регіональна (географічна)</a:t>
            </a:r>
            <a:r>
              <a:rPr lang="en-US" sz="24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оргструктура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244475" y="981075"/>
            <a:ext cx="8691561" cy="547211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8829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На основі географічних ринків, в які компанія постачає свій товар</a:t>
            </a:r>
          </a:p>
          <a:p>
            <a:pPr marL="260350" marR="0" lvl="0" indent="-28829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Менеджери територіальих (регіональних) ринків відповідають за розробку і реалізацію стратегії, планів маркетингу на певних географічних ринках. 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813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Доцільна при випуску продукції для багатьох регіонів,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між якими спостерігаються суттєві відмінності, які слід враховувати в маркетинговій діяльності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(наприклад, в міжнародних компаніях).</a:t>
            </a:r>
            <a:endParaRPr sz="2000"/>
          </a:p>
        </p:txBody>
      </p:sp>
      <p:grpSp>
        <p:nvGrpSpPr>
          <p:cNvPr id="238" name="Shape 238"/>
          <p:cNvGrpSpPr/>
          <p:nvPr/>
        </p:nvGrpSpPr>
        <p:grpSpPr>
          <a:xfrm>
            <a:off x="426402" y="2862261"/>
            <a:ext cx="8114030" cy="1881505"/>
            <a:chOff x="469582" y="2220911"/>
            <a:chExt cx="8114030" cy="1881505"/>
          </a:xfrm>
        </p:grpSpPr>
        <p:sp>
          <p:nvSpPr>
            <p:cNvPr id="239" name="Shape 239"/>
            <p:cNvSpPr txBox="1"/>
            <p:nvPr/>
          </p:nvSpPr>
          <p:spPr>
            <a:xfrm>
              <a:off x="3249611" y="2220911"/>
              <a:ext cx="2895600" cy="687387"/>
            </a:xfrm>
            <a:prstGeom prst="rect">
              <a:avLst/>
            </a:prstGeom>
            <a:solidFill>
              <a:srgbClr val="FFFF66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20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Керівник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5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20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служби маркетингу</a:t>
              </a:r>
            </a:p>
          </p:txBody>
        </p:sp>
        <p:sp>
          <p:nvSpPr>
            <p:cNvPr id="240" name="Shape 240"/>
            <p:cNvSpPr txBox="1"/>
            <p:nvPr/>
          </p:nvSpPr>
          <p:spPr>
            <a:xfrm>
              <a:off x="469582" y="3192461"/>
              <a:ext cx="2000885" cy="895350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територіального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ринку А</a:t>
              </a:r>
              <a:endParaRPr sz="1500"/>
            </a:p>
          </p:txBody>
        </p:sp>
        <p:sp>
          <p:nvSpPr>
            <p:cNvPr id="241" name="Shape 241"/>
            <p:cNvSpPr txBox="1"/>
            <p:nvPr/>
          </p:nvSpPr>
          <p:spPr>
            <a:xfrm>
              <a:off x="2800032" y="3207066"/>
              <a:ext cx="1891030" cy="895350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  <a:endParaRPr lang="en-US" sz="15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>
                  <a:latin typeface="Tahoma"/>
                  <a:ea typeface="Tahoma"/>
                  <a:cs typeface="Tahoma"/>
                  <a:sym typeface="Tahoma"/>
                </a:rPr>
                <a:t>територіального</a:t>
              </a:r>
              <a:endParaRPr lang="en-US" sz="15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>
                  <a:latin typeface="Tahoma"/>
                  <a:ea typeface="Tahoma"/>
                  <a:cs typeface="Tahoma"/>
                  <a:sym typeface="Tahoma"/>
                </a:rPr>
                <a:t>ринку B</a:t>
              </a:r>
              <a:endParaRPr lang="en-US" sz="1500">
                <a:latin typeface="Tahoma"/>
                <a:ea typeface="Tahoma"/>
                <a:cs typeface="Tahoma"/>
              </a:endParaRPr>
            </a:p>
          </p:txBody>
        </p:sp>
        <p:sp>
          <p:nvSpPr>
            <p:cNvPr id="242" name="Shape 242"/>
            <p:cNvSpPr txBox="1"/>
            <p:nvPr/>
          </p:nvSpPr>
          <p:spPr>
            <a:xfrm>
              <a:off x="6872287" y="3179761"/>
              <a:ext cx="1711325" cy="895350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територіального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5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ринку Z</a:t>
              </a:r>
              <a:endParaRPr sz="1500"/>
            </a:p>
          </p:txBody>
        </p:sp>
        <p:sp>
          <p:nvSpPr>
            <p:cNvPr id="244" name="Shape 244"/>
            <p:cNvSpPr txBox="1"/>
            <p:nvPr/>
          </p:nvSpPr>
          <p:spPr>
            <a:xfrm>
              <a:off x="5103812" y="3207066"/>
              <a:ext cx="1435735" cy="895350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…</a:t>
              </a:r>
            </a:p>
          </p:txBody>
        </p:sp>
        <p:cxnSp>
          <p:nvCxnSpPr>
            <p:cNvPr id="245" name="Shape 245"/>
            <p:cNvCxnSpPr/>
            <p:nvPr/>
          </p:nvCxnSpPr>
          <p:spPr>
            <a:xfrm>
              <a:off x="1263650" y="3054350"/>
              <a:ext cx="6869112" cy="0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46" name="Shape 246"/>
            <p:cNvCxnSpPr/>
            <p:nvPr/>
          </p:nvCxnSpPr>
          <p:spPr>
            <a:xfrm>
              <a:off x="1262062" y="3054350"/>
              <a:ext cx="0" cy="131761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47" name="Shape 247"/>
            <p:cNvCxnSpPr/>
            <p:nvPr/>
          </p:nvCxnSpPr>
          <p:spPr>
            <a:xfrm>
              <a:off x="3019425" y="3054350"/>
              <a:ext cx="0" cy="131761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49" name="Shape 249"/>
            <p:cNvCxnSpPr/>
            <p:nvPr/>
          </p:nvCxnSpPr>
          <p:spPr>
            <a:xfrm>
              <a:off x="6229350" y="3054350"/>
              <a:ext cx="0" cy="131761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50" name="Shape 250"/>
            <p:cNvCxnSpPr/>
            <p:nvPr/>
          </p:nvCxnSpPr>
          <p:spPr>
            <a:xfrm>
              <a:off x="8139111" y="3054350"/>
              <a:ext cx="0" cy="131761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51" name="Shape 251"/>
            <p:cNvCxnSpPr/>
            <p:nvPr/>
          </p:nvCxnSpPr>
          <p:spPr>
            <a:xfrm>
              <a:off x="4700587" y="2914650"/>
              <a:ext cx="0" cy="130175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8604250" y="6534150"/>
            <a:ext cx="355600" cy="1920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endParaRPr/>
          </a:p>
        </p:txBody>
      </p:sp>
      <p:sp>
        <p:nvSpPr>
          <p:cNvPr id="213" name="Shape 213"/>
          <p:cNvSpPr txBox="1"/>
          <p:nvPr/>
        </p:nvSpPr>
        <p:spPr>
          <a:xfrm>
            <a:off x="252412" y="115886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Товарна (п</a:t>
            </a: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родуктова)</a:t>
            </a:r>
            <a:r>
              <a:rPr lang="en-US" sz="24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оргструктура 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244475" y="981075"/>
            <a:ext cx="8691561" cy="547211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8829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uk-UA" altLang="en-US" sz="2000" b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Організація управління за товарами /товарними лініями або торговельними марками</a:t>
            </a:r>
          </a:p>
          <a:p>
            <a:pPr marL="260350" marR="0" lvl="0" indent="-28829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Продукт-менеджер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або </a:t>
            </a:r>
            <a:r>
              <a:rPr lang="en-US" sz="2000" i="1">
                <a:latin typeface="Verdana"/>
                <a:ea typeface="Verdana"/>
                <a:cs typeface="Verdana"/>
                <a:sym typeface="Verdana"/>
              </a:rPr>
              <a:t>бренд-менеджер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відповідає за розробку і реалізацію стратегій,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річних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планів маркетингу для певного товару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/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бренду, взаємодіє з ін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ш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ими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відділами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lang="uk-UA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813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Доцільна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коли компанія випускає </a:t>
            </a: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широку номенклатуру товарів, великий асортимент</a:t>
            </a:r>
            <a:r>
              <a:rPr lang="ru-RU" alt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ма</a:t>
            </a:r>
            <a:r>
              <a:rPr lang="uk-UA" alt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є багато торговельних марок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(наприклад,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великих підприємства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х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).</a:t>
            </a:r>
            <a:endParaRPr sz="2000"/>
          </a:p>
        </p:txBody>
      </p:sp>
      <p:grpSp>
        <p:nvGrpSpPr>
          <p:cNvPr id="52" name="Группа 51"/>
          <p:cNvGrpSpPr/>
          <p:nvPr/>
        </p:nvGrpSpPr>
        <p:grpSpPr>
          <a:xfrm>
            <a:off x="189230" y="2731770"/>
            <a:ext cx="8764905" cy="2360930"/>
            <a:chOff x="277" y="4820"/>
            <a:chExt cx="13803" cy="3718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758" y="4820"/>
              <a:ext cx="13183" cy="2100"/>
              <a:chOff x="760" y="5438"/>
              <a:chExt cx="13183" cy="2100"/>
            </a:xfrm>
          </p:grpSpPr>
          <p:sp>
            <p:nvSpPr>
              <p:cNvPr id="216" name="Shape 216"/>
              <p:cNvSpPr txBox="1"/>
              <p:nvPr/>
            </p:nvSpPr>
            <p:spPr>
              <a:xfrm>
                <a:off x="4109" y="5438"/>
                <a:ext cx="6180" cy="531"/>
              </a:xfrm>
              <a:prstGeom prst="rect">
                <a:avLst/>
              </a:prstGeom>
              <a:solidFill>
                <a:srgbClr val="FFFF66"/>
              </a:solidFill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457200" marR="0" lvl="0" indent="-4572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Tahoma"/>
                  <a:buNone/>
                </a:pPr>
                <a:r>
                  <a:rPr lang="en-US" sz="20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Керівник служби маркетингу</a:t>
                </a:r>
              </a:p>
            </p:txBody>
          </p:sp>
          <p:sp>
            <p:nvSpPr>
              <p:cNvPr id="217" name="Shape 217"/>
              <p:cNvSpPr txBox="1"/>
              <p:nvPr/>
            </p:nvSpPr>
            <p:spPr>
              <a:xfrm>
                <a:off x="760" y="6450"/>
                <a:ext cx="3465" cy="1041"/>
              </a:xfrm>
              <a:prstGeom prst="rect">
                <a:avLst/>
              </a:prstGeom>
              <a:solidFill>
                <a:srgbClr val="99FF99"/>
              </a:solidFill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635" marR="0" lvl="0" indent="0" algn="ctr" defTabSz="0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tabLst>
                    <a:tab pos="895350" algn="l"/>
                  </a:tabLst>
                </a:pPr>
                <a:r>
                  <a:rPr 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Менеджер </a:t>
                </a:r>
                <a:r>
                  <a:rPr lang="uk-UA" alt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товарної категорії</a:t>
                </a:r>
                <a:r>
                  <a:rPr 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 А</a:t>
                </a:r>
              </a:p>
            </p:txBody>
          </p:sp>
          <p:sp>
            <p:nvSpPr>
              <p:cNvPr id="221" name="Shape 221"/>
              <p:cNvSpPr txBox="1"/>
              <p:nvPr/>
            </p:nvSpPr>
            <p:spPr>
              <a:xfrm>
                <a:off x="6353" y="6439"/>
                <a:ext cx="1895" cy="1041"/>
              </a:xfrm>
              <a:prstGeom prst="rect">
                <a:avLst/>
              </a:prstGeom>
              <a:solidFill>
                <a:srgbClr val="99FF99"/>
              </a:solidFill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457200" marR="0" lvl="0" indent="-4572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Tahoma"/>
                  <a:buNone/>
                </a:pPr>
                <a:r>
                  <a:rPr 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…</a:t>
                </a:r>
              </a:p>
            </p:txBody>
          </p:sp>
          <p:cxnSp>
            <p:nvCxnSpPr>
              <p:cNvPr id="222" name="Shape 222"/>
              <p:cNvCxnSpPr/>
              <p:nvPr/>
            </p:nvCxnSpPr>
            <p:spPr>
              <a:xfrm>
                <a:off x="1978" y="6213"/>
                <a:ext cx="10692" cy="0"/>
              </a:xfrm>
              <a:prstGeom prst="straightConnector1">
                <a:avLst/>
              </a:prstGeom>
              <a:noFill/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cxnSp>
          <p:cxnSp>
            <p:nvCxnSpPr>
              <p:cNvPr id="223" name="Shape 223"/>
              <p:cNvCxnSpPr/>
              <p:nvPr/>
            </p:nvCxnSpPr>
            <p:spPr>
              <a:xfrm>
                <a:off x="1975" y="6213"/>
                <a:ext cx="0" cy="227"/>
              </a:xfrm>
              <a:prstGeom prst="straightConnector1">
                <a:avLst/>
              </a:prstGeom>
              <a:noFill/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cxnSp>
          <p:cxnSp>
            <p:nvCxnSpPr>
              <p:cNvPr id="225" name="Shape 225"/>
              <p:cNvCxnSpPr/>
              <p:nvPr/>
            </p:nvCxnSpPr>
            <p:spPr>
              <a:xfrm>
                <a:off x="7332" y="5963"/>
                <a:ext cx="0" cy="227"/>
              </a:xfrm>
              <a:prstGeom prst="straightConnector1">
                <a:avLst/>
              </a:prstGeom>
              <a:noFill/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cxnSp>
          <p:cxnSp>
            <p:nvCxnSpPr>
              <p:cNvPr id="226" name="Shape 226"/>
              <p:cNvCxnSpPr/>
              <p:nvPr/>
            </p:nvCxnSpPr>
            <p:spPr>
              <a:xfrm>
                <a:off x="7324" y="6235"/>
                <a:ext cx="0" cy="227"/>
              </a:xfrm>
              <a:prstGeom prst="straightConnector1">
                <a:avLst/>
              </a:prstGeom>
              <a:noFill/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cxnSp>
          <p:cxnSp>
            <p:nvCxnSpPr>
              <p:cNvPr id="227" name="Shape 227"/>
              <p:cNvCxnSpPr/>
              <p:nvPr/>
            </p:nvCxnSpPr>
            <p:spPr>
              <a:xfrm>
                <a:off x="12680" y="6213"/>
                <a:ext cx="0" cy="227"/>
              </a:xfrm>
              <a:prstGeom prst="straightConnector1">
                <a:avLst/>
              </a:prstGeom>
              <a:noFill/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cxnSp>
          <p:sp>
            <p:nvSpPr>
              <p:cNvPr id="3" name="Shape 217"/>
              <p:cNvSpPr txBox="1"/>
              <p:nvPr/>
            </p:nvSpPr>
            <p:spPr>
              <a:xfrm>
                <a:off x="10478" y="6497"/>
                <a:ext cx="3465" cy="1041"/>
              </a:xfrm>
              <a:prstGeom prst="rect">
                <a:avLst/>
              </a:prstGeom>
              <a:solidFill>
                <a:srgbClr val="99FF99"/>
              </a:solidFill>
              <a:ln w="9525" cap="sq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635" marR="0" lvl="0" indent="0" algn="ctr" defTabSz="0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tabLst>
                    <a:tab pos="895350" algn="l"/>
                  </a:tabLst>
                </a:pPr>
                <a:r>
                  <a:rPr 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Менеджер </a:t>
                </a:r>
                <a:r>
                  <a:rPr lang="uk-UA" alt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товарної категорії </a:t>
                </a:r>
                <a:r>
                  <a:rPr lang="en-US" sz="1600" b="0" i="0" u="none" strike="noStrike" cap="non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  <a:sym typeface="Tahoma"/>
                  </a:rPr>
                  <a:t> Z</a:t>
                </a:r>
                <a:endParaRPr lang="de-DE" alt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cxnSp>
          <p:nvCxnSpPr>
            <p:cNvPr id="5" name="Прямое соединение 4"/>
            <p:cNvCxnSpPr/>
            <p:nvPr/>
          </p:nvCxnSpPr>
          <p:spPr>
            <a:xfrm flipH="1">
              <a:off x="2011" y="6967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ое соединение 5"/>
            <p:cNvCxnSpPr/>
            <p:nvPr/>
          </p:nvCxnSpPr>
          <p:spPr>
            <a:xfrm flipV="1">
              <a:off x="777" y="7221"/>
              <a:ext cx="4033" cy="2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277" y="7454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altLang="ru-RU">
                  <a:solidFill>
                    <a:schemeClr val="tx1"/>
                  </a:solidFill>
                </a:rPr>
                <a:t>Менеджер товару (ТМ) А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135" y="7483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altLang="ru-RU">
                  <a:solidFill>
                    <a:schemeClr val="tx1"/>
                  </a:solidFill>
                </a:rPr>
                <a:t>Менеджер товару (ТМ) </a:t>
              </a:r>
              <a:r>
                <a:rPr lang="de-DE" altLang="uk-UA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036" y="7505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altLang="uk-UA">
                  <a:solidFill>
                    <a:schemeClr val="tx1"/>
                  </a:solidFill>
                </a:rPr>
                <a:t>....</a:t>
              </a:r>
            </a:p>
          </p:txBody>
        </p:sp>
        <p:cxnSp>
          <p:nvCxnSpPr>
            <p:cNvPr id="12" name="Прямое соединение 11"/>
            <p:cNvCxnSpPr/>
            <p:nvPr/>
          </p:nvCxnSpPr>
          <p:spPr>
            <a:xfrm flipH="1">
              <a:off x="754" y="7221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ое соединение 12"/>
            <p:cNvCxnSpPr/>
            <p:nvPr/>
          </p:nvCxnSpPr>
          <p:spPr>
            <a:xfrm flipH="1">
              <a:off x="2865" y="7242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ое соединение 13"/>
            <p:cNvCxnSpPr/>
            <p:nvPr/>
          </p:nvCxnSpPr>
          <p:spPr>
            <a:xfrm flipH="1">
              <a:off x="4767" y="7221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ое соединение 14"/>
            <p:cNvCxnSpPr/>
            <p:nvPr/>
          </p:nvCxnSpPr>
          <p:spPr>
            <a:xfrm flipH="1">
              <a:off x="12672" y="6989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ое соединение 15"/>
            <p:cNvCxnSpPr/>
            <p:nvPr/>
          </p:nvCxnSpPr>
          <p:spPr>
            <a:xfrm flipV="1">
              <a:off x="9123" y="7287"/>
              <a:ext cx="4033" cy="2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8623" y="7520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altLang="ru-RU">
                  <a:solidFill>
                    <a:schemeClr val="tx1"/>
                  </a:solidFill>
                </a:rPr>
                <a:t>Менеджер товару (ТМ) </a:t>
              </a:r>
              <a:r>
                <a:rPr lang="de-DE" altLang="uk-UA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0481" y="7519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altLang="ru-RU">
                  <a:solidFill>
                    <a:schemeClr val="tx1"/>
                  </a:solidFill>
                </a:rPr>
                <a:t>Менеджер товару (ТМ) </a:t>
              </a:r>
              <a:r>
                <a:rPr lang="de-DE" altLang="uk-UA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2382" y="7512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altLang="uk-UA">
                  <a:solidFill>
                    <a:schemeClr val="tx1"/>
                  </a:solidFill>
                </a:rPr>
                <a:t>....</a:t>
              </a:r>
            </a:p>
          </p:txBody>
        </p:sp>
        <p:cxnSp>
          <p:nvCxnSpPr>
            <p:cNvPr id="20" name="Прямое соединение 19"/>
            <p:cNvCxnSpPr/>
            <p:nvPr/>
          </p:nvCxnSpPr>
          <p:spPr>
            <a:xfrm flipH="1">
              <a:off x="9100" y="7287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ое соединение 20"/>
            <p:cNvCxnSpPr/>
            <p:nvPr/>
          </p:nvCxnSpPr>
          <p:spPr>
            <a:xfrm flipH="1">
              <a:off x="11211" y="7308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ое соединение 21"/>
            <p:cNvCxnSpPr/>
            <p:nvPr/>
          </p:nvCxnSpPr>
          <p:spPr>
            <a:xfrm flipH="1">
              <a:off x="13113" y="7287"/>
              <a:ext cx="3" cy="25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Прямоугольник 48"/>
            <p:cNvSpPr/>
            <p:nvPr/>
          </p:nvSpPr>
          <p:spPr>
            <a:xfrm>
              <a:off x="6423" y="7453"/>
              <a:ext cx="1698" cy="1019"/>
            </a:xfrm>
            <a:prstGeom prst="rect">
              <a:avLst/>
            </a:prstGeom>
            <a:noFill/>
            <a:ln w="19050" cmpd="sng">
              <a:solidFill>
                <a:schemeClr val="bg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altLang="ru-RU">
                  <a:solidFill>
                    <a:schemeClr val="tx1"/>
                  </a:solidFill>
                </a:rPr>
                <a:t>...</a:t>
              </a:r>
            </a:p>
          </p:txBody>
        </p:sp>
        <p:cxnSp>
          <p:nvCxnSpPr>
            <p:cNvPr id="51" name="Прямое соединение 50"/>
            <p:cNvCxnSpPr>
              <a:stCxn id="221" idx="2"/>
              <a:endCxn id="49" idx="0"/>
            </p:cNvCxnSpPr>
            <p:nvPr/>
          </p:nvCxnSpPr>
          <p:spPr>
            <a:xfrm flipH="1">
              <a:off x="7272" y="6862"/>
              <a:ext cx="27" cy="591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/>
        </p:nvSpPr>
        <p:spPr>
          <a:xfrm>
            <a:off x="8604250" y="6534150"/>
            <a:ext cx="355600" cy="1920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endParaRPr/>
          </a:p>
        </p:txBody>
      </p:sp>
      <p:sp>
        <p:nvSpPr>
          <p:cNvPr id="259" name="Shape 259"/>
          <p:cNvSpPr txBox="1"/>
          <p:nvPr/>
        </p:nvSpPr>
        <p:spPr>
          <a:xfrm>
            <a:off x="252412" y="115886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Ринкова (сегментна)</a:t>
            </a:r>
            <a:r>
              <a:rPr lang="en-US" sz="24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оргструктура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228600" y="890905"/>
            <a:ext cx="8900160" cy="593534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8829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Організація управління за покупцями</a:t>
            </a:r>
          </a:p>
          <a:p>
            <a:pPr marL="260350" marR="0" lvl="0" indent="-288290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Менеджери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окремих ринків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(с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егмент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ів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ринку) відповідають за розробку і реалізацію стратегії, планів маркетингу на певних галузевих ринках або сегментах.</a:t>
            </a: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60350" algn="l" rtl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Times New Roman"/>
              <a:buNone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Доцільна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, коли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</a:p>
          <a:p>
            <a:pPr marL="708025" marR="0" lvl="1" indent="-281305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❑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ринки збуту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дуже різняться 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lang="ru-RU" altLang="en-US" sz="2000">
                <a:latin typeface="Verdana"/>
                <a:ea typeface="Verdana"/>
                <a:cs typeface="Verdana"/>
                <a:sym typeface="Verdana"/>
              </a:rPr>
              <a:t>В2В</a:t>
            </a:r>
            <a:r>
              <a:rPr lang="uk-UA" altLang="ru-RU" sz="200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altLang="en-US" sz="2000">
                <a:latin typeface="Verdana"/>
                <a:ea typeface="Verdana"/>
                <a:cs typeface="Verdana"/>
                <a:sym typeface="Verdana"/>
              </a:rPr>
              <a:t>В2С</a:t>
            </a:r>
            <a:r>
              <a:rPr lang="uk-UA" altLang="ru-RU" sz="200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altLang="ru-RU" sz="2000">
                <a:latin typeface="Verdana"/>
                <a:ea typeface="Verdana"/>
                <a:cs typeface="Verdana"/>
                <a:sym typeface="Verdana"/>
              </a:rPr>
              <a:t>B2G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)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708025" marR="0" lvl="1" indent="-281305" algn="l" rtl="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SzPct val="100000"/>
              <a:buFont typeface="Noto Symbol"/>
              <a:buChar char="❑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різні уподобання споживачів </a:t>
            </a: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різних сегментів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(На В2С: середні, </a:t>
            </a:r>
            <a:r>
              <a:rPr lang="de-DE" alt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VIP</a:t>
            </a:r>
            <a:r>
              <a:rPr lang="uk-UA" altLang="de-DE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 Або В2В-с</a:t>
            </a:r>
            <a:r>
              <a:rPr lang="ru-RU" altLang="en-US" sz="2000">
                <a:latin typeface="Verdana"/>
                <a:ea typeface="Verdana"/>
                <a:cs typeface="Verdana"/>
                <a:sym typeface="Verdana"/>
              </a:rPr>
              <a:t>поживач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і з різних галузей, які потребують різних підходів - наприклад, банки, виробничі підприємства тощо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).</a:t>
            </a:r>
            <a:endParaRPr sz="2000"/>
          </a:p>
        </p:txBody>
      </p:sp>
      <p:grpSp>
        <p:nvGrpSpPr>
          <p:cNvPr id="261" name="Shape 261"/>
          <p:cNvGrpSpPr/>
          <p:nvPr/>
        </p:nvGrpSpPr>
        <p:grpSpPr>
          <a:xfrm>
            <a:off x="484505" y="2299970"/>
            <a:ext cx="8243570" cy="1676400"/>
            <a:chOff x="520700" y="2543175"/>
            <a:chExt cx="8243570" cy="1676400"/>
          </a:xfrm>
        </p:grpSpPr>
        <p:sp>
          <p:nvSpPr>
            <p:cNvPr id="262" name="Shape 262"/>
            <p:cNvSpPr txBox="1"/>
            <p:nvPr/>
          </p:nvSpPr>
          <p:spPr>
            <a:xfrm>
              <a:off x="2322195" y="2543175"/>
              <a:ext cx="5395595" cy="495300"/>
            </a:xfrm>
            <a:prstGeom prst="rect">
              <a:avLst/>
            </a:prstGeom>
            <a:solidFill>
              <a:srgbClr val="FFFF66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20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Керівник служби маркетингу</a:t>
              </a:r>
            </a:p>
          </p:txBody>
        </p:sp>
        <p:sp>
          <p:nvSpPr>
            <p:cNvPr id="263" name="Shape 263"/>
            <p:cNvSpPr txBox="1"/>
            <p:nvPr/>
          </p:nvSpPr>
          <p:spPr>
            <a:xfrm>
              <a:off x="520700" y="3406775"/>
              <a:ext cx="2019935" cy="81089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  <a:r>
                <a:rPr lang="uk-UA" alt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з </a:t>
              </a:r>
              <a:r>
                <a:rPr lang="uk-UA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ринку (</a:t>
              </a: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сегменту</a:t>
              </a:r>
              <a:r>
                <a:rPr lang="uk-UA" alt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)</a:t>
              </a: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 А</a:t>
              </a:r>
            </a:p>
          </p:txBody>
        </p:sp>
        <p:sp>
          <p:nvSpPr>
            <p:cNvPr id="265" name="Shape 265"/>
            <p:cNvSpPr txBox="1"/>
            <p:nvPr/>
          </p:nvSpPr>
          <p:spPr>
            <a:xfrm>
              <a:off x="4930140" y="3407410"/>
              <a:ext cx="2157095" cy="81089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  <a:r>
                <a:rPr lang="uk-UA" alt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з ринку </a:t>
              </a:r>
              <a:endParaRPr lang="en-US" sz="1600" b="0" i="0" u="none" strike="noStrike" cap="none" baseline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</a:pPr>
              <a:r>
                <a:rPr lang="uk-UA" alt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(</a:t>
              </a: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сегменту</a:t>
              </a:r>
              <a:r>
                <a:rPr lang="uk-UA" alt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)</a:t>
              </a: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 Х</a:t>
              </a:r>
            </a:p>
          </p:txBody>
        </p:sp>
        <p:sp>
          <p:nvSpPr>
            <p:cNvPr id="266" name="Shape 266"/>
            <p:cNvSpPr txBox="1"/>
            <p:nvPr/>
          </p:nvSpPr>
          <p:spPr>
            <a:xfrm>
              <a:off x="7394575" y="3408680"/>
              <a:ext cx="1369695" cy="81089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…</a:t>
              </a:r>
            </a:p>
          </p:txBody>
        </p:sp>
        <p:sp>
          <p:nvSpPr>
            <p:cNvPr id="267" name="Shape 267"/>
            <p:cNvSpPr txBox="1"/>
            <p:nvPr/>
          </p:nvSpPr>
          <p:spPr>
            <a:xfrm>
              <a:off x="3133725" y="3392170"/>
              <a:ext cx="1220470" cy="81089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…</a:t>
              </a:r>
            </a:p>
          </p:txBody>
        </p:sp>
        <p:cxnSp>
          <p:nvCxnSpPr>
            <p:cNvPr id="268" name="Shape 268"/>
            <p:cNvCxnSpPr/>
            <p:nvPr/>
          </p:nvCxnSpPr>
          <p:spPr>
            <a:xfrm>
              <a:off x="1270000" y="3225800"/>
              <a:ext cx="6880225" cy="0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69" name="Shape 269"/>
            <p:cNvCxnSpPr/>
            <p:nvPr/>
          </p:nvCxnSpPr>
          <p:spPr>
            <a:xfrm>
              <a:off x="1266825" y="3225800"/>
              <a:ext cx="0" cy="17303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71" name="Shape 271"/>
            <p:cNvCxnSpPr/>
            <p:nvPr/>
          </p:nvCxnSpPr>
          <p:spPr>
            <a:xfrm>
              <a:off x="3787775" y="3240086"/>
              <a:ext cx="0" cy="17303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72" name="Shape 272"/>
            <p:cNvCxnSpPr/>
            <p:nvPr/>
          </p:nvCxnSpPr>
          <p:spPr>
            <a:xfrm>
              <a:off x="6243637" y="3225800"/>
              <a:ext cx="0" cy="17303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73" name="Shape 273"/>
            <p:cNvCxnSpPr/>
            <p:nvPr/>
          </p:nvCxnSpPr>
          <p:spPr>
            <a:xfrm>
              <a:off x="8156575" y="3225800"/>
              <a:ext cx="0" cy="17303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74" name="Shape 274"/>
            <p:cNvCxnSpPr/>
            <p:nvPr/>
          </p:nvCxnSpPr>
          <p:spPr>
            <a:xfrm>
              <a:off x="4713287" y="3044825"/>
              <a:ext cx="0" cy="17303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/>
        </p:nvSpPr>
        <p:spPr>
          <a:xfrm>
            <a:off x="252412" y="115886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Матрична</a:t>
            </a:r>
            <a:r>
              <a:rPr lang="en-US" sz="24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оргструктура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235585" y="894080"/>
            <a:ext cx="8691561" cy="547211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Комбінації: функціонально-продуктова, функціонально-ринкова, продуктово-ринкова, товарно-регіональна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тощо.</a:t>
            </a: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Доцільна для компаній, що мають велику кількість асортиментних груп і оперують на різних ринках.</a:t>
            </a:r>
          </a:p>
          <a:p>
            <a:pPr marL="260350" marR="0" lvl="0" indent="-2755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ymbol"/>
              <a:buChar char="■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Недоліки: висока вартість, конфліктність, складність розподілу повноважень і відповідальності.</a:t>
            </a:r>
          </a:p>
        </p:txBody>
      </p:sp>
      <p:grpSp>
        <p:nvGrpSpPr>
          <p:cNvPr id="2" name="Группа 0"/>
          <p:cNvGrpSpPr/>
          <p:nvPr/>
        </p:nvGrpSpPr>
        <p:grpSpPr>
          <a:xfrm>
            <a:off x="544195" y="1640840"/>
            <a:ext cx="8182610" cy="3439795"/>
            <a:chOff x="690" y="4492"/>
            <a:chExt cx="12886" cy="5417"/>
          </a:xfrm>
        </p:grpSpPr>
        <p:sp>
          <p:nvSpPr>
            <p:cNvPr id="284" name="Shape 284"/>
            <p:cNvSpPr txBox="1"/>
            <p:nvPr/>
          </p:nvSpPr>
          <p:spPr>
            <a:xfrm>
              <a:off x="3685" y="4492"/>
              <a:ext cx="7257" cy="640"/>
            </a:xfrm>
            <a:prstGeom prst="rect">
              <a:avLst/>
            </a:prstGeom>
            <a:solidFill>
              <a:srgbClr val="FFFF66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20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Керівник служби маркетингу</a:t>
              </a:r>
            </a:p>
          </p:txBody>
        </p:sp>
        <p:sp>
          <p:nvSpPr>
            <p:cNvPr id="285" name="Shape 285"/>
            <p:cNvSpPr txBox="1"/>
            <p:nvPr/>
          </p:nvSpPr>
          <p:spPr>
            <a:xfrm>
              <a:off x="690" y="5570"/>
              <a:ext cx="2950" cy="130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Відділ планування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нової продукції</a:t>
              </a:r>
            </a:p>
          </p:txBody>
        </p:sp>
        <p:sp>
          <p:nvSpPr>
            <p:cNvPr id="286" name="Shape 286"/>
            <p:cNvSpPr txBox="1"/>
            <p:nvPr/>
          </p:nvSpPr>
          <p:spPr>
            <a:xfrm>
              <a:off x="4080" y="5570"/>
              <a:ext cx="3187" cy="130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Відділ дослідження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ринку</a:t>
              </a:r>
            </a:p>
          </p:txBody>
        </p:sp>
        <p:sp>
          <p:nvSpPr>
            <p:cNvPr id="287" name="Shape 287"/>
            <p:cNvSpPr txBox="1"/>
            <p:nvPr/>
          </p:nvSpPr>
          <p:spPr>
            <a:xfrm>
              <a:off x="11122" y="5527"/>
              <a:ext cx="2407" cy="130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Відділ збуту</a:t>
              </a:r>
            </a:p>
          </p:txBody>
        </p:sp>
        <p:sp>
          <p:nvSpPr>
            <p:cNvPr id="288" name="Shape 288"/>
            <p:cNvSpPr txBox="1"/>
            <p:nvPr/>
          </p:nvSpPr>
          <p:spPr>
            <a:xfrm>
              <a:off x="7835" y="5542"/>
              <a:ext cx="2837" cy="1305"/>
            </a:xfrm>
            <a:prstGeom prst="rect">
              <a:avLst/>
            </a:prstGeom>
            <a:solidFill>
              <a:srgbClr val="99FF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Відділ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реклами</a:t>
              </a:r>
            </a:p>
          </p:txBody>
        </p:sp>
        <p:cxnSp>
          <p:nvCxnSpPr>
            <p:cNvPr id="289" name="Shape 289"/>
            <p:cNvCxnSpPr/>
            <p:nvPr/>
          </p:nvCxnSpPr>
          <p:spPr>
            <a:xfrm>
              <a:off x="1927" y="5352"/>
              <a:ext cx="10827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90" name="Shape 290"/>
            <p:cNvCxnSpPr/>
            <p:nvPr/>
          </p:nvCxnSpPr>
          <p:spPr>
            <a:xfrm>
              <a:off x="1925" y="5352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91" name="Shape 291"/>
            <p:cNvCxnSpPr/>
            <p:nvPr/>
          </p:nvCxnSpPr>
          <p:spPr>
            <a:xfrm>
              <a:off x="5612" y="5347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92" name="Shape 292"/>
            <p:cNvCxnSpPr/>
            <p:nvPr/>
          </p:nvCxnSpPr>
          <p:spPr>
            <a:xfrm>
              <a:off x="9180" y="5340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93" name="Shape 293"/>
            <p:cNvCxnSpPr/>
            <p:nvPr/>
          </p:nvCxnSpPr>
          <p:spPr>
            <a:xfrm>
              <a:off x="12765" y="5335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94" name="Shape 294"/>
            <p:cNvCxnSpPr/>
            <p:nvPr/>
          </p:nvCxnSpPr>
          <p:spPr>
            <a:xfrm>
              <a:off x="7340" y="5132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95" name="Shape 295"/>
            <p:cNvSpPr txBox="1"/>
            <p:nvPr/>
          </p:nvSpPr>
          <p:spPr>
            <a:xfrm>
              <a:off x="737" y="7100"/>
              <a:ext cx="2950" cy="1305"/>
            </a:xfrm>
            <a:prstGeom prst="rect">
              <a:avLst/>
            </a:prstGeom>
            <a:solidFill>
              <a:srgbClr val="99CCFF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планування тов. А</a:t>
              </a:r>
            </a:p>
          </p:txBody>
        </p:sp>
        <p:sp>
          <p:nvSpPr>
            <p:cNvPr id="296" name="Shape 296"/>
            <p:cNvSpPr txBox="1"/>
            <p:nvPr/>
          </p:nvSpPr>
          <p:spPr>
            <a:xfrm>
              <a:off x="4127" y="7100"/>
              <a:ext cx="3187" cy="1305"/>
            </a:xfrm>
            <a:prstGeom prst="rect">
              <a:avLst/>
            </a:prstGeom>
            <a:solidFill>
              <a:srgbClr val="99CCFF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дослідження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ринку тов. А</a:t>
              </a:r>
            </a:p>
          </p:txBody>
        </p:sp>
        <p:sp>
          <p:nvSpPr>
            <p:cNvPr id="297" name="Shape 297"/>
            <p:cNvSpPr txBox="1"/>
            <p:nvPr/>
          </p:nvSpPr>
          <p:spPr>
            <a:xfrm>
              <a:off x="11170" y="7057"/>
              <a:ext cx="2407" cy="1305"/>
            </a:xfrm>
            <a:prstGeom prst="rect">
              <a:avLst/>
            </a:prstGeom>
            <a:solidFill>
              <a:srgbClr val="99CCFF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збуту тов. А</a:t>
              </a:r>
            </a:p>
          </p:txBody>
        </p:sp>
        <p:sp>
          <p:nvSpPr>
            <p:cNvPr id="298" name="Shape 298"/>
            <p:cNvSpPr txBox="1"/>
            <p:nvPr/>
          </p:nvSpPr>
          <p:spPr>
            <a:xfrm>
              <a:off x="7882" y="7072"/>
              <a:ext cx="2837" cy="1305"/>
            </a:xfrm>
            <a:prstGeom prst="rect">
              <a:avLst/>
            </a:prstGeom>
            <a:solidFill>
              <a:srgbClr val="99CCFF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реклами тов. А</a:t>
              </a:r>
            </a:p>
          </p:txBody>
        </p:sp>
        <p:cxnSp>
          <p:nvCxnSpPr>
            <p:cNvPr id="299" name="Shape 299"/>
            <p:cNvCxnSpPr/>
            <p:nvPr/>
          </p:nvCxnSpPr>
          <p:spPr>
            <a:xfrm>
              <a:off x="1987" y="6882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00" name="Shape 300"/>
            <p:cNvCxnSpPr/>
            <p:nvPr/>
          </p:nvCxnSpPr>
          <p:spPr>
            <a:xfrm>
              <a:off x="5660" y="6900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01" name="Shape 301"/>
            <p:cNvCxnSpPr/>
            <p:nvPr/>
          </p:nvCxnSpPr>
          <p:spPr>
            <a:xfrm>
              <a:off x="9242" y="6870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02" name="Shape 302"/>
            <p:cNvCxnSpPr/>
            <p:nvPr/>
          </p:nvCxnSpPr>
          <p:spPr>
            <a:xfrm>
              <a:off x="12827" y="6865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03" name="Shape 303"/>
            <p:cNvSpPr txBox="1"/>
            <p:nvPr/>
          </p:nvSpPr>
          <p:spPr>
            <a:xfrm>
              <a:off x="710" y="8605"/>
              <a:ext cx="2950" cy="1305"/>
            </a:xfrm>
            <a:prstGeom prst="rect">
              <a:avLst/>
            </a:prstGeom>
            <a:solidFill>
              <a:srgbClr val="FFCC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планування тов. Б</a:t>
              </a:r>
            </a:p>
          </p:txBody>
        </p:sp>
        <p:sp>
          <p:nvSpPr>
            <p:cNvPr id="304" name="Shape 304"/>
            <p:cNvSpPr txBox="1"/>
            <p:nvPr/>
          </p:nvSpPr>
          <p:spPr>
            <a:xfrm>
              <a:off x="4100" y="8605"/>
              <a:ext cx="3187" cy="1305"/>
            </a:xfrm>
            <a:prstGeom prst="rect">
              <a:avLst/>
            </a:prstGeom>
            <a:solidFill>
              <a:srgbClr val="FFCC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дослідження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ринку тов. Б</a:t>
              </a:r>
            </a:p>
          </p:txBody>
        </p:sp>
        <p:sp>
          <p:nvSpPr>
            <p:cNvPr id="305" name="Shape 305"/>
            <p:cNvSpPr txBox="1"/>
            <p:nvPr/>
          </p:nvSpPr>
          <p:spPr>
            <a:xfrm>
              <a:off x="11142" y="8562"/>
              <a:ext cx="2407" cy="1305"/>
            </a:xfrm>
            <a:prstGeom prst="rect">
              <a:avLst/>
            </a:prstGeom>
            <a:solidFill>
              <a:srgbClr val="FFCC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збуту тов. Б</a:t>
              </a:r>
            </a:p>
          </p:txBody>
        </p:sp>
        <p:sp>
          <p:nvSpPr>
            <p:cNvPr id="306" name="Shape 306"/>
            <p:cNvSpPr txBox="1"/>
            <p:nvPr/>
          </p:nvSpPr>
          <p:spPr>
            <a:xfrm>
              <a:off x="7855" y="8577"/>
              <a:ext cx="2837" cy="1305"/>
            </a:xfrm>
            <a:prstGeom prst="rect">
              <a:avLst/>
            </a:prstGeom>
            <a:solidFill>
              <a:srgbClr val="FFCC99"/>
            </a:solidFill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457200" marR="0" lvl="0" indent="-4572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Менеджер з</a:t>
              </a:r>
            </a:p>
            <a:p>
              <a:pPr marL="457200" marR="0" lvl="0" indent="-45720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ahoma"/>
                <a:buNone/>
              </a:pPr>
              <a:r>
                <a:rPr lang="en-US" sz="1600" b="0" i="0" u="none" strike="noStrike" cap="none" baseline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реклами тов. Б</a:t>
              </a:r>
            </a:p>
          </p:txBody>
        </p:sp>
        <p:cxnSp>
          <p:nvCxnSpPr>
            <p:cNvPr id="307" name="Shape 307"/>
            <p:cNvCxnSpPr/>
            <p:nvPr/>
          </p:nvCxnSpPr>
          <p:spPr>
            <a:xfrm>
              <a:off x="1960" y="8387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08" name="Shape 308"/>
            <p:cNvCxnSpPr/>
            <p:nvPr/>
          </p:nvCxnSpPr>
          <p:spPr>
            <a:xfrm>
              <a:off x="5647" y="8405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09" name="Shape 309"/>
            <p:cNvCxnSpPr/>
            <p:nvPr/>
          </p:nvCxnSpPr>
          <p:spPr>
            <a:xfrm>
              <a:off x="9215" y="8375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0" name="Shape 310"/>
            <p:cNvCxnSpPr/>
            <p:nvPr/>
          </p:nvCxnSpPr>
          <p:spPr>
            <a:xfrm>
              <a:off x="12800" y="8370"/>
              <a:ext cx="2" cy="217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1" name="Shape 311"/>
            <p:cNvCxnSpPr/>
            <p:nvPr/>
          </p:nvCxnSpPr>
          <p:spPr>
            <a:xfrm>
              <a:off x="3685" y="7667"/>
              <a:ext cx="452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2" name="Shape 312"/>
            <p:cNvCxnSpPr/>
            <p:nvPr/>
          </p:nvCxnSpPr>
          <p:spPr>
            <a:xfrm>
              <a:off x="3685" y="9142"/>
              <a:ext cx="452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3" name="Shape 313"/>
            <p:cNvCxnSpPr/>
            <p:nvPr/>
          </p:nvCxnSpPr>
          <p:spPr>
            <a:xfrm>
              <a:off x="7312" y="7555"/>
              <a:ext cx="567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4" name="Shape 314"/>
            <p:cNvCxnSpPr/>
            <p:nvPr/>
          </p:nvCxnSpPr>
          <p:spPr>
            <a:xfrm>
              <a:off x="7312" y="9030"/>
              <a:ext cx="567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5" name="Shape 315"/>
            <p:cNvCxnSpPr/>
            <p:nvPr/>
          </p:nvCxnSpPr>
          <p:spPr>
            <a:xfrm>
              <a:off x="10715" y="7555"/>
              <a:ext cx="452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6" name="Shape 316"/>
            <p:cNvCxnSpPr/>
            <p:nvPr/>
          </p:nvCxnSpPr>
          <p:spPr>
            <a:xfrm>
              <a:off x="10715" y="9030"/>
              <a:ext cx="455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7" name="Shape 317"/>
            <p:cNvCxnSpPr/>
            <p:nvPr/>
          </p:nvCxnSpPr>
          <p:spPr>
            <a:xfrm>
              <a:off x="3640" y="6307"/>
              <a:ext cx="452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8" name="Shape 318"/>
            <p:cNvCxnSpPr/>
            <p:nvPr/>
          </p:nvCxnSpPr>
          <p:spPr>
            <a:xfrm>
              <a:off x="7282" y="6195"/>
              <a:ext cx="567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19" name="Shape 319"/>
            <p:cNvCxnSpPr/>
            <p:nvPr/>
          </p:nvCxnSpPr>
          <p:spPr>
            <a:xfrm>
              <a:off x="10700" y="6195"/>
              <a:ext cx="452" cy="2"/>
            </a:xfrm>
            <a:prstGeom prst="straightConnector1">
              <a:avLst/>
            </a:prstGeom>
            <a:noFill/>
            <a:ln w="9525" cap="sq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/>
        </p:nvSpPr>
        <p:spPr>
          <a:xfrm>
            <a:off x="252412" y="115886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25000"/>
              <a:buFont typeface="Verdana"/>
              <a:buNone/>
            </a:pPr>
            <a:r>
              <a:rPr lang="uk-UA" altLang="en-US" sz="2400" b="1" i="0" u="none" strike="noStrike" cap="none" baseline="0">
                <a:solidFill>
                  <a:srgbClr val="CC0000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2400" b="1" i="0" u="none" strike="noStrike" cap="none" baseline="0">
                <a:solidFill>
                  <a:srgbClr val="CC0000"/>
                </a:solidFill>
                <a:latin typeface="Verdana"/>
                <a:ea typeface="Verdana"/>
                <a:cs typeface="Verdana"/>
                <a:sym typeface="Verdana"/>
              </a:rPr>
              <a:t>.  Контроль маркетингу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48400" y="913662"/>
            <a:ext cx="8691600" cy="5472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R="0" algn="l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Контроль </a:t>
            </a:r>
            <a:r>
              <a:rPr lang="ru-RU" sz="200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- завершальна фаза </a:t>
            </a:r>
            <a:r>
              <a:rPr lang="uk-UA" altLang="ru-RU" sz="200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одного циклу планування; водночас дає вихідні дані для наступного циклу планування.</a:t>
            </a:r>
          </a:p>
          <a:p>
            <a:pPr marL="342900" marR="0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charset="0"/>
              <a:buChar char="Ø"/>
            </a:pPr>
            <a:r>
              <a:rPr lang="uk-UA" altLang="ru-RU" sz="200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Виконує дві основні </a:t>
            </a:r>
            <a:r>
              <a:rPr lang="uk-UA" altLang="ru-RU" sz="200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функції</a:t>
            </a:r>
            <a:r>
              <a:rPr lang="uk-UA" altLang="ru-RU" sz="200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charset="0"/>
              <a:buChar char="§"/>
            </a:pPr>
            <a:r>
              <a:rPr lang="uk-UA" altLang="ru-RU" sz="200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контрольну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charset="0"/>
              <a:buChar char="§"/>
            </a:pPr>
            <a:r>
              <a:rPr lang="uk-UA" altLang="ru-RU" sz="2000">
                <a:latin typeface="Verdana"/>
                <a:ea typeface="Verdana"/>
                <a:cs typeface="Verdana"/>
                <a:sym typeface="Verdana"/>
              </a:rPr>
              <a:t>інформаційну. </a:t>
            </a:r>
            <a:endParaRPr lang="uk-UA" altLang="ru-RU" sz="200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algn="l" rtl="0">
              <a:lnSpc>
                <a:spcPct val="100000"/>
              </a:lnSpc>
              <a:spcBef>
                <a:spcPts val="600"/>
              </a:spcBef>
              <a:buNone/>
            </a:pPr>
            <a:endParaRPr lang="uk-UA" altLang="ru-RU" sz="200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algn="l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Контроль маркетингу</a:t>
            </a:r>
            <a:r>
              <a:rPr lang="en-US" sz="2000" b="1" i="1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-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SzPct val="70000"/>
              <a:buFont typeface="Wingdings" charset="0"/>
              <a:buChar char="q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процес оцінки результатів реалізації стратегій, планів та виконання коригуючих дій, що забезпечують досягнення маркетингових цілей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70000"/>
              <a:buFont typeface="Wingdings" charset="0"/>
              <a:buChar char="q"/>
            </a:pPr>
            <a:endParaRPr lang="uk-UA" sz="20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/>
        </p:nvSpPr>
        <p:spPr>
          <a:xfrm>
            <a:off x="248412" y="765175"/>
            <a:ext cx="8691600" cy="5472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Визначення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цільових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показників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(в планах маркетингу)</a:t>
            </a:r>
          </a:p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Ви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мірювання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результатів реалізації маркетингових планів (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фактичних значень показників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Порівняння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планов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ан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их і фактичних </a:t>
            </a: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значень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показників </a:t>
            </a:r>
          </a:p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Аналіз відхилень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(причини)</a:t>
            </a:r>
          </a:p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П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ланування маркетингових заходів (коригування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плану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розробка нових планів).</a:t>
            </a:r>
            <a:endParaRPr sz="2000"/>
          </a:p>
        </p:txBody>
      </p:sp>
      <p:sp>
        <p:nvSpPr>
          <p:cNvPr id="142" name="Shape 142"/>
          <p:cNvSpPr txBox="1"/>
          <p:nvPr/>
        </p:nvSpPr>
        <p:spPr>
          <a:xfrm>
            <a:off x="362475" y="0"/>
            <a:ext cx="7945499" cy="76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uk-UA" altLang="en-US" sz="2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Процес к</a:t>
            </a:r>
            <a:r>
              <a:rPr lang="en-US" sz="2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онтрол</a:t>
            </a:r>
            <a:r>
              <a:rPr lang="uk-UA" altLang="en-US" sz="2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ю</a:t>
            </a:r>
            <a:r>
              <a:rPr lang="en-US" sz="24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маркетингу </a:t>
            </a:r>
            <a:r>
              <a:rPr lang="en-US" sz="2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/>
        </p:nvSpPr>
        <p:spPr>
          <a:xfrm>
            <a:off x="248412" y="765175"/>
            <a:ext cx="8691600" cy="5472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uk-UA" sz="2000">
                <a:latin typeface="Verdana" charset="0"/>
              </a:rPr>
              <a:t>Економічні: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uk-UA" sz="2000">
                <a:latin typeface="Verdana" charset="0"/>
              </a:rPr>
              <a:t>розмір прибутку</a:t>
            </a:r>
            <a:r>
              <a:rPr lang="ru-RU" altLang="uk-UA" sz="2000">
                <a:latin typeface="Verdana" charset="0"/>
              </a:rPr>
              <a:t>, </a:t>
            </a:r>
            <a:r>
              <a:rPr lang="uk-UA" sz="2000">
                <a:latin typeface="Verdana" charset="0"/>
              </a:rPr>
              <a:t>виручк</a:t>
            </a:r>
            <a:r>
              <a:rPr lang="ru-RU" altLang="uk-UA" sz="2000">
                <a:latin typeface="Verdana" charset="0"/>
              </a:rPr>
              <a:t>а, </a:t>
            </a:r>
            <a:r>
              <a:rPr lang="uk-UA" sz="2000">
                <a:latin typeface="Verdana" charset="0"/>
              </a:rPr>
              <a:t>обсяг збуту</a:t>
            </a:r>
            <a:r>
              <a:rPr lang="ru-RU" altLang="uk-UA" sz="2000">
                <a:latin typeface="Verdana" charset="0"/>
              </a:rPr>
              <a:t>, 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uk-UA" sz="2000">
                <a:latin typeface="Verdana" charset="0"/>
              </a:rPr>
              <a:t>частка ринку</a:t>
            </a:r>
            <a:endParaRPr lang="ru-RU" altLang="uk-UA" sz="2000">
              <a:latin typeface="Verdana" charset="0"/>
            </a:endParaRP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uk-UA" sz="2000">
                <a:latin typeface="Verdana" charset="0"/>
              </a:rPr>
              <a:t>рентабельність окремих продуктів компанії, сегментів споживачів, каналів розподілу 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uk-UA" sz="2000">
                <a:latin typeface="Verdana" charset="0"/>
              </a:rPr>
              <a:t>тощо.</a:t>
            </a:r>
          </a:p>
          <a:p>
            <a:pPr marL="355600" marR="0" lvl="1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</a:pPr>
            <a:endParaRPr lang="uk-UA" sz="2000">
              <a:latin typeface="Verdana" charset="0"/>
            </a:endParaRPr>
          </a:p>
          <a:p>
            <a:pPr marL="355600" marR="0" lvl="0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+mj-lt"/>
              <a:buAutoNum type="arabicPeriod"/>
            </a:pPr>
            <a:r>
              <a:rPr lang="uk-UA" sz="2000">
                <a:latin typeface="Verdana" charset="0"/>
              </a:rPr>
              <a:t>Маркетингові: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uk-UA" sz="2000">
                <a:latin typeface="Verdana" charset="0"/>
              </a:rPr>
              <a:t>ступінь задоволеності споживачів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uk-UA" sz="2000">
                <a:latin typeface="Verdana" charset="0"/>
              </a:rPr>
              <a:t>тривалість процесу розробки нових товарів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uk-UA" sz="2000">
                <a:latin typeface="Verdana" charset="0"/>
              </a:rPr>
              <a:t>рівень мотивації співробітників</a:t>
            </a:r>
          </a:p>
          <a:p>
            <a:pPr marL="812800" marR="0" lvl="1" indent="-457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ru-RU" altLang="uk-UA" sz="2000">
                <a:latin typeface="Verdana" charset="0"/>
              </a:rPr>
              <a:t>тощо</a:t>
            </a:r>
          </a:p>
          <a:p>
            <a:pPr marL="355600" marR="0" lvl="1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</a:pPr>
            <a:endParaRPr lang="uk-UA" sz="2000">
              <a:latin typeface="Verdana" charset="0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362475" y="0"/>
            <a:ext cx="7945499" cy="76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uk-UA" sz="2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Приклади показників для маркетингового контролю</a:t>
            </a:r>
            <a:endParaRPr lang="uk-UA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252412" y="115886"/>
            <a:ext cx="8678862" cy="644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en-US" sz="2400" b="1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Типи маркетингового контролю: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subTitle" idx="1"/>
          </p:nvPr>
        </p:nvSpPr>
        <p:spPr>
          <a:xfrm>
            <a:off x="244475" y="981075"/>
            <a:ext cx="8686800" cy="54673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altLang="en-US" sz="2000" i="1">
                <a:latin typeface="Verdana"/>
                <a:ea typeface="Verdana"/>
                <a:cs typeface="Verdana"/>
                <a:sym typeface="Verdana"/>
              </a:rPr>
              <a:t>С</a:t>
            </a:r>
            <a:r>
              <a:rPr lang="en-US" sz="2000" i="1">
                <a:latin typeface="Verdana"/>
                <a:ea typeface="Verdana"/>
                <a:cs typeface="Verdana"/>
                <a:sym typeface="Verdana"/>
              </a:rPr>
              <a:t>тратегічний контроль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. Мета - з'ясувати, чи використовує компанія всі свої можливості (на різних ринках, щодо різних товарів, у різних каналах збуту тощо) для реалізації стратегії. </a:t>
            </a:r>
          </a:p>
          <a:p>
            <a:pPr marL="88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</a:pPr>
            <a:endParaRPr lang="en-US" sz="2000"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alt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Оперативний к</a:t>
            </a:r>
            <a:r>
              <a:rPr 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онтроль</a:t>
            </a:r>
            <a:r>
              <a:rPr lang="uk-UA" alt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uk-UA" altLang="en-US" sz="2000" b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Мета </a:t>
            </a:r>
            <a:r>
              <a:rPr lang="uk-UA" alt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uk-UA" altLang="en-US" sz="2000" b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визначити, чи </a:t>
            </a:r>
            <a:r>
              <a:rPr lang="en-US" sz="2000" b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дося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гн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уто </a:t>
            </a: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заплановані результати (з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і збуту, прибутку, ін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ших 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показників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- за рік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/ квартал / місяць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marL="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alt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</a:t>
            </a:r>
            <a:r>
              <a:rPr 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онтроль прибутковості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(за різними продуктами, територіями, споживачами, сегментами, каналами збуту). </a:t>
            </a:r>
            <a:r>
              <a:rPr lang="en-US" sz="2000" b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Мета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-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визначити, де компанія втрачає кошти </a:t>
            </a:r>
          </a:p>
          <a:p>
            <a:pPr marL="0"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alt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</a:t>
            </a:r>
            <a:r>
              <a:rPr 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онтроль ефективності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(торгового персоналу, реклами, стимулювання збуту, розподілу тощо). Мета - оцінити ефективність маркетингових витрат </a:t>
            </a:r>
            <a:endParaRPr lang="uk-UA" altLang="en-US"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252412" y="115886"/>
            <a:ext cx="8678862" cy="644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lang="uk-UA" sz="2400" b="1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Стратегічний контроль</a:t>
            </a:r>
            <a:endParaRPr lang="uk-UA"/>
          </a:p>
        </p:txBody>
      </p:sp>
      <p:sp>
        <p:nvSpPr>
          <p:cNvPr id="149" name="Shape 149"/>
          <p:cNvSpPr txBox="1">
            <a:spLocks noGrp="1"/>
          </p:cNvSpPr>
          <p:nvPr>
            <p:ph type="subTitle" idx="1"/>
          </p:nvPr>
        </p:nvSpPr>
        <p:spPr>
          <a:xfrm>
            <a:off x="231140" y="875030"/>
            <a:ext cx="8686800" cy="54673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sz="2000" i="1">
                <a:latin typeface="Verdana"/>
                <a:ea typeface="Verdana"/>
                <a:cs typeface="Verdana"/>
                <a:sym typeface="Verdana"/>
              </a:rPr>
              <a:t> Аналіз ефективності маркетингового управління в компанії</a:t>
            </a:r>
          </a:p>
          <a:p>
            <a:pPr marL="97155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§"/>
            </a:pP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Основні характеристики:</a:t>
            </a:r>
          </a:p>
          <a:p>
            <a:pPr marL="1543050" marR="0" lvl="3" indent="-457200" algn="l" rtl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80000"/>
              <a:buFont typeface="+mj-lt"/>
              <a:buAutoNum type="arabicPeriod"/>
            </a:pP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Спрямованість на покупця  </a:t>
            </a:r>
          </a:p>
          <a:p>
            <a:pPr marL="1543050" marR="0" lvl="3" indent="-457200" algn="l" rtl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80000"/>
              <a:buFont typeface="+mj-lt"/>
              <a:buAutoNum type="arabicPeriod"/>
            </a:pP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Інтегрована організація маркетингу</a:t>
            </a:r>
          </a:p>
          <a:p>
            <a:pPr marL="1543050" marR="0" lvl="3" indent="-457200" algn="l" rtl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80000"/>
              <a:buFont typeface="+mj-lt"/>
              <a:buAutoNum type="arabicPeriod"/>
            </a:pP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Адекватність марктетингової інформації</a:t>
            </a:r>
          </a:p>
          <a:p>
            <a:pPr marL="1543050" marR="0" lvl="3" indent="-457200" algn="l" rtl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80000"/>
              <a:buFont typeface="+mj-lt"/>
              <a:buAutoNum type="arabicPeriod"/>
            </a:pP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Стратегічна орієнтація</a:t>
            </a:r>
          </a:p>
          <a:p>
            <a:pPr marL="1543050" marR="0" lvl="3" indent="-4572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80000"/>
              <a:buFont typeface="+mj-lt"/>
              <a:buAutoNum type="arabicPeriod"/>
            </a:pP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Операційна ефективність</a:t>
            </a:r>
          </a:p>
          <a:p>
            <a:pPr marL="0"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sz="2000" i="1">
                <a:latin typeface="Verdana"/>
                <a:ea typeface="Verdana"/>
                <a:cs typeface="Verdana"/>
                <a:sym typeface="Verdana"/>
              </a:rPr>
              <a:t>Маркетинговий аудит </a:t>
            </a:r>
            <a:r>
              <a:rPr lang="uk-UA" altLang="en-US" sz="2000" i="1">
                <a:latin typeface="Verdana"/>
                <a:ea typeface="Verdana"/>
                <a:cs typeface="Verdana"/>
                <a:sym typeface="Verdana"/>
              </a:rPr>
              <a:t>- </a:t>
            </a:r>
            <a:endParaRPr lang="uk-UA" altLang="en-US" sz="2000" i="1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charset="0"/>
              <a:buChar char="§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оцінка маркетингової діяльності, що охоплює тривалий часовий період і узгоджує елементи комплексу маркетингу з факторами зовнішнього середовища; </a:t>
            </a:r>
            <a:endParaRPr lang="uk-UA" altLang="en-US" sz="2000" b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charset="0"/>
              <a:buChar char="§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передбачає</a:t>
            </a:r>
            <a:r>
              <a:rPr lang="uk-UA" altLang="en-US" sz="2000" i="1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всебічний,</a:t>
            </a:r>
            <a:r>
              <a:rPr lang="uk-UA" altLang="en-US" sz="2000" i="1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комплексн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ий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періодичн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ий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аналіз компанією її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зовнішнього середовища, цілей, стратегі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й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, окремих видів маркетингової діяльності. </a:t>
            </a:r>
          </a:p>
          <a:p>
            <a:pPr marL="342900" marR="0" indent="-342900" algn="l" rtl="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 charset="0"/>
              <a:buChar char="§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Відмінність від контролю: аналіз процес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у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 розробки та реалізації маркетингових рішень, а не їхні</a:t>
            </a:r>
            <a:r>
              <a:rPr lang="ru-RU" altLang="en-US" sz="2000">
                <a:latin typeface="Verdana"/>
                <a:ea typeface="Verdana"/>
                <a:cs typeface="Verdana"/>
                <a:sym typeface="Verdana"/>
              </a:rPr>
              <a:t>х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 результат</a:t>
            </a:r>
            <a:r>
              <a:rPr lang="uk-UA" sz="2000">
                <a:latin typeface="Verdana"/>
                <a:ea typeface="Verdana"/>
                <a:cs typeface="Verdana"/>
                <a:sym typeface="Verdana"/>
              </a:rPr>
              <a:t>ів;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орієнтований на майбутн</a:t>
            </a: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є, а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не на минуле (як контроль).</a:t>
            </a:r>
          </a:p>
          <a:p>
            <a:pPr marL="0"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lang="uk-UA" sz="2000" i="1"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347975" y="0"/>
            <a:ext cx="8525399" cy="108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Оперативний контроль маркетингу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245110" y="981710"/>
            <a:ext cx="8891905" cy="547179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0350" marR="0" lvl="0" indent="-27813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Verdana"/>
              <a:buChar char="■"/>
            </a:pPr>
            <a:r>
              <a:rPr lang="en-US" sz="2000" b="1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Оперативний  контроль</a:t>
            </a:r>
            <a:r>
              <a:rPr 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i="1">
                <a:latin typeface="Verdana"/>
                <a:ea typeface="Verdana"/>
                <a:cs typeface="Verdana"/>
                <a:sym typeface="Verdana"/>
              </a:rPr>
              <a:t>- </a:t>
            </a:r>
            <a:r>
              <a:rPr lang="en-US" sz="2000" b="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аналіз показників за місяць, квартал, рік</a:t>
            </a:r>
            <a:r>
              <a:rPr lang="en-US" sz="2000" i="1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аналіз збуту, частки ринку, прибутковості, неекономічних показників (якість товару, ставлення до марки, конкурентоспроможність продукції </a:t>
            </a: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тощо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.</a:t>
            </a:r>
          </a:p>
          <a:p>
            <a:pPr marL="260350" marR="0" lvl="0" indent="-27813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Verdana"/>
              <a:buChar char="■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Процес:</a:t>
            </a:r>
          </a:p>
          <a:p>
            <a:pPr marL="782320" marR="0" lvl="1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Wingdings" charset="0"/>
              <a:buChar char="q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Топ-менеджмент встановлює цілі щодо прибутку і обсягу продажів на рік</a:t>
            </a:r>
          </a:p>
          <a:p>
            <a:pPr marL="1239520" marR="0" lvl="2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Для кожного подальшого рівня управління ці цілі конкретизуються різними показниками</a:t>
            </a:r>
          </a:p>
          <a:p>
            <a:pPr marL="1239520" marR="0" lvl="2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Кожен менеджер товару / регіонального ринку / сегменту керується певною метою щодо збуту і витрат</a:t>
            </a:r>
          </a:p>
          <a:p>
            <a:pPr marL="782320" marR="0" lvl="1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Wingdings" charset="0"/>
              <a:buChar char="q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Встановлення керівництвом цілей на найближчий місяць та квартал</a:t>
            </a:r>
          </a:p>
          <a:p>
            <a:pPr marL="782320" marR="0" lvl="1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Wingdings" charset="0"/>
              <a:buChar char="q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Контроль ринкової діяльності </a:t>
            </a:r>
          </a:p>
          <a:p>
            <a:pPr marL="782320" marR="0" lvl="1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Wingdings" charset="0"/>
              <a:buChar char="q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Аналіз відхилень</a:t>
            </a:r>
          </a:p>
          <a:p>
            <a:pPr marL="782320" marR="0" lvl="1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80000"/>
              <a:buFont typeface="Wingdings" charset="0"/>
              <a:buChar char="q"/>
            </a:pPr>
            <a:r>
              <a:rPr lang="uk-UA" altLang="en-US" sz="2000">
                <a:latin typeface="Verdana"/>
                <a:ea typeface="Verdana"/>
                <a:cs typeface="Verdana"/>
                <a:sym typeface="Verdana"/>
              </a:rPr>
              <a:t>Вживання коригувальних заходів для скорочення розбіжностей між цільовими і фактичними показниками.</a:t>
            </a:r>
          </a:p>
          <a:p>
            <a:pPr marR="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347975" y="0"/>
            <a:ext cx="8525399" cy="108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uk-UA" sz="24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Контроль ефективності</a:t>
            </a:r>
            <a:endParaRPr lang="uk-UA"/>
          </a:p>
        </p:txBody>
      </p:sp>
      <p:sp>
        <p:nvSpPr>
          <p:cNvPr id="164" name="Shape 164"/>
          <p:cNvSpPr txBox="1"/>
          <p:nvPr/>
        </p:nvSpPr>
        <p:spPr>
          <a:xfrm>
            <a:off x="129540" y="825500"/>
            <a:ext cx="8965565" cy="547179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325120" marR="0" lvl="0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q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Ефективність торгового персоналу:</a:t>
            </a:r>
          </a:p>
          <a:p>
            <a:pPr marL="407035" marR="0" lvl="1" indent="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сер</a:t>
            </a:r>
            <a:r>
              <a:rPr lang="ru-RU" alt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едня </a:t>
            </a: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кількість контактів на 1 торгового представника </a:t>
            </a:r>
            <a:r>
              <a:rPr lang="ru-RU" alt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</a:t>
            </a: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день; сер.тривалість 1 контакту; сер.прибуток на 1 контакт; сер.витрати на 1 контакт; % замовлень на 1 контакт; кількість нових і втрачених покупців за період; витрати на утримання торгового персоналу у % від обсягу продажу</a:t>
            </a:r>
          </a:p>
          <a:p>
            <a:pPr marL="325120" marR="0" lvl="0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q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Ефективність реклами:</a:t>
            </a:r>
          </a:p>
          <a:p>
            <a:pPr marL="349250" marR="0" lvl="1" indent="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витрати на охоплення 1000 цільових покупців ч/з певний рекламний носій; % аудиторії, що переглянула / прочитала рекламне звернення; кількість запитів, зумовлених рекламою </a:t>
            </a:r>
          </a:p>
          <a:p>
            <a:pPr marL="325120" marR="0" lvl="0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q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Ефективність стимулювання збуту:</a:t>
            </a:r>
          </a:p>
          <a:p>
            <a:pPr marL="377825" marR="0" lvl="1" indent="0" algn="l" defTabSz="0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  <a:tabLst>
                <a:tab pos="179070" algn="l"/>
              </a:tabLst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% продажів, здійснених у межах спецпропозиції, в загальному обсязі збуту; % повернених купонів; кількість запитів, викликаних демонстрацією</a:t>
            </a:r>
          </a:p>
          <a:p>
            <a:pPr marL="325120" marR="0" lvl="0" indent="-34290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q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Ефективність розподілу:</a:t>
            </a:r>
          </a:p>
          <a:p>
            <a:pPr marL="349250" marR="0" lvl="1" indent="0" algn="l" rtl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Arial" charset="0"/>
              <a:buChar char="•"/>
            </a:pPr>
            <a:r>
              <a:rPr lang="uk-UA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витрати на логістику у % до обсягу продажу; % вчасно доставлених замовлень; терміни постачання від розміщення замовлення; терміни оплати після доставки тощо.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254317" y="203200"/>
            <a:ext cx="8683625" cy="64928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</a:pPr>
            <a:r>
              <a:rPr lang="uk-UA" altLang="en-US" sz="2400" b="1" i="0" u="none" strike="noStrike" cap="none" baseline="0">
                <a:solidFill>
                  <a:srgbClr val="CC0000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en-US" sz="2400" b="1" i="0" u="none" strike="noStrike" cap="none" baseline="0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rPr>
              <a:t>. Організація </a:t>
            </a:r>
            <a:r>
              <a:rPr lang="en-US" sz="2400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rPr>
              <a:t>маркетингу на підприємств</a:t>
            </a:r>
            <a:r>
              <a:rPr lang="uk-UA" altLang="en-US" sz="2400" b="1">
                <a:solidFill>
                  <a:srgbClr val="C00000"/>
                </a:solidFill>
                <a:latin typeface="Verdana"/>
                <a:ea typeface="Verdana"/>
                <a:cs typeface="Verdana"/>
                <a:sym typeface="Verdana"/>
              </a:rPr>
              <a:t>і</a:t>
            </a:r>
            <a:endParaRPr lang="en-US" sz="2400" b="1">
              <a:solidFill>
                <a:srgbClr val="C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3" name="Shape 173"/>
          <p:cNvSpPr txBox="1"/>
          <p:nvPr/>
        </p:nvSpPr>
        <p:spPr>
          <a:xfrm>
            <a:off x="142875" y="981075"/>
            <a:ext cx="8756650" cy="532511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uk-UA" altLang="en-US" sz="2000" b="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</a:t>
            </a:r>
            <a:r>
              <a:rPr lang="uk-UA" alt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ля реалізації планів маркетингу потрібно створити організаційну структуру маркетингу.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endParaRPr lang="uk-UA" altLang="en-US" sz="2000" i="0" u="none" strike="noStrike" cap="none" baseline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" charset="0"/>
              <a:buChar char="q"/>
            </a:pPr>
            <a:r>
              <a:rPr 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Еволюція маркетингових структур на підприємстві: </a:t>
            </a:r>
          </a:p>
          <a:p>
            <a:pPr marL="78232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en-US" sz="200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відділ збуту </a:t>
            </a:r>
            <a:r>
              <a:rPr lang="uk-UA" altLang="en-US" sz="2000" i="1" u="none" strike="noStrike" cap="none" baseline="0">
                <a:solidFill>
                  <a:schemeClr val="accent5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(на етапі зародження маркетингу)</a:t>
            </a:r>
          </a:p>
          <a:p>
            <a:pPr marL="1496695" marR="0" lvl="2" indent="-44513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ü"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лише </a:t>
            </a:r>
            <a:r>
              <a:rPr 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деякі маркетингові функції, </a:t>
            </a:r>
          </a:p>
          <a:p>
            <a:pPr marL="78232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en-US" sz="200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маркетингово-збутовий відділ</a:t>
            </a:r>
            <a:r>
              <a:rPr 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1496695" marR="0" lvl="2" indent="-44513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ü"/>
            </a:pPr>
            <a:r>
              <a:rPr 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більше функцій - реклама, збут, дослідження ринку, обслуговування клієнтів, ін. </a:t>
            </a:r>
          </a:p>
          <a:p>
            <a:pPr marL="78232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en-US" sz="200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служба маркетингу</a:t>
            </a:r>
          </a:p>
          <a:p>
            <a:pPr marL="1496695" marR="0" lvl="2" indent="-44513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ü"/>
            </a:pPr>
            <a:r>
              <a:rPr 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розширюються функції, впливає на розробку нових товарів, ціноутворення, ін. </a:t>
            </a:r>
          </a:p>
          <a:p>
            <a:pPr marL="78232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§"/>
            </a:pPr>
            <a:r>
              <a:rPr lang="en-US" sz="2000" i="1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інтегровані маркетингові структури </a:t>
            </a:r>
            <a:r>
              <a:rPr lang="uk-UA" altLang="en-US" sz="2000" i="1" u="none" strike="noStrike" cap="none" baseline="0">
                <a:solidFill>
                  <a:schemeClr val="accent5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(сучасні)</a:t>
            </a:r>
            <a:r>
              <a:rPr lang="en-US" sz="2000" i="1" u="none" strike="noStrike" cap="none" baseline="0">
                <a:solidFill>
                  <a:schemeClr val="accent5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1496695" marR="0" lvl="2" indent="-44513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Wingdings" charset="0"/>
              <a:buChar char="ü"/>
            </a:pPr>
            <a:r>
              <a:rPr lang="en-US" sz="2000" i="0" u="none" strike="noStrike" cap="none" baseline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орієнтація всіх сфер діяльності підприємства на потреби споживачів.</a:t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nu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nu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1158</Words>
  <Application>Microsoft Office PowerPoint</Application>
  <PresentationFormat>Экран (4:3)</PresentationFormat>
  <Paragraphs>236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Custom Theme</vt:lpstr>
      <vt:lpstr>Custom Theme</vt:lpstr>
      <vt:lpstr>Презентация PowerPoint</vt:lpstr>
      <vt:lpstr>Презентация PowerPoint</vt:lpstr>
      <vt:lpstr>Презентация PowerPoint</vt:lpstr>
      <vt:lpstr>Презентация PowerPoint</vt:lpstr>
      <vt:lpstr>Типи маркетингового контролю:</vt:lpstr>
      <vt:lpstr>Стратегічний контроль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2016-05-07T19:03:00Z</dcterms:created>
  <dcterms:modified xsi:type="dcterms:W3CDTF">2021-02-08T09:22:50Z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1049-10.1.0.5490</vt:lpwstr>
  </property>
</Properties>
</file>