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18"/>
  </p:notesMasterIdLst>
  <p:sldIdLst>
    <p:sldId id="256" r:id="rId3"/>
    <p:sldId id="264" r:id="rId4"/>
    <p:sldId id="265" r:id="rId5"/>
    <p:sldId id="276" r:id="rId6"/>
    <p:sldId id="266" r:id="rId7"/>
    <p:sldId id="288" r:id="rId8"/>
    <p:sldId id="268" r:id="rId9"/>
    <p:sldId id="287" r:id="rId10"/>
    <p:sldId id="269" r:id="rId11"/>
    <p:sldId id="270" r:id="rId12"/>
    <p:sldId id="271" r:id="rId13"/>
    <p:sldId id="273" r:id="rId14"/>
    <p:sldId id="272" r:id="rId15"/>
    <p:sldId id="274" r:id="rId16"/>
    <p:sldId id="275" r:id="rId1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49" cy="450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2501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10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6" name="Shape 186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9" name="Shape 20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5" name="Shape 25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13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2" name="Shape 232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8" name="Shape 27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3" name="Shape 32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6" cy="34242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700" cy="3422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7" name="Shape 17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418512" cy="1004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95287" y="1484312"/>
            <a:ext cx="8348661" cy="4676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Для добавления текста щелкните мышью</a:t>
            </a:r>
          </a:p>
        </p:txBody>
      </p:sp>
      <p:sp>
        <p:nvSpPr>
          <p:cNvPr id="15" name="Shape 15"/>
          <p:cNvSpPr/>
          <p:nvPr/>
        </p:nvSpPr>
        <p:spPr>
          <a:xfrm>
            <a:off x="395287" y="6542087"/>
            <a:ext cx="2190750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003800" y="6542087"/>
            <a:ext cx="2803524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0587" cy="2460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7200" cy="6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5300" cy="54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148262" y="6534150"/>
            <a:ext cx="3379800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54000" cy="190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cxnSp>
        <p:nvCxnSpPr>
          <p:cNvPr id="24" name="Shape 24"/>
          <p:cNvCxnSpPr/>
          <p:nvPr/>
        </p:nvCxnSpPr>
        <p:spPr>
          <a:xfrm>
            <a:off x="293687" y="6496050"/>
            <a:ext cx="8569200" cy="1500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250825" y="6534150"/>
            <a:ext cx="3714899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144780" y="2695575"/>
            <a:ext cx="8555355" cy="331025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/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маркетингової діяльності підприємства.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маркетингу на підприємстві. 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43826" y="1483795"/>
            <a:ext cx="8999399" cy="980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ТЕМА </a:t>
            </a:r>
            <a:r>
              <a:rPr lang="uk-UA" sz="3600" b="1" strike="noStrike" cap="none" baseline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6</a:t>
            </a:r>
            <a:r>
              <a:rPr lang="en-US" sz="3600" b="1" u="none" strike="noStrike" cap="none" baseline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  <a:endParaRPr lang="en-US" sz="3600" b="1" u="none" strike="noStrike" cap="none" baseline="0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та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організація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маркетингової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підприємства</a:t>
            </a:r>
            <a:endParaRPr lang="en-US" sz="3600" b="1" dirty="0">
              <a:solidFill>
                <a:srgbClr val="00206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248449" y="250812"/>
            <a:ext cx="8683500" cy="649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Організаційна структура маркетингу 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44475" y="1254760"/>
            <a:ext cx="8691880" cy="41624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маркетингу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– 	сукупність служб, відділів, підрозділів, до складу яких входять працівники, що займаються маркетинговою діяльністю.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Основні типи оргструктур маркетингу: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товарна (продуктова)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регіональна (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географічна)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матрична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иходячи з функці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ональних сфер (функцій маркетингу)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Перевага: адміністративна простота.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незначній кількість товарів і ринків.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92" name="Shape 192"/>
          <p:cNvGrpSpPr/>
          <p:nvPr/>
        </p:nvGrpSpPr>
        <p:grpSpPr>
          <a:xfrm>
            <a:off x="381000" y="1699895"/>
            <a:ext cx="8604248" cy="2279648"/>
            <a:chOff x="381000" y="1600200"/>
            <a:chExt cx="8604248" cy="2279648"/>
          </a:xfrm>
        </p:grpSpPr>
        <p:sp>
          <p:nvSpPr>
            <p:cNvPr id="193" name="Shape 193"/>
            <p:cNvSpPr txBox="1"/>
            <p:nvPr/>
          </p:nvSpPr>
          <p:spPr>
            <a:xfrm>
              <a:off x="3251200" y="1600200"/>
              <a:ext cx="3022599" cy="841374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81000" y="2786061"/>
              <a:ext cx="1427162" cy="1093787"/>
            </a:xfrm>
            <a:prstGeom prst="rect">
              <a:avLst/>
            </a:prstGeom>
            <a:solidFill>
              <a:srgbClr val="CC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Менеджер з 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маркетинго-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>
                  <a:latin typeface="Verdana"/>
                  <a:ea typeface="Verdana"/>
                  <a:cs typeface="Verdana"/>
                  <a:sym typeface="Verdana"/>
                </a:rPr>
                <a:t>       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вого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плануванн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я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295525" y="2786061"/>
              <a:ext cx="1428749" cy="1093787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реклами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645150" y="2786061"/>
              <a:ext cx="1427162" cy="1093787"/>
            </a:xfrm>
            <a:prstGeom prst="rect">
              <a:avLst/>
            </a:prstGeom>
            <a:solidFill>
              <a:srgbClr val="FFFF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маркетингових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досліджень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558086" y="2786061"/>
              <a:ext cx="1427162" cy="1093787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нових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товарів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4048125" y="2786061"/>
              <a:ext cx="1271587" cy="1093787"/>
            </a:xfrm>
            <a:prstGeom prst="rect">
              <a:avLst/>
            </a:prstGeom>
            <a:solidFill>
              <a:srgbClr val="FFCC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...</a:t>
              </a:r>
            </a:p>
          </p:txBody>
        </p:sp>
        <p:cxnSp>
          <p:nvCxnSpPr>
            <p:cNvPr id="199" name="Shape 199"/>
            <p:cNvCxnSpPr/>
            <p:nvPr/>
          </p:nvCxnSpPr>
          <p:spPr>
            <a:xfrm>
              <a:off x="1179512" y="2616200"/>
              <a:ext cx="7170737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1177925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3011486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2" name="Shape 202"/>
            <p:cNvCxnSpPr/>
            <p:nvPr/>
          </p:nvCxnSpPr>
          <p:spPr>
            <a:xfrm>
              <a:off x="4765675" y="2614611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63627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83566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4767262" y="2447925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Регіональна (географічна)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На основі географічних ринків, в які компанія постачає свій товар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територіальих (регіональних) ринків відповідають за розробку і реалізацію стратегії, планів маркетингу на певних географічних ринках.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випуску продукції для багатьох регіонів,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між якими спостерігаються суттєві відмінності, які слід враховувати в маркетинговій діяльності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в міжнародних компаніях).</a:t>
            </a:r>
            <a:endParaRPr sz="2000"/>
          </a:p>
        </p:txBody>
      </p:sp>
      <p:grpSp>
        <p:nvGrpSpPr>
          <p:cNvPr id="238" name="Shape 238"/>
          <p:cNvGrpSpPr/>
          <p:nvPr/>
        </p:nvGrpSpPr>
        <p:grpSpPr>
          <a:xfrm>
            <a:off x="426402" y="2862261"/>
            <a:ext cx="8114030" cy="1881505"/>
            <a:chOff x="469582" y="2220911"/>
            <a:chExt cx="8114030" cy="1881505"/>
          </a:xfrm>
        </p:grpSpPr>
        <p:sp>
          <p:nvSpPr>
            <p:cNvPr id="239" name="Shape 239"/>
            <p:cNvSpPr txBox="1"/>
            <p:nvPr/>
          </p:nvSpPr>
          <p:spPr>
            <a:xfrm>
              <a:off x="3249611" y="2220911"/>
              <a:ext cx="2895600" cy="687387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469582" y="3192461"/>
              <a:ext cx="200088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А</a:t>
              </a:r>
              <a:endParaRPr sz="1500"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2800032" y="3207066"/>
              <a:ext cx="1891030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ринку B</a:t>
              </a:r>
              <a:endParaRPr lang="en-US" sz="150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6872287" y="3179761"/>
              <a:ext cx="171132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Z</a:t>
              </a:r>
              <a:endParaRPr sz="1500"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103812" y="3207066"/>
              <a:ext cx="143573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>
              <a:off x="1263650" y="3054350"/>
              <a:ext cx="6869112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1262062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019425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6229350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8139111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4700587" y="2914650"/>
              <a:ext cx="0" cy="13017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Товарна (п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родуктова)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товарами /товарними лініями або торговельними марками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Продукт-менеджер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або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бренд-менеджер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відповідає за розробку і реалізацію стратегій,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річних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планів маркетингу для певного товару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бренду, взаємодіє з ін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ими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відділами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коли компанія випускає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широку номенклатуру товарів, великий асортимент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ма</a:t>
            </a:r>
            <a:r>
              <a:rPr lang="uk-UA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є багато торговельних марок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великих підприємства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52" name="Группа 51"/>
          <p:cNvGrpSpPr/>
          <p:nvPr/>
        </p:nvGrpSpPr>
        <p:grpSpPr>
          <a:xfrm>
            <a:off x="189230" y="2731770"/>
            <a:ext cx="8764905" cy="2360930"/>
            <a:chOff x="277" y="4820"/>
            <a:chExt cx="13803" cy="371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58" y="4820"/>
              <a:ext cx="13183" cy="2100"/>
              <a:chOff x="760" y="5438"/>
              <a:chExt cx="13183" cy="2100"/>
            </a:xfrm>
          </p:grpSpPr>
          <p:sp>
            <p:nvSpPr>
              <p:cNvPr id="216" name="Shape 216"/>
              <p:cNvSpPr txBox="1"/>
              <p:nvPr/>
            </p:nvSpPr>
            <p:spPr>
              <a:xfrm>
                <a:off x="4109" y="5438"/>
                <a:ext cx="6180" cy="531"/>
              </a:xfrm>
              <a:prstGeom prst="rect">
                <a:avLst/>
              </a:prstGeom>
              <a:solidFill>
                <a:srgbClr val="FFFF66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Керівник служби маркетингу</a:t>
                </a:r>
              </a:p>
            </p:txBody>
          </p:sp>
          <p:sp>
            <p:nvSpPr>
              <p:cNvPr id="217" name="Shape 217"/>
              <p:cNvSpPr txBox="1"/>
              <p:nvPr/>
            </p:nvSpPr>
            <p:spPr>
              <a:xfrm>
                <a:off x="760" y="6450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А</a:t>
                </a:r>
              </a:p>
            </p:txBody>
          </p:sp>
          <p:sp>
            <p:nvSpPr>
              <p:cNvPr id="221" name="Shape 221"/>
              <p:cNvSpPr txBox="1"/>
              <p:nvPr/>
            </p:nvSpPr>
            <p:spPr>
              <a:xfrm>
                <a:off x="6353" y="6439"/>
                <a:ext cx="189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…</a:t>
                </a:r>
              </a:p>
            </p:txBody>
          </p:sp>
          <p:cxnSp>
            <p:nvCxnSpPr>
              <p:cNvPr id="222" name="Shape 222"/>
              <p:cNvCxnSpPr/>
              <p:nvPr/>
            </p:nvCxnSpPr>
            <p:spPr>
              <a:xfrm>
                <a:off x="1978" y="6213"/>
                <a:ext cx="10692" cy="0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3" name="Shape 223"/>
              <p:cNvCxnSpPr/>
              <p:nvPr/>
            </p:nvCxnSpPr>
            <p:spPr>
              <a:xfrm>
                <a:off x="1975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7332" y="596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6" name="Shape 226"/>
              <p:cNvCxnSpPr/>
              <p:nvPr/>
            </p:nvCxnSpPr>
            <p:spPr>
              <a:xfrm>
                <a:off x="7324" y="6235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12680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3" name="Shape 217"/>
              <p:cNvSpPr txBox="1"/>
              <p:nvPr/>
            </p:nvSpPr>
            <p:spPr>
              <a:xfrm>
                <a:off x="10478" y="6497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 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Z</a:t>
                </a:r>
                <a:endParaRPr lang="de-DE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cxnSp>
          <p:nvCxnSpPr>
            <p:cNvPr id="5" name="Прямое соединение 4"/>
            <p:cNvCxnSpPr/>
            <p:nvPr/>
          </p:nvCxnSpPr>
          <p:spPr>
            <a:xfrm flipH="1">
              <a:off x="2011" y="696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ое соединение 5"/>
            <p:cNvCxnSpPr/>
            <p:nvPr/>
          </p:nvCxnSpPr>
          <p:spPr>
            <a:xfrm flipV="1">
              <a:off x="777" y="7221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77" y="7454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35" y="748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36" y="7505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12" name="Прямое соединение 11"/>
            <p:cNvCxnSpPr/>
            <p:nvPr/>
          </p:nvCxnSpPr>
          <p:spPr>
            <a:xfrm flipH="1">
              <a:off x="754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ое соединение 12"/>
            <p:cNvCxnSpPr/>
            <p:nvPr/>
          </p:nvCxnSpPr>
          <p:spPr>
            <a:xfrm flipH="1">
              <a:off x="2865" y="7242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ое соединение 13"/>
            <p:cNvCxnSpPr/>
            <p:nvPr/>
          </p:nvCxnSpPr>
          <p:spPr>
            <a:xfrm flipH="1">
              <a:off x="4767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ое соединение 14"/>
            <p:cNvCxnSpPr/>
            <p:nvPr/>
          </p:nvCxnSpPr>
          <p:spPr>
            <a:xfrm flipH="1">
              <a:off x="12672" y="6989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ое соединение 15"/>
            <p:cNvCxnSpPr/>
            <p:nvPr/>
          </p:nvCxnSpPr>
          <p:spPr>
            <a:xfrm flipV="1">
              <a:off x="9123" y="7287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8623" y="7520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481" y="7519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382" y="7512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20" name="Прямое соединение 19"/>
            <p:cNvCxnSpPr/>
            <p:nvPr/>
          </p:nvCxnSpPr>
          <p:spPr>
            <a:xfrm flipH="1">
              <a:off x="9100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ое соединение 20"/>
            <p:cNvCxnSpPr/>
            <p:nvPr/>
          </p:nvCxnSpPr>
          <p:spPr>
            <a:xfrm flipH="1">
              <a:off x="11211" y="7308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ое соединение 21"/>
            <p:cNvCxnSpPr/>
            <p:nvPr/>
          </p:nvCxnSpPr>
          <p:spPr>
            <a:xfrm flipH="1">
              <a:off x="13113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6423" y="745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...</a:t>
              </a:r>
            </a:p>
          </p:txBody>
        </p:sp>
        <p:cxnSp>
          <p:nvCxnSpPr>
            <p:cNvPr id="51" name="Прямое соединение 50"/>
            <p:cNvCxnSpPr>
              <a:stCxn id="221" idx="2"/>
              <a:endCxn id="49" idx="0"/>
            </p:cNvCxnSpPr>
            <p:nvPr/>
          </p:nvCxnSpPr>
          <p:spPr>
            <a:xfrm flipH="1">
              <a:off x="7272" y="6862"/>
              <a:ext cx="27" cy="591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28600" y="890905"/>
            <a:ext cx="8900160" cy="59353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покупцями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окремих ринків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(с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егмент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ринку) відповідають за розробку і реалізацію стратегії, планів маркетингу на певних галузевих ринках або сегментах.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коли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ринки збуту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дуже різняться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В2В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В2С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altLang="ru-RU" sz="2000">
                <a:latin typeface="Verdana"/>
                <a:ea typeface="Verdana"/>
                <a:cs typeface="Verdana"/>
                <a:sym typeface="Verdana"/>
              </a:rPr>
              <a:t>B2G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різні уподобання споживачів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різних сегментів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(На В2С: середні, </a:t>
            </a:r>
            <a:r>
              <a:rPr lang="de-DE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VIP</a:t>
            </a:r>
            <a:r>
              <a:rPr lang="uk-UA" altLang="de-DE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 Або В2В-с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поживач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і з різних галузей, які потребують різних підходів - наприклад, банки, виробничі підприємства тощо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261" name="Shape 261"/>
          <p:cNvGrpSpPr/>
          <p:nvPr/>
        </p:nvGrpSpPr>
        <p:grpSpPr>
          <a:xfrm>
            <a:off x="484505" y="2299970"/>
            <a:ext cx="8243570" cy="1676400"/>
            <a:chOff x="520700" y="2543175"/>
            <a:chExt cx="8243570" cy="1676400"/>
          </a:xfrm>
        </p:grpSpPr>
        <p:sp>
          <p:nvSpPr>
            <p:cNvPr id="262" name="Shape 262"/>
            <p:cNvSpPr txBox="1"/>
            <p:nvPr/>
          </p:nvSpPr>
          <p:spPr>
            <a:xfrm>
              <a:off x="2322195" y="2543175"/>
              <a:ext cx="5395595" cy="49530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20700" y="3406775"/>
              <a:ext cx="201993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</a:t>
              </a:r>
              <a:r>
                <a:rPr lang="uk-UA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А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4930140" y="3407410"/>
              <a:ext cx="21570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ринку </a:t>
              </a:r>
              <a:endParaRPr lang="en-US" sz="16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Х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7394575" y="3408680"/>
              <a:ext cx="13696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133725" y="3392170"/>
              <a:ext cx="1220470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68" name="Shape 268"/>
            <p:cNvCxnSpPr/>
            <p:nvPr/>
          </p:nvCxnSpPr>
          <p:spPr>
            <a:xfrm>
              <a:off x="1270000" y="3225800"/>
              <a:ext cx="6880225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126682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3787775" y="3240086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2" name="Shape 272"/>
            <p:cNvCxnSpPr/>
            <p:nvPr/>
          </p:nvCxnSpPr>
          <p:spPr>
            <a:xfrm>
              <a:off x="6243637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3" name="Shape 273"/>
            <p:cNvCxnSpPr/>
            <p:nvPr/>
          </p:nvCxnSpPr>
          <p:spPr>
            <a:xfrm>
              <a:off x="815657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4713287" y="3044825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Матрична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235585" y="894080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Комбінації: функціонально-продуктова, функціонально-ринкова, продуктово-ринкова, товарно-регіональна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для компаній, що мають велику кількість асортиментних груп і оперують на різних ринках.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Недоліки: висока вартість, конфліктність, складність розподілу повноважень і відповідальності.</a:t>
            </a:r>
          </a:p>
        </p:txBody>
      </p:sp>
      <p:grpSp>
        <p:nvGrpSpPr>
          <p:cNvPr id="2" name="Группа 0"/>
          <p:cNvGrpSpPr/>
          <p:nvPr/>
        </p:nvGrpSpPr>
        <p:grpSpPr>
          <a:xfrm>
            <a:off x="544195" y="1640840"/>
            <a:ext cx="8182610" cy="3439795"/>
            <a:chOff x="690" y="4492"/>
            <a:chExt cx="12886" cy="5417"/>
          </a:xfrm>
        </p:grpSpPr>
        <p:sp>
          <p:nvSpPr>
            <p:cNvPr id="284" name="Shape 284"/>
            <p:cNvSpPr txBox="1"/>
            <p:nvPr/>
          </p:nvSpPr>
          <p:spPr>
            <a:xfrm>
              <a:off x="3685" y="4492"/>
              <a:ext cx="7257" cy="64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85" name="Shape 285"/>
            <p:cNvSpPr txBox="1"/>
            <p:nvPr/>
          </p:nvSpPr>
          <p:spPr>
            <a:xfrm>
              <a:off x="690" y="5570"/>
              <a:ext cx="2950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планування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нової продукції</a:t>
              </a: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4080" y="5570"/>
              <a:ext cx="318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11122" y="5527"/>
              <a:ext cx="240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збуту</a:t>
              </a:r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7835" y="5542"/>
              <a:ext cx="283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</a:t>
              </a:r>
            </a:p>
          </p:txBody>
        </p:sp>
        <p:cxnSp>
          <p:nvCxnSpPr>
            <p:cNvPr id="289" name="Shape 289"/>
            <p:cNvCxnSpPr/>
            <p:nvPr/>
          </p:nvCxnSpPr>
          <p:spPr>
            <a:xfrm>
              <a:off x="1927" y="5352"/>
              <a:ext cx="1082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0" name="Shape 290"/>
            <p:cNvCxnSpPr/>
            <p:nvPr/>
          </p:nvCxnSpPr>
          <p:spPr>
            <a:xfrm>
              <a:off x="1925" y="535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1" name="Shape 291"/>
            <p:cNvCxnSpPr/>
            <p:nvPr/>
          </p:nvCxnSpPr>
          <p:spPr>
            <a:xfrm>
              <a:off x="5612" y="534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2" name="Shape 292"/>
            <p:cNvCxnSpPr/>
            <p:nvPr/>
          </p:nvCxnSpPr>
          <p:spPr>
            <a:xfrm>
              <a:off x="9180" y="534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3" name="Shape 293"/>
            <p:cNvCxnSpPr/>
            <p:nvPr/>
          </p:nvCxnSpPr>
          <p:spPr>
            <a:xfrm>
              <a:off x="12765" y="533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4" name="Shape 294"/>
            <p:cNvCxnSpPr/>
            <p:nvPr/>
          </p:nvCxnSpPr>
          <p:spPr>
            <a:xfrm>
              <a:off x="7340" y="513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5" name="Shape 295"/>
            <p:cNvSpPr txBox="1"/>
            <p:nvPr/>
          </p:nvSpPr>
          <p:spPr>
            <a:xfrm>
              <a:off x="737" y="7100"/>
              <a:ext cx="2950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А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4127" y="7100"/>
              <a:ext cx="318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А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11170" y="7057"/>
              <a:ext cx="240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А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7882" y="7072"/>
              <a:ext cx="283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А</a:t>
              </a:r>
            </a:p>
          </p:txBody>
        </p:sp>
        <p:cxnSp>
          <p:nvCxnSpPr>
            <p:cNvPr id="299" name="Shape 299"/>
            <p:cNvCxnSpPr/>
            <p:nvPr/>
          </p:nvCxnSpPr>
          <p:spPr>
            <a:xfrm>
              <a:off x="1987" y="688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5660" y="690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1" name="Shape 301"/>
            <p:cNvCxnSpPr/>
            <p:nvPr/>
          </p:nvCxnSpPr>
          <p:spPr>
            <a:xfrm>
              <a:off x="9242" y="68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2" name="Shape 302"/>
            <p:cNvCxnSpPr/>
            <p:nvPr/>
          </p:nvCxnSpPr>
          <p:spPr>
            <a:xfrm>
              <a:off x="12827" y="686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3" name="Shape 303"/>
            <p:cNvSpPr txBox="1"/>
            <p:nvPr/>
          </p:nvSpPr>
          <p:spPr>
            <a:xfrm>
              <a:off x="710" y="8605"/>
              <a:ext cx="2950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Б</a:t>
              </a: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100" y="8605"/>
              <a:ext cx="318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Б</a:t>
              </a: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11142" y="8562"/>
              <a:ext cx="240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Б</a:t>
              </a: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7855" y="8577"/>
              <a:ext cx="283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Б</a:t>
              </a:r>
            </a:p>
          </p:txBody>
        </p:sp>
        <p:cxnSp>
          <p:nvCxnSpPr>
            <p:cNvPr id="307" name="Shape 307"/>
            <p:cNvCxnSpPr/>
            <p:nvPr/>
          </p:nvCxnSpPr>
          <p:spPr>
            <a:xfrm>
              <a:off x="1960" y="838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5647" y="840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9215" y="837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12800" y="83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3685" y="766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3685" y="9142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7312" y="755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7312" y="9030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10715" y="755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10715" y="9030"/>
              <a:ext cx="455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3640" y="630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7282" y="619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10700" y="619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.  Контроль маркетингу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48400" y="913662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</a:t>
            </a:r>
            <a:r>
              <a:rPr 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завершальна фаза 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одного циклу планування; водночас дає вихідні дані для наступного циклу планування.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Ø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Виконує дві основні </a:t>
            </a:r>
            <a:r>
              <a:rPr lang="uk-UA" altLang="ru-RU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функції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контрольну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інформаційну. </a:t>
            </a: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маркетингу</a:t>
            </a:r>
            <a:r>
              <a:rPr lang="en-US" sz="2000" b="1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70000"/>
              <a:buFont typeface="Wingdings" charset="0"/>
              <a:buChar char="q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процес оцінки результатів реалізації стратегій, планів та виконання коригуючих дій, що забезпечують досягнення маркетингових цілей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charset="0"/>
              <a:buChar char="q"/>
            </a:pPr>
            <a:endParaRPr lang="uk-UA"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Визначення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цільових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(в планах маркетингу)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мірювання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результатів реалізації маркетингових планів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фактичних значень показників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Порівняння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планов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 і фактичних </a:t>
            </a: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значень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відхилень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(причини)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ланування маркетингових заходів (коригування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розробка нових планів).</a:t>
            </a:r>
            <a:endParaRPr sz="2000"/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Процес к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онтрол</a:t>
            </a: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ю</a:t>
            </a: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маркетингу 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Економічні: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розмір прибутку</a:t>
            </a:r>
            <a:r>
              <a:rPr lang="ru-RU" altLang="uk-UA" sz="2000">
                <a:latin typeface="Verdana" charset="0"/>
              </a:rPr>
              <a:t>, </a:t>
            </a:r>
            <a:r>
              <a:rPr lang="uk-UA" sz="2000">
                <a:latin typeface="Verdana" charset="0"/>
              </a:rPr>
              <a:t>виручк</a:t>
            </a:r>
            <a:r>
              <a:rPr lang="ru-RU" altLang="uk-UA" sz="2000">
                <a:latin typeface="Verdana" charset="0"/>
              </a:rPr>
              <a:t>а, </a:t>
            </a:r>
            <a:r>
              <a:rPr lang="uk-UA" sz="2000">
                <a:latin typeface="Verdana" charset="0"/>
              </a:rPr>
              <a:t>обсяг збуту</a:t>
            </a:r>
            <a:r>
              <a:rPr lang="ru-RU" altLang="uk-UA" sz="2000">
                <a:latin typeface="Verdana" charset="0"/>
              </a:rPr>
              <a:t>,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частка ринку</a:t>
            </a:r>
            <a:endParaRPr lang="ru-RU" altLang="uk-UA" sz="2000">
              <a:latin typeface="Verdana" charset="0"/>
            </a:endParaRP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рентабельність окремих продуктів компанії, сегментів споживачів, каналів розподілу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тощо.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Маркетингові: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ступінь задоволеності споживачів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тривалість процесу розробки нових товарів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рівень мотивації співробітників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ru-RU" altLang="uk-UA" sz="2000">
                <a:latin typeface="Verdana" charset="0"/>
              </a:rPr>
              <a:t>тощо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Приклади показників для маркетингового контролю</a:t>
            </a:r>
            <a:endParaRPr lang="uk-UA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Типи маркетингового контролю: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44475" y="981075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С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тратегічний контроль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 Мета - з'ясувати, чи використовує компанія всі свої можливості (на різних ринках, щодо різних товарів, у різних каналах збуту тощо) для реалізації стратегії. </a:t>
            </a:r>
          </a:p>
          <a:p>
            <a:pPr marL="88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</a:pPr>
            <a:endParaRPr lang="en-US"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визначити, чи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дося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гн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уто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заплановані результати (з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 збуту, прибутку, ін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ших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 рік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 квартал / місяць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прибутковості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(за різними продуктами, територіями, споживачами, сегментами, каналами збуту).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визначити, де компанія втрачає кошти 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ефективності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(торгового персоналу, реклами, стимулювання збуту, розподілу тощо). Мета - оцінити ефективність маркетингових витрат 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uk-UA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Стратегічний контроль</a:t>
            </a:r>
            <a:endParaRPr lang="uk-UA"/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31140" y="875030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 Аналіз ефективності маркетингового управління в компанії</a:t>
            </a:r>
          </a:p>
          <a:p>
            <a:pPr marL="97155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§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Основні характеристики: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Спрямованість на покупця  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Інтегрована організація маркетингу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Адекватність марктетингової інформації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Стратегічна орієнтація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Операційна ефективність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Маркетинговий аудит 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endParaRPr lang="uk-UA" altLang="en-US" sz="2000" i="1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оцінка маркетингової діяльності, що охоплює тривалий часовий період і узгоджує елементи комплексу маркетингу з факторами зовнішнього середовища; </a:t>
            </a:r>
            <a:endParaRPr lang="uk-UA" altLang="en-US" sz="2000" b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передбачає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всебічний,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комплексн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періодичн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аналіз компанією її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зовнішнього середовища, цілей, стратегі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окремих видів маркетингової діяльності. 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Відмінність від контролю: аналіз процес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у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розробки та реалізації маркетингових рішень, а не їхні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результат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ів;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орієнтований на майбутн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є, 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не на минуле (як контроль).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sz="2000" i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Оперативний контроль маркетингу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45110" y="981710"/>
            <a:ext cx="889190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 контроль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показників за місяць, квартал, рік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збуту, частки ринку, прибутковості, неекономічних показників (якість товару, ставлення до марки, конкурентоспроможність продукції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Процес: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Топ-менеджмент встановлює цілі щодо прибутку і обсягу продажів на рік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Для кожного подальшого рівня управління ці цілі конкретизуються різними показниками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Кожен менеджер товару / регіонального ринку / сегменту керується певною метою щодо збуту і витрат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Встановлення керівництвом цілей на найближчий місяць та квартал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Контроль ринкової діяльності 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Аналіз відхилень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Вживання коригувальних заходів для скорочення розбіжностей між цільовими і фактичними показниками.</a:t>
            </a:r>
          </a:p>
          <a:p>
            <a:pPr marR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Контроль ефективності</a:t>
            </a:r>
            <a:endParaRPr lang="uk-UA"/>
          </a:p>
        </p:txBody>
      </p:sp>
      <p:sp>
        <p:nvSpPr>
          <p:cNvPr id="164" name="Shape 164"/>
          <p:cNvSpPr txBox="1"/>
          <p:nvPr/>
        </p:nvSpPr>
        <p:spPr>
          <a:xfrm>
            <a:off x="129540" y="825500"/>
            <a:ext cx="896556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торгового персоналу:</a:t>
            </a:r>
          </a:p>
          <a:p>
            <a:pPr marL="407035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сер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едня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кількість контактів на 1 торгового представника 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день; сер.тривалість 1 контакту; сер.прибуток на 1 контакт; сер.витрати на 1 контакт; % замовлень на 1 контакт; кількість нових і втрачених покупців за період; витрати на утримання торгового персоналу у % від обсягу продажу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реклами: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охоплення 1000 цільових покупців ч/з певний рекламний носій; % аудиторії, що переглянула / прочитала рекламне звернення; кількість запитів, зумовлених рекламою 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стимулювання збуту:</a:t>
            </a:r>
          </a:p>
          <a:p>
            <a:pPr marL="377825" marR="0" lvl="1" indent="0" algn="l" defTabSz="0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  <a:tabLst>
                <a:tab pos="179070" algn="l"/>
              </a:tabLst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% продажів, здійснених у межах спецпропозиції, в загальному обсязі збуту; % повернених купонів; кількість запитів, викликаних демонстрацією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розподілу: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логістику у % до обсягу продажу; % вчасно доставлених замовлень; терміни постачання від розміщення замовлення; терміни оплати після доставки тощо.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254317" y="203200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1" i="0" u="none" strike="noStrike" cap="none" baseline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. Організація </a:t>
            </a:r>
            <a:r>
              <a:rPr 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маркетингу на підприємств</a:t>
            </a:r>
            <a:r>
              <a:rPr lang="uk-UA" alt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і</a:t>
            </a:r>
            <a:endParaRPr lang="en-US" sz="24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42875" y="981075"/>
            <a:ext cx="8756650" cy="532511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ля реалізації планів маркетингу потрібно створити організаційну структуру маркетингу.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altLang="en-US" sz="200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Еволюція маркетингових структур на підприємстві: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відділ збуту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(на етапі зародження маркетингу)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лише 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деякі маркетингові функції,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маркетингово-збутовий відділ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більше функцій - реклама, збут, дослідження ринку, обслуговування клієнтів,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служба маркетингу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розширюються функції, впливає на розробку нових товарів, ціноутворення,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інтегровані маркетингові структури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(сучасні)</a:t>
            </a:r>
            <a:r>
              <a:rPr 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орієнтація всіх сфер діяльності підприємства на потреби споживачів.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1158</Words>
  <Application>Microsoft Office PowerPoint</Application>
  <PresentationFormat>Экран (4:3)</PresentationFormat>
  <Paragraphs>236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маркетингового контролю:</vt:lpstr>
      <vt:lpstr>Стратегічний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2016-05-07T19:03:00Z</dcterms:created>
  <dcterms:modified xsi:type="dcterms:W3CDTF">2021-02-08T09:22:50Z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