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9" r:id="rId12"/>
    <p:sldId id="270" r:id="rId13"/>
    <p:sldId id="271" r:id="rId14"/>
    <p:sldId id="265" r:id="rId15"/>
    <p:sldId id="266" r:id="rId1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7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6000" y="3369288"/>
            <a:ext cx="4123690" cy="977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0707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DFFE9C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000707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DFFE9C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000707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00" b="1" i="0">
                <a:solidFill>
                  <a:srgbClr val="000707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FFE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30267" y="448358"/>
            <a:ext cx="10940415" cy="1654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000707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10970" y="4627335"/>
            <a:ext cx="15837535" cy="4845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DFFE9C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24662" y="0"/>
            <a:ext cx="9663337" cy="1028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1683631"/>
            <a:ext cx="5918200" cy="4080603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 marR="5080" algn="just">
              <a:lnSpc>
                <a:spcPts val="6230"/>
              </a:lnSpc>
              <a:spcBef>
                <a:spcPts val="819"/>
              </a:spcBef>
            </a:pPr>
            <a:r>
              <a:rPr lang="ru-RU" sz="5700" spc="-260" dirty="0">
                <a:solidFill>
                  <a:srgbClr val="DFFE9C"/>
                </a:solidFill>
                <a:latin typeface="Georgia"/>
                <a:cs typeface="Georgia"/>
              </a:rPr>
              <a:t>УПРАВЛІННЯ СТАЛИМ РОЗВИТКОМ ТУРИСТИЧНОЇ</a:t>
            </a:r>
            <a:br>
              <a:rPr lang="ru-RU" sz="5700" spc="-260" dirty="0">
                <a:solidFill>
                  <a:srgbClr val="DFFE9C"/>
                </a:solidFill>
                <a:latin typeface="Georgia"/>
                <a:cs typeface="Georgia"/>
              </a:rPr>
            </a:br>
            <a:r>
              <a:rPr lang="ru-RU" sz="5700" spc="-260" dirty="0">
                <a:solidFill>
                  <a:srgbClr val="DFFE9C"/>
                </a:solidFill>
                <a:latin typeface="Georgia"/>
                <a:cs typeface="Georgia"/>
              </a:rPr>
              <a:t>ДЕСТИНАЦІЇ</a:t>
            </a:r>
            <a:endParaRPr sz="57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0000" y="9253696"/>
            <a:ext cx="3731895" cy="673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8100"/>
              </a:lnSpc>
              <a:spcBef>
                <a:spcPts val="95"/>
              </a:spcBef>
              <a:tabLst>
                <a:tab pos="575945" algn="l"/>
                <a:tab pos="1376045" algn="l"/>
                <a:tab pos="3074670" algn="l"/>
              </a:tabLst>
            </a:pPr>
            <a:r>
              <a:rPr sz="1800" b="1" spc="-75" dirty="0">
                <a:solidFill>
                  <a:srgbClr val="000707"/>
                </a:solidFill>
                <a:latin typeface="Tahoma"/>
                <a:cs typeface="Tahoma"/>
              </a:rPr>
              <a:t>П</a:t>
            </a:r>
            <a:r>
              <a:rPr sz="1800" b="1" spc="-28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000707"/>
                </a:solidFill>
                <a:latin typeface="Tahoma"/>
                <a:cs typeface="Tahoma"/>
              </a:rPr>
              <a:t>Л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60" dirty="0">
                <a:solidFill>
                  <a:srgbClr val="000707"/>
                </a:solidFill>
                <a:latin typeface="Tahoma"/>
                <a:cs typeface="Tahoma"/>
              </a:rPr>
              <a:t>А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Н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55" dirty="0">
                <a:solidFill>
                  <a:srgbClr val="000707"/>
                </a:solidFill>
                <a:latin typeface="Tahoma"/>
                <a:cs typeface="Tahoma"/>
              </a:rPr>
              <a:t>Е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Т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365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	</a:t>
            </a:r>
            <a:r>
              <a:rPr sz="1800" b="1" spc="-75" dirty="0">
                <a:solidFill>
                  <a:srgbClr val="000707"/>
                </a:solidFill>
                <a:latin typeface="Tahoma"/>
                <a:cs typeface="Tahoma"/>
              </a:rPr>
              <a:t>П</a:t>
            </a:r>
            <a:r>
              <a:rPr sz="1800" b="1" spc="-28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204" dirty="0">
                <a:solidFill>
                  <a:srgbClr val="000707"/>
                </a:solidFill>
                <a:latin typeface="Tahoma"/>
                <a:cs typeface="Tahoma"/>
              </a:rPr>
              <a:t>ОТ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55" dirty="0">
                <a:solidFill>
                  <a:srgbClr val="000707"/>
                </a:solidFill>
                <a:latin typeface="Tahoma"/>
                <a:cs typeface="Tahoma"/>
              </a:rPr>
              <a:t>Р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315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20" dirty="0">
                <a:solidFill>
                  <a:srgbClr val="000707"/>
                </a:solidFill>
                <a:latin typeface="Tahoma"/>
                <a:cs typeface="Tahoma"/>
              </a:rPr>
              <a:t>Б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Н</a:t>
            </a:r>
            <a:r>
              <a:rPr sz="1800" b="1" spc="-27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135" dirty="0">
                <a:solidFill>
                  <a:srgbClr val="000707"/>
                </a:solidFill>
                <a:latin typeface="Tahoma"/>
                <a:cs typeface="Tahoma"/>
              </a:rPr>
              <a:t>О,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	</a:t>
            </a:r>
            <a:r>
              <a:rPr sz="1800" b="1" spc="-225" dirty="0">
                <a:solidFill>
                  <a:srgbClr val="000707"/>
                </a:solidFill>
                <a:latin typeface="Tahoma"/>
                <a:cs typeface="Tahoma"/>
              </a:rPr>
              <a:t>Щ</a:t>
            </a:r>
            <a:r>
              <a:rPr sz="1800" b="1" spc="-28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170" dirty="0">
                <a:solidFill>
                  <a:srgbClr val="000707"/>
                </a:solidFill>
                <a:latin typeface="Tahoma"/>
                <a:cs typeface="Tahoma"/>
              </a:rPr>
              <a:t>ОБ </a:t>
            </a:r>
            <a:r>
              <a:rPr sz="1800" b="1" spc="60" dirty="0">
                <a:solidFill>
                  <a:srgbClr val="000707"/>
                </a:solidFill>
                <a:latin typeface="Tahoma"/>
                <a:cs typeface="Tahoma"/>
              </a:rPr>
              <a:t>М</a:t>
            </a:r>
            <a:r>
              <a:rPr sz="1800" b="1" spc="-28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000707"/>
                </a:solidFill>
                <a:latin typeface="Tahoma"/>
                <a:cs typeface="Tahoma"/>
              </a:rPr>
              <a:t>И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	</a:t>
            </a:r>
            <a:r>
              <a:rPr sz="1800" b="1" spc="-20" dirty="0">
                <a:solidFill>
                  <a:srgbClr val="000707"/>
                </a:solidFill>
                <a:latin typeface="Tahoma"/>
                <a:cs typeface="Tahoma"/>
              </a:rPr>
              <a:t>З</a:t>
            </a:r>
            <a:r>
              <a:rPr sz="1800" b="1" spc="-27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60" dirty="0">
                <a:solidFill>
                  <a:srgbClr val="000707"/>
                </a:solidFill>
                <a:latin typeface="Tahoma"/>
                <a:cs typeface="Tahoma"/>
              </a:rPr>
              <a:t>М</a:t>
            </a:r>
            <a:r>
              <a:rPr sz="1800" b="1" spc="-27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315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1800" b="1" spc="-26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Н</a:t>
            </a:r>
            <a:r>
              <a:rPr sz="1800" b="1" spc="-27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И</a:t>
            </a:r>
            <a:r>
              <a:rPr sz="1800" b="1" spc="-26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65" dirty="0">
                <a:solidFill>
                  <a:srgbClr val="000707"/>
                </a:solidFill>
                <a:latin typeface="Tahoma"/>
                <a:cs typeface="Tahoma"/>
              </a:rPr>
              <a:t>Л</a:t>
            </a:r>
            <a:r>
              <a:rPr sz="1800" b="1" spc="-27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dirty="0">
                <a:solidFill>
                  <a:srgbClr val="000707"/>
                </a:solidFill>
                <a:latin typeface="Tahoma"/>
                <a:cs typeface="Tahoma"/>
              </a:rPr>
              <a:t>И</a:t>
            </a:r>
            <a:r>
              <a:rPr sz="1800" b="1" spc="-26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80" dirty="0">
                <a:solidFill>
                  <a:srgbClr val="000707"/>
                </a:solidFill>
                <a:latin typeface="Tahoma"/>
                <a:cs typeface="Tahoma"/>
              </a:rPr>
              <a:t>С</a:t>
            </a:r>
            <a:r>
              <a:rPr sz="1800" b="1" spc="-27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1800" b="1" spc="-50" dirty="0">
                <a:solidFill>
                  <a:srgbClr val="000707"/>
                </a:solidFill>
                <a:latin typeface="Tahoma"/>
                <a:cs typeface="Tahoma"/>
              </a:rPr>
              <a:t>Ь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205166" y="564311"/>
            <a:ext cx="11182985" cy="8343900"/>
            <a:chOff x="5205166" y="564311"/>
            <a:chExt cx="11182985" cy="8343900"/>
          </a:xfrm>
        </p:grpSpPr>
        <p:sp>
          <p:nvSpPr>
            <p:cNvPr id="7" name="object 7"/>
            <p:cNvSpPr/>
            <p:nvPr/>
          </p:nvSpPr>
          <p:spPr>
            <a:xfrm>
              <a:off x="9104571" y="564311"/>
              <a:ext cx="3231515" cy="3256915"/>
            </a:xfrm>
            <a:custGeom>
              <a:avLst/>
              <a:gdLst/>
              <a:ahLst/>
              <a:cxnLst/>
              <a:rect l="l" t="t" r="r" b="b"/>
              <a:pathLst>
                <a:path w="3231515" h="3256915">
                  <a:moveTo>
                    <a:pt x="3134716" y="2209202"/>
                  </a:moveTo>
                  <a:lnTo>
                    <a:pt x="2334647" y="2008271"/>
                  </a:lnTo>
                  <a:lnTo>
                    <a:pt x="2951210" y="2556285"/>
                  </a:lnTo>
                  <a:lnTo>
                    <a:pt x="2222677" y="2169515"/>
                  </a:lnTo>
                  <a:lnTo>
                    <a:pt x="2690185" y="2849540"/>
                  </a:lnTo>
                  <a:lnTo>
                    <a:pt x="2075427" y="2299289"/>
                  </a:lnTo>
                  <a:lnTo>
                    <a:pt x="2366597" y="3071705"/>
                  </a:lnTo>
                  <a:lnTo>
                    <a:pt x="1901458" y="2390076"/>
                  </a:lnTo>
                  <a:lnTo>
                    <a:pt x="1999407" y="3210003"/>
                  </a:lnTo>
                  <a:lnTo>
                    <a:pt x="1710876" y="2436579"/>
                  </a:lnTo>
                  <a:lnTo>
                    <a:pt x="1609888" y="3256348"/>
                  </a:lnTo>
                  <a:lnTo>
                    <a:pt x="1514784" y="2436083"/>
                  </a:lnTo>
                  <a:lnTo>
                    <a:pt x="1220719" y="3208070"/>
                  </a:lnTo>
                  <a:lnTo>
                    <a:pt x="1324552" y="2388644"/>
                  </a:lnTo>
                  <a:lnTo>
                    <a:pt x="854477" y="3068033"/>
                  </a:lnTo>
                  <a:lnTo>
                    <a:pt x="1151233" y="2297009"/>
                  </a:lnTo>
                  <a:lnTo>
                    <a:pt x="532519" y="2844213"/>
                  </a:lnTo>
                  <a:lnTo>
                    <a:pt x="1004915" y="2166511"/>
                  </a:lnTo>
                  <a:lnTo>
                    <a:pt x="273501" y="2549790"/>
                  </a:lnTo>
                  <a:lnTo>
                    <a:pt x="894091" y="2004738"/>
                  </a:lnTo>
                  <a:lnTo>
                    <a:pt x="92495" y="2201804"/>
                  </a:lnTo>
                  <a:lnTo>
                    <a:pt x="825221" y="1821061"/>
                  </a:lnTo>
                  <a:lnTo>
                    <a:pt x="0" y="1820467"/>
                  </a:lnTo>
                  <a:lnTo>
                    <a:pt x="802291" y="1626172"/>
                  </a:lnTo>
                  <a:lnTo>
                    <a:pt x="1417" y="1427967"/>
                  </a:lnTo>
                  <a:lnTo>
                    <a:pt x="826614" y="1431406"/>
                  </a:lnTo>
                  <a:lnTo>
                    <a:pt x="96633" y="1047088"/>
                  </a:lnTo>
                  <a:lnTo>
                    <a:pt x="896831" y="1248086"/>
                  </a:lnTo>
                  <a:lnTo>
                    <a:pt x="280156" y="699973"/>
                  </a:lnTo>
                  <a:lnTo>
                    <a:pt x="1008790" y="1086837"/>
                  </a:lnTo>
                  <a:lnTo>
                    <a:pt x="541292" y="406845"/>
                  </a:lnTo>
                  <a:lnTo>
                    <a:pt x="1156051" y="957069"/>
                  </a:lnTo>
                  <a:lnTo>
                    <a:pt x="864870" y="184647"/>
                  </a:lnTo>
                  <a:lnTo>
                    <a:pt x="1330020" y="866282"/>
                  </a:lnTo>
                  <a:lnTo>
                    <a:pt x="1232081" y="46387"/>
                  </a:lnTo>
                  <a:lnTo>
                    <a:pt x="1520575" y="819805"/>
                  </a:lnTo>
                  <a:lnTo>
                    <a:pt x="1621595" y="0"/>
                  </a:lnTo>
                  <a:lnTo>
                    <a:pt x="1716678" y="820280"/>
                  </a:lnTo>
                  <a:lnTo>
                    <a:pt x="2010749" y="48283"/>
                  </a:lnTo>
                  <a:lnTo>
                    <a:pt x="1906915" y="867709"/>
                  </a:lnTo>
                  <a:lnTo>
                    <a:pt x="2376971" y="188382"/>
                  </a:lnTo>
                  <a:lnTo>
                    <a:pt x="2080234" y="959344"/>
                  </a:lnTo>
                  <a:lnTo>
                    <a:pt x="2698949" y="412139"/>
                  </a:lnTo>
                  <a:lnTo>
                    <a:pt x="2226547" y="1089852"/>
                  </a:lnTo>
                  <a:lnTo>
                    <a:pt x="2957982" y="706557"/>
                  </a:lnTo>
                  <a:lnTo>
                    <a:pt x="2337360" y="1251645"/>
                  </a:lnTo>
                  <a:lnTo>
                    <a:pt x="3138993" y="1054586"/>
                  </a:lnTo>
                  <a:lnTo>
                    <a:pt x="2406257" y="1435296"/>
                  </a:lnTo>
                  <a:lnTo>
                    <a:pt x="3231468" y="1435885"/>
                  </a:lnTo>
                  <a:lnTo>
                    <a:pt x="2429187" y="1630186"/>
                  </a:lnTo>
                  <a:lnTo>
                    <a:pt x="3230061" y="1828417"/>
                  </a:lnTo>
                  <a:lnTo>
                    <a:pt x="2404853" y="1824946"/>
                  </a:lnTo>
                  <a:lnTo>
                    <a:pt x="3134716" y="2209202"/>
                  </a:lnTo>
                  <a:close/>
                </a:path>
              </a:pathLst>
            </a:custGeom>
            <a:solidFill>
              <a:srgbClr val="DFF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05166" y="8893492"/>
              <a:ext cx="11182985" cy="0"/>
            </a:xfrm>
            <a:custGeom>
              <a:avLst/>
              <a:gdLst/>
              <a:ahLst/>
              <a:cxnLst/>
              <a:rect l="l" t="t" r="r" b="b"/>
              <a:pathLst>
                <a:path w="11182985">
                  <a:moveTo>
                    <a:pt x="0" y="0"/>
                  </a:moveTo>
                  <a:lnTo>
                    <a:pt x="11182460" y="0"/>
                  </a:lnTo>
                </a:path>
              </a:pathLst>
            </a:custGeom>
            <a:ln w="28575">
              <a:solidFill>
                <a:srgbClr val="DFFE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464"/>
            <a:ext cx="18288000" cy="102869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2008F5-770A-D92B-AE22-9AC839800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80405"/>
            <a:ext cx="13520416" cy="932618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A218D-1828-345D-172C-DCED9E4EC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BE928718-8056-C293-5498-16CAA411259F}"/>
              </a:ext>
            </a:extLst>
          </p:cNvPr>
          <p:cNvSpPr txBox="1"/>
          <p:nvPr/>
        </p:nvSpPr>
        <p:spPr>
          <a:xfrm>
            <a:off x="477736" y="2902527"/>
            <a:ext cx="8611235" cy="60914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lang="uk-UA"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- стратегічний план враховує географічні, соціально-економічні умови,</a:t>
            </a:r>
          </a:p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lang="uk-UA"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туристичні ресурси та інфраструктурний потенціал регіону;</a:t>
            </a:r>
          </a:p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lang="uk-UA"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- він повинен бути гнучким;</a:t>
            </a:r>
          </a:p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lang="uk-UA"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- відповідати очікуванням більшої частини місцевого населення;</a:t>
            </a:r>
          </a:p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lang="uk-UA"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- реагувати на зміни у навколишньому середовищі;</a:t>
            </a:r>
          </a:p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lang="uk-UA"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- зважати на конкуренцію серед регіонів за туристичні потоки;</a:t>
            </a:r>
          </a:p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lang="uk-UA"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- враховувати загальну політичну та економічну ситуацію.</a:t>
            </a:r>
            <a:endParaRPr sz="2550" dirty="0">
              <a:latin typeface="Lucida Sans Unicode"/>
              <a:cs typeface="Lucida Sans Unicode"/>
            </a:endParaRPr>
          </a:p>
        </p:txBody>
      </p:sp>
      <p:pic>
        <p:nvPicPr>
          <p:cNvPr id="18" name="object 18">
            <a:extLst>
              <a:ext uri="{FF2B5EF4-FFF2-40B4-BE49-F238E27FC236}">
                <a16:creationId xmlns:a16="http://schemas.microsoft.com/office/drawing/2014/main" id="{5161D415-4910-F7D9-22A1-045C86DEA4B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7100" y="0"/>
            <a:ext cx="8700899" cy="102869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6E6B6E46-C43A-C6E0-2A67-F499BD0F75A8}"/>
              </a:ext>
            </a:extLst>
          </p:cNvPr>
          <p:cNvSpPr/>
          <p:nvPr/>
        </p:nvSpPr>
        <p:spPr>
          <a:xfrm>
            <a:off x="874888" y="659647"/>
            <a:ext cx="6706234" cy="0"/>
          </a:xfrm>
          <a:custGeom>
            <a:avLst/>
            <a:gdLst/>
            <a:ahLst/>
            <a:cxnLst/>
            <a:rect l="l" t="t" r="r" b="b"/>
            <a:pathLst>
              <a:path w="6706234">
                <a:moveTo>
                  <a:pt x="0" y="0"/>
                </a:moveTo>
                <a:lnTo>
                  <a:pt x="6705706" y="0"/>
                </a:lnTo>
              </a:path>
            </a:pathLst>
          </a:custGeom>
          <a:ln w="28575">
            <a:solidFill>
              <a:srgbClr val="000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B8354-6BCD-194A-50AB-C48BEA9713EA}"/>
              </a:ext>
            </a:extLst>
          </p:cNvPr>
          <p:cNvSpPr txBox="1"/>
          <p:nvPr/>
        </p:nvSpPr>
        <p:spPr>
          <a:xfrm>
            <a:off x="477736" y="935644"/>
            <a:ext cx="10758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err="1">
                <a:latin typeface="Arial Black" panose="020B0A04020102020204" pitchFamily="34" charset="0"/>
              </a:rPr>
              <a:t>Стратегічне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планування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розвитку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туристичної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дестинації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має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певні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</a:p>
          <a:p>
            <a:r>
              <a:rPr lang="ru-RU" sz="3200" dirty="0" err="1">
                <a:latin typeface="Arial Black" panose="020B0A04020102020204" pitchFamily="34" charset="0"/>
              </a:rPr>
              <a:t>специфічні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особливості</a:t>
            </a:r>
            <a:r>
              <a:rPr lang="ru-RU" sz="3200" dirty="0">
                <a:latin typeface="Arial Black" panose="020B0A04020102020204" pitchFamily="34" charset="0"/>
              </a:rPr>
              <a:t>:</a:t>
            </a:r>
            <a:endParaRPr lang="uk-U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51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D22E14B-1904-EF6A-CD91-3C58133E0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D8D61F8-71D3-7075-1FAB-06A1C5D04E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pPr algn="l"/>
            <a:r>
              <a:rPr lang="ru-RU" sz="1800" b="0" i="1" u="none" strike="noStrike" baseline="0">
                <a:latin typeface="TimesNewRomanPS-ItalicMT"/>
              </a:rPr>
              <a:t>Стратегічне планування передбачає </a:t>
            </a:r>
            <a:r>
              <a:rPr lang="ru-RU" sz="1800" b="0" i="0" u="none" strike="noStrike" baseline="0">
                <a:latin typeface="TimesNewRomanPSMT"/>
              </a:rPr>
              <a:t>системне визначення чітких цілей і</a:t>
            </a:r>
          </a:p>
          <a:p>
            <a:pPr algn="l"/>
            <a:r>
              <a:rPr lang="uk-UA" sz="1800" b="0" i="0" u="none" strike="noStrike" baseline="0">
                <a:latin typeface="TimesNewRomanPSMT"/>
              </a:rPr>
              <a:t>завдань, які взаємопов‘язані між собою і взаємоузгоджені із наявним обсягом</a:t>
            </a:r>
          </a:p>
          <a:p>
            <a:pPr algn="l"/>
            <a:r>
              <a:rPr lang="uk-UA" sz="1800" b="0" i="0" u="none" strike="noStrike" baseline="0">
                <a:latin typeface="TimesNewRomanPSMT"/>
              </a:rPr>
              <a:t>ресурсного потенціалу.</a:t>
            </a:r>
            <a:endParaRPr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4FD5BA88-8160-9C77-8812-72B6557EA89C}"/>
              </a:ext>
            </a:extLst>
          </p:cNvPr>
          <p:cNvGrpSpPr/>
          <p:nvPr/>
        </p:nvGrpSpPr>
        <p:grpSpPr>
          <a:xfrm>
            <a:off x="12280396" y="1077318"/>
            <a:ext cx="6007735" cy="8623300"/>
            <a:chOff x="12280396" y="1077318"/>
            <a:chExt cx="6007735" cy="8623300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4A1BCB02-5F31-2C72-8A12-4B971C1B9EB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80396" y="1077318"/>
              <a:ext cx="6007603" cy="8623300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0008CBF0-9C85-5FEC-D6DA-E1FBD2BC9092}"/>
                </a:ext>
              </a:extLst>
            </p:cNvPr>
            <p:cNvSpPr/>
            <p:nvPr/>
          </p:nvSpPr>
          <p:spPr>
            <a:xfrm>
              <a:off x="12467733" y="1915284"/>
              <a:ext cx="2285365" cy="2297430"/>
            </a:xfrm>
            <a:custGeom>
              <a:avLst/>
              <a:gdLst/>
              <a:ahLst/>
              <a:cxnLst/>
              <a:rect l="l" t="t" r="r" b="b"/>
              <a:pathLst>
                <a:path w="2285365" h="2297429">
                  <a:moveTo>
                    <a:pt x="2217530" y="1560386"/>
                  </a:moveTo>
                  <a:lnTo>
                    <a:pt x="1651414" y="1417559"/>
                  </a:lnTo>
                  <a:lnTo>
                    <a:pt x="2088211" y="1804980"/>
                  </a:lnTo>
                  <a:lnTo>
                    <a:pt x="1572445" y="1531143"/>
                  </a:lnTo>
                  <a:lnTo>
                    <a:pt x="1904017" y="2011455"/>
                  </a:lnTo>
                  <a:lnTo>
                    <a:pt x="1468482" y="1622481"/>
                  </a:lnTo>
                  <a:lnTo>
                    <a:pt x="1675467" y="2167722"/>
                  </a:lnTo>
                  <a:lnTo>
                    <a:pt x="1345568" y="1686281"/>
                  </a:lnTo>
                  <a:lnTo>
                    <a:pt x="1415964" y="2264771"/>
                  </a:lnTo>
                  <a:lnTo>
                    <a:pt x="1210845" y="1718822"/>
                  </a:lnTo>
                  <a:lnTo>
                    <a:pt x="1140544" y="2296928"/>
                  </a:lnTo>
                  <a:lnTo>
                    <a:pt x="1072160" y="1718204"/>
                  </a:lnTo>
                  <a:lnTo>
                    <a:pt x="865242" y="2262341"/>
                  </a:lnTo>
                  <a:lnTo>
                    <a:pt x="937555" y="1684481"/>
                  </a:lnTo>
                  <a:lnTo>
                    <a:pt x="606019" y="2163081"/>
                  </a:lnTo>
                  <a:lnTo>
                    <a:pt x="814851" y="1619607"/>
                  </a:lnTo>
                  <a:lnTo>
                    <a:pt x="378021" y="2004743"/>
                  </a:lnTo>
                  <a:lnTo>
                    <a:pt x="711190" y="1527356"/>
                  </a:lnTo>
                  <a:lnTo>
                    <a:pt x="194430" y="1796710"/>
                  </a:lnTo>
                  <a:lnTo>
                    <a:pt x="632590" y="1413095"/>
                  </a:lnTo>
                  <a:lnTo>
                    <a:pt x="65938" y="1551002"/>
                  </a:lnTo>
                  <a:lnTo>
                    <a:pt x="583630" y="1283439"/>
                  </a:lnTo>
                  <a:lnTo>
                    <a:pt x="0" y="1281890"/>
                  </a:lnTo>
                  <a:lnTo>
                    <a:pt x="567146" y="1145938"/>
                  </a:lnTo>
                  <a:lnTo>
                    <a:pt x="464" y="1005032"/>
                  </a:lnTo>
                  <a:lnTo>
                    <a:pt x="584082" y="1008588"/>
                  </a:lnTo>
                  <a:lnTo>
                    <a:pt x="67284" y="736501"/>
                  </a:lnTo>
                  <a:lnTo>
                    <a:pt x="633491" y="879375"/>
                  </a:lnTo>
                  <a:lnTo>
                    <a:pt x="196603" y="491906"/>
                  </a:lnTo>
                  <a:lnTo>
                    <a:pt x="712453" y="765788"/>
                  </a:lnTo>
                  <a:lnTo>
                    <a:pt x="380888" y="285498"/>
                  </a:lnTo>
                  <a:lnTo>
                    <a:pt x="816423" y="674454"/>
                  </a:lnTo>
                  <a:lnTo>
                    <a:pt x="609431" y="129209"/>
                  </a:lnTo>
                  <a:lnTo>
                    <a:pt x="939337" y="610653"/>
                  </a:lnTo>
                  <a:lnTo>
                    <a:pt x="868948" y="32186"/>
                  </a:lnTo>
                  <a:lnTo>
                    <a:pt x="1074042" y="578131"/>
                  </a:lnTo>
                  <a:lnTo>
                    <a:pt x="1144365" y="0"/>
                  </a:lnTo>
                  <a:lnTo>
                    <a:pt x="1212734" y="578735"/>
                  </a:lnTo>
                  <a:lnTo>
                    <a:pt x="1419656" y="34590"/>
                  </a:lnTo>
                  <a:lnTo>
                    <a:pt x="1347343" y="612450"/>
                  </a:lnTo>
                  <a:lnTo>
                    <a:pt x="1678887" y="133854"/>
                  </a:lnTo>
                  <a:lnTo>
                    <a:pt x="1470046" y="677324"/>
                  </a:lnTo>
                  <a:lnTo>
                    <a:pt x="1906877" y="292188"/>
                  </a:lnTo>
                  <a:lnTo>
                    <a:pt x="1573704" y="769582"/>
                  </a:lnTo>
                  <a:lnTo>
                    <a:pt x="2090479" y="500218"/>
                  </a:lnTo>
                  <a:lnTo>
                    <a:pt x="1652296" y="883858"/>
                  </a:lnTo>
                  <a:lnTo>
                    <a:pt x="2218974" y="745956"/>
                  </a:lnTo>
                  <a:lnTo>
                    <a:pt x="1701275" y="1013496"/>
                  </a:lnTo>
                  <a:lnTo>
                    <a:pt x="2284898" y="1015041"/>
                  </a:lnTo>
                  <a:lnTo>
                    <a:pt x="1717759" y="1150997"/>
                  </a:lnTo>
                  <a:lnTo>
                    <a:pt x="2284440" y="1291921"/>
                  </a:lnTo>
                  <a:lnTo>
                    <a:pt x="1700816" y="1288343"/>
                  </a:lnTo>
                  <a:lnTo>
                    <a:pt x="2217530" y="1560386"/>
                  </a:lnTo>
                  <a:close/>
                </a:path>
              </a:pathLst>
            </a:custGeom>
            <a:solidFill>
              <a:srgbClr val="DFF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7C0CC2A8-A9A8-F0D5-97EC-1A24FE258C5B}"/>
              </a:ext>
            </a:extLst>
          </p:cNvPr>
          <p:cNvSpPr txBox="1"/>
          <p:nvPr/>
        </p:nvSpPr>
        <p:spPr>
          <a:xfrm>
            <a:off x="584104" y="1013174"/>
            <a:ext cx="13054020" cy="14944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396875">
              <a:lnSpc>
                <a:spcPct val="115599"/>
              </a:lnSpc>
              <a:spcBef>
                <a:spcPts val="95"/>
              </a:spcBef>
              <a:tabLst>
                <a:tab pos="2741295" algn="l"/>
                <a:tab pos="2770505" algn="l"/>
                <a:tab pos="2884805" algn="l"/>
                <a:tab pos="2973070" algn="l"/>
                <a:tab pos="3151505" algn="l"/>
                <a:tab pos="3556635" algn="l"/>
                <a:tab pos="4343400" algn="l"/>
                <a:tab pos="4919345" algn="l"/>
                <a:tab pos="5573395" algn="l"/>
                <a:tab pos="5843905" algn="l"/>
                <a:tab pos="6612890" algn="l"/>
                <a:tab pos="6647815" algn="l"/>
                <a:tab pos="7124065" algn="l"/>
                <a:tab pos="7370445" algn="l"/>
                <a:tab pos="7581900" algn="l"/>
                <a:tab pos="7839709" algn="l"/>
                <a:tab pos="8928735" algn="l"/>
                <a:tab pos="9418955" algn="l"/>
                <a:tab pos="9854565" algn="l"/>
              </a:tabLst>
            </a:pPr>
            <a:r>
              <a:rPr lang="uk-UA" sz="2800" spc="95" dirty="0">
                <a:solidFill>
                  <a:srgbClr val="DFFE9C"/>
                </a:solidFill>
                <a:latin typeface="Lucida Sans Unicode"/>
                <a:cs typeface="Lucida Sans Unicode"/>
              </a:rPr>
              <a:t>Стратегічне планування передбачає системне визначення чітких цілей і завдань, які взаємопов‘язані між собою і взаємоузгоджені із наявним обсягом ресурсного потенціалу.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33FB063-5299-A65B-ADE3-D2D7C9828AE4}"/>
              </a:ext>
            </a:extLst>
          </p:cNvPr>
          <p:cNvSpPr/>
          <p:nvPr/>
        </p:nvSpPr>
        <p:spPr>
          <a:xfrm>
            <a:off x="1042980" y="683079"/>
            <a:ext cx="6706234" cy="0"/>
          </a:xfrm>
          <a:custGeom>
            <a:avLst/>
            <a:gdLst/>
            <a:ahLst/>
            <a:cxnLst/>
            <a:rect l="l" t="t" r="r" b="b"/>
            <a:pathLst>
              <a:path w="6706234">
                <a:moveTo>
                  <a:pt x="0" y="0"/>
                </a:moveTo>
                <a:lnTo>
                  <a:pt x="6705706" y="0"/>
                </a:lnTo>
              </a:path>
            </a:pathLst>
          </a:custGeom>
          <a:ln w="28575">
            <a:solidFill>
              <a:srgbClr val="DFFE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5C75D8-F82C-BAEB-C3FA-74DA6804C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158043"/>
            <a:ext cx="13485112" cy="61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93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ECCE7-13CE-9603-689A-83C9B1A16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65AA44E5-CDFF-6291-7839-8600F37346A7}"/>
              </a:ext>
            </a:extLst>
          </p:cNvPr>
          <p:cNvSpPr txBox="1"/>
          <p:nvPr/>
        </p:nvSpPr>
        <p:spPr>
          <a:xfrm>
            <a:off x="477736" y="2902527"/>
            <a:ext cx="8611235" cy="56116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050" marR="5080" indent="-514350" algn="just">
              <a:lnSpc>
                <a:spcPct val="117600"/>
              </a:lnSpc>
              <a:spcBef>
                <a:spcPts val="95"/>
              </a:spcBef>
              <a:buAutoNum type="arabicPeriod"/>
            </a:pPr>
            <a:r>
              <a:rPr lang="uk-UA" sz="280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концептуальний (включає базовий аналіз соціально - економічного та туристичного потенціалу; </a:t>
            </a:r>
            <a:r>
              <a:rPr lang="en-US" sz="280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SWOT- </a:t>
            </a:r>
            <a:r>
              <a:rPr lang="uk-UA" sz="280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аналіз та розроблення стратегічного бачення);</a:t>
            </a:r>
          </a:p>
          <a:p>
            <a:pPr marL="527050" marR="5080" indent="-514350" algn="just">
              <a:lnSpc>
                <a:spcPct val="117600"/>
              </a:lnSpc>
              <a:spcBef>
                <a:spcPts val="95"/>
              </a:spcBef>
              <a:buAutoNum type="arabicPeriod"/>
            </a:pPr>
            <a:r>
              <a:rPr lang="uk-UA" sz="280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планувальний (формулювання стратегічних та оперативних цілей, календарне планування, визначення відповідальних та зацікавлених сторін, управління впровадженням);</a:t>
            </a:r>
          </a:p>
          <a:p>
            <a:pPr marL="527050" marR="5080" indent="-514350" algn="just">
              <a:lnSpc>
                <a:spcPct val="117600"/>
              </a:lnSpc>
              <a:spcBef>
                <a:spcPts val="95"/>
              </a:spcBef>
              <a:buAutoNum type="arabicPeriod"/>
            </a:pPr>
            <a:r>
              <a:rPr lang="uk-UA" sz="280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моніторинговий - реалізація стратегії та моніторинг її виконання.</a:t>
            </a:r>
            <a:endParaRPr sz="2800" dirty="0">
              <a:latin typeface="Lucida Sans Unicode"/>
              <a:cs typeface="Lucida Sans Unicode"/>
            </a:endParaRPr>
          </a:p>
        </p:txBody>
      </p:sp>
      <p:pic>
        <p:nvPicPr>
          <p:cNvPr id="18" name="object 18">
            <a:extLst>
              <a:ext uri="{FF2B5EF4-FFF2-40B4-BE49-F238E27FC236}">
                <a16:creationId xmlns:a16="http://schemas.microsoft.com/office/drawing/2014/main" id="{8496E791-45E4-48C4-C007-33A87C22DA0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7100" y="0"/>
            <a:ext cx="8700899" cy="10286999"/>
          </a:xfrm>
          <a:prstGeom prst="rect">
            <a:avLst/>
          </a:prstGeom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726CB5F8-CEEB-029F-55F2-C7764C9F03E5}"/>
              </a:ext>
            </a:extLst>
          </p:cNvPr>
          <p:cNvSpPr/>
          <p:nvPr/>
        </p:nvSpPr>
        <p:spPr>
          <a:xfrm>
            <a:off x="874888" y="659647"/>
            <a:ext cx="6706234" cy="0"/>
          </a:xfrm>
          <a:custGeom>
            <a:avLst/>
            <a:gdLst/>
            <a:ahLst/>
            <a:cxnLst/>
            <a:rect l="l" t="t" r="r" b="b"/>
            <a:pathLst>
              <a:path w="6706234">
                <a:moveTo>
                  <a:pt x="0" y="0"/>
                </a:moveTo>
                <a:lnTo>
                  <a:pt x="6705706" y="0"/>
                </a:lnTo>
              </a:path>
            </a:pathLst>
          </a:custGeom>
          <a:ln w="28575">
            <a:solidFill>
              <a:srgbClr val="000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014F4B-3E6D-D975-EE98-204C9E4BC7F9}"/>
              </a:ext>
            </a:extLst>
          </p:cNvPr>
          <p:cNvSpPr txBox="1"/>
          <p:nvPr/>
        </p:nvSpPr>
        <p:spPr>
          <a:xfrm>
            <a:off x="477736" y="1242478"/>
            <a:ext cx="10758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 err="1">
                <a:latin typeface="Arial Black" panose="020B0A04020102020204" pitchFamily="34" charset="0"/>
              </a:rPr>
              <a:t>Основні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етапи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стратегічного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планування</a:t>
            </a:r>
            <a:r>
              <a:rPr lang="ru-RU" sz="3200" dirty="0">
                <a:latin typeface="Arial Black" panose="020B0A04020102020204" pitchFamily="34" charset="0"/>
              </a:rPr>
              <a:t>:</a:t>
            </a:r>
          </a:p>
          <a:p>
            <a:endParaRPr lang="uk-UA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3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46085" y="0"/>
            <a:ext cx="9942195" cy="10287000"/>
            <a:chOff x="8346085" y="0"/>
            <a:chExt cx="994219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16800" y="0"/>
              <a:ext cx="8771199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346085" y="793351"/>
              <a:ext cx="3267075" cy="3287395"/>
            </a:xfrm>
            <a:custGeom>
              <a:avLst/>
              <a:gdLst/>
              <a:ahLst/>
              <a:cxnLst/>
              <a:rect l="l" t="t" r="r" b="b"/>
              <a:pathLst>
                <a:path w="3267075" h="3287395">
                  <a:moveTo>
                    <a:pt x="3170085" y="2231869"/>
                  </a:moveTo>
                  <a:lnTo>
                    <a:pt x="2360860" y="2028032"/>
                  </a:lnTo>
                  <a:lnTo>
                    <a:pt x="2984981" y="2581976"/>
                  </a:lnTo>
                  <a:lnTo>
                    <a:pt x="2247850" y="2190646"/>
                  </a:lnTo>
                  <a:lnTo>
                    <a:pt x="2721426" y="2877650"/>
                  </a:lnTo>
                  <a:lnTo>
                    <a:pt x="2099127" y="2321451"/>
                  </a:lnTo>
                  <a:lnTo>
                    <a:pt x="2394522" y="3101489"/>
                  </a:lnTo>
                  <a:lnTo>
                    <a:pt x="1923338" y="2412868"/>
                  </a:lnTo>
                  <a:lnTo>
                    <a:pt x="2023423" y="3240616"/>
                  </a:lnTo>
                  <a:lnTo>
                    <a:pt x="1730695" y="2459564"/>
                  </a:lnTo>
                  <a:lnTo>
                    <a:pt x="1629630" y="3286899"/>
                  </a:lnTo>
                  <a:lnTo>
                    <a:pt x="1532422" y="2458813"/>
                  </a:lnTo>
                  <a:lnTo>
                    <a:pt x="1236069" y="3237671"/>
                  </a:lnTo>
                  <a:lnTo>
                    <a:pt x="1340012" y="2410686"/>
                  </a:lnTo>
                  <a:lnTo>
                    <a:pt x="865605" y="3095795"/>
                  </a:lnTo>
                  <a:lnTo>
                    <a:pt x="1164649" y="2317970"/>
                  </a:lnTo>
                  <a:lnTo>
                    <a:pt x="539749" y="2869521"/>
                  </a:lnTo>
                  <a:lnTo>
                    <a:pt x="1016536" y="2186060"/>
                  </a:lnTo>
                  <a:lnTo>
                    <a:pt x="277474" y="2572004"/>
                  </a:lnTo>
                  <a:lnTo>
                    <a:pt x="904273" y="2022628"/>
                  </a:lnTo>
                  <a:lnTo>
                    <a:pt x="94010" y="2220521"/>
                  </a:lnTo>
                  <a:lnTo>
                    <a:pt x="834402" y="1837139"/>
                  </a:lnTo>
                  <a:lnTo>
                    <a:pt x="0" y="1835486"/>
                  </a:lnTo>
                  <a:lnTo>
                    <a:pt x="810968" y="1640391"/>
                  </a:lnTo>
                  <a:lnTo>
                    <a:pt x="932" y="1439304"/>
                  </a:lnTo>
                  <a:lnTo>
                    <a:pt x="835314" y="1443828"/>
                  </a:lnTo>
                  <a:lnTo>
                    <a:pt x="96722" y="1054972"/>
                  </a:lnTo>
                  <a:lnTo>
                    <a:pt x="906078" y="1258877"/>
                  </a:lnTo>
                  <a:lnTo>
                    <a:pt x="281843" y="704833"/>
                  </a:lnTo>
                  <a:lnTo>
                    <a:pt x="1019077" y="1096257"/>
                  </a:lnTo>
                  <a:lnTo>
                    <a:pt x="545511" y="409285"/>
                  </a:lnTo>
                  <a:lnTo>
                    <a:pt x="1167810" y="965458"/>
                  </a:lnTo>
                  <a:lnTo>
                    <a:pt x="872405" y="185415"/>
                  </a:lnTo>
                  <a:lnTo>
                    <a:pt x="1343599" y="874041"/>
                  </a:lnTo>
                  <a:lnTo>
                    <a:pt x="1243524" y="46325"/>
                  </a:lnTo>
                  <a:lnTo>
                    <a:pt x="1536215" y="827371"/>
                  </a:lnTo>
                  <a:lnTo>
                    <a:pt x="1637313" y="0"/>
                  </a:lnTo>
                  <a:lnTo>
                    <a:pt x="1734500" y="828101"/>
                  </a:lnTo>
                  <a:lnTo>
                    <a:pt x="2030857" y="49232"/>
                  </a:lnTo>
                  <a:lnTo>
                    <a:pt x="1926914" y="876217"/>
                  </a:lnTo>
                  <a:lnTo>
                    <a:pt x="2401333" y="191114"/>
                  </a:lnTo>
                  <a:lnTo>
                    <a:pt x="2102278" y="968934"/>
                  </a:lnTo>
                  <a:lnTo>
                    <a:pt x="2727178" y="417382"/>
                  </a:lnTo>
                  <a:lnTo>
                    <a:pt x="2250385" y="1100854"/>
                  </a:lnTo>
                  <a:lnTo>
                    <a:pt x="2989468" y="714894"/>
                  </a:lnTo>
                  <a:lnTo>
                    <a:pt x="2362637" y="1264307"/>
                  </a:lnTo>
                  <a:lnTo>
                    <a:pt x="3172937" y="1066420"/>
                  </a:lnTo>
                  <a:lnTo>
                    <a:pt x="2432535" y="1449770"/>
                  </a:lnTo>
                  <a:lnTo>
                    <a:pt x="3266927" y="1451417"/>
                  </a:lnTo>
                  <a:lnTo>
                    <a:pt x="2455969" y="1646518"/>
                  </a:lnTo>
                  <a:lnTo>
                    <a:pt x="3266005" y="1847632"/>
                  </a:lnTo>
                  <a:lnTo>
                    <a:pt x="2431613" y="1843076"/>
                  </a:lnTo>
                  <a:lnTo>
                    <a:pt x="3170085" y="2231869"/>
                  </a:lnTo>
                  <a:close/>
                </a:path>
              </a:pathLst>
            </a:custGeom>
            <a:solidFill>
              <a:srgbClr val="0007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16000" y="593500"/>
            <a:ext cx="6861809" cy="9119870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 marR="3010535">
              <a:lnSpc>
                <a:spcPts val="7880"/>
              </a:lnSpc>
              <a:spcBef>
                <a:spcPts val="969"/>
              </a:spcBef>
            </a:pPr>
            <a:r>
              <a:rPr sz="7150" b="1" spc="-520" dirty="0">
                <a:solidFill>
                  <a:srgbClr val="000707"/>
                </a:solidFill>
                <a:latin typeface="Georgia"/>
                <a:cs typeface="Georgia"/>
              </a:rPr>
              <a:t>МИ</a:t>
            </a:r>
            <a:r>
              <a:rPr sz="7150" b="1" spc="-204" dirty="0">
                <a:solidFill>
                  <a:srgbClr val="000707"/>
                </a:solidFill>
                <a:latin typeface="Georgia"/>
                <a:cs typeface="Georgia"/>
              </a:rPr>
              <a:t> </a:t>
            </a:r>
            <a:r>
              <a:rPr sz="7150" b="1" spc="-110" dirty="0">
                <a:solidFill>
                  <a:srgbClr val="000707"/>
                </a:solidFill>
                <a:latin typeface="Georgia"/>
                <a:cs typeface="Georgia"/>
              </a:rPr>
              <a:t>ВСІ, </a:t>
            </a:r>
            <a:r>
              <a:rPr sz="7150" b="1" spc="-10" dirty="0">
                <a:solidFill>
                  <a:srgbClr val="000707"/>
                </a:solidFill>
                <a:latin typeface="Georgia"/>
                <a:cs typeface="Georgia"/>
              </a:rPr>
              <a:t>РАЗОМ</a:t>
            </a:r>
            <a:endParaRPr sz="7150">
              <a:latin typeface="Georgia"/>
              <a:cs typeface="Georgia"/>
            </a:endParaRPr>
          </a:p>
          <a:p>
            <a:pPr marL="217170">
              <a:lnSpc>
                <a:spcPts val="7370"/>
              </a:lnSpc>
            </a:pPr>
            <a:r>
              <a:rPr sz="7150" b="1" spc="-275" dirty="0">
                <a:solidFill>
                  <a:srgbClr val="000707"/>
                </a:solidFill>
                <a:latin typeface="Georgia"/>
                <a:cs typeface="Georgia"/>
              </a:rPr>
              <a:t>МОЖЕМО</a:t>
            </a:r>
            <a:endParaRPr sz="7150">
              <a:latin typeface="Georgia"/>
              <a:cs typeface="Georgia"/>
            </a:endParaRPr>
          </a:p>
          <a:p>
            <a:pPr marL="12700" marR="5080">
              <a:lnSpc>
                <a:spcPts val="7870"/>
              </a:lnSpc>
              <a:spcBef>
                <a:spcPts val="484"/>
              </a:spcBef>
              <a:tabLst>
                <a:tab pos="5384165" algn="l"/>
              </a:tabLst>
            </a:pPr>
            <a:r>
              <a:rPr sz="7150" b="1" spc="-305" dirty="0">
                <a:solidFill>
                  <a:srgbClr val="000707"/>
                </a:solidFill>
                <a:latin typeface="Georgia"/>
                <a:cs typeface="Georgia"/>
              </a:rPr>
              <a:t>ВНЕСТИ</a:t>
            </a:r>
            <a:r>
              <a:rPr sz="7150" b="1" spc="-200" dirty="0">
                <a:solidFill>
                  <a:srgbClr val="000707"/>
                </a:solidFill>
                <a:latin typeface="Georgia"/>
                <a:cs typeface="Georgia"/>
              </a:rPr>
              <a:t> </a:t>
            </a:r>
            <a:r>
              <a:rPr sz="7150" b="1" spc="-310" dirty="0">
                <a:solidFill>
                  <a:srgbClr val="000707"/>
                </a:solidFill>
                <a:latin typeface="Georgia"/>
                <a:cs typeface="Georgia"/>
              </a:rPr>
              <a:t>СВІЙ </a:t>
            </a:r>
            <a:r>
              <a:rPr sz="7150" b="1" spc="-275" dirty="0">
                <a:solidFill>
                  <a:srgbClr val="000707"/>
                </a:solidFill>
                <a:latin typeface="Georgia"/>
                <a:cs typeface="Georgia"/>
              </a:rPr>
              <a:t>ВКЛАД</a:t>
            </a:r>
            <a:r>
              <a:rPr sz="7150" b="1" spc="-200" dirty="0">
                <a:solidFill>
                  <a:srgbClr val="000707"/>
                </a:solidFill>
                <a:latin typeface="Georgia"/>
                <a:cs typeface="Georgia"/>
              </a:rPr>
              <a:t> </a:t>
            </a:r>
            <a:r>
              <a:rPr sz="7150" b="1" spc="-325" dirty="0">
                <a:solidFill>
                  <a:srgbClr val="000707"/>
                </a:solidFill>
                <a:latin typeface="Georgia"/>
                <a:cs typeface="Georgia"/>
              </a:rPr>
              <a:t>В </a:t>
            </a:r>
            <a:r>
              <a:rPr sz="7150" b="1" spc="-10" dirty="0">
                <a:solidFill>
                  <a:srgbClr val="000707"/>
                </a:solidFill>
                <a:latin typeface="Georgia"/>
                <a:cs typeface="Georgia"/>
              </a:rPr>
              <a:t>БОРОТЬБІ</a:t>
            </a:r>
            <a:r>
              <a:rPr sz="7150" b="1" dirty="0">
                <a:solidFill>
                  <a:srgbClr val="000707"/>
                </a:solidFill>
                <a:latin typeface="Georgia"/>
                <a:cs typeface="Georgia"/>
              </a:rPr>
              <a:t>	</a:t>
            </a:r>
            <a:r>
              <a:rPr sz="7150" b="1" spc="-25" dirty="0">
                <a:solidFill>
                  <a:srgbClr val="000707"/>
                </a:solidFill>
                <a:latin typeface="Georgia"/>
                <a:cs typeface="Georgia"/>
              </a:rPr>
              <a:t>ЗА </a:t>
            </a:r>
            <a:r>
              <a:rPr sz="7150" b="1" spc="-420" dirty="0">
                <a:solidFill>
                  <a:srgbClr val="000707"/>
                </a:solidFill>
                <a:latin typeface="Georgia"/>
                <a:cs typeface="Georgia"/>
              </a:rPr>
              <a:t>ЗБЕРЕЖЕННЯ </a:t>
            </a:r>
            <a:r>
              <a:rPr sz="7150" b="1" spc="-275" dirty="0">
                <a:solidFill>
                  <a:srgbClr val="000707"/>
                </a:solidFill>
                <a:latin typeface="Georgia"/>
                <a:cs typeface="Georgia"/>
              </a:rPr>
              <a:t>НАШОЇ </a:t>
            </a:r>
            <a:r>
              <a:rPr sz="7150" b="1" spc="-315" dirty="0">
                <a:solidFill>
                  <a:srgbClr val="000707"/>
                </a:solidFill>
                <a:latin typeface="Georgia"/>
                <a:cs typeface="Georgia"/>
              </a:rPr>
              <a:t>ПЛАНЕТИ.</a:t>
            </a:r>
            <a:endParaRPr sz="71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1388" y="2324100"/>
            <a:ext cx="9891792" cy="4211217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 algn="ctr">
              <a:lnSpc>
                <a:spcPts val="11400"/>
              </a:lnSpc>
              <a:spcBef>
                <a:spcPts val="470"/>
              </a:spcBef>
            </a:pPr>
            <a:r>
              <a:rPr lang="uk-UA" sz="4400" spc="-434" dirty="0">
                <a:solidFill>
                  <a:srgbClr val="DFFE9C"/>
                </a:solidFill>
                <a:latin typeface="Georgia"/>
                <a:cs typeface="Georgia"/>
              </a:rPr>
              <a:t>Завдання до практичного заняття:</a:t>
            </a:r>
            <a:br>
              <a:rPr lang="uk-UA" sz="4400" spc="-434" dirty="0">
                <a:solidFill>
                  <a:srgbClr val="DFFE9C"/>
                </a:solidFill>
                <a:latin typeface="Georgia"/>
                <a:cs typeface="Georgia"/>
              </a:rPr>
            </a:br>
            <a:r>
              <a:rPr lang="uk-UA" sz="4400" spc="-434" dirty="0">
                <a:solidFill>
                  <a:srgbClr val="DFFE9C"/>
                </a:solidFill>
                <a:latin typeface="Georgia"/>
                <a:cs typeface="Georgia"/>
              </a:rPr>
              <a:t>Аналіз  регіональних  установ  в </a:t>
            </a:r>
            <a:r>
              <a:rPr lang="uk-UA" sz="4400" spc="-434">
                <a:solidFill>
                  <a:srgbClr val="DFFE9C"/>
                </a:solidFill>
                <a:latin typeface="Georgia"/>
                <a:cs typeface="Georgia"/>
              </a:rPr>
              <a:t>контексті  сталого  </a:t>
            </a:r>
            <a:r>
              <a:rPr lang="uk-UA" sz="4400" spc="-434" dirty="0">
                <a:solidFill>
                  <a:srgbClr val="DFFE9C"/>
                </a:solidFill>
                <a:latin typeface="Georgia"/>
                <a:cs typeface="Georgia"/>
              </a:rPr>
              <a:t>розвитку  </a:t>
            </a:r>
            <a:r>
              <a:rPr lang="uk-UA" sz="4400" spc="-434">
                <a:solidFill>
                  <a:srgbClr val="DFFE9C"/>
                </a:solidFill>
                <a:latin typeface="Georgia"/>
                <a:cs typeface="Georgia"/>
              </a:rPr>
              <a:t>туризму .</a:t>
            </a:r>
            <a:endParaRPr lang="uk-UA" sz="4400" dirty="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950717" y="0"/>
            <a:ext cx="6337300" cy="10287000"/>
          </a:xfrm>
          <a:custGeom>
            <a:avLst/>
            <a:gdLst/>
            <a:ahLst/>
            <a:cxnLst/>
            <a:rect l="l" t="t" r="r" b="b"/>
            <a:pathLst>
              <a:path w="6337300" h="10287000">
                <a:moveTo>
                  <a:pt x="4630541" y="2940579"/>
                </a:moveTo>
                <a:lnTo>
                  <a:pt x="3794779" y="4521343"/>
                </a:lnTo>
                <a:lnTo>
                  <a:pt x="442039" y="2756197"/>
                </a:lnTo>
                <a:lnTo>
                  <a:pt x="4116798" y="3680278"/>
                </a:lnTo>
                <a:lnTo>
                  <a:pt x="4534768" y="2889729"/>
                </a:lnTo>
                <a:lnTo>
                  <a:pt x="4630541" y="2940579"/>
                </a:lnTo>
                <a:close/>
              </a:path>
              <a:path w="6337300" h="10287000">
                <a:moveTo>
                  <a:pt x="4534768" y="2889729"/>
                </a:moveTo>
                <a:lnTo>
                  <a:pt x="4116798" y="3680278"/>
                </a:lnTo>
                <a:lnTo>
                  <a:pt x="1283977" y="1163752"/>
                </a:lnTo>
                <a:lnTo>
                  <a:pt x="4534768" y="2889729"/>
                </a:lnTo>
                <a:close/>
              </a:path>
              <a:path w="6337300" h="10287000">
                <a:moveTo>
                  <a:pt x="5306446" y="2345417"/>
                </a:moveTo>
                <a:lnTo>
                  <a:pt x="3683515" y="5415035"/>
                </a:lnTo>
                <a:lnTo>
                  <a:pt x="5654" y="4503769"/>
                </a:lnTo>
                <a:lnTo>
                  <a:pt x="3794779" y="4521343"/>
                </a:lnTo>
                <a:lnTo>
                  <a:pt x="5061198" y="2126033"/>
                </a:lnTo>
                <a:lnTo>
                  <a:pt x="5306446" y="2345417"/>
                </a:lnTo>
                <a:close/>
              </a:path>
              <a:path w="6337300" h="10287000">
                <a:moveTo>
                  <a:pt x="5061198" y="2126033"/>
                </a:moveTo>
                <a:lnTo>
                  <a:pt x="4630541" y="2940579"/>
                </a:lnTo>
                <a:lnTo>
                  <a:pt x="2606839" y="0"/>
                </a:lnTo>
                <a:lnTo>
                  <a:pt x="2684524" y="0"/>
                </a:lnTo>
                <a:lnTo>
                  <a:pt x="5061198" y="2126033"/>
                </a:lnTo>
                <a:close/>
              </a:path>
              <a:path w="6337300" h="10287000">
                <a:moveTo>
                  <a:pt x="6105076" y="1929191"/>
                </a:moveTo>
                <a:lnTo>
                  <a:pt x="3789228" y="6309395"/>
                </a:lnTo>
                <a:lnTo>
                  <a:pt x="0" y="6304873"/>
                </a:lnTo>
                <a:lnTo>
                  <a:pt x="3683515" y="5415035"/>
                </a:lnTo>
                <a:lnTo>
                  <a:pt x="5778936" y="1451747"/>
                </a:lnTo>
                <a:lnTo>
                  <a:pt x="6105076" y="1929191"/>
                </a:lnTo>
                <a:close/>
              </a:path>
              <a:path w="6337300" h="10287000">
                <a:moveTo>
                  <a:pt x="5778936" y="1451747"/>
                </a:moveTo>
                <a:lnTo>
                  <a:pt x="5306446" y="2345417"/>
                </a:lnTo>
                <a:lnTo>
                  <a:pt x="4420768" y="0"/>
                </a:lnTo>
                <a:lnTo>
                  <a:pt x="4787251" y="0"/>
                </a:lnTo>
                <a:lnTo>
                  <a:pt x="5778936" y="1451747"/>
                </a:lnTo>
                <a:close/>
              </a:path>
              <a:path w="6337300" h="10287000">
                <a:moveTo>
                  <a:pt x="6337282" y="2931890"/>
                </a:moveTo>
                <a:lnTo>
                  <a:pt x="4105864" y="7152404"/>
                </a:lnTo>
                <a:lnTo>
                  <a:pt x="425546" y="8054958"/>
                </a:lnTo>
                <a:lnTo>
                  <a:pt x="3789228" y="6309395"/>
                </a:lnTo>
                <a:lnTo>
                  <a:pt x="6337282" y="1489995"/>
                </a:lnTo>
                <a:lnTo>
                  <a:pt x="6337282" y="2931890"/>
                </a:lnTo>
                <a:close/>
              </a:path>
              <a:path w="6337300" h="10287000">
                <a:moveTo>
                  <a:pt x="6337282" y="1489995"/>
                </a:moveTo>
                <a:lnTo>
                  <a:pt x="6105076" y="1929191"/>
                </a:lnTo>
                <a:lnTo>
                  <a:pt x="5873578" y="0"/>
                </a:lnTo>
                <a:lnTo>
                  <a:pt x="6337282" y="0"/>
                </a:lnTo>
                <a:lnTo>
                  <a:pt x="6337282" y="1489995"/>
                </a:lnTo>
                <a:close/>
              </a:path>
              <a:path w="6337300" h="10287000">
                <a:moveTo>
                  <a:pt x="6337282" y="4637632"/>
                </a:moveTo>
                <a:lnTo>
                  <a:pt x="4615094" y="7894987"/>
                </a:lnTo>
                <a:lnTo>
                  <a:pt x="1257443" y="9652191"/>
                </a:lnTo>
                <a:lnTo>
                  <a:pt x="4105864" y="7152404"/>
                </a:lnTo>
                <a:lnTo>
                  <a:pt x="6337282" y="2931890"/>
                </a:lnTo>
                <a:lnTo>
                  <a:pt x="6337282" y="4637632"/>
                </a:lnTo>
                <a:close/>
              </a:path>
              <a:path w="6337300" h="10287000">
                <a:moveTo>
                  <a:pt x="6337282" y="10286999"/>
                </a:moveTo>
                <a:lnTo>
                  <a:pt x="5909953" y="10286999"/>
                </a:lnTo>
                <a:lnTo>
                  <a:pt x="6083277" y="8915007"/>
                </a:lnTo>
                <a:lnTo>
                  <a:pt x="5133691" y="10286999"/>
                </a:lnTo>
                <a:lnTo>
                  <a:pt x="4597487" y="10286999"/>
                </a:lnTo>
                <a:lnTo>
                  <a:pt x="5287238" y="8494135"/>
                </a:lnTo>
                <a:lnTo>
                  <a:pt x="3258531" y="10286999"/>
                </a:lnTo>
                <a:lnTo>
                  <a:pt x="2947234" y="10286999"/>
                </a:lnTo>
                <a:lnTo>
                  <a:pt x="4615094" y="7894987"/>
                </a:lnTo>
                <a:lnTo>
                  <a:pt x="6337282" y="4637632"/>
                </a:lnTo>
                <a:lnTo>
                  <a:pt x="6337282" y="10286999"/>
                </a:lnTo>
                <a:close/>
              </a:path>
            </a:pathLst>
          </a:custGeom>
          <a:solidFill>
            <a:srgbClr val="DFFE9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91280" y="833042"/>
            <a:ext cx="10005519" cy="88799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r>
              <a:rPr lang="uk-UA" sz="2850" b="1" spc="110" dirty="0">
                <a:solidFill>
                  <a:srgbClr val="000707"/>
                </a:solidFill>
                <a:latin typeface="Tahoma"/>
                <a:cs typeface="Tahoma"/>
              </a:rPr>
              <a:t>Сталість – це здатність системи ефективно виконувати функції, які не тільки забезпечують рівновагу (не руйнують) системи, але й здатні підтримати </a:t>
            </a:r>
            <a:r>
              <a:rPr lang="uk-UA" sz="2850" b="1" spc="110" dirty="0" err="1">
                <a:solidFill>
                  <a:srgbClr val="000707"/>
                </a:solidFill>
                <a:latin typeface="Tahoma"/>
                <a:cs typeface="Tahoma"/>
              </a:rPr>
              <a:t>стійки</a:t>
            </a:r>
            <a:r>
              <a:rPr lang="uk-UA" sz="2850" b="1" spc="110" dirty="0">
                <a:solidFill>
                  <a:srgbClr val="000707"/>
                </a:solidFill>
                <a:latin typeface="Tahoma"/>
                <a:cs typeface="Tahoma"/>
              </a:rPr>
              <a:t> напрямки її розвитку.</a:t>
            </a:r>
          </a:p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endParaRPr lang="uk-UA" sz="2850" b="1" spc="110" dirty="0">
              <a:solidFill>
                <a:srgbClr val="000707"/>
              </a:solidFill>
              <a:latin typeface="Tahoma"/>
              <a:cs typeface="Tahoma"/>
            </a:endParaRPr>
          </a:p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r>
              <a:rPr lang="uk-UA" sz="2850" dirty="0">
                <a:latin typeface="Lucida Sans Unicode"/>
                <a:cs typeface="Lucida Sans Unicode"/>
              </a:rPr>
              <a:t>Задачі сталого розвитку охоплюють такі сфери:</a:t>
            </a:r>
          </a:p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r>
              <a:rPr lang="uk-UA" sz="2850" dirty="0">
                <a:latin typeface="Lucida Sans Unicode"/>
                <a:cs typeface="Lucida Sans Unicode"/>
              </a:rPr>
              <a:t>- економічну (зростання, ефективність, стабільність…);</a:t>
            </a:r>
          </a:p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r>
              <a:rPr lang="uk-UA" sz="2850" dirty="0">
                <a:latin typeface="Lucida Sans Unicode"/>
                <a:cs typeface="Lucida Sans Unicode"/>
              </a:rPr>
              <a:t>- екологічну (здорове зовнішнє середовище, раціональне використання</a:t>
            </a:r>
          </a:p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r>
              <a:rPr lang="uk-UA" sz="2850" dirty="0">
                <a:latin typeface="Lucida Sans Unicode"/>
                <a:cs typeface="Lucida Sans Unicode"/>
              </a:rPr>
              <a:t>ресурсів…);</a:t>
            </a:r>
          </a:p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r>
              <a:rPr lang="uk-UA" sz="2850" dirty="0">
                <a:latin typeface="Lucida Sans Unicode"/>
                <a:cs typeface="Lucida Sans Unicode"/>
              </a:rPr>
              <a:t>- соціальну (справедливість, соціальний мир, рівність, демократія,</a:t>
            </a:r>
          </a:p>
          <a:p>
            <a:pPr marL="12700" marR="1910080">
              <a:lnSpc>
                <a:spcPct val="118400"/>
              </a:lnSpc>
              <a:spcBef>
                <a:spcPts val="95"/>
              </a:spcBef>
              <a:tabLst>
                <a:tab pos="2240280" algn="l"/>
                <a:tab pos="3261995" algn="l"/>
                <a:tab pos="4203065" algn="l"/>
                <a:tab pos="5615940" algn="l"/>
              </a:tabLst>
            </a:pPr>
            <a:r>
              <a:rPr lang="uk-UA" sz="2850" dirty="0">
                <a:latin typeface="Lucida Sans Unicode"/>
                <a:cs typeface="Lucida Sans Unicode"/>
              </a:rPr>
              <a:t>збереження національних культур…).</a:t>
            </a:r>
            <a:endParaRPr sz="2850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3731" y="3943445"/>
            <a:ext cx="1515110" cy="1524635"/>
          </a:xfrm>
          <a:custGeom>
            <a:avLst/>
            <a:gdLst/>
            <a:ahLst/>
            <a:cxnLst/>
            <a:rect l="l" t="t" r="r" b="b"/>
            <a:pathLst>
              <a:path w="1515110" h="1524635">
                <a:moveTo>
                  <a:pt x="1469637" y="1034856"/>
                </a:moveTo>
                <a:lnTo>
                  <a:pt x="1094494" y="940406"/>
                </a:lnTo>
                <a:lnTo>
                  <a:pt x="1383780" y="1197246"/>
                </a:lnTo>
                <a:lnTo>
                  <a:pt x="1042086" y="1015828"/>
                </a:lnTo>
                <a:lnTo>
                  <a:pt x="1261574" y="1334373"/>
                </a:lnTo>
                <a:lnTo>
                  <a:pt x="973124" y="1076501"/>
                </a:lnTo>
                <a:lnTo>
                  <a:pt x="1109997" y="1438206"/>
                </a:lnTo>
                <a:lnTo>
                  <a:pt x="891618" y="1118912"/>
                </a:lnTo>
                <a:lnTo>
                  <a:pt x="937939" y="1502761"/>
                </a:lnTo>
                <a:lnTo>
                  <a:pt x="802303" y="1140585"/>
                </a:lnTo>
                <a:lnTo>
                  <a:pt x="755369" y="1524262"/>
                </a:lnTo>
                <a:lnTo>
                  <a:pt x="710382" y="1140256"/>
                </a:lnTo>
                <a:lnTo>
                  <a:pt x="572916" y="1501471"/>
                </a:lnTo>
                <a:lnTo>
                  <a:pt x="621185" y="1117956"/>
                </a:lnTo>
                <a:lnTo>
                  <a:pt x="401163" y="1435744"/>
                </a:lnTo>
                <a:lnTo>
                  <a:pt x="539893" y="1074977"/>
                </a:lnTo>
                <a:lnTo>
                  <a:pt x="250132" y="1330812"/>
                </a:lnTo>
                <a:lnTo>
                  <a:pt x="471240" y="1013819"/>
                </a:lnTo>
                <a:lnTo>
                  <a:pt x="128568" y="1192867"/>
                </a:lnTo>
                <a:lnTo>
                  <a:pt x="419210" y="938040"/>
                </a:lnTo>
                <a:lnTo>
                  <a:pt x="43547" y="1029889"/>
                </a:lnTo>
                <a:lnTo>
                  <a:pt x="386835" y="852029"/>
                </a:lnTo>
                <a:lnTo>
                  <a:pt x="0" y="851342"/>
                </a:lnTo>
                <a:lnTo>
                  <a:pt x="375990" y="760791"/>
                </a:lnTo>
                <a:lnTo>
                  <a:pt x="470" y="667617"/>
                </a:lnTo>
                <a:lnTo>
                  <a:pt x="387295" y="669635"/>
                </a:lnTo>
                <a:lnTo>
                  <a:pt x="44916" y="489378"/>
                </a:lnTo>
                <a:lnTo>
                  <a:pt x="420120" y="583860"/>
                </a:lnTo>
                <a:lnTo>
                  <a:pt x="130773" y="326988"/>
                </a:lnTo>
                <a:lnTo>
                  <a:pt x="472523" y="508436"/>
                </a:lnTo>
                <a:lnTo>
                  <a:pt x="253039" y="189906"/>
                </a:lnTo>
                <a:lnTo>
                  <a:pt x="541489" y="447765"/>
                </a:lnTo>
                <a:lnTo>
                  <a:pt x="404612" y="86057"/>
                </a:lnTo>
                <a:lnTo>
                  <a:pt x="622995" y="405354"/>
                </a:lnTo>
                <a:lnTo>
                  <a:pt x="576679" y="21520"/>
                </a:lnTo>
                <a:lnTo>
                  <a:pt x="712297" y="383693"/>
                </a:lnTo>
                <a:lnTo>
                  <a:pt x="759247" y="0"/>
                </a:lnTo>
                <a:lnTo>
                  <a:pt x="804224" y="384013"/>
                </a:lnTo>
                <a:lnTo>
                  <a:pt x="941692" y="22793"/>
                </a:lnTo>
                <a:lnTo>
                  <a:pt x="893424" y="406308"/>
                </a:lnTo>
                <a:lnTo>
                  <a:pt x="1113450" y="88522"/>
                </a:lnTo>
                <a:lnTo>
                  <a:pt x="974715" y="449287"/>
                </a:lnTo>
                <a:lnTo>
                  <a:pt x="1264476" y="193451"/>
                </a:lnTo>
                <a:lnTo>
                  <a:pt x="1043366" y="510449"/>
                </a:lnTo>
                <a:lnTo>
                  <a:pt x="1386048" y="331394"/>
                </a:lnTo>
                <a:lnTo>
                  <a:pt x="1095391" y="586238"/>
                </a:lnTo>
                <a:lnTo>
                  <a:pt x="1471071" y="494392"/>
                </a:lnTo>
                <a:lnTo>
                  <a:pt x="1127779" y="672237"/>
                </a:lnTo>
                <a:lnTo>
                  <a:pt x="1514609" y="672921"/>
                </a:lnTo>
                <a:lnTo>
                  <a:pt x="1138624" y="763475"/>
                </a:lnTo>
                <a:lnTo>
                  <a:pt x="1514143" y="856661"/>
                </a:lnTo>
                <a:lnTo>
                  <a:pt x="1127313" y="854628"/>
                </a:lnTo>
                <a:lnTo>
                  <a:pt x="1469637" y="1034856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0396" y="1077319"/>
            <a:ext cx="6007603" cy="8623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14503" y="944337"/>
            <a:ext cx="15258994" cy="839832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7270"/>
              </a:lnSpc>
              <a:spcBef>
                <a:spcPts val="380"/>
              </a:spcBef>
            </a:pPr>
            <a:r>
              <a:rPr lang="uk-UA" sz="3600" b="1" dirty="0">
                <a:solidFill>
                  <a:srgbClr val="DFFE9C"/>
                </a:solidFill>
                <a:latin typeface="Georgia"/>
                <a:cs typeface="Georgia"/>
              </a:rPr>
              <a:t>Сталий туризм – це процес, здатний «задовольнити потреби відвідувачів, туристів і місцевостей, які їх приймають, і в той же час, зберегти та розвинути можливості для майбутнього» (ВТО, 1996 р.).</a:t>
            </a:r>
          </a:p>
          <a:p>
            <a:pPr marL="12700" marR="5080" algn="just">
              <a:lnSpc>
                <a:spcPts val="7270"/>
              </a:lnSpc>
              <a:spcBef>
                <a:spcPts val="380"/>
              </a:spcBef>
            </a:pPr>
            <a:r>
              <a:rPr lang="uk-UA" sz="3600" b="1" dirty="0">
                <a:solidFill>
                  <a:srgbClr val="DFFE9C"/>
                </a:solidFill>
                <a:latin typeface="Georgia"/>
                <a:cs typeface="Georgia"/>
              </a:rPr>
              <a:t>У Хартії зі сталого туризму (1995 р.) зазначено, що «сталий туризм базується на критерії сталості, тобто це означає, що він має бути екологічно нешкідливим у довготривалій перспективі, економічно доцільним та соціально рівним для місцевих громад».</a:t>
            </a:r>
            <a:endParaRPr sz="36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FFE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8535" y="789474"/>
            <a:ext cx="4164329" cy="2174313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755"/>
              </a:spcBef>
            </a:pPr>
            <a:r>
              <a:rPr lang="uk-UA" sz="4950" b="1" spc="-350" dirty="0">
                <a:solidFill>
                  <a:srgbClr val="000707"/>
                </a:solidFill>
                <a:latin typeface="Georgia"/>
                <a:cs typeface="Georgia"/>
              </a:rPr>
              <a:t>ЗАДАЧІ</a:t>
            </a:r>
            <a:r>
              <a:rPr sz="4950" b="1" spc="-350" dirty="0">
                <a:solidFill>
                  <a:srgbClr val="000707"/>
                </a:solidFill>
                <a:latin typeface="Georgia"/>
                <a:cs typeface="Georgia"/>
              </a:rPr>
              <a:t> </a:t>
            </a:r>
            <a:r>
              <a:rPr sz="4950" b="1" spc="-10" dirty="0">
                <a:solidFill>
                  <a:srgbClr val="000707"/>
                </a:solidFill>
                <a:latin typeface="Georgia"/>
                <a:cs typeface="Georgia"/>
              </a:rPr>
              <a:t>СТАЛОГО </a:t>
            </a:r>
            <a:r>
              <a:rPr sz="4950" b="1" spc="-50" dirty="0">
                <a:solidFill>
                  <a:srgbClr val="000707"/>
                </a:solidFill>
                <a:latin typeface="Georgia"/>
                <a:cs typeface="Georgia"/>
              </a:rPr>
              <a:t>ТУРИЗМУ</a:t>
            </a:r>
            <a:endParaRPr sz="4950" dirty="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3006" y="3632495"/>
            <a:ext cx="2943860" cy="0"/>
          </a:xfrm>
          <a:custGeom>
            <a:avLst/>
            <a:gdLst/>
            <a:ahLst/>
            <a:cxnLst/>
            <a:rect l="l" t="t" r="r" b="b"/>
            <a:pathLst>
              <a:path w="2943860">
                <a:moveTo>
                  <a:pt x="0" y="0"/>
                </a:moveTo>
                <a:lnTo>
                  <a:pt x="2943313" y="0"/>
                </a:lnTo>
              </a:path>
            </a:pathLst>
          </a:custGeom>
          <a:ln w="28575">
            <a:solidFill>
              <a:srgbClr val="000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83409" y="2233409"/>
            <a:ext cx="1229360" cy="1238250"/>
          </a:xfrm>
          <a:custGeom>
            <a:avLst/>
            <a:gdLst/>
            <a:ahLst/>
            <a:cxnLst/>
            <a:rect l="l" t="t" r="r" b="b"/>
            <a:pathLst>
              <a:path w="1229359" h="1238250">
                <a:moveTo>
                  <a:pt x="1192654" y="840245"/>
                </a:moveTo>
                <a:lnTo>
                  <a:pt x="888239" y="763718"/>
                </a:lnTo>
                <a:lnTo>
                  <a:pt x="1122889" y="972199"/>
                </a:lnTo>
                <a:lnTo>
                  <a:pt x="845666" y="825010"/>
                </a:lnTo>
                <a:lnTo>
                  <a:pt x="1023636" y="1083650"/>
                </a:lnTo>
                <a:lnTo>
                  <a:pt x="789666" y="874331"/>
                </a:lnTo>
                <a:lnTo>
                  <a:pt x="900563" y="1168073"/>
                </a:lnTo>
                <a:lnTo>
                  <a:pt x="723494" y="908823"/>
                </a:lnTo>
                <a:lnTo>
                  <a:pt x="760889" y="1220600"/>
                </a:lnTo>
                <a:lnTo>
                  <a:pt x="650995" y="926475"/>
                </a:lnTo>
                <a:lnTo>
                  <a:pt x="612705" y="1238159"/>
                </a:lnTo>
                <a:lnTo>
                  <a:pt x="576393" y="926255"/>
                </a:lnTo>
                <a:lnTo>
                  <a:pt x="464639" y="1219741"/>
                </a:lnTo>
                <a:lnTo>
                  <a:pt x="504012" y="908187"/>
                </a:lnTo>
                <a:lnTo>
                  <a:pt x="325292" y="1166415"/>
                </a:lnTo>
                <a:lnTo>
                  <a:pt x="438059" y="873317"/>
                </a:lnTo>
                <a:lnTo>
                  <a:pt x="202758" y="1081282"/>
                </a:lnTo>
                <a:lnTo>
                  <a:pt x="382371" y="823674"/>
                </a:lnTo>
                <a:lnTo>
                  <a:pt x="104168" y="969292"/>
                </a:lnTo>
                <a:lnTo>
                  <a:pt x="340183" y="762146"/>
                </a:lnTo>
                <a:lnTo>
                  <a:pt x="35250" y="836949"/>
                </a:lnTo>
                <a:lnTo>
                  <a:pt x="313952" y="692295"/>
                </a:lnTo>
                <a:lnTo>
                  <a:pt x="0" y="691938"/>
                </a:lnTo>
                <a:lnTo>
                  <a:pt x="305198" y="618189"/>
                </a:lnTo>
                <a:lnTo>
                  <a:pt x="476" y="542698"/>
                </a:lnTo>
                <a:lnTo>
                  <a:pt x="314421" y="544137"/>
                </a:lnTo>
                <a:lnTo>
                  <a:pt x="36641" y="397892"/>
                </a:lnTo>
                <a:lnTo>
                  <a:pt x="341105" y="474444"/>
                </a:lnTo>
                <a:lnTo>
                  <a:pt x="106406" y="265937"/>
                </a:lnTo>
                <a:lnTo>
                  <a:pt x="383674" y="413150"/>
                </a:lnTo>
                <a:lnTo>
                  <a:pt x="205708" y="154522"/>
                </a:lnTo>
                <a:lnTo>
                  <a:pt x="439678" y="363832"/>
                </a:lnTo>
                <a:lnTo>
                  <a:pt x="328777" y="70088"/>
                </a:lnTo>
                <a:lnTo>
                  <a:pt x="505850" y="329340"/>
                </a:lnTo>
                <a:lnTo>
                  <a:pt x="468459" y="17575"/>
                </a:lnTo>
                <a:lnTo>
                  <a:pt x="578338" y="311698"/>
                </a:lnTo>
                <a:lnTo>
                  <a:pt x="616641" y="0"/>
                </a:lnTo>
                <a:lnTo>
                  <a:pt x="652945" y="311910"/>
                </a:lnTo>
                <a:lnTo>
                  <a:pt x="764701" y="18420"/>
                </a:lnTo>
                <a:lnTo>
                  <a:pt x="725328" y="329974"/>
                </a:lnTo>
                <a:lnTo>
                  <a:pt x="904052" y="71747"/>
                </a:lnTo>
                <a:lnTo>
                  <a:pt x="791281" y="364844"/>
                </a:lnTo>
                <a:lnTo>
                  <a:pt x="1026582" y="156879"/>
                </a:lnTo>
                <a:lnTo>
                  <a:pt x="846966" y="414490"/>
                </a:lnTo>
                <a:lnTo>
                  <a:pt x="1125177" y="268867"/>
                </a:lnTo>
                <a:lnTo>
                  <a:pt x="889150" y="476027"/>
                </a:lnTo>
                <a:lnTo>
                  <a:pt x="1194098" y="401226"/>
                </a:lnTo>
                <a:lnTo>
                  <a:pt x="915391" y="545867"/>
                </a:lnTo>
                <a:lnTo>
                  <a:pt x="1229340" y="546223"/>
                </a:lnTo>
                <a:lnTo>
                  <a:pt x="924146" y="619974"/>
                </a:lnTo>
                <a:lnTo>
                  <a:pt x="1228867" y="695475"/>
                </a:lnTo>
                <a:lnTo>
                  <a:pt x="914919" y="694024"/>
                </a:lnTo>
                <a:lnTo>
                  <a:pt x="1192654" y="840245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9064" y="5057923"/>
            <a:ext cx="1229360" cy="1238250"/>
          </a:xfrm>
          <a:custGeom>
            <a:avLst/>
            <a:gdLst/>
            <a:ahLst/>
            <a:cxnLst/>
            <a:rect l="l" t="t" r="r" b="b"/>
            <a:pathLst>
              <a:path w="1229360" h="1238250">
                <a:moveTo>
                  <a:pt x="1192654" y="840245"/>
                </a:moveTo>
                <a:lnTo>
                  <a:pt x="888239" y="763718"/>
                </a:lnTo>
                <a:lnTo>
                  <a:pt x="1122889" y="972199"/>
                </a:lnTo>
                <a:lnTo>
                  <a:pt x="845666" y="825010"/>
                </a:lnTo>
                <a:lnTo>
                  <a:pt x="1023636" y="1083650"/>
                </a:lnTo>
                <a:lnTo>
                  <a:pt x="789666" y="874331"/>
                </a:lnTo>
                <a:lnTo>
                  <a:pt x="900563" y="1168073"/>
                </a:lnTo>
                <a:lnTo>
                  <a:pt x="723494" y="908823"/>
                </a:lnTo>
                <a:lnTo>
                  <a:pt x="760889" y="1220600"/>
                </a:lnTo>
                <a:lnTo>
                  <a:pt x="650995" y="926475"/>
                </a:lnTo>
                <a:lnTo>
                  <a:pt x="612705" y="1238159"/>
                </a:lnTo>
                <a:lnTo>
                  <a:pt x="576393" y="926255"/>
                </a:lnTo>
                <a:lnTo>
                  <a:pt x="464639" y="1219741"/>
                </a:lnTo>
                <a:lnTo>
                  <a:pt x="504012" y="908187"/>
                </a:lnTo>
                <a:lnTo>
                  <a:pt x="325292" y="1166415"/>
                </a:lnTo>
                <a:lnTo>
                  <a:pt x="438059" y="873317"/>
                </a:lnTo>
                <a:lnTo>
                  <a:pt x="202758" y="1081282"/>
                </a:lnTo>
                <a:lnTo>
                  <a:pt x="382371" y="823674"/>
                </a:lnTo>
                <a:lnTo>
                  <a:pt x="104168" y="969292"/>
                </a:lnTo>
                <a:lnTo>
                  <a:pt x="340183" y="762146"/>
                </a:lnTo>
                <a:lnTo>
                  <a:pt x="35250" y="836949"/>
                </a:lnTo>
                <a:lnTo>
                  <a:pt x="313952" y="692295"/>
                </a:lnTo>
                <a:lnTo>
                  <a:pt x="0" y="691938"/>
                </a:lnTo>
                <a:lnTo>
                  <a:pt x="305198" y="618189"/>
                </a:lnTo>
                <a:lnTo>
                  <a:pt x="476" y="542698"/>
                </a:lnTo>
                <a:lnTo>
                  <a:pt x="314421" y="544137"/>
                </a:lnTo>
                <a:lnTo>
                  <a:pt x="36641" y="397892"/>
                </a:lnTo>
                <a:lnTo>
                  <a:pt x="341105" y="474444"/>
                </a:lnTo>
                <a:lnTo>
                  <a:pt x="106406" y="265937"/>
                </a:lnTo>
                <a:lnTo>
                  <a:pt x="383674" y="413150"/>
                </a:lnTo>
                <a:lnTo>
                  <a:pt x="205708" y="154522"/>
                </a:lnTo>
                <a:lnTo>
                  <a:pt x="439678" y="363832"/>
                </a:lnTo>
                <a:lnTo>
                  <a:pt x="328777" y="70088"/>
                </a:lnTo>
                <a:lnTo>
                  <a:pt x="505850" y="329340"/>
                </a:lnTo>
                <a:lnTo>
                  <a:pt x="468459" y="17575"/>
                </a:lnTo>
                <a:lnTo>
                  <a:pt x="578338" y="311698"/>
                </a:lnTo>
                <a:lnTo>
                  <a:pt x="616641" y="0"/>
                </a:lnTo>
                <a:lnTo>
                  <a:pt x="652945" y="311910"/>
                </a:lnTo>
                <a:lnTo>
                  <a:pt x="764701" y="18420"/>
                </a:lnTo>
                <a:lnTo>
                  <a:pt x="725328" y="329974"/>
                </a:lnTo>
                <a:lnTo>
                  <a:pt x="904051" y="71748"/>
                </a:lnTo>
                <a:lnTo>
                  <a:pt x="791281" y="364844"/>
                </a:lnTo>
                <a:lnTo>
                  <a:pt x="1026582" y="156879"/>
                </a:lnTo>
                <a:lnTo>
                  <a:pt x="846966" y="414490"/>
                </a:lnTo>
                <a:lnTo>
                  <a:pt x="1125177" y="268867"/>
                </a:lnTo>
                <a:lnTo>
                  <a:pt x="889150" y="476027"/>
                </a:lnTo>
                <a:lnTo>
                  <a:pt x="1194098" y="401226"/>
                </a:lnTo>
                <a:lnTo>
                  <a:pt x="915391" y="545867"/>
                </a:lnTo>
                <a:lnTo>
                  <a:pt x="1229340" y="546223"/>
                </a:lnTo>
                <a:lnTo>
                  <a:pt x="924146" y="619974"/>
                </a:lnTo>
                <a:lnTo>
                  <a:pt x="1228867" y="695475"/>
                </a:lnTo>
                <a:lnTo>
                  <a:pt x="914919" y="694024"/>
                </a:lnTo>
                <a:lnTo>
                  <a:pt x="1192654" y="840245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43006" y="6434211"/>
            <a:ext cx="1229360" cy="1238250"/>
          </a:xfrm>
          <a:custGeom>
            <a:avLst/>
            <a:gdLst/>
            <a:ahLst/>
            <a:cxnLst/>
            <a:rect l="l" t="t" r="r" b="b"/>
            <a:pathLst>
              <a:path w="1229360" h="1238250">
                <a:moveTo>
                  <a:pt x="1192654" y="840245"/>
                </a:moveTo>
                <a:lnTo>
                  <a:pt x="888239" y="763718"/>
                </a:lnTo>
                <a:lnTo>
                  <a:pt x="1122889" y="972199"/>
                </a:lnTo>
                <a:lnTo>
                  <a:pt x="845666" y="825010"/>
                </a:lnTo>
                <a:lnTo>
                  <a:pt x="1023636" y="1083650"/>
                </a:lnTo>
                <a:lnTo>
                  <a:pt x="789666" y="874331"/>
                </a:lnTo>
                <a:lnTo>
                  <a:pt x="900563" y="1168073"/>
                </a:lnTo>
                <a:lnTo>
                  <a:pt x="723494" y="908823"/>
                </a:lnTo>
                <a:lnTo>
                  <a:pt x="760889" y="1220600"/>
                </a:lnTo>
                <a:lnTo>
                  <a:pt x="650995" y="926475"/>
                </a:lnTo>
                <a:lnTo>
                  <a:pt x="612705" y="1238159"/>
                </a:lnTo>
                <a:lnTo>
                  <a:pt x="576393" y="926255"/>
                </a:lnTo>
                <a:lnTo>
                  <a:pt x="464639" y="1219741"/>
                </a:lnTo>
                <a:lnTo>
                  <a:pt x="504012" y="908187"/>
                </a:lnTo>
                <a:lnTo>
                  <a:pt x="325292" y="1166415"/>
                </a:lnTo>
                <a:lnTo>
                  <a:pt x="438059" y="873317"/>
                </a:lnTo>
                <a:lnTo>
                  <a:pt x="202758" y="1081282"/>
                </a:lnTo>
                <a:lnTo>
                  <a:pt x="382371" y="823674"/>
                </a:lnTo>
                <a:lnTo>
                  <a:pt x="104168" y="969292"/>
                </a:lnTo>
                <a:lnTo>
                  <a:pt x="340183" y="762146"/>
                </a:lnTo>
                <a:lnTo>
                  <a:pt x="35250" y="836949"/>
                </a:lnTo>
                <a:lnTo>
                  <a:pt x="313952" y="692295"/>
                </a:lnTo>
                <a:lnTo>
                  <a:pt x="0" y="691938"/>
                </a:lnTo>
                <a:lnTo>
                  <a:pt x="305198" y="618189"/>
                </a:lnTo>
                <a:lnTo>
                  <a:pt x="476" y="542698"/>
                </a:lnTo>
                <a:lnTo>
                  <a:pt x="314421" y="544137"/>
                </a:lnTo>
                <a:lnTo>
                  <a:pt x="36641" y="397892"/>
                </a:lnTo>
                <a:lnTo>
                  <a:pt x="341105" y="474444"/>
                </a:lnTo>
                <a:lnTo>
                  <a:pt x="106406" y="265937"/>
                </a:lnTo>
                <a:lnTo>
                  <a:pt x="383674" y="413150"/>
                </a:lnTo>
                <a:lnTo>
                  <a:pt x="205708" y="154522"/>
                </a:lnTo>
                <a:lnTo>
                  <a:pt x="439678" y="363832"/>
                </a:lnTo>
                <a:lnTo>
                  <a:pt x="328777" y="70088"/>
                </a:lnTo>
                <a:lnTo>
                  <a:pt x="505850" y="329340"/>
                </a:lnTo>
                <a:lnTo>
                  <a:pt x="468459" y="17575"/>
                </a:lnTo>
                <a:lnTo>
                  <a:pt x="578338" y="311698"/>
                </a:lnTo>
                <a:lnTo>
                  <a:pt x="616641" y="0"/>
                </a:lnTo>
                <a:lnTo>
                  <a:pt x="652945" y="311910"/>
                </a:lnTo>
                <a:lnTo>
                  <a:pt x="764701" y="18420"/>
                </a:lnTo>
                <a:lnTo>
                  <a:pt x="725328" y="329974"/>
                </a:lnTo>
                <a:lnTo>
                  <a:pt x="904051" y="71748"/>
                </a:lnTo>
                <a:lnTo>
                  <a:pt x="791281" y="364844"/>
                </a:lnTo>
                <a:lnTo>
                  <a:pt x="1026582" y="156879"/>
                </a:lnTo>
                <a:lnTo>
                  <a:pt x="846966" y="414490"/>
                </a:lnTo>
                <a:lnTo>
                  <a:pt x="1125177" y="268867"/>
                </a:lnTo>
                <a:lnTo>
                  <a:pt x="889150" y="476027"/>
                </a:lnTo>
                <a:lnTo>
                  <a:pt x="1194098" y="401226"/>
                </a:lnTo>
                <a:lnTo>
                  <a:pt x="915391" y="545867"/>
                </a:lnTo>
                <a:lnTo>
                  <a:pt x="1229340" y="546223"/>
                </a:lnTo>
                <a:lnTo>
                  <a:pt x="924146" y="619974"/>
                </a:lnTo>
                <a:lnTo>
                  <a:pt x="1228867" y="695475"/>
                </a:lnTo>
                <a:lnTo>
                  <a:pt x="914919" y="694024"/>
                </a:lnTo>
                <a:lnTo>
                  <a:pt x="1192654" y="840245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030177" y="1445493"/>
            <a:ext cx="10940415" cy="2713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  <a:spcBef>
                <a:spcPts val="100"/>
              </a:spcBef>
            </a:pPr>
            <a:r>
              <a:rPr lang="ru-RU" dirty="0" err="1"/>
              <a:t>раціонально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, </a:t>
            </a:r>
            <a:r>
              <a:rPr lang="ru-RU" dirty="0" err="1"/>
              <a:t>підтримуючи</a:t>
            </a:r>
            <a:r>
              <a:rPr lang="ru-RU" dirty="0"/>
              <a:t> при </a:t>
            </a:r>
            <a:r>
              <a:rPr lang="ru-RU" dirty="0" err="1"/>
              <a:t>цьому</a:t>
            </a:r>
            <a:br>
              <a:rPr lang="ru-RU" dirty="0"/>
            </a:b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екологічні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, </a:t>
            </a:r>
            <a:r>
              <a:rPr lang="ru-RU" dirty="0" err="1"/>
              <a:t>сприяти</a:t>
            </a:r>
            <a:r>
              <a:rPr lang="ru-RU" dirty="0"/>
              <a:t> </a:t>
            </a:r>
            <a:r>
              <a:rPr lang="ru-RU" dirty="0" err="1"/>
              <a:t>збереженню</a:t>
            </a:r>
            <a:r>
              <a:rPr lang="ru-RU" dirty="0"/>
              <a:t> </a:t>
            </a:r>
            <a:r>
              <a:rPr lang="ru-RU" dirty="0" err="1"/>
              <a:t>природної</a:t>
            </a:r>
            <a:r>
              <a:rPr lang="ru-RU" dirty="0"/>
              <a:t> </a:t>
            </a:r>
            <a:r>
              <a:rPr lang="ru-RU" dirty="0" err="1"/>
              <a:t>спадщини</a:t>
            </a:r>
            <a:r>
              <a:rPr lang="ru-RU" dirty="0"/>
              <a:t> та</a:t>
            </a:r>
            <a:br>
              <a:rPr lang="ru-RU" dirty="0"/>
            </a:br>
            <a:r>
              <a:rPr lang="ru-RU" dirty="0" err="1"/>
              <a:t>біорізноманіття</a:t>
            </a:r>
            <a:r>
              <a:rPr lang="ru-RU" dirty="0"/>
              <a:t>;</a:t>
            </a:r>
            <a:endParaRPr spc="-10" dirty="0"/>
          </a:p>
        </p:txBody>
      </p:sp>
      <p:sp>
        <p:nvSpPr>
          <p:cNvPr id="13" name="object 13"/>
          <p:cNvSpPr txBox="1"/>
          <p:nvPr/>
        </p:nvSpPr>
        <p:spPr>
          <a:xfrm>
            <a:off x="2644082" y="4948325"/>
            <a:ext cx="15288260" cy="26392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4900"/>
              </a:lnSpc>
              <a:spcBef>
                <a:spcPts val="5530"/>
              </a:spcBef>
            </a:pP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підтримувати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соціально-культурну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,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історичну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спадщину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 та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традиції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регіону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,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задіяного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 в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туристичній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45" dirty="0" err="1">
                <a:solidFill>
                  <a:srgbClr val="000707"/>
                </a:solidFill>
                <a:latin typeface="Microsoft YaHei"/>
                <a:cs typeface="Microsoft YaHei"/>
              </a:rPr>
              <a:t>сфері</a:t>
            </a:r>
            <a:r>
              <a:rPr lang="ru-RU" sz="3100" b="1" spc="45" dirty="0">
                <a:solidFill>
                  <a:srgbClr val="000707"/>
                </a:solidFill>
                <a:latin typeface="Microsoft YaHei"/>
                <a:cs typeface="Microsoft YaHei"/>
              </a:rPr>
              <a:t>;</a:t>
            </a:r>
            <a:endParaRPr sz="3100" dirty="0">
              <a:latin typeface="Microsoft YaHei"/>
              <a:cs typeface="Microsoft YaHei"/>
            </a:endParaRPr>
          </a:p>
          <a:p>
            <a:pPr marL="12700" marR="5080" algn="just">
              <a:lnSpc>
                <a:spcPct val="114900"/>
              </a:lnSpc>
              <a:spcBef>
                <a:spcPts val="3659"/>
              </a:spcBef>
            </a:pP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забезпечити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отримання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економічної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дохідності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та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створення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умов для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соціального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розвитку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місцевого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 </a:t>
            </a:r>
            <a:r>
              <a:rPr lang="ru-RU" sz="3100" b="1" spc="65" dirty="0" err="1">
                <a:solidFill>
                  <a:srgbClr val="000707"/>
                </a:solidFill>
                <a:latin typeface="Microsoft YaHei"/>
                <a:cs typeface="Microsoft YaHei"/>
              </a:rPr>
              <a:t>населення</a:t>
            </a:r>
            <a:r>
              <a:rPr lang="ru-RU" sz="3100" b="1" spc="65" dirty="0">
                <a:solidFill>
                  <a:srgbClr val="000707"/>
                </a:solidFill>
                <a:latin typeface="Microsoft YaHei"/>
                <a:cs typeface="Microsoft YaHei"/>
              </a:rPr>
              <a:t>.</a:t>
            </a:r>
            <a:endParaRPr sz="3100" dirty="0">
              <a:latin typeface="Microsoft YaHei"/>
              <a:cs typeface="Microsoft YaHe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423B90BD-1728-9406-E957-4ECFB8704DDE}"/>
              </a:ext>
            </a:extLst>
          </p:cNvPr>
          <p:cNvSpPr txBox="1">
            <a:spLocks/>
          </p:cNvSpPr>
          <p:nvPr/>
        </p:nvSpPr>
        <p:spPr>
          <a:xfrm>
            <a:off x="828535" y="8301327"/>
            <a:ext cx="16849865" cy="108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100" b="1" i="0">
                <a:solidFill>
                  <a:srgbClr val="000707"/>
                </a:solidFill>
                <a:latin typeface="Microsoft YaHei"/>
                <a:ea typeface="+mj-ea"/>
                <a:cs typeface="Microsoft YaHei"/>
              </a:defRPr>
            </a:lvl1pPr>
          </a:lstStyle>
          <a:p>
            <a:pPr marL="12700" marR="5080" algn="ctr">
              <a:lnSpc>
                <a:spcPct val="114900"/>
              </a:lnSpc>
              <a:spcBef>
                <a:spcPts val="100"/>
              </a:spcBef>
            </a:pP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туризму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</a:t>
            </a:r>
            <a:r>
              <a:rPr lang="ru-RU" dirty="0" err="1"/>
              <a:t>сталими</a:t>
            </a:r>
            <a:r>
              <a:rPr lang="ru-RU" dirty="0"/>
              <a:t>? </a:t>
            </a:r>
          </a:p>
          <a:p>
            <a:pPr marL="12700" marR="5080" algn="ctr">
              <a:lnSpc>
                <a:spcPct val="114900"/>
              </a:lnSpc>
              <a:spcBef>
                <a:spcPts val="100"/>
              </a:spcBef>
            </a:pPr>
            <a:r>
              <a:rPr lang="ru-RU" dirty="0" err="1"/>
              <a:t>Екологічний</a:t>
            </a:r>
            <a:r>
              <a:rPr lang="ru-RU" dirty="0"/>
              <a:t>, </a:t>
            </a:r>
            <a:r>
              <a:rPr lang="ru-RU" dirty="0" err="1"/>
              <a:t>сільський</a:t>
            </a:r>
            <a:r>
              <a:rPr lang="ru-RU" dirty="0"/>
              <a:t> (</a:t>
            </a:r>
            <a:r>
              <a:rPr lang="ru-RU" dirty="0" err="1"/>
              <a:t>зелений</a:t>
            </a:r>
            <a:r>
              <a:rPr lang="ru-RU" dirty="0"/>
              <a:t>)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екстремальний</a:t>
            </a:r>
            <a:r>
              <a:rPr lang="ru-RU" dirty="0"/>
              <a:t>, шоп-туризм?!</a:t>
            </a:r>
            <a:endParaRPr lang="ru-RU" spc="-1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1233" y="750922"/>
            <a:ext cx="15487967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  <a:t>У </a:t>
            </a:r>
            <a:r>
              <a:rPr lang="ru-RU" sz="3400" b="0" dirty="0" err="1">
                <a:solidFill>
                  <a:srgbClr val="DFFE9C"/>
                </a:solidFill>
                <a:latin typeface="Microsoft YaHei Light"/>
                <a:cs typeface="Microsoft YaHei Light"/>
              </a:rPr>
              <a:t>світовій</a:t>
            </a:r>
            <a: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  <a:t> </a:t>
            </a:r>
            <a:r>
              <a:rPr lang="ru-RU" sz="3400" b="0" dirty="0" err="1">
                <a:solidFill>
                  <a:srgbClr val="DFFE9C"/>
                </a:solidFill>
                <a:latin typeface="Microsoft YaHei Light"/>
                <a:cs typeface="Microsoft YaHei Light"/>
              </a:rPr>
              <a:t>практиці</a:t>
            </a:r>
            <a: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  <a:t> </a:t>
            </a:r>
            <a:r>
              <a:rPr lang="ru-RU" sz="3400" b="0" dirty="0" err="1">
                <a:solidFill>
                  <a:srgbClr val="DFFE9C"/>
                </a:solidFill>
                <a:latin typeface="Microsoft YaHei Light"/>
                <a:cs typeface="Microsoft YaHei Light"/>
              </a:rPr>
              <a:t>виділяють</a:t>
            </a:r>
            <a: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  <a:t> три </a:t>
            </a:r>
            <a:r>
              <a:rPr lang="ru-RU" sz="3400" b="0" dirty="0" err="1">
                <a:solidFill>
                  <a:srgbClr val="DFFE9C"/>
                </a:solidFill>
                <a:latin typeface="Microsoft YaHei Light"/>
                <a:cs typeface="Microsoft YaHei Light"/>
              </a:rPr>
              <a:t>основні</a:t>
            </a:r>
            <a: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  <a:t> ланки в </a:t>
            </a:r>
            <a:r>
              <a:rPr lang="ru-RU" sz="3400" b="0" dirty="0" err="1">
                <a:solidFill>
                  <a:srgbClr val="DFFE9C"/>
                </a:solidFill>
                <a:latin typeface="Microsoft YaHei Light"/>
                <a:cs typeface="Microsoft YaHei Light"/>
              </a:rPr>
              <a:t>механізмі</a:t>
            </a:r>
            <a: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  <a:t> </a:t>
            </a:r>
            <a:r>
              <a:rPr lang="ru-RU" sz="3400" b="0" dirty="0" err="1">
                <a:solidFill>
                  <a:srgbClr val="DFFE9C"/>
                </a:solidFill>
                <a:latin typeface="Microsoft YaHei Light"/>
                <a:cs typeface="Microsoft YaHei Light"/>
              </a:rPr>
              <a:t>сталого</a:t>
            </a:r>
            <a:b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</a:br>
            <a:r>
              <a:rPr lang="ru-RU" sz="3400" b="0" dirty="0" err="1">
                <a:solidFill>
                  <a:srgbClr val="DFFE9C"/>
                </a:solidFill>
                <a:latin typeface="Microsoft YaHei Light"/>
                <a:cs typeface="Microsoft YaHei Light"/>
              </a:rPr>
              <a:t>розвитку</a:t>
            </a:r>
            <a:r>
              <a:rPr lang="ru-RU" sz="3400" b="0" dirty="0">
                <a:solidFill>
                  <a:srgbClr val="DFFE9C"/>
                </a:solidFill>
                <a:latin typeface="Microsoft YaHei Light"/>
                <a:cs typeface="Microsoft YaHei Light"/>
              </a:rPr>
              <a:t> туризму:</a:t>
            </a:r>
            <a:endParaRPr sz="3400" dirty="0">
              <a:latin typeface="Microsoft YaHei Light"/>
              <a:cs typeface="Microsoft YaHei Ligh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E962C2-9479-4859-0B12-7A2539F6C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400300"/>
            <a:ext cx="13245997" cy="2319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0808B2-2E8C-A3EA-66E0-759C2464BF20}"/>
              </a:ext>
            </a:extLst>
          </p:cNvPr>
          <p:cNvSpPr txBox="1"/>
          <p:nvPr/>
        </p:nvSpPr>
        <p:spPr>
          <a:xfrm>
            <a:off x="971233" y="5309752"/>
            <a:ext cx="1624996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AutoNum type="romanUcPeriod"/>
            </a:pPr>
            <a:r>
              <a:rPr lang="uk-UA" sz="3200" u="sng" dirty="0">
                <a:solidFill>
                  <a:schemeClr val="bg1">
                    <a:lumMod val="95000"/>
                  </a:schemeClr>
                </a:solidFill>
              </a:rPr>
              <a:t>Сталі </a:t>
            </a:r>
            <a:r>
              <a:rPr lang="uk-UA" sz="3200" u="sng" dirty="0" err="1">
                <a:solidFill>
                  <a:schemeClr val="bg1">
                    <a:lumMod val="95000"/>
                  </a:schemeClr>
                </a:solidFill>
              </a:rPr>
              <a:t>дестинації</a:t>
            </a:r>
            <a:endParaRPr lang="uk-UA" sz="3200" u="sng" dirty="0">
              <a:solidFill>
                <a:schemeClr val="bg1">
                  <a:lumMod val="95000"/>
                </a:schemeClr>
              </a:solidFill>
            </a:endParaRPr>
          </a:p>
          <a:p>
            <a:endParaRPr lang="uk-UA" sz="3200" u="sng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uk-UA" sz="2800" dirty="0">
                <a:solidFill>
                  <a:schemeClr val="bg1">
                    <a:lumMod val="95000"/>
                  </a:schemeClr>
                </a:solidFill>
              </a:rPr>
              <a:t>Сталий розвиток </a:t>
            </a:r>
            <a:r>
              <a:rPr lang="uk-UA" sz="2800" dirty="0" err="1">
                <a:solidFill>
                  <a:schemeClr val="bg1">
                    <a:lumMod val="95000"/>
                  </a:schemeClr>
                </a:solidFill>
              </a:rPr>
              <a:t>дестинації</a:t>
            </a:r>
            <a:r>
              <a:rPr lang="uk-UA" sz="2800" dirty="0">
                <a:solidFill>
                  <a:schemeClr val="bg1">
                    <a:lumMod val="95000"/>
                  </a:schemeClr>
                </a:solidFill>
              </a:rPr>
              <a:t> передбачає в першу чергу відповідним чином вибудуваний процес управління туризмом на території </a:t>
            </a:r>
            <a:r>
              <a:rPr lang="uk-UA" sz="2800" dirty="0" err="1">
                <a:solidFill>
                  <a:schemeClr val="bg1">
                    <a:lumMod val="95000"/>
                  </a:schemeClr>
                </a:solidFill>
              </a:rPr>
              <a:t>дестинації</a:t>
            </a:r>
            <a:r>
              <a:rPr lang="uk-UA" sz="28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uk-UA" sz="2800" dirty="0">
                <a:solidFill>
                  <a:schemeClr val="bg1">
                    <a:lumMod val="95000"/>
                  </a:schemeClr>
                </a:solidFill>
              </a:rPr>
              <a:t>Управління </a:t>
            </a:r>
            <a:r>
              <a:rPr lang="uk-UA" sz="2800" dirty="0" err="1">
                <a:solidFill>
                  <a:schemeClr val="bg1">
                    <a:lumMod val="95000"/>
                  </a:schemeClr>
                </a:solidFill>
              </a:rPr>
              <a:t>дестинаціями</a:t>
            </a:r>
            <a:r>
              <a:rPr lang="uk-UA" sz="2800" dirty="0">
                <a:solidFill>
                  <a:schemeClr val="bg1">
                    <a:lumMod val="95000"/>
                  </a:schemeClr>
                </a:solidFill>
              </a:rPr>
              <a:t> місцевими органами влади включає в себе планування та управління розвитком туризму, забезпечення відповідної інфраструктури, управління відвідувачами, маркетинг, інформаційне забезпечення, підтримку підприємництва, розробку стандартів і контроль за їх виконанням.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659C1C-CFDD-3182-DC9E-8B5ADBC4AC29}"/>
              </a:ext>
            </a:extLst>
          </p:cNvPr>
          <p:cNvSpPr txBox="1"/>
          <p:nvPr/>
        </p:nvSpPr>
        <p:spPr>
          <a:xfrm>
            <a:off x="1019016" y="419100"/>
            <a:ext cx="1624996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u="sng" dirty="0">
                <a:solidFill>
                  <a:schemeClr val="bg1">
                    <a:lumMod val="95000"/>
                  </a:schemeClr>
                </a:solidFill>
              </a:rPr>
              <a:t>II. </a:t>
            </a:r>
            <a:r>
              <a:rPr lang="ru-RU" sz="3200" u="sng" dirty="0" err="1">
                <a:solidFill>
                  <a:schemeClr val="bg1">
                    <a:lumMod val="95000"/>
                  </a:schemeClr>
                </a:solidFill>
              </a:rPr>
              <a:t>Сталий</a:t>
            </a:r>
            <a:r>
              <a:rPr lang="ru-RU" sz="3200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200" u="sng" dirty="0" err="1">
                <a:solidFill>
                  <a:schemeClr val="bg1">
                    <a:lumMod val="95000"/>
                  </a:schemeClr>
                </a:solidFill>
              </a:rPr>
              <a:t>бізнес</a:t>
            </a:r>
            <a:endParaRPr lang="ru-RU" sz="3200" u="sng" dirty="0">
              <a:solidFill>
                <a:schemeClr val="bg1">
                  <a:lumMod val="95000"/>
                </a:schemeClr>
              </a:solidFill>
            </a:endParaRPr>
          </a:p>
          <a:p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Другий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механізм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для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розвитку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туризму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полягає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в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залученні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турбізнесу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процесу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сталого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розвитку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Завданнями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туристичних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компаній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є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вироблення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і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визначення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напрямків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діяльності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щодо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розвитку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сталого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туризму: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зведення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відходів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мінімуму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;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залучення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персоналу,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клієнтів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і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громадськості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вирішення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екологічних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питань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тощо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uk-UA" sz="2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C6D96-28EC-2717-42B2-45B01CE84166}"/>
              </a:ext>
            </a:extLst>
          </p:cNvPr>
          <p:cNvSpPr txBox="1"/>
          <p:nvPr/>
        </p:nvSpPr>
        <p:spPr>
          <a:xfrm>
            <a:off x="838200" y="4076700"/>
            <a:ext cx="1624996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u="sng" dirty="0">
                <a:solidFill>
                  <a:schemeClr val="bg1">
                    <a:lumMod val="95000"/>
                  </a:schemeClr>
                </a:solidFill>
              </a:rPr>
              <a:t>III. </a:t>
            </a:r>
            <a:r>
              <a:rPr lang="ru-RU" sz="3200" u="sng" dirty="0" err="1">
                <a:solidFill>
                  <a:schemeClr val="bg1">
                    <a:lumMod val="95000"/>
                  </a:schemeClr>
                </a:solidFill>
              </a:rPr>
              <a:t>Відповідальні</a:t>
            </a:r>
            <a:r>
              <a:rPr lang="ru-RU" sz="3200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3200" u="sng" dirty="0" err="1">
                <a:solidFill>
                  <a:schemeClr val="bg1">
                    <a:lumMod val="95000"/>
                  </a:schemeClr>
                </a:solidFill>
              </a:rPr>
              <a:t>туристи</a:t>
            </a:r>
            <a:r>
              <a:rPr lang="ru-RU" sz="3200" u="sng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ru-RU" sz="3200" u="sng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Для реального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просування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до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більш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стійкого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туризму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власне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туристи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повинні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замислитися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над проблемою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стійкості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під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час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вибору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подорожі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та в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її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процесі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 Одним з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основних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заходів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впливу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на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туристів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є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підвищення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їх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інформованості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та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усвідомлення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того,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що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своєю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поведінкою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і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вибором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вони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впливають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на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приймаючу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дестинацію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Основний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вплив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на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рівень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інформованості</a:t>
            </a:r>
            <a:endParaRPr lang="ru-RU" sz="28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туриста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надають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освітні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 установи,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туроператори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, реклама, ЗМІ та </a:t>
            </a:r>
            <a:r>
              <a:rPr lang="ru-RU" sz="2800" dirty="0" err="1">
                <a:solidFill>
                  <a:schemeClr val="bg1">
                    <a:lumMod val="95000"/>
                  </a:schemeClr>
                </a:solidFill>
              </a:rPr>
              <a:t>ін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uk-UA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64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2783374" y="3578140"/>
            <a:ext cx="4123690" cy="977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250" spc="-325" dirty="0">
                <a:solidFill>
                  <a:srgbClr val="DFFE9C"/>
                </a:solidFill>
                <a:latin typeface="Georgia"/>
                <a:cs typeface="Georgia"/>
              </a:rPr>
              <a:t>ЩО</a:t>
            </a:r>
            <a:r>
              <a:rPr sz="6250" spc="-185" dirty="0">
                <a:solidFill>
                  <a:srgbClr val="DFFE9C"/>
                </a:solidFill>
                <a:latin typeface="Georgia"/>
                <a:cs typeface="Georgia"/>
              </a:rPr>
              <a:t> </a:t>
            </a:r>
            <a:r>
              <a:rPr sz="6250" spc="-40" dirty="0">
                <a:solidFill>
                  <a:srgbClr val="DFFE9C"/>
                </a:solidFill>
                <a:latin typeface="Georgia"/>
                <a:cs typeface="Georgia"/>
              </a:rPr>
              <a:t>ТАКЕ</a:t>
            </a:r>
            <a:endParaRPr sz="6250" dirty="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83374" y="4556040"/>
            <a:ext cx="9961880" cy="1886585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12700" marR="5080">
              <a:lnSpc>
                <a:spcPts val="6980"/>
              </a:lnSpc>
              <a:spcBef>
                <a:spcPts val="895"/>
              </a:spcBef>
            </a:pPr>
            <a:r>
              <a:rPr sz="6400" b="1" spc="-155" dirty="0">
                <a:solidFill>
                  <a:srgbClr val="DFFE9C"/>
                </a:solidFill>
                <a:latin typeface="Georgia"/>
                <a:cs typeface="Georgia"/>
              </a:rPr>
              <a:t>«СТІЙКА»</a:t>
            </a:r>
            <a:r>
              <a:rPr sz="6400" b="1" spc="-210" dirty="0">
                <a:solidFill>
                  <a:srgbClr val="DFFE9C"/>
                </a:solidFill>
                <a:latin typeface="Georgia"/>
                <a:cs typeface="Georgia"/>
              </a:rPr>
              <a:t> </a:t>
            </a:r>
            <a:r>
              <a:rPr sz="6400" b="1" spc="-265" dirty="0">
                <a:solidFill>
                  <a:srgbClr val="DFFE9C"/>
                </a:solidFill>
                <a:latin typeface="Georgia"/>
                <a:cs typeface="Georgia"/>
              </a:rPr>
              <a:t>ПОВЕДІНКА </a:t>
            </a:r>
            <a:r>
              <a:rPr sz="6400" b="1" spc="-10" dirty="0">
                <a:solidFill>
                  <a:srgbClr val="DFFE9C"/>
                </a:solidFill>
                <a:latin typeface="Georgia"/>
                <a:cs typeface="Georgia"/>
              </a:rPr>
              <a:t>ТУРИСТА?</a:t>
            </a:r>
            <a:endParaRPr sz="6400" dirty="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" y="5707809"/>
            <a:ext cx="3146425" cy="3256915"/>
          </a:xfrm>
          <a:custGeom>
            <a:avLst/>
            <a:gdLst/>
            <a:ahLst/>
            <a:cxnLst/>
            <a:rect l="l" t="t" r="r" b="b"/>
            <a:pathLst>
              <a:path w="3146425" h="3256915">
                <a:moveTo>
                  <a:pt x="923200" y="1086837"/>
                </a:moveTo>
                <a:lnTo>
                  <a:pt x="741024" y="1431406"/>
                </a:lnTo>
                <a:lnTo>
                  <a:pt x="11043" y="1047088"/>
                </a:lnTo>
                <a:lnTo>
                  <a:pt x="811240" y="1248087"/>
                </a:lnTo>
                <a:lnTo>
                  <a:pt x="902348" y="1075766"/>
                </a:lnTo>
                <a:lnTo>
                  <a:pt x="923200" y="1086837"/>
                </a:lnTo>
                <a:close/>
              </a:path>
              <a:path w="3146425" h="3256915">
                <a:moveTo>
                  <a:pt x="902348" y="1075766"/>
                </a:moveTo>
                <a:lnTo>
                  <a:pt x="811240" y="1248087"/>
                </a:lnTo>
                <a:lnTo>
                  <a:pt x="194565" y="699973"/>
                </a:lnTo>
                <a:lnTo>
                  <a:pt x="902348" y="1075766"/>
                </a:lnTo>
                <a:close/>
              </a:path>
              <a:path w="3146425" h="3256915">
                <a:moveTo>
                  <a:pt x="1017073" y="909285"/>
                </a:moveTo>
                <a:lnTo>
                  <a:pt x="923200" y="1086837"/>
                </a:lnTo>
                <a:lnTo>
                  <a:pt x="455702" y="406845"/>
                </a:lnTo>
                <a:lnTo>
                  <a:pt x="1017073" y="909285"/>
                </a:lnTo>
                <a:close/>
              </a:path>
              <a:path w="3146425" h="3256915">
                <a:moveTo>
                  <a:pt x="1070461" y="957069"/>
                </a:moveTo>
                <a:lnTo>
                  <a:pt x="716700" y="1626172"/>
                </a:lnTo>
                <a:lnTo>
                  <a:pt x="0" y="1448799"/>
                </a:lnTo>
                <a:lnTo>
                  <a:pt x="0" y="1428318"/>
                </a:lnTo>
                <a:lnTo>
                  <a:pt x="741024" y="1431406"/>
                </a:lnTo>
                <a:lnTo>
                  <a:pt x="1017073" y="909285"/>
                </a:lnTo>
                <a:lnTo>
                  <a:pt x="1070461" y="957069"/>
                </a:lnTo>
                <a:close/>
              </a:path>
              <a:path w="3146425" h="3256915">
                <a:moveTo>
                  <a:pt x="1173452" y="762270"/>
                </a:moveTo>
                <a:lnTo>
                  <a:pt x="1070461" y="957069"/>
                </a:lnTo>
                <a:lnTo>
                  <a:pt x="779280" y="184647"/>
                </a:lnTo>
                <a:lnTo>
                  <a:pt x="1173452" y="762270"/>
                </a:lnTo>
                <a:close/>
              </a:path>
              <a:path w="3146425" h="3256915">
                <a:moveTo>
                  <a:pt x="1244430" y="866282"/>
                </a:moveTo>
                <a:lnTo>
                  <a:pt x="739631" y="1821061"/>
                </a:lnTo>
                <a:lnTo>
                  <a:pt x="14" y="1820529"/>
                </a:lnTo>
                <a:lnTo>
                  <a:pt x="14" y="1799736"/>
                </a:lnTo>
                <a:lnTo>
                  <a:pt x="716700" y="1626172"/>
                </a:lnTo>
                <a:lnTo>
                  <a:pt x="1173452" y="762270"/>
                </a:lnTo>
                <a:lnTo>
                  <a:pt x="1244430" y="866282"/>
                </a:lnTo>
                <a:close/>
              </a:path>
              <a:path w="3146425" h="3256915">
                <a:moveTo>
                  <a:pt x="1434985" y="819805"/>
                </a:moveTo>
                <a:lnTo>
                  <a:pt x="808501" y="2004738"/>
                </a:lnTo>
                <a:lnTo>
                  <a:pt x="6905" y="2201804"/>
                </a:lnTo>
                <a:lnTo>
                  <a:pt x="739631" y="1821061"/>
                </a:lnTo>
                <a:lnTo>
                  <a:pt x="1366323" y="635732"/>
                </a:lnTo>
                <a:lnTo>
                  <a:pt x="1434985" y="819805"/>
                </a:lnTo>
                <a:close/>
              </a:path>
              <a:path w="3146425" h="3256915">
                <a:moveTo>
                  <a:pt x="1366323" y="635732"/>
                </a:moveTo>
                <a:lnTo>
                  <a:pt x="1244430" y="866282"/>
                </a:lnTo>
                <a:lnTo>
                  <a:pt x="1146491" y="46387"/>
                </a:lnTo>
                <a:lnTo>
                  <a:pt x="1366323" y="635732"/>
                </a:lnTo>
                <a:close/>
              </a:path>
              <a:path w="3146425" h="3256915">
                <a:moveTo>
                  <a:pt x="1631087" y="820280"/>
                </a:moveTo>
                <a:lnTo>
                  <a:pt x="919325" y="2166511"/>
                </a:lnTo>
                <a:lnTo>
                  <a:pt x="187911" y="2549790"/>
                </a:lnTo>
                <a:lnTo>
                  <a:pt x="808501" y="2004739"/>
                </a:lnTo>
                <a:lnTo>
                  <a:pt x="1595779" y="515676"/>
                </a:lnTo>
                <a:lnTo>
                  <a:pt x="1631087" y="820280"/>
                </a:lnTo>
                <a:close/>
              </a:path>
              <a:path w="3146425" h="3256915">
                <a:moveTo>
                  <a:pt x="1595779" y="515676"/>
                </a:moveTo>
                <a:lnTo>
                  <a:pt x="1434985" y="819805"/>
                </a:lnTo>
                <a:lnTo>
                  <a:pt x="1536005" y="0"/>
                </a:lnTo>
                <a:lnTo>
                  <a:pt x="1595779" y="515676"/>
                </a:lnTo>
                <a:close/>
              </a:path>
              <a:path w="3146425" h="3256915">
                <a:moveTo>
                  <a:pt x="1135129" y="3208069"/>
                </a:moveTo>
                <a:lnTo>
                  <a:pt x="1238962" y="2388644"/>
                </a:lnTo>
                <a:lnTo>
                  <a:pt x="768917" y="3067976"/>
                </a:lnTo>
                <a:lnTo>
                  <a:pt x="1065643" y="2297009"/>
                </a:lnTo>
                <a:lnTo>
                  <a:pt x="446928" y="2844213"/>
                </a:lnTo>
                <a:lnTo>
                  <a:pt x="919325" y="2166511"/>
                </a:lnTo>
                <a:lnTo>
                  <a:pt x="1889195" y="332093"/>
                </a:lnTo>
                <a:lnTo>
                  <a:pt x="1821325" y="867709"/>
                </a:lnTo>
                <a:lnTo>
                  <a:pt x="2291410" y="188325"/>
                </a:lnTo>
                <a:lnTo>
                  <a:pt x="1994644" y="959344"/>
                </a:lnTo>
                <a:lnTo>
                  <a:pt x="2399065" y="601665"/>
                </a:lnTo>
                <a:lnTo>
                  <a:pt x="1429194" y="2436083"/>
                </a:lnTo>
                <a:lnTo>
                  <a:pt x="1135129" y="3208069"/>
                </a:lnTo>
                <a:close/>
              </a:path>
              <a:path w="3146425" h="3256915">
                <a:moveTo>
                  <a:pt x="1889195" y="332093"/>
                </a:moveTo>
                <a:lnTo>
                  <a:pt x="1631087" y="820280"/>
                </a:lnTo>
                <a:lnTo>
                  <a:pt x="1925158" y="48283"/>
                </a:lnTo>
                <a:lnTo>
                  <a:pt x="1889195" y="332093"/>
                </a:lnTo>
                <a:close/>
              </a:path>
              <a:path w="3146425" h="3256915">
                <a:moveTo>
                  <a:pt x="1524298" y="3256348"/>
                </a:moveTo>
                <a:lnTo>
                  <a:pt x="1429194" y="2436083"/>
                </a:lnTo>
                <a:lnTo>
                  <a:pt x="2140957" y="1089852"/>
                </a:lnTo>
                <a:lnTo>
                  <a:pt x="2412561" y="947523"/>
                </a:lnTo>
                <a:lnTo>
                  <a:pt x="1625286" y="2436579"/>
                </a:lnTo>
                <a:lnTo>
                  <a:pt x="1524298" y="3256348"/>
                </a:lnTo>
                <a:close/>
              </a:path>
              <a:path w="3146425" h="3256915">
                <a:moveTo>
                  <a:pt x="2613358" y="412139"/>
                </a:moveTo>
                <a:lnTo>
                  <a:pt x="2140957" y="1089852"/>
                </a:lnTo>
                <a:lnTo>
                  <a:pt x="2399065" y="601665"/>
                </a:lnTo>
                <a:lnTo>
                  <a:pt x="2613358" y="412139"/>
                </a:lnTo>
                <a:close/>
              </a:path>
              <a:path w="3146425" h="3256915">
                <a:moveTo>
                  <a:pt x="1913817" y="3210003"/>
                </a:moveTo>
                <a:lnTo>
                  <a:pt x="1625286" y="2436579"/>
                </a:lnTo>
                <a:lnTo>
                  <a:pt x="2251770" y="1251645"/>
                </a:lnTo>
                <a:lnTo>
                  <a:pt x="2442562" y="1204744"/>
                </a:lnTo>
                <a:lnTo>
                  <a:pt x="1815867" y="2390076"/>
                </a:lnTo>
                <a:lnTo>
                  <a:pt x="1913817" y="3210003"/>
                </a:lnTo>
                <a:close/>
              </a:path>
              <a:path w="3146425" h="3256915">
                <a:moveTo>
                  <a:pt x="2872392" y="706557"/>
                </a:moveTo>
                <a:lnTo>
                  <a:pt x="2251770" y="1251645"/>
                </a:lnTo>
                <a:lnTo>
                  <a:pt x="2412561" y="947523"/>
                </a:lnTo>
                <a:lnTo>
                  <a:pt x="2872392" y="706557"/>
                </a:lnTo>
                <a:close/>
              </a:path>
              <a:path w="3146425" h="3256915">
                <a:moveTo>
                  <a:pt x="2281007" y="3071705"/>
                </a:moveTo>
                <a:lnTo>
                  <a:pt x="1815867" y="2390076"/>
                </a:lnTo>
                <a:lnTo>
                  <a:pt x="2320667" y="1435296"/>
                </a:lnTo>
                <a:lnTo>
                  <a:pt x="2446589" y="1435386"/>
                </a:lnTo>
                <a:lnTo>
                  <a:pt x="1989837" y="2299289"/>
                </a:lnTo>
                <a:lnTo>
                  <a:pt x="2281007" y="3071705"/>
                </a:lnTo>
                <a:close/>
              </a:path>
              <a:path w="3146425" h="3256915">
                <a:moveTo>
                  <a:pt x="3053403" y="1054586"/>
                </a:moveTo>
                <a:lnTo>
                  <a:pt x="2320667" y="1435296"/>
                </a:lnTo>
                <a:lnTo>
                  <a:pt x="2442562" y="1204744"/>
                </a:lnTo>
                <a:lnTo>
                  <a:pt x="3053403" y="1054586"/>
                </a:lnTo>
                <a:close/>
              </a:path>
              <a:path w="3146425" h="3256915">
                <a:moveTo>
                  <a:pt x="2604595" y="2849540"/>
                </a:moveTo>
                <a:lnTo>
                  <a:pt x="1989837" y="2299289"/>
                </a:lnTo>
                <a:lnTo>
                  <a:pt x="2343597" y="1630186"/>
                </a:lnTo>
                <a:lnTo>
                  <a:pt x="2413135" y="1647398"/>
                </a:lnTo>
                <a:lnTo>
                  <a:pt x="2137087" y="2169515"/>
                </a:lnTo>
                <a:lnTo>
                  <a:pt x="2604595" y="2849540"/>
                </a:lnTo>
                <a:close/>
              </a:path>
              <a:path w="3146425" h="3256915">
                <a:moveTo>
                  <a:pt x="3145878" y="1435885"/>
                </a:moveTo>
                <a:lnTo>
                  <a:pt x="2343597" y="1630186"/>
                </a:lnTo>
                <a:lnTo>
                  <a:pt x="2446589" y="1435386"/>
                </a:lnTo>
                <a:lnTo>
                  <a:pt x="3145878" y="1435885"/>
                </a:lnTo>
                <a:close/>
              </a:path>
              <a:path w="3146425" h="3256915">
                <a:moveTo>
                  <a:pt x="2865620" y="2556284"/>
                </a:moveTo>
                <a:lnTo>
                  <a:pt x="2157950" y="2180591"/>
                </a:lnTo>
                <a:lnTo>
                  <a:pt x="2137087" y="2169515"/>
                </a:lnTo>
                <a:lnTo>
                  <a:pt x="2319263" y="1824946"/>
                </a:lnTo>
                <a:lnTo>
                  <a:pt x="2340164" y="1835950"/>
                </a:lnTo>
                <a:lnTo>
                  <a:pt x="2249057" y="2008271"/>
                </a:lnTo>
                <a:lnTo>
                  <a:pt x="2865620" y="2556284"/>
                </a:lnTo>
                <a:close/>
              </a:path>
              <a:path w="3146425" h="3256915">
                <a:moveTo>
                  <a:pt x="3144470" y="1828417"/>
                </a:moveTo>
                <a:lnTo>
                  <a:pt x="2319263" y="1824946"/>
                </a:lnTo>
                <a:lnTo>
                  <a:pt x="2413135" y="1647398"/>
                </a:lnTo>
                <a:lnTo>
                  <a:pt x="3144470" y="1828417"/>
                </a:lnTo>
                <a:close/>
              </a:path>
              <a:path w="3146425" h="3256915">
                <a:moveTo>
                  <a:pt x="3049125" y="2209201"/>
                </a:moveTo>
                <a:lnTo>
                  <a:pt x="2249057" y="2008271"/>
                </a:lnTo>
                <a:lnTo>
                  <a:pt x="2340164" y="1835950"/>
                </a:lnTo>
                <a:lnTo>
                  <a:pt x="3049125" y="2209201"/>
                </a:lnTo>
                <a:close/>
              </a:path>
            </a:pathLst>
          </a:custGeom>
          <a:solidFill>
            <a:srgbClr val="DFFE9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8616" y="1349937"/>
            <a:ext cx="2360295" cy="93980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550" b="1" spc="-25" dirty="0">
                <a:solidFill>
                  <a:srgbClr val="000707"/>
                </a:solidFill>
                <a:latin typeface="Tahoma"/>
                <a:cs typeface="Tahoma"/>
              </a:rPr>
              <a:t>«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14" dirty="0">
                <a:solidFill>
                  <a:srgbClr val="000707"/>
                </a:solidFill>
                <a:latin typeface="Tahoma"/>
                <a:cs typeface="Tahoma"/>
              </a:rPr>
              <a:t>С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Т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450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55" dirty="0">
                <a:solidFill>
                  <a:srgbClr val="000707"/>
                </a:solidFill>
                <a:latin typeface="Tahoma"/>
                <a:cs typeface="Tahoma"/>
              </a:rPr>
              <a:t>Й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05" dirty="0">
                <a:solidFill>
                  <a:srgbClr val="000707"/>
                </a:solidFill>
                <a:latin typeface="Tahoma"/>
                <a:cs typeface="Tahoma"/>
              </a:rPr>
              <a:t>К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85" dirty="0">
                <a:solidFill>
                  <a:srgbClr val="000707"/>
                </a:solidFill>
                <a:latin typeface="Tahoma"/>
                <a:cs typeface="Tahoma"/>
              </a:rPr>
              <a:t>А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50" dirty="0">
                <a:solidFill>
                  <a:srgbClr val="000707"/>
                </a:solidFill>
                <a:latin typeface="Tahoma"/>
                <a:cs typeface="Tahoma"/>
              </a:rPr>
              <a:t>»</a:t>
            </a:r>
            <a:endParaRPr sz="255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550" spc="-100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20" dirty="0">
                <a:solidFill>
                  <a:srgbClr val="000707"/>
                </a:solidFill>
                <a:latin typeface="Lucida Sans Unicode"/>
                <a:cs typeface="Lucida Sans Unicode"/>
              </a:rPr>
              <a:t>ОВЕД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65" dirty="0">
                <a:solidFill>
                  <a:srgbClr val="000707"/>
                </a:solidFill>
                <a:latin typeface="Lucida Sans Unicode"/>
                <a:cs typeface="Lucida Sans Unicode"/>
              </a:rPr>
              <a:t>КА</a:t>
            </a:r>
            <a:endParaRPr sz="2550" dirty="0">
              <a:latin typeface="Lucida Sans Unicode"/>
              <a:cs typeface="Lucida Sans Unicod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32595" y="1413439"/>
            <a:ext cx="617410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8445" marR="5080" indent="-246379">
              <a:lnSpc>
                <a:spcPct val="117600"/>
              </a:lnSpc>
              <a:spcBef>
                <a:spcPts val="95"/>
              </a:spcBef>
              <a:tabLst>
                <a:tab pos="2486660" algn="l"/>
                <a:tab pos="2796540" algn="l"/>
                <a:tab pos="3475990" algn="l"/>
                <a:tab pos="4982845" algn="l"/>
                <a:tab pos="5665470" algn="l"/>
              </a:tabLst>
            </a:pPr>
            <a:r>
              <a:rPr sz="2550" b="1" spc="-125" dirty="0">
                <a:solidFill>
                  <a:srgbClr val="000707"/>
                </a:solidFill>
                <a:latin typeface="Tahoma"/>
                <a:cs typeface="Tahoma"/>
              </a:rPr>
              <a:t>П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285" dirty="0">
                <a:solidFill>
                  <a:srgbClr val="000707"/>
                </a:solidFill>
                <a:latin typeface="Tahoma"/>
                <a:cs typeface="Tahoma"/>
              </a:rPr>
              <a:t>ОВ</a:t>
            </a:r>
            <a:r>
              <a:rPr sz="2550" b="1" spc="-39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75" dirty="0">
                <a:solidFill>
                  <a:srgbClr val="000707"/>
                </a:solidFill>
                <a:latin typeface="Tahoma"/>
                <a:cs typeface="Tahoma"/>
              </a:rPr>
              <a:t>Е</a:t>
            </a:r>
            <a:r>
              <a:rPr sz="2550" b="1" spc="-39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Д</a:t>
            </a:r>
            <a:r>
              <a:rPr sz="2550" b="1" spc="-39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450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2550" b="1" spc="-39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Н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05" dirty="0">
                <a:solidFill>
                  <a:srgbClr val="000707"/>
                </a:solidFill>
                <a:latin typeface="Tahoma"/>
                <a:cs typeface="Tahoma"/>
              </a:rPr>
              <a:t>К</a:t>
            </a:r>
            <a:r>
              <a:rPr sz="2550" b="1" spc="-39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35" dirty="0">
                <a:solidFill>
                  <a:srgbClr val="000707"/>
                </a:solidFill>
                <a:latin typeface="Tahoma"/>
                <a:cs typeface="Tahoma"/>
              </a:rPr>
              <a:t>А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		Т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254" dirty="0">
                <a:solidFill>
                  <a:srgbClr val="000707"/>
                </a:solidFill>
                <a:latin typeface="Tahoma"/>
                <a:cs typeface="Tahoma"/>
              </a:rPr>
              <a:t>У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75" dirty="0">
                <a:solidFill>
                  <a:srgbClr val="000707"/>
                </a:solidFill>
                <a:latin typeface="Tahoma"/>
                <a:cs typeface="Tahoma"/>
              </a:rPr>
              <a:t>Р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55" dirty="0">
                <a:solidFill>
                  <a:srgbClr val="000707"/>
                </a:solidFill>
                <a:latin typeface="Tahoma"/>
                <a:cs typeface="Tahoma"/>
              </a:rPr>
              <a:t>И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14" dirty="0">
                <a:solidFill>
                  <a:srgbClr val="000707"/>
                </a:solidFill>
                <a:latin typeface="Tahoma"/>
                <a:cs typeface="Tahoma"/>
              </a:rPr>
              <a:t>С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Т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35" dirty="0">
                <a:solidFill>
                  <a:srgbClr val="000707"/>
                </a:solidFill>
                <a:latin typeface="Tahoma"/>
                <a:cs typeface="Tahoma"/>
              </a:rPr>
              <a:t>А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	</a:t>
            </a:r>
            <a:r>
              <a:rPr sz="2550" b="1" spc="-50" dirty="0">
                <a:solidFill>
                  <a:srgbClr val="000707"/>
                </a:solidFill>
                <a:latin typeface="Tahoma"/>
                <a:cs typeface="Tahoma"/>
              </a:rPr>
              <a:t>—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	</a:t>
            </a:r>
            <a:r>
              <a:rPr sz="2550" spc="-85" dirty="0">
                <a:solidFill>
                  <a:srgbClr val="000707"/>
                </a:solidFill>
                <a:latin typeface="Lucida Sans Unicode"/>
                <a:cs typeface="Lucida Sans Unicode"/>
              </a:rPr>
              <a:t>Ц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10" dirty="0">
                <a:solidFill>
                  <a:srgbClr val="000707"/>
                </a:solidFill>
                <a:latin typeface="Lucida Sans Unicode"/>
                <a:cs typeface="Lucida Sans Unicode"/>
              </a:rPr>
              <a:t>Е</a:t>
            </a:r>
            <a:r>
              <a:rPr lang="ru-RU" sz="2550" spc="210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lang="ru-RU"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lang="ru-RU"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lang="ru-RU"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lang="ru-RU"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lang="ru-RU" sz="2550" spc="360" dirty="0">
                <a:solidFill>
                  <a:srgbClr val="000707"/>
                </a:solidFill>
                <a:latin typeface="Lucida Sans Unicode"/>
                <a:cs typeface="Lucida Sans Unicode"/>
              </a:rPr>
              <a:t>РИС</a:t>
            </a:r>
            <a:r>
              <a:rPr lang="ru-RU"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lang="ru-RU"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lang="ru-RU"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lang="ru-RU"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lang="ru-RU"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,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Щ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65" dirty="0">
                <a:solidFill>
                  <a:srgbClr val="000707"/>
                </a:solidFill>
                <a:latin typeface="Lucida Sans Unicode"/>
                <a:cs typeface="Lucida Sans Unicode"/>
              </a:rPr>
              <a:t>О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225" dirty="0">
                <a:solidFill>
                  <a:srgbClr val="000707"/>
                </a:solidFill>
                <a:latin typeface="Lucida Sans Unicode"/>
                <a:cs typeface="Lucida Sans Unicode"/>
              </a:rPr>
              <a:t>ҐРУ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60" dirty="0">
                <a:solidFill>
                  <a:srgbClr val="000707"/>
                </a:solidFill>
                <a:latin typeface="Lucida Sans Unicode"/>
                <a:cs typeface="Lucida Sans Unicode"/>
              </a:rPr>
              <a:t>ЄТ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75" dirty="0">
                <a:solidFill>
                  <a:srgbClr val="000707"/>
                </a:solidFill>
                <a:latin typeface="Lucida Sans Unicode"/>
                <a:cs typeface="Lucida Sans Unicode"/>
              </a:rPr>
              <a:t>ЬС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" dirty="0">
                <a:solidFill>
                  <a:srgbClr val="000707"/>
                </a:solidFill>
                <a:latin typeface="Lucida Sans Unicode"/>
                <a:cs typeface="Lucida Sans Unicode"/>
              </a:rPr>
              <a:t>Я</a:t>
            </a:r>
            <a:endParaRPr sz="2550" dirty="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8616" y="2327838"/>
            <a:ext cx="861123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17600"/>
              </a:lnSpc>
              <a:spcBef>
                <a:spcPts val="95"/>
              </a:spcBef>
            </a:pP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3504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95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80" dirty="0">
                <a:solidFill>
                  <a:srgbClr val="000707"/>
                </a:solidFill>
                <a:latin typeface="Lucida Sans Unicode"/>
                <a:cs typeface="Lucida Sans Unicode"/>
              </a:rPr>
              <a:t>РИН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80" dirty="0">
                <a:solidFill>
                  <a:srgbClr val="000707"/>
                </a:solidFill>
                <a:latin typeface="Lucida Sans Unicode"/>
                <a:cs typeface="Lucida Sans Unicode"/>
              </a:rPr>
              <a:t>Ц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95" dirty="0">
                <a:solidFill>
                  <a:srgbClr val="000707"/>
                </a:solidFill>
                <a:latin typeface="Lucida Sans Unicode"/>
                <a:cs typeface="Lucida Sans Unicode"/>
              </a:rPr>
              <a:t>ИП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0" dirty="0">
                <a:solidFill>
                  <a:srgbClr val="000707"/>
                </a:solidFill>
                <a:latin typeface="Lucida Sans Unicode"/>
                <a:cs typeface="Lucida Sans Unicode"/>
              </a:rPr>
              <a:t>Х</a:t>
            </a:r>
            <a:r>
              <a:rPr sz="2550" spc="3504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95" dirty="0">
                <a:solidFill>
                  <a:srgbClr val="000707"/>
                </a:solidFill>
                <a:latin typeface="Lucida Sans Unicode"/>
                <a:cs typeface="Lucida Sans Unicode"/>
              </a:rPr>
              <a:t>ЙКОГО</a:t>
            </a:r>
            <a:r>
              <a:rPr sz="2550" spc="3504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45" dirty="0">
                <a:solidFill>
                  <a:srgbClr val="000707"/>
                </a:solidFill>
                <a:latin typeface="Lucida Sans Unicode"/>
                <a:cs typeface="Lucida Sans Unicode"/>
              </a:rPr>
              <a:t>РИЗМУ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245" dirty="0">
                <a:solidFill>
                  <a:srgbClr val="000707"/>
                </a:solidFill>
                <a:latin typeface="Lucida Sans Unicode"/>
                <a:cs typeface="Lucida Sans Unicode"/>
              </a:rPr>
              <a:t>,</a:t>
            </a:r>
            <a:r>
              <a:rPr sz="2550" spc="-140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45" dirty="0">
                <a:solidFill>
                  <a:srgbClr val="000707"/>
                </a:solidFill>
                <a:latin typeface="Lucida Sans Unicode"/>
                <a:cs typeface="Lucida Sans Unicode"/>
              </a:rPr>
              <a:t>ОБТ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15" dirty="0">
                <a:solidFill>
                  <a:srgbClr val="000707"/>
                </a:solidFill>
                <a:latin typeface="Lucida Sans Unicode"/>
                <a:cs typeface="Lucida Sans Unicode"/>
              </a:rPr>
              <a:t>О</a:t>
            </a:r>
            <a:r>
              <a:rPr sz="2550" spc="1914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409" dirty="0">
                <a:solidFill>
                  <a:srgbClr val="000707"/>
                </a:solidFill>
                <a:latin typeface="Lucida Sans Unicode"/>
                <a:cs typeface="Lucida Sans Unicode"/>
              </a:rPr>
              <a:t>—</a:t>
            </a:r>
            <a:r>
              <a:rPr sz="2550" spc="1914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45" dirty="0">
                <a:solidFill>
                  <a:srgbClr val="000707"/>
                </a:solidFill>
                <a:latin typeface="Lucida Sans Unicode"/>
                <a:cs typeface="Lucida Sans Unicode"/>
              </a:rPr>
              <a:t>КОЛ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50" dirty="0">
                <a:solidFill>
                  <a:srgbClr val="000707"/>
                </a:solidFill>
                <a:latin typeface="Lucida Sans Unicode"/>
                <a:cs typeface="Lucida Sans Unicode"/>
              </a:rPr>
              <a:t>И</a:t>
            </a:r>
            <a:r>
              <a:rPr sz="2550" spc="1914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60" dirty="0">
                <a:solidFill>
                  <a:srgbClr val="000707"/>
                </a:solidFill>
                <a:latin typeface="Lucida Sans Unicode"/>
                <a:cs typeface="Lucida Sans Unicode"/>
              </a:rPr>
              <a:t>РИС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1914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90" dirty="0">
                <a:solidFill>
                  <a:srgbClr val="000707"/>
                </a:solidFill>
                <a:latin typeface="Lucida Sans Unicode"/>
                <a:cs typeface="Lucida Sans Unicode"/>
              </a:rPr>
              <a:t>МА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85" dirty="0">
                <a:solidFill>
                  <a:srgbClr val="000707"/>
                </a:solidFill>
                <a:latin typeface="Lucida Sans Unicode"/>
                <a:cs typeface="Lucida Sans Unicode"/>
              </a:rPr>
              <a:t>ГА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60" dirty="0">
                <a:solidFill>
                  <a:srgbClr val="000707"/>
                </a:solidFill>
                <a:latin typeface="Lucida Sans Unicode"/>
                <a:cs typeface="Lucida Sans Unicode"/>
              </a:rPr>
              <a:t>ЄТ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75" dirty="0">
                <a:solidFill>
                  <a:srgbClr val="000707"/>
                </a:solidFill>
                <a:latin typeface="Lucida Sans Unicode"/>
                <a:cs typeface="Lucida Sans Unicode"/>
              </a:rPr>
              <a:t>ЬС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0" dirty="0">
                <a:solidFill>
                  <a:srgbClr val="000707"/>
                </a:solidFill>
                <a:latin typeface="Lucida Sans Unicode"/>
                <a:cs typeface="Lucida Sans Unicode"/>
              </a:rPr>
              <a:t>Я</a:t>
            </a:r>
            <a:r>
              <a:rPr sz="2550" spc="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60" dirty="0">
                <a:solidFill>
                  <a:srgbClr val="000707"/>
                </a:solidFill>
                <a:latin typeface="Lucida Sans Unicode"/>
                <a:cs typeface="Lucida Sans Unicode"/>
              </a:rPr>
              <a:t>Е</a:t>
            </a:r>
            <a:r>
              <a:rPr sz="2550" spc="37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20" dirty="0">
                <a:solidFill>
                  <a:srgbClr val="000707"/>
                </a:solidFill>
                <a:latin typeface="Lucida Sans Unicode"/>
                <a:cs typeface="Lucida Sans Unicode"/>
              </a:rPr>
              <a:t>ЗА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Ш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90" dirty="0">
                <a:solidFill>
                  <a:srgbClr val="000707"/>
                </a:solidFill>
                <a:latin typeface="Lucida Sans Unicode"/>
                <a:cs typeface="Lucida Sans Unicode"/>
              </a:rPr>
              <a:t>КОД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20" dirty="0">
                <a:solidFill>
                  <a:srgbClr val="000707"/>
                </a:solidFill>
                <a:latin typeface="Lucida Sans Unicode"/>
                <a:cs typeface="Lucida Sans Unicode"/>
              </a:rPr>
              <a:t>ИТ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75" dirty="0">
                <a:solidFill>
                  <a:srgbClr val="000707"/>
                </a:solidFill>
                <a:latin typeface="Lucida Sans Unicode"/>
                <a:cs typeface="Lucida Sans Unicode"/>
              </a:rPr>
              <a:t>И,</a:t>
            </a:r>
            <a:r>
              <a:rPr sz="2550" spc="37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37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95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80" dirty="0">
                <a:solidFill>
                  <a:srgbClr val="000707"/>
                </a:solidFill>
                <a:latin typeface="Lucida Sans Unicode"/>
                <a:cs typeface="Lucida Sans Unicode"/>
              </a:rPr>
              <a:t>РИЯ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50" dirty="0">
                <a:solidFill>
                  <a:srgbClr val="000707"/>
                </a:solidFill>
                <a:latin typeface="Lucida Sans Unicode"/>
                <a:cs typeface="Lucida Sans Unicode"/>
              </a:rPr>
              <a:t>И</a:t>
            </a:r>
            <a:r>
              <a:rPr sz="2550" spc="37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35" dirty="0">
                <a:solidFill>
                  <a:srgbClr val="000707"/>
                </a:solidFill>
                <a:latin typeface="Lucida Sans Unicode"/>
                <a:cs typeface="Lucida Sans Unicode"/>
              </a:rPr>
              <a:t>ВС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20" dirty="0">
                <a:solidFill>
                  <a:srgbClr val="000707"/>
                </a:solidFill>
                <a:latin typeface="Lucida Sans Unicode"/>
                <a:cs typeface="Lucida Sans Unicode"/>
              </a:rPr>
              <a:t>М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46096" y="3699438"/>
            <a:ext cx="646303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16839">
              <a:lnSpc>
                <a:spcPct val="117600"/>
              </a:lnSpc>
              <a:spcBef>
                <a:spcPts val="95"/>
              </a:spcBef>
              <a:tabLst>
                <a:tab pos="2411730" algn="l"/>
                <a:tab pos="4246245" algn="l"/>
              </a:tabLst>
            </a:pPr>
            <a:r>
              <a:rPr sz="2550" spc="420" dirty="0">
                <a:solidFill>
                  <a:srgbClr val="000707"/>
                </a:solidFill>
                <a:latin typeface="Lucida Sans Unicode"/>
                <a:cs typeface="Lucida Sans Unicode"/>
              </a:rPr>
              <a:t>КОМП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30" dirty="0">
                <a:solidFill>
                  <a:srgbClr val="000707"/>
                </a:solidFill>
                <a:latin typeface="Lucida Sans Unicode"/>
                <a:cs typeface="Lucida Sans Unicode"/>
              </a:rPr>
              <a:t>ОН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55" dirty="0">
                <a:solidFill>
                  <a:srgbClr val="000707"/>
                </a:solidFill>
                <a:latin typeface="Lucida Sans Unicode"/>
                <a:cs typeface="Lucida Sans Unicode"/>
              </a:rPr>
              <a:t>ЕН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4" dirty="0">
                <a:solidFill>
                  <a:srgbClr val="000707"/>
                </a:solidFill>
                <a:latin typeface="Lucida Sans Unicode"/>
                <a:cs typeface="Lucida Sans Unicode"/>
              </a:rPr>
              <a:t>М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459" dirty="0">
                <a:solidFill>
                  <a:srgbClr val="000707"/>
                </a:solidFill>
                <a:latin typeface="Lucida Sans Unicode"/>
                <a:cs typeface="Lucida Sans Unicode"/>
              </a:rPr>
              <a:t>КОН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85" dirty="0">
                <a:solidFill>
                  <a:srgbClr val="000707"/>
                </a:solidFill>
                <a:latin typeface="Lucida Sans Unicode"/>
                <a:cs typeface="Lucida Sans Unicode"/>
              </a:rPr>
              <a:t>Ц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50" dirty="0">
                <a:solidFill>
                  <a:srgbClr val="000707"/>
                </a:solidFill>
                <a:latin typeface="Lucida Sans Unicode"/>
                <a:cs typeface="Lucida Sans Unicode"/>
              </a:rPr>
              <a:t>ЕП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85" dirty="0">
                <a:solidFill>
                  <a:srgbClr val="000707"/>
                </a:solidFill>
                <a:latin typeface="Lucida Sans Unicode"/>
                <a:cs typeface="Lucida Sans Unicode"/>
              </a:rPr>
              <a:t>Ц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85" dirty="0">
                <a:solidFill>
                  <a:srgbClr val="000707"/>
                </a:solidFill>
                <a:latin typeface="Lucida Sans Unicode"/>
                <a:cs typeface="Lucida Sans Unicode"/>
              </a:rPr>
              <a:t>Ї </a:t>
            </a:r>
            <a:r>
              <a:rPr sz="2550" spc="-195" dirty="0">
                <a:solidFill>
                  <a:srgbClr val="000707"/>
                </a:solidFill>
                <a:latin typeface="Lucida Sans Unicode"/>
                <a:cs typeface="Lucida Sans Unicode"/>
              </a:rPr>
              <a:t>(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Л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25" dirty="0">
                <a:solidFill>
                  <a:srgbClr val="000707"/>
                </a:solidFill>
                <a:latin typeface="Lucida Sans Unicode"/>
                <a:cs typeface="Lucida Sans Unicode"/>
              </a:rPr>
              <a:t>ОМУ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,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390" dirty="0">
                <a:solidFill>
                  <a:srgbClr val="000707"/>
                </a:solidFill>
                <a:latin typeface="Lucida Sans Unicode"/>
                <a:cs typeface="Lucida Sans Unicode"/>
              </a:rPr>
              <a:t>ЗБА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Л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15" dirty="0">
                <a:solidFill>
                  <a:srgbClr val="000707"/>
                </a:solidFill>
                <a:latin typeface="Lucida Sans Unicode"/>
                <a:cs typeface="Lucida Sans Unicode"/>
              </a:rPr>
              <a:t>ОВА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25" dirty="0">
                <a:solidFill>
                  <a:srgbClr val="000707"/>
                </a:solidFill>
                <a:latin typeface="Lucida Sans Unicode"/>
                <a:cs typeface="Lucida Sans Unicode"/>
              </a:rPr>
              <a:t>ОМУ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75" dirty="0">
                <a:solidFill>
                  <a:srgbClr val="000707"/>
                </a:solidFill>
                <a:latin typeface="Lucida Sans Unicode"/>
                <a:cs typeface="Lucida Sans Unicode"/>
              </a:rPr>
              <a:t>)</a:t>
            </a:r>
            <a:endParaRPr sz="2550" dirty="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8616" y="3699438"/>
            <a:ext cx="2103120" cy="139700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20" dirty="0">
                <a:solidFill>
                  <a:srgbClr val="000707"/>
                </a:solidFill>
                <a:latin typeface="Lucida Sans Unicode"/>
                <a:cs typeface="Lucida Sans Unicode"/>
              </a:rPr>
              <a:t>РЬОМ</a:t>
            </a:r>
            <a:endParaRPr sz="2550" dirty="0">
              <a:latin typeface="Lucida Sans Unicode"/>
              <a:cs typeface="Lucida Sans Unicode"/>
            </a:endParaRPr>
          </a:p>
          <a:p>
            <a:pPr marL="12700" marR="5080">
              <a:lnSpc>
                <a:spcPct val="117600"/>
              </a:lnSpc>
              <a:spcBef>
                <a:spcPts val="5"/>
              </a:spcBef>
            </a:pP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Л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00" dirty="0">
                <a:solidFill>
                  <a:srgbClr val="000707"/>
                </a:solidFill>
                <a:latin typeface="Lucida Sans Unicode"/>
                <a:cs typeface="Lucida Sans Unicode"/>
              </a:rPr>
              <a:t>ОГО </a:t>
            </a:r>
            <a:r>
              <a:rPr sz="2550" spc="450" dirty="0">
                <a:solidFill>
                  <a:srgbClr val="000707"/>
                </a:solidFill>
                <a:latin typeface="Lucida Sans Unicode"/>
                <a:cs typeface="Lucida Sans Unicode"/>
              </a:rPr>
              <a:t>РОЗВИТ</a:t>
            </a:r>
            <a:r>
              <a:rPr sz="2550" spc="-440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35" dirty="0">
                <a:solidFill>
                  <a:srgbClr val="000707"/>
                </a:solidFill>
                <a:latin typeface="Lucida Sans Unicode"/>
                <a:cs typeface="Lucida Sans Unicode"/>
              </a:rPr>
              <a:t>КУ</a:t>
            </a:r>
            <a:endParaRPr sz="255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61218" y="4677617"/>
            <a:ext cx="614426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71195" algn="l"/>
                <a:tab pos="3427095" algn="l"/>
              </a:tabLst>
            </a:pP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—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Д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285" dirty="0">
                <a:solidFill>
                  <a:srgbClr val="000707"/>
                </a:solidFill>
                <a:latin typeface="Tahoma"/>
                <a:cs typeface="Tahoma"/>
              </a:rPr>
              <a:t>ОВ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05" dirty="0">
                <a:solidFill>
                  <a:srgbClr val="000707"/>
                </a:solidFill>
                <a:latin typeface="Tahoma"/>
                <a:cs typeface="Tahoma"/>
              </a:rPr>
              <a:t>К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450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85" dirty="0">
                <a:solidFill>
                  <a:srgbClr val="000707"/>
                </a:solidFill>
                <a:latin typeface="Tahoma"/>
                <a:cs typeface="Tahoma"/>
              </a:rPr>
              <a:t>Л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85" dirty="0">
                <a:solidFill>
                  <a:srgbClr val="000707"/>
                </a:solidFill>
                <a:latin typeface="Tahoma"/>
                <a:cs typeface="Tahoma"/>
              </a:rPr>
              <a:t>Л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114" dirty="0">
                <a:solidFill>
                  <a:srgbClr val="000707"/>
                </a:solidFill>
                <a:latin typeface="Tahoma"/>
                <a:cs typeface="Tahoma"/>
              </a:rPr>
              <a:t>Ю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50" dirty="0">
                <a:solidFill>
                  <a:srgbClr val="000707"/>
                </a:solidFill>
                <a:latin typeface="Tahoma"/>
                <a:cs typeface="Tahoma"/>
              </a:rPr>
              <a:t>,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	</a:t>
            </a:r>
            <a:r>
              <a:rPr sz="2550" b="1" spc="114" dirty="0">
                <a:solidFill>
                  <a:srgbClr val="000707"/>
                </a:solidFill>
                <a:latin typeface="Tahoma"/>
                <a:cs typeface="Tahoma"/>
              </a:rPr>
              <a:t>С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254" dirty="0">
                <a:solidFill>
                  <a:srgbClr val="000707"/>
                </a:solidFill>
                <a:latin typeface="Tahoma"/>
                <a:cs typeface="Tahoma"/>
              </a:rPr>
              <a:t>У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14" dirty="0">
                <a:solidFill>
                  <a:srgbClr val="000707"/>
                </a:solidFill>
                <a:latin typeface="Tahoma"/>
                <a:cs typeface="Tahoma"/>
              </a:rPr>
              <a:t>С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125" dirty="0">
                <a:solidFill>
                  <a:srgbClr val="000707"/>
                </a:solidFill>
                <a:latin typeface="Tahoma"/>
                <a:cs typeface="Tahoma"/>
              </a:rPr>
              <a:t>П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450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85" dirty="0">
                <a:solidFill>
                  <a:srgbClr val="000707"/>
                </a:solidFill>
                <a:latin typeface="Tahoma"/>
                <a:cs typeface="Tahoma"/>
              </a:rPr>
              <a:t>Л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110" dirty="0">
                <a:solidFill>
                  <a:srgbClr val="000707"/>
                </a:solidFill>
                <a:latin typeface="Tahoma"/>
                <a:cs typeface="Tahoma"/>
              </a:rPr>
              <a:t>Ь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14" dirty="0">
                <a:solidFill>
                  <a:srgbClr val="000707"/>
                </a:solidFill>
                <a:latin typeface="Tahoma"/>
                <a:cs typeface="Tahoma"/>
              </a:rPr>
              <a:t>С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Т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В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305" dirty="0">
                <a:solidFill>
                  <a:srgbClr val="000707"/>
                </a:solidFill>
                <a:latin typeface="Tahoma"/>
                <a:cs typeface="Tahoma"/>
              </a:rPr>
              <a:t>У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8616" y="5134817"/>
            <a:ext cx="318262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680720" algn="l"/>
              </a:tabLst>
            </a:pP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Т</a:t>
            </a:r>
            <a:r>
              <a:rPr sz="2550" b="1" spc="-405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35" dirty="0">
                <a:solidFill>
                  <a:srgbClr val="000707"/>
                </a:solidFill>
                <a:latin typeface="Tahoma"/>
                <a:cs typeface="Tahoma"/>
              </a:rPr>
              <a:t>А</a:t>
            </a:r>
            <a:r>
              <a:rPr sz="2550" b="1" dirty="0">
                <a:solidFill>
                  <a:srgbClr val="000707"/>
                </a:solidFill>
                <a:latin typeface="Tahoma"/>
                <a:cs typeface="Tahoma"/>
              </a:rPr>
              <a:t>	</a:t>
            </a:r>
            <a:r>
              <a:rPr sz="2550" b="1" spc="75" dirty="0">
                <a:solidFill>
                  <a:srgbClr val="000707"/>
                </a:solidFill>
                <a:latin typeface="Tahoma"/>
                <a:cs typeface="Tahoma"/>
              </a:rPr>
              <a:t>Е</a:t>
            </a:r>
            <a:r>
              <a:rPr sz="2550" b="1" spc="-409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105" dirty="0">
                <a:solidFill>
                  <a:srgbClr val="000707"/>
                </a:solidFill>
                <a:latin typeface="Tahoma"/>
                <a:cs typeface="Tahoma"/>
              </a:rPr>
              <a:t>К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305" dirty="0">
                <a:solidFill>
                  <a:srgbClr val="000707"/>
                </a:solidFill>
                <a:latin typeface="Tahoma"/>
                <a:cs typeface="Tahoma"/>
              </a:rPr>
              <a:t>ОН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340" dirty="0">
                <a:solidFill>
                  <a:srgbClr val="000707"/>
                </a:solidFill>
                <a:latin typeface="Tahoma"/>
                <a:cs typeface="Tahoma"/>
              </a:rPr>
              <a:t>ОМ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450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105" dirty="0">
                <a:solidFill>
                  <a:srgbClr val="000707"/>
                </a:solidFill>
                <a:latin typeface="Tahoma"/>
                <a:cs typeface="Tahoma"/>
              </a:rPr>
              <a:t>Ц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450" dirty="0">
                <a:solidFill>
                  <a:srgbClr val="000707"/>
                </a:solidFill>
                <a:latin typeface="Tahoma"/>
                <a:cs typeface="Tahoma"/>
              </a:rPr>
              <a:t>І</a:t>
            </a:r>
            <a:r>
              <a:rPr sz="2550" b="1" spc="-400" dirty="0">
                <a:solidFill>
                  <a:srgbClr val="000707"/>
                </a:solidFill>
                <a:latin typeface="Tahoma"/>
                <a:cs typeface="Tahoma"/>
              </a:rPr>
              <a:t> </a:t>
            </a:r>
            <a:r>
              <a:rPr sz="2550" b="1" spc="-50" dirty="0">
                <a:solidFill>
                  <a:srgbClr val="000707"/>
                </a:solidFill>
                <a:latin typeface="Tahoma"/>
                <a:cs typeface="Tahoma"/>
              </a:rPr>
              <a:t>.</a:t>
            </a:r>
            <a:endParaRPr sz="255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43745" y="5528238"/>
            <a:ext cx="666559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0185" marR="5080" indent="-198120">
              <a:lnSpc>
                <a:spcPct val="117600"/>
              </a:lnSpc>
              <a:spcBef>
                <a:spcPts val="95"/>
              </a:spcBef>
              <a:tabLst>
                <a:tab pos="2197100" algn="l"/>
                <a:tab pos="2283460" algn="l"/>
                <a:tab pos="2652395" algn="l"/>
                <a:tab pos="5912485" algn="l"/>
              </a:tabLst>
            </a:pP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55" dirty="0">
                <a:solidFill>
                  <a:srgbClr val="000707"/>
                </a:solidFill>
                <a:latin typeface="Lucida Sans Unicode"/>
                <a:cs typeface="Lucida Sans Unicode"/>
              </a:rPr>
              <a:t>ИЗЬКУ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	</a:t>
            </a:r>
            <a:r>
              <a:rPr sz="2550" spc="-100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75" dirty="0">
                <a:solidFill>
                  <a:srgbClr val="000707"/>
                </a:solidFill>
                <a:latin typeface="Lucida Sans Unicode"/>
                <a:cs typeface="Lucida Sans Unicode"/>
              </a:rPr>
              <a:t>ОШ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34" dirty="0">
                <a:solidFill>
                  <a:srgbClr val="000707"/>
                </a:solidFill>
                <a:latin typeface="Lucida Sans Unicode"/>
                <a:cs typeface="Lucida Sans Unicode"/>
              </a:rPr>
              <a:t>ИРЕН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05" dirty="0">
                <a:solidFill>
                  <a:srgbClr val="000707"/>
                </a:solidFill>
                <a:latin typeface="Lucida Sans Unicode"/>
                <a:cs typeface="Lucida Sans Unicode"/>
              </a:rPr>
              <a:t>Ь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25" dirty="0">
                <a:solidFill>
                  <a:srgbClr val="000707"/>
                </a:solidFill>
                <a:latin typeface="Lucida Sans Unicode"/>
                <a:cs typeface="Lucida Sans Unicode"/>
              </a:rPr>
              <a:t>ЕЇ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35" dirty="0">
                <a:solidFill>
                  <a:srgbClr val="000707"/>
                </a:solidFill>
                <a:latin typeface="Lucida Sans Unicode"/>
                <a:cs typeface="Lucida Sans Unicode"/>
              </a:rPr>
              <a:t>РИЗМУ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225" dirty="0">
                <a:solidFill>
                  <a:srgbClr val="000707"/>
                </a:solidFill>
                <a:latin typeface="Lucida Sans Unicode"/>
                <a:cs typeface="Lucida Sans Unicode"/>
              </a:rPr>
              <a:t>В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40" dirty="0">
                <a:solidFill>
                  <a:srgbClr val="000707"/>
                </a:solidFill>
                <a:latin typeface="Lucida Sans Unicode"/>
                <a:cs typeface="Lucida Sans Unicode"/>
              </a:rPr>
              <a:t>КРА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Ї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,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8616" y="5528238"/>
            <a:ext cx="1936114" cy="139700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Ч</a:t>
            </a:r>
            <a:r>
              <a:rPr sz="2550" spc="-420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70" dirty="0">
                <a:solidFill>
                  <a:srgbClr val="000707"/>
                </a:solidFill>
                <a:latin typeface="Lucida Sans Unicode"/>
                <a:cs typeface="Lucida Sans Unicode"/>
              </a:rPr>
              <a:t>ЕРЕЗ</a:t>
            </a:r>
            <a:endParaRPr sz="2550">
              <a:latin typeface="Lucida Sans Unicode"/>
              <a:cs typeface="Lucida Sans Unicode"/>
            </a:endParaRPr>
          </a:p>
          <a:p>
            <a:pPr marL="12700" marR="5080">
              <a:lnSpc>
                <a:spcPct val="117600"/>
              </a:lnSpc>
              <a:spcBef>
                <a:spcPts val="5"/>
              </a:spcBef>
            </a:pP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Л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80" dirty="0">
                <a:solidFill>
                  <a:srgbClr val="000707"/>
                </a:solidFill>
                <a:latin typeface="Lucida Sans Unicode"/>
                <a:cs typeface="Lucida Sans Unicode"/>
              </a:rPr>
              <a:t>ОГО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60" dirty="0">
                <a:solidFill>
                  <a:srgbClr val="000707"/>
                </a:solidFill>
                <a:latin typeface="Lucida Sans Unicode"/>
                <a:cs typeface="Lucida Sans Unicode"/>
              </a:rPr>
              <a:t>РИС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25" dirty="0">
                <a:solidFill>
                  <a:srgbClr val="000707"/>
                </a:solidFill>
                <a:latin typeface="Lucida Sans Unicode"/>
                <a:cs typeface="Lucida Sans Unicode"/>
              </a:rPr>
              <a:t>В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37743" y="6506418"/>
            <a:ext cx="4013835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633345" algn="l"/>
              </a:tabLst>
            </a:pP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25" dirty="0">
                <a:solidFill>
                  <a:srgbClr val="000707"/>
                </a:solidFill>
                <a:latin typeface="Lucida Sans Unicode"/>
                <a:cs typeface="Lucida Sans Unicode"/>
              </a:rPr>
              <a:t>ЕС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54" dirty="0">
                <a:solidFill>
                  <a:srgbClr val="000707"/>
                </a:solidFill>
                <a:latin typeface="Lucida Sans Unicode"/>
                <a:cs typeface="Lucida Sans Unicode"/>
              </a:rPr>
              <a:t>ВI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95" dirty="0">
                <a:solidFill>
                  <a:srgbClr val="000707"/>
                </a:solidFill>
                <a:latin typeface="Lucida Sans Unicode"/>
                <a:cs typeface="Lucida Sans Unicode"/>
              </a:rPr>
              <a:t>ОМI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85" dirty="0">
                <a:solidFill>
                  <a:srgbClr val="000707"/>
                </a:solidFill>
                <a:latin typeface="Lucida Sans Unicode"/>
                <a:cs typeface="Lucida Sans Unicode"/>
              </a:rPr>
              <a:t>Ц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25" dirty="0">
                <a:solidFill>
                  <a:srgbClr val="000707"/>
                </a:solidFill>
                <a:latin typeface="Lucida Sans Unicode"/>
                <a:cs typeface="Lucida Sans Unicode"/>
              </a:rPr>
              <a:t>ЬОГО</a:t>
            </a:r>
            <a:endParaRPr sz="2550" dirty="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64775" y="5985438"/>
            <a:ext cx="2146935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7320" marR="5080" indent="-135255">
              <a:lnSpc>
                <a:spcPct val="117600"/>
              </a:lnSpc>
              <a:spcBef>
                <a:spcPts val="95"/>
              </a:spcBef>
            </a:pPr>
            <a:r>
              <a:rPr sz="2550" spc="215" dirty="0">
                <a:solidFill>
                  <a:srgbClr val="000707"/>
                </a:solidFill>
                <a:latin typeface="Lucida Sans Unicode"/>
                <a:cs typeface="Lucida Sans Unicode"/>
              </a:rPr>
              <a:t>БI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Л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45" dirty="0">
                <a:solidFill>
                  <a:srgbClr val="000707"/>
                </a:solidFill>
                <a:latin typeface="Lucida Sans Unicode"/>
                <a:cs typeface="Lucida Sans Unicode"/>
              </a:rPr>
              <a:t>ЬШ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05" dirty="0">
                <a:solidFill>
                  <a:srgbClr val="000707"/>
                </a:solidFill>
                <a:latin typeface="Lucida Sans Unicode"/>
                <a:cs typeface="Lucida Sans Unicode"/>
              </a:rPr>
              <a:t>Ь </a:t>
            </a:r>
            <a:r>
              <a:rPr sz="2550" spc="-100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30" dirty="0">
                <a:solidFill>
                  <a:srgbClr val="000707"/>
                </a:solidFill>
                <a:latin typeface="Lucida Sans Unicode"/>
                <a:cs typeface="Lucida Sans Unicode"/>
              </a:rPr>
              <a:t>ОН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Я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Я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25" dirty="0">
                <a:solidFill>
                  <a:srgbClr val="000707"/>
                </a:solidFill>
                <a:latin typeface="Lucida Sans Unicode"/>
                <a:cs typeface="Lucida Sans Unicode"/>
              </a:rPr>
              <a:t>.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8616" y="6963618"/>
            <a:ext cx="8611235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294130" algn="l"/>
                <a:tab pos="2667000" algn="l"/>
                <a:tab pos="5332730" algn="l"/>
                <a:tab pos="8066405" algn="l"/>
              </a:tabLst>
            </a:pPr>
            <a:r>
              <a:rPr sz="2550" spc="280" dirty="0">
                <a:solidFill>
                  <a:srgbClr val="000707"/>
                </a:solidFill>
                <a:latin typeface="Lucida Sans Unicode"/>
                <a:cs typeface="Lucida Sans Unicode"/>
              </a:rPr>
              <a:t>ВТ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60" dirty="0">
                <a:solidFill>
                  <a:srgbClr val="000707"/>
                </a:solidFill>
                <a:latin typeface="Lucida Sans Unicode"/>
                <a:cs typeface="Lucida Sans Unicode"/>
              </a:rPr>
              <a:t>М,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55" dirty="0">
                <a:solidFill>
                  <a:srgbClr val="000707"/>
                </a:solidFill>
                <a:latin typeface="Lucida Sans Unicode"/>
                <a:cs typeface="Lucida Sans Unicode"/>
              </a:rPr>
              <a:t>ЕЯ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80" dirty="0">
                <a:solidFill>
                  <a:srgbClr val="000707"/>
                </a:solidFill>
                <a:latin typeface="Lucida Sans Unicode"/>
                <a:cs typeface="Lucida Sans Unicode"/>
              </a:rPr>
              <a:t>КI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60" dirty="0">
                <a:solidFill>
                  <a:srgbClr val="000707"/>
                </a:solidFill>
                <a:latin typeface="Lucida Sans Unicode"/>
                <a:cs typeface="Lucida Sans Unicode"/>
              </a:rPr>
              <a:t>РИС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65" dirty="0">
                <a:solidFill>
                  <a:srgbClr val="000707"/>
                </a:solidFill>
                <a:latin typeface="Lucida Sans Unicode"/>
                <a:cs typeface="Lucida Sans Unicode"/>
              </a:rPr>
              <a:t>ИЧ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415" dirty="0">
                <a:solidFill>
                  <a:srgbClr val="000707"/>
                </a:solidFill>
                <a:latin typeface="Lucida Sans Unicode"/>
                <a:cs typeface="Lucida Sans Unicode"/>
              </a:rPr>
              <a:t>ОРГА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20" dirty="0">
                <a:solidFill>
                  <a:srgbClr val="000707"/>
                </a:solidFill>
                <a:latin typeface="Lucida Sans Unicode"/>
                <a:cs typeface="Lucida Sans Unicode"/>
              </a:rPr>
              <a:t>ЗА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85" dirty="0">
                <a:solidFill>
                  <a:srgbClr val="000707"/>
                </a:solidFill>
                <a:latin typeface="Lucida Sans Unicode"/>
                <a:cs typeface="Lucida Sans Unicode"/>
              </a:rPr>
              <a:t>Ц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Ї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27951" y="7420818"/>
            <a:ext cx="5882005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896360" algn="l"/>
              </a:tabLst>
            </a:pPr>
            <a:r>
              <a:rPr sz="2550" spc="450" dirty="0">
                <a:solidFill>
                  <a:srgbClr val="000707"/>
                </a:solidFill>
                <a:latin typeface="Lucida Sans Unicode"/>
                <a:cs typeface="Lucida Sans Unicode"/>
              </a:rPr>
              <a:t>ВЕБС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30" dirty="0">
                <a:solidFill>
                  <a:srgbClr val="000707"/>
                </a:solidFill>
                <a:latin typeface="Lucida Sans Unicode"/>
                <a:cs typeface="Lucida Sans Unicode"/>
              </a:rPr>
              <a:t>ОРI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90" dirty="0">
                <a:solidFill>
                  <a:srgbClr val="000707"/>
                </a:solidFill>
                <a:latin typeface="Lucida Sans Unicode"/>
                <a:cs typeface="Lucida Sans Unicode"/>
              </a:rPr>
              <a:t>КА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Х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65" dirty="0">
                <a:solidFill>
                  <a:srgbClr val="000707"/>
                </a:solidFill>
                <a:latin typeface="Lucida Sans Unicode"/>
                <a:cs typeface="Lucida Sans Unicode"/>
              </a:rPr>
              <a:t>ЮТ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05" dirty="0">
                <a:solidFill>
                  <a:srgbClr val="000707"/>
                </a:solidFill>
                <a:latin typeface="Lucida Sans Unicode"/>
                <a:cs typeface="Lucida Sans Unicode"/>
              </a:rPr>
              <a:t>Ь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8616" y="7357038"/>
            <a:ext cx="2051685" cy="1397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4460">
              <a:lnSpc>
                <a:spcPct val="117600"/>
              </a:lnSpc>
              <a:spcBef>
                <a:spcPts val="95"/>
              </a:spcBef>
            </a:pPr>
            <a:r>
              <a:rPr sz="2550" spc="340" dirty="0">
                <a:solidFill>
                  <a:srgbClr val="000707"/>
                </a:solidFill>
                <a:latin typeface="Lucida Sans Unicode"/>
                <a:cs typeface="Lucida Sans Unicode"/>
              </a:rPr>
              <a:t>ВЛ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04" dirty="0">
                <a:solidFill>
                  <a:srgbClr val="000707"/>
                </a:solidFill>
                <a:latin typeface="Lucida Sans Unicode"/>
                <a:cs typeface="Lucida Sans Unicode"/>
              </a:rPr>
              <a:t>ИХ </a:t>
            </a:r>
            <a:r>
              <a:rPr sz="2550" spc="-100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85" dirty="0">
                <a:solidFill>
                  <a:srgbClr val="000707"/>
                </a:solidFill>
                <a:latin typeface="Lucida Sans Unicode"/>
                <a:cs typeface="Lucida Sans Unicode"/>
              </a:rPr>
              <a:t>ОРА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00" dirty="0">
                <a:solidFill>
                  <a:srgbClr val="000707"/>
                </a:solidFill>
                <a:latin typeface="Lucida Sans Unicode"/>
                <a:cs typeface="Lucida Sans Unicode"/>
              </a:rPr>
              <a:t>И</a:t>
            </a:r>
            <a:endParaRPr sz="2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2550" spc="425" dirty="0">
                <a:solidFill>
                  <a:srgbClr val="000707"/>
                </a:solidFill>
                <a:latin typeface="Lucida Sans Unicode"/>
                <a:cs typeface="Lucida Sans Unicode"/>
              </a:rPr>
              <a:t>«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Л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75" dirty="0">
                <a:solidFill>
                  <a:srgbClr val="000707"/>
                </a:solidFill>
                <a:latin typeface="Lucida Sans Unicode"/>
                <a:cs typeface="Lucida Sans Unicode"/>
              </a:rPr>
              <a:t>О»,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22762" y="7814238"/>
            <a:ext cx="6485890" cy="939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4340" marR="5080" indent="-422275">
              <a:lnSpc>
                <a:spcPct val="117600"/>
              </a:lnSpc>
              <a:spcBef>
                <a:spcPts val="95"/>
              </a:spcBef>
              <a:tabLst>
                <a:tab pos="2302510" algn="l"/>
                <a:tab pos="2705100" algn="l"/>
                <a:tab pos="3096260" algn="l"/>
                <a:tab pos="3669029" algn="l"/>
              </a:tabLst>
            </a:pP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60" dirty="0">
                <a:solidFill>
                  <a:srgbClr val="000707"/>
                </a:solidFill>
                <a:latin typeface="Lucida Sans Unicode"/>
                <a:cs typeface="Lucida Sans Unicode"/>
              </a:rPr>
              <a:t>РИС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60" dirty="0">
                <a:solidFill>
                  <a:srgbClr val="000707"/>
                </a:solidFill>
                <a:latin typeface="Lucida Sans Unicode"/>
                <a:cs typeface="Lucida Sans Unicode"/>
              </a:rPr>
              <a:t>М,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	</a:t>
            </a:r>
            <a:r>
              <a:rPr sz="2550" spc="110" dirty="0">
                <a:solidFill>
                  <a:srgbClr val="000707"/>
                </a:solidFill>
                <a:latin typeface="Lucida Sans Unicode"/>
                <a:cs typeface="Lucida Sans Unicode"/>
              </a:rPr>
              <a:t>Я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25" dirty="0">
                <a:solidFill>
                  <a:srgbClr val="000707"/>
                </a:solidFill>
                <a:latin typeface="Lucida Sans Unicode"/>
                <a:cs typeface="Lucida Sans Unicode"/>
              </a:rPr>
              <a:t>К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100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05" dirty="0">
                <a:solidFill>
                  <a:srgbClr val="000707"/>
                </a:solidFill>
                <a:latin typeface="Lucida Sans Unicode"/>
                <a:cs typeface="Lucida Sans Unicode"/>
              </a:rPr>
              <a:t>ОВОД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20" dirty="0">
                <a:solidFill>
                  <a:srgbClr val="000707"/>
                </a:solidFill>
                <a:latin typeface="Lucida Sans Unicode"/>
                <a:cs typeface="Lucida Sans Unicode"/>
              </a:rPr>
              <a:t>ИТ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70" dirty="0">
                <a:solidFill>
                  <a:srgbClr val="000707"/>
                </a:solidFill>
                <a:latin typeface="Lucida Sans Unicode"/>
                <a:cs typeface="Lucida Sans Unicode"/>
              </a:rPr>
              <a:t>ИС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60" dirty="0">
                <a:solidFill>
                  <a:srgbClr val="000707"/>
                </a:solidFill>
                <a:latin typeface="Lucida Sans Unicode"/>
                <a:cs typeface="Lucida Sans Unicode"/>
              </a:rPr>
              <a:t>Я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45" dirty="0">
                <a:solidFill>
                  <a:srgbClr val="000707"/>
                </a:solidFill>
                <a:latin typeface="Lucida Sans Unicode"/>
                <a:cs typeface="Lucida Sans Unicode"/>
              </a:rPr>
              <a:t>ОБТ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65" dirty="0">
                <a:solidFill>
                  <a:srgbClr val="000707"/>
                </a:solidFill>
                <a:latin typeface="Lucida Sans Unicode"/>
                <a:cs typeface="Lucida Sans Unicode"/>
              </a:rPr>
              <a:t>О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—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	</a:t>
            </a:r>
            <a:r>
              <a:rPr sz="2550" spc="-105" dirty="0">
                <a:solidFill>
                  <a:srgbClr val="000707"/>
                </a:solidFill>
                <a:latin typeface="Lucida Sans Unicode"/>
                <a:cs typeface="Lucida Sans Unicode"/>
              </a:rPr>
              <a:t>Д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50" dirty="0">
                <a:solidFill>
                  <a:srgbClr val="000707"/>
                </a:solidFill>
                <a:latin typeface="Lucida Sans Unicode"/>
                <a:cs typeface="Lucida Sans Unicode"/>
              </a:rPr>
              <a:t>ОТ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85" dirty="0">
                <a:solidFill>
                  <a:srgbClr val="000707"/>
                </a:solidFill>
                <a:latin typeface="Lucida Sans Unicode"/>
                <a:cs typeface="Lucida Sans Unicode"/>
              </a:rPr>
              <a:t>РИМУ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15" dirty="0">
                <a:solidFill>
                  <a:srgbClr val="000707"/>
                </a:solidFill>
                <a:latin typeface="Lucida Sans Unicode"/>
                <a:cs typeface="Lucida Sans Unicode"/>
              </a:rPr>
              <a:t>ЮЧ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70" dirty="0">
                <a:solidFill>
                  <a:srgbClr val="000707"/>
                </a:solidFill>
                <a:latin typeface="Lucida Sans Unicode"/>
                <a:cs typeface="Lucida Sans Unicode"/>
              </a:rPr>
              <a:t>ИС</a:t>
            </a:r>
            <a:r>
              <a:rPr sz="2550" spc="-45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05" dirty="0">
                <a:solidFill>
                  <a:srgbClr val="000707"/>
                </a:solidFill>
                <a:latin typeface="Lucida Sans Unicode"/>
                <a:cs typeface="Lucida Sans Unicode"/>
              </a:rPr>
              <a:t>Ь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8616" y="8792418"/>
            <a:ext cx="6526530" cy="4191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527935" algn="l"/>
                <a:tab pos="4627880" algn="l"/>
              </a:tabLst>
            </a:pPr>
            <a:r>
              <a:rPr sz="2550" spc="-100" dirty="0">
                <a:solidFill>
                  <a:srgbClr val="000707"/>
                </a:solidFill>
                <a:latin typeface="Lucida Sans Unicode"/>
                <a:cs typeface="Lucida Sans Unicode"/>
              </a:rPr>
              <a:t>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80" dirty="0">
                <a:solidFill>
                  <a:srgbClr val="000707"/>
                </a:solidFill>
                <a:latin typeface="Lucida Sans Unicode"/>
                <a:cs typeface="Lucida Sans Unicode"/>
              </a:rPr>
              <a:t>РИН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85" dirty="0">
                <a:solidFill>
                  <a:srgbClr val="000707"/>
                </a:solidFill>
                <a:latin typeface="Lucida Sans Unicode"/>
                <a:cs typeface="Lucida Sans Unicode"/>
              </a:rPr>
              <a:t>Ц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195" dirty="0">
                <a:solidFill>
                  <a:srgbClr val="000707"/>
                </a:solidFill>
                <a:latin typeface="Lucida Sans Unicode"/>
                <a:cs typeface="Lucida Sans Unicode"/>
              </a:rPr>
              <a:t>ИП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110" dirty="0">
                <a:solidFill>
                  <a:srgbClr val="000707"/>
                </a:solidFill>
                <a:latin typeface="Lucida Sans Unicode"/>
                <a:cs typeface="Lucida Sans Unicode"/>
              </a:rPr>
              <a:t>I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225" dirty="0">
                <a:solidFill>
                  <a:srgbClr val="000707"/>
                </a:solidFill>
                <a:latin typeface="Lucida Sans Unicode"/>
                <a:cs typeface="Lucida Sans Unicode"/>
              </a:rPr>
              <a:t>В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50" dirty="0">
                <a:solidFill>
                  <a:srgbClr val="000707"/>
                </a:solidFill>
                <a:latin typeface="Lucida Sans Unicode"/>
                <a:cs typeface="Lucida Sans Unicode"/>
              </a:rPr>
              <a:t>С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А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000707"/>
                </a:solidFill>
                <a:latin typeface="Lucida Sans Unicode"/>
                <a:cs typeface="Lucida Sans Unicode"/>
              </a:rPr>
              <a:t>Л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400" dirty="0">
                <a:solidFill>
                  <a:srgbClr val="000707"/>
                </a:solidFill>
                <a:latin typeface="Lucida Sans Unicode"/>
                <a:cs typeface="Lucida Sans Unicode"/>
              </a:rPr>
              <a:t>ОГО</a:t>
            </a:r>
            <a:r>
              <a:rPr sz="2550" dirty="0">
                <a:solidFill>
                  <a:srgbClr val="000707"/>
                </a:solidFill>
                <a:latin typeface="Lucida Sans Unicode"/>
                <a:cs typeface="Lucida Sans Unicode"/>
              </a:rPr>
              <a:t>	</a:t>
            </a:r>
            <a:r>
              <a:rPr sz="2550" spc="-55" dirty="0">
                <a:solidFill>
                  <a:srgbClr val="000707"/>
                </a:solidFill>
                <a:latin typeface="Lucida Sans Unicode"/>
                <a:cs typeface="Lucida Sans Unicode"/>
              </a:rPr>
              <a:t>Т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395" dirty="0">
                <a:solidFill>
                  <a:srgbClr val="000707"/>
                </a:solidFill>
                <a:latin typeface="Lucida Sans Unicode"/>
                <a:cs typeface="Lucida Sans Unicode"/>
              </a:rPr>
              <a:t>У</a:t>
            </a:r>
            <a:r>
              <a:rPr sz="2550" spc="-459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345" dirty="0">
                <a:solidFill>
                  <a:srgbClr val="000707"/>
                </a:solidFill>
                <a:latin typeface="Lucida Sans Unicode"/>
                <a:cs typeface="Lucida Sans Unicode"/>
              </a:rPr>
              <a:t>РИЗМУ</a:t>
            </a:r>
            <a:r>
              <a:rPr sz="2550" spc="-465" dirty="0">
                <a:solidFill>
                  <a:srgbClr val="000707"/>
                </a:solidFill>
                <a:latin typeface="Lucida Sans Unicode"/>
                <a:cs typeface="Lucida Sans Unicode"/>
              </a:rPr>
              <a:t> </a:t>
            </a:r>
            <a:r>
              <a:rPr sz="2550" spc="-50" dirty="0">
                <a:solidFill>
                  <a:srgbClr val="000707"/>
                </a:solidFill>
                <a:latin typeface="Lucida Sans Unicode"/>
                <a:cs typeface="Lucida Sans Unicode"/>
              </a:rPr>
              <a:t>.</a:t>
            </a:r>
            <a:endParaRPr sz="2550">
              <a:latin typeface="Lucida Sans Unicode"/>
              <a:cs typeface="Lucida Sans Unicode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87100" y="0"/>
            <a:ext cx="8700899" cy="10286999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874888" y="659647"/>
            <a:ext cx="6706234" cy="0"/>
          </a:xfrm>
          <a:custGeom>
            <a:avLst/>
            <a:gdLst/>
            <a:ahLst/>
            <a:cxnLst/>
            <a:rect l="l" t="t" r="r" b="b"/>
            <a:pathLst>
              <a:path w="6706234">
                <a:moveTo>
                  <a:pt x="0" y="0"/>
                </a:moveTo>
                <a:lnTo>
                  <a:pt x="6705706" y="0"/>
                </a:lnTo>
              </a:path>
            </a:pathLst>
          </a:custGeom>
          <a:ln w="28575">
            <a:solidFill>
              <a:srgbClr val="00070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70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280396" y="1077318"/>
            <a:ext cx="6007735" cy="8623300"/>
            <a:chOff x="12280396" y="1077318"/>
            <a:chExt cx="6007735" cy="86233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280396" y="1077318"/>
              <a:ext cx="6007603" cy="86233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467733" y="1915284"/>
              <a:ext cx="2285365" cy="2297430"/>
            </a:xfrm>
            <a:custGeom>
              <a:avLst/>
              <a:gdLst/>
              <a:ahLst/>
              <a:cxnLst/>
              <a:rect l="l" t="t" r="r" b="b"/>
              <a:pathLst>
                <a:path w="2285365" h="2297429">
                  <a:moveTo>
                    <a:pt x="2217530" y="1560386"/>
                  </a:moveTo>
                  <a:lnTo>
                    <a:pt x="1651414" y="1417559"/>
                  </a:lnTo>
                  <a:lnTo>
                    <a:pt x="2088211" y="1804980"/>
                  </a:lnTo>
                  <a:lnTo>
                    <a:pt x="1572445" y="1531143"/>
                  </a:lnTo>
                  <a:lnTo>
                    <a:pt x="1904017" y="2011455"/>
                  </a:lnTo>
                  <a:lnTo>
                    <a:pt x="1468482" y="1622481"/>
                  </a:lnTo>
                  <a:lnTo>
                    <a:pt x="1675467" y="2167722"/>
                  </a:lnTo>
                  <a:lnTo>
                    <a:pt x="1345568" y="1686281"/>
                  </a:lnTo>
                  <a:lnTo>
                    <a:pt x="1415964" y="2264771"/>
                  </a:lnTo>
                  <a:lnTo>
                    <a:pt x="1210845" y="1718822"/>
                  </a:lnTo>
                  <a:lnTo>
                    <a:pt x="1140544" y="2296928"/>
                  </a:lnTo>
                  <a:lnTo>
                    <a:pt x="1072160" y="1718204"/>
                  </a:lnTo>
                  <a:lnTo>
                    <a:pt x="865242" y="2262341"/>
                  </a:lnTo>
                  <a:lnTo>
                    <a:pt x="937555" y="1684481"/>
                  </a:lnTo>
                  <a:lnTo>
                    <a:pt x="606019" y="2163081"/>
                  </a:lnTo>
                  <a:lnTo>
                    <a:pt x="814851" y="1619607"/>
                  </a:lnTo>
                  <a:lnTo>
                    <a:pt x="378021" y="2004743"/>
                  </a:lnTo>
                  <a:lnTo>
                    <a:pt x="711190" y="1527356"/>
                  </a:lnTo>
                  <a:lnTo>
                    <a:pt x="194430" y="1796710"/>
                  </a:lnTo>
                  <a:lnTo>
                    <a:pt x="632590" y="1413095"/>
                  </a:lnTo>
                  <a:lnTo>
                    <a:pt x="65938" y="1551002"/>
                  </a:lnTo>
                  <a:lnTo>
                    <a:pt x="583630" y="1283439"/>
                  </a:lnTo>
                  <a:lnTo>
                    <a:pt x="0" y="1281890"/>
                  </a:lnTo>
                  <a:lnTo>
                    <a:pt x="567146" y="1145938"/>
                  </a:lnTo>
                  <a:lnTo>
                    <a:pt x="464" y="1005032"/>
                  </a:lnTo>
                  <a:lnTo>
                    <a:pt x="584082" y="1008588"/>
                  </a:lnTo>
                  <a:lnTo>
                    <a:pt x="67284" y="736501"/>
                  </a:lnTo>
                  <a:lnTo>
                    <a:pt x="633491" y="879375"/>
                  </a:lnTo>
                  <a:lnTo>
                    <a:pt x="196603" y="491906"/>
                  </a:lnTo>
                  <a:lnTo>
                    <a:pt x="712453" y="765788"/>
                  </a:lnTo>
                  <a:lnTo>
                    <a:pt x="380888" y="285498"/>
                  </a:lnTo>
                  <a:lnTo>
                    <a:pt x="816423" y="674454"/>
                  </a:lnTo>
                  <a:lnTo>
                    <a:pt x="609431" y="129209"/>
                  </a:lnTo>
                  <a:lnTo>
                    <a:pt x="939337" y="610653"/>
                  </a:lnTo>
                  <a:lnTo>
                    <a:pt x="868948" y="32186"/>
                  </a:lnTo>
                  <a:lnTo>
                    <a:pt x="1074042" y="578131"/>
                  </a:lnTo>
                  <a:lnTo>
                    <a:pt x="1144365" y="0"/>
                  </a:lnTo>
                  <a:lnTo>
                    <a:pt x="1212734" y="578735"/>
                  </a:lnTo>
                  <a:lnTo>
                    <a:pt x="1419656" y="34590"/>
                  </a:lnTo>
                  <a:lnTo>
                    <a:pt x="1347343" y="612450"/>
                  </a:lnTo>
                  <a:lnTo>
                    <a:pt x="1678887" y="133854"/>
                  </a:lnTo>
                  <a:lnTo>
                    <a:pt x="1470046" y="677324"/>
                  </a:lnTo>
                  <a:lnTo>
                    <a:pt x="1906877" y="292188"/>
                  </a:lnTo>
                  <a:lnTo>
                    <a:pt x="1573704" y="769582"/>
                  </a:lnTo>
                  <a:lnTo>
                    <a:pt x="2090479" y="500218"/>
                  </a:lnTo>
                  <a:lnTo>
                    <a:pt x="1652296" y="883858"/>
                  </a:lnTo>
                  <a:lnTo>
                    <a:pt x="2218974" y="745956"/>
                  </a:lnTo>
                  <a:lnTo>
                    <a:pt x="1701275" y="1013496"/>
                  </a:lnTo>
                  <a:lnTo>
                    <a:pt x="2284898" y="1015041"/>
                  </a:lnTo>
                  <a:lnTo>
                    <a:pt x="1717759" y="1150997"/>
                  </a:lnTo>
                  <a:lnTo>
                    <a:pt x="2284440" y="1291921"/>
                  </a:lnTo>
                  <a:lnTo>
                    <a:pt x="1700816" y="1288343"/>
                  </a:lnTo>
                  <a:lnTo>
                    <a:pt x="2217530" y="1560386"/>
                  </a:lnTo>
                  <a:close/>
                </a:path>
              </a:pathLst>
            </a:custGeom>
            <a:solidFill>
              <a:srgbClr val="DFFE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91886" y="3053608"/>
            <a:ext cx="11096625" cy="60184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396875" indent="-457200">
              <a:lnSpc>
                <a:spcPct val="115599"/>
              </a:lnSpc>
              <a:spcBef>
                <a:spcPts val="95"/>
              </a:spcBef>
              <a:buFontTx/>
              <a:buChar char="-"/>
              <a:tabLst>
                <a:tab pos="2741295" algn="l"/>
                <a:tab pos="2770505" algn="l"/>
                <a:tab pos="2884805" algn="l"/>
                <a:tab pos="2973070" algn="l"/>
                <a:tab pos="3151505" algn="l"/>
                <a:tab pos="3556635" algn="l"/>
                <a:tab pos="4343400" algn="l"/>
                <a:tab pos="4919345" algn="l"/>
                <a:tab pos="5573395" algn="l"/>
                <a:tab pos="5843905" algn="l"/>
                <a:tab pos="6612890" algn="l"/>
                <a:tab pos="6647815" algn="l"/>
                <a:tab pos="7124065" algn="l"/>
                <a:tab pos="7370445" algn="l"/>
                <a:tab pos="7581900" algn="l"/>
                <a:tab pos="7839709" algn="l"/>
                <a:tab pos="8928735" algn="l"/>
                <a:tab pos="9418955" algn="l"/>
                <a:tab pos="9854565" algn="l"/>
              </a:tabLst>
            </a:pPr>
            <a:r>
              <a:rPr lang="uk-UA" sz="2800" spc="95" dirty="0">
                <a:solidFill>
                  <a:srgbClr val="DFFE9C"/>
                </a:solidFill>
                <a:latin typeface="Lucida Sans Unicode"/>
                <a:cs typeface="Lucida Sans Unicode"/>
              </a:rPr>
              <a:t>екологічна сталість - розвиток туризму на основі підтримки базових екологічних процесів, біологічної різноманітності та біологічних ресурсів; </a:t>
            </a:r>
          </a:p>
          <a:p>
            <a:pPr marL="469900" marR="396875" indent="-457200">
              <a:lnSpc>
                <a:spcPct val="115599"/>
              </a:lnSpc>
              <a:spcBef>
                <a:spcPts val="95"/>
              </a:spcBef>
              <a:buFontTx/>
              <a:buChar char="-"/>
              <a:tabLst>
                <a:tab pos="2741295" algn="l"/>
                <a:tab pos="2770505" algn="l"/>
                <a:tab pos="2884805" algn="l"/>
                <a:tab pos="2973070" algn="l"/>
                <a:tab pos="3151505" algn="l"/>
                <a:tab pos="3556635" algn="l"/>
                <a:tab pos="4343400" algn="l"/>
                <a:tab pos="4919345" algn="l"/>
                <a:tab pos="5573395" algn="l"/>
                <a:tab pos="5843905" algn="l"/>
                <a:tab pos="6612890" algn="l"/>
                <a:tab pos="6647815" algn="l"/>
                <a:tab pos="7124065" algn="l"/>
                <a:tab pos="7370445" algn="l"/>
                <a:tab pos="7581900" algn="l"/>
                <a:tab pos="7839709" algn="l"/>
                <a:tab pos="8928735" algn="l"/>
                <a:tab pos="9418955" algn="l"/>
                <a:tab pos="9854565" algn="l"/>
              </a:tabLst>
            </a:pPr>
            <a:r>
              <a:rPr lang="uk-UA" sz="2800" spc="95" dirty="0">
                <a:solidFill>
                  <a:srgbClr val="DFFE9C"/>
                </a:solidFill>
                <a:latin typeface="Lucida Sans Unicode"/>
                <a:cs typeface="Lucida Sans Unicode"/>
              </a:rPr>
              <a:t>соціальна і культурна сталість, що забезпечує такий стан, за якого розвиток поєднується зі збереженням культурних цінностей та традицій, а також місцевої самобутності; </a:t>
            </a:r>
          </a:p>
          <a:p>
            <a:pPr marL="469900" marR="396875" indent="-457200">
              <a:lnSpc>
                <a:spcPct val="115599"/>
              </a:lnSpc>
              <a:spcBef>
                <a:spcPts val="95"/>
              </a:spcBef>
              <a:buFontTx/>
              <a:buChar char="-"/>
              <a:tabLst>
                <a:tab pos="2741295" algn="l"/>
                <a:tab pos="2770505" algn="l"/>
                <a:tab pos="2884805" algn="l"/>
                <a:tab pos="2973070" algn="l"/>
                <a:tab pos="3151505" algn="l"/>
                <a:tab pos="3556635" algn="l"/>
                <a:tab pos="4343400" algn="l"/>
                <a:tab pos="4919345" algn="l"/>
                <a:tab pos="5573395" algn="l"/>
                <a:tab pos="5843905" algn="l"/>
                <a:tab pos="6612890" algn="l"/>
                <a:tab pos="6647815" algn="l"/>
                <a:tab pos="7124065" algn="l"/>
                <a:tab pos="7370445" algn="l"/>
                <a:tab pos="7581900" algn="l"/>
                <a:tab pos="7839709" algn="l"/>
                <a:tab pos="8928735" algn="l"/>
                <a:tab pos="9418955" algn="l"/>
                <a:tab pos="9854565" algn="l"/>
              </a:tabLst>
            </a:pPr>
            <a:r>
              <a:rPr lang="uk-UA" sz="2800" spc="95" dirty="0">
                <a:solidFill>
                  <a:srgbClr val="DFFE9C"/>
                </a:solidFill>
                <a:latin typeface="Lucida Sans Unicode"/>
                <a:cs typeface="Lucida Sans Unicode"/>
              </a:rPr>
              <a:t>економічна сталість, що передбачає забезпечення економічної ефективності розвитку і такий стан, за якого обраний метод управління ресурсами дає можливість їх використання майбутніми поколіннями.</a:t>
            </a:r>
          </a:p>
        </p:txBody>
      </p:sp>
      <p:sp>
        <p:nvSpPr>
          <p:cNvPr id="7" name="object 7"/>
          <p:cNvSpPr/>
          <p:nvPr/>
        </p:nvSpPr>
        <p:spPr>
          <a:xfrm>
            <a:off x="1042980" y="683079"/>
            <a:ext cx="6706234" cy="0"/>
          </a:xfrm>
          <a:custGeom>
            <a:avLst/>
            <a:gdLst/>
            <a:ahLst/>
            <a:cxnLst/>
            <a:rect l="l" t="t" r="r" b="b"/>
            <a:pathLst>
              <a:path w="6706234">
                <a:moveTo>
                  <a:pt x="0" y="0"/>
                </a:moveTo>
                <a:lnTo>
                  <a:pt x="6705706" y="0"/>
                </a:lnTo>
              </a:path>
            </a:pathLst>
          </a:custGeom>
          <a:ln w="28575">
            <a:solidFill>
              <a:srgbClr val="DFFE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8D24C010-A433-36E7-A59D-03E6FC021D51}"/>
              </a:ext>
            </a:extLst>
          </p:cNvPr>
          <p:cNvSpPr txBox="1"/>
          <p:nvPr/>
        </p:nvSpPr>
        <p:spPr>
          <a:xfrm>
            <a:off x="1124478" y="1077084"/>
            <a:ext cx="10859976" cy="1486882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755"/>
              </a:spcBef>
            </a:pPr>
            <a:r>
              <a:rPr lang="ru-RU" sz="6000" b="1" spc="-350" dirty="0" err="1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Принципи</a:t>
            </a:r>
            <a:r>
              <a:rPr lang="ru-RU" sz="6000" b="1" spc="-350" dirty="0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 </a:t>
            </a:r>
            <a:r>
              <a:rPr lang="ru-RU" sz="6000" b="1" spc="-350" dirty="0" err="1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сталого</a:t>
            </a:r>
            <a:r>
              <a:rPr lang="ru-RU" sz="6000" b="1" spc="-350" dirty="0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 </a:t>
            </a:r>
            <a:r>
              <a:rPr lang="ru-RU" sz="6000" b="1" spc="-350" dirty="0" err="1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розвитку</a:t>
            </a:r>
            <a:r>
              <a:rPr lang="ru-RU" sz="6000" b="1" spc="-350" dirty="0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 </a:t>
            </a:r>
            <a:r>
              <a:rPr lang="ru-RU" sz="6000" b="1" spc="-350" dirty="0" err="1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туристичних</a:t>
            </a:r>
            <a:r>
              <a:rPr lang="ru-RU" sz="6000" b="1" spc="-350" dirty="0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 </a:t>
            </a:r>
            <a:r>
              <a:rPr lang="ru-RU" sz="6000" b="1" spc="-350" dirty="0" err="1">
                <a:solidFill>
                  <a:schemeClr val="bg1">
                    <a:lumMod val="95000"/>
                  </a:schemeClr>
                </a:solidFill>
                <a:latin typeface="Georgia"/>
                <a:cs typeface="Georgia"/>
              </a:rPr>
              <a:t>дестинацій</a:t>
            </a:r>
            <a:endParaRPr sz="6000" dirty="0">
              <a:solidFill>
                <a:schemeClr val="bg1">
                  <a:lumMod val="95000"/>
                </a:schemeClr>
              </a:solidFill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</TotalTime>
  <Words>1070</Words>
  <Application>Microsoft Office PowerPoint</Application>
  <PresentationFormat>Произвольный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Microsoft YaHei</vt:lpstr>
      <vt:lpstr>Microsoft YaHei Light</vt:lpstr>
      <vt:lpstr>Arial Black</vt:lpstr>
      <vt:lpstr>Georgia</vt:lpstr>
      <vt:lpstr>Lucida Sans Unicode</vt:lpstr>
      <vt:lpstr>Tahoma</vt:lpstr>
      <vt:lpstr>TimesNewRomanPS-ItalicMT</vt:lpstr>
      <vt:lpstr>TimesNewRomanPSMT</vt:lpstr>
      <vt:lpstr>Office Theme</vt:lpstr>
      <vt:lpstr>УПРАВЛІННЯ СТАЛИМ РОЗВИТКОМ ТУРИСТИЧНОЇ ДЕСТИНАЦІЇ</vt:lpstr>
      <vt:lpstr>Презентация PowerPoint</vt:lpstr>
      <vt:lpstr>Презентация PowerPoint</vt:lpstr>
      <vt:lpstr>раціонально використовувати природні ресурси, підтримуючи при цьому основні екологічні процеси, сприяти збереженню природної спадщини та біорізноманіття;</vt:lpstr>
      <vt:lpstr>У світовій практиці виділяють три основні ланки в механізмі сталого розвитку туризму:</vt:lpstr>
      <vt:lpstr>Презентация PowerPoint</vt:lpstr>
      <vt:lpstr>ЩО ТАКЕ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Завдання до практичного заняття: Аналіз  регіональних  установ  в контексті  сталого  розвитку  туризму 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Черная и Неоновая Зеленая Фотоцентричная Расширение возможностей Презентация</dc:title>
  <dc:creator>Дарья Ханченко</dc:creator>
  <cp:keywords>DAFAMnUO1P0,BAEr1gUuJbE</cp:keywords>
  <cp:lastModifiedBy>Анна Сидорук</cp:lastModifiedBy>
  <cp:revision>1</cp:revision>
  <dcterms:created xsi:type="dcterms:W3CDTF">2025-03-24T13:17:09Z</dcterms:created>
  <dcterms:modified xsi:type="dcterms:W3CDTF">2025-03-24T17:30:13Z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2022-05-09T00:00:00Z</vt:filetime>
  </property>
  <property fmtid="{D5CDD505-2E9C-101B-9397-08002B2CF9AE}" pid="3" name="Creator">
    <vt:lpwstr>Canva</vt:lpwstr>
  </property>
  <property fmtid="{D5CDD505-2E9C-101B-9397-08002B2CF9AE}" pid="4" name="LastSaved">
    <vt:filetime>2025-03-24T00:00:00Z</vt:filetime>
  </property>
  <property fmtid="{D5CDD505-2E9C-101B-9397-08002B2CF9AE}" pid="5" name="Producer">
    <vt:lpwstr>Canva</vt:lpwstr>
  </property>
</Properties>
</file>