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6" r:id="rId28"/>
    <p:sldId id="287" r:id="rId29"/>
    <p:sldId id="285" r:id="rId30"/>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2D8B500E-1BDB-4270-9C89-AEF626F7ACF7}" type="datetimeFigureOut">
              <a:rPr lang="ru-RU"/>
              <a:pPr>
                <a:defRPr/>
              </a:pPr>
              <a:t>31.03.2021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7F50590-E16F-478E-918F-688EFCA2BEC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A49FE654-3B48-4327-AB5C-123469EDBDD2}" type="datetimeFigureOut">
              <a:rPr lang="ru-RU"/>
              <a:pPr>
                <a:defRPr/>
              </a:pPr>
              <a:t>31.03.2021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0A43E05-6BA0-4149-9350-4091ACF2889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79C590E-33AB-4AEA-980A-A84BEAA828EC}" type="datetimeFigureOut">
              <a:rPr lang="ru-RU"/>
              <a:pPr>
                <a:defRPr/>
              </a:pPr>
              <a:t>31.03.2021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6F79B85-4EC0-49FD-9D6D-0BF7E58C4CB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5B009AF-3F6A-4C40-9F74-1C6ACFAC9F29}" type="datetimeFigureOut">
              <a:rPr lang="ru-RU"/>
              <a:pPr>
                <a:defRPr/>
              </a:pPr>
              <a:t>31.03.2021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B205C41-FD58-40F6-8166-D96D48336BF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C3271F75-3670-447C-97B7-38A794AF38E8}" type="datetimeFigureOut">
              <a:rPr lang="ru-RU"/>
              <a:pPr>
                <a:defRPr/>
              </a:pPr>
              <a:t>31.03.2021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FD7E2FC-D8F9-4129-B196-9B43BE6BBCF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EACBBAA8-C58E-4842-AED3-558DD20764F2}" type="datetimeFigureOut">
              <a:rPr lang="ru-RU"/>
              <a:pPr>
                <a:defRPr/>
              </a:pPr>
              <a:t>31.03.2021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B7C9971-D4FC-4D5E-B821-07B18C2DDD5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CB056482-4E53-46CF-BE15-792250B54220}" type="datetimeFigureOut">
              <a:rPr lang="ru-RU"/>
              <a:pPr>
                <a:defRPr/>
              </a:pPr>
              <a:t>31.03.2021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B738CCA-4852-49AF-9509-2049DD4F195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CAE32556-A558-4E7F-B7CD-74930F263F43}" type="datetimeFigureOut">
              <a:rPr lang="ru-RU"/>
              <a:pPr>
                <a:defRPr/>
              </a:pPr>
              <a:t>31.03.2021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EA342F2-D13E-4A62-B1DD-5179F9BBAC8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A4F1A59-DFE9-4E04-9309-9C5D4CFCFC35}" type="datetimeFigureOut">
              <a:rPr lang="ru-RU"/>
              <a:pPr>
                <a:defRPr/>
              </a:pPr>
              <a:t>31.03.2021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A479754-597E-4523-9827-ACF8849A72C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F462241E-1582-41E8-A66C-BD5D0589A105}" type="datetimeFigureOut">
              <a:rPr lang="ru-RU"/>
              <a:pPr>
                <a:defRPr/>
              </a:pPr>
              <a:t>31.03.2021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5568A6D-4329-47B6-A858-9790E661B5E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72BEAC7D-2BD8-4C6C-8125-53FE95A91EB2}" type="datetimeFigureOut">
              <a:rPr lang="ru-RU"/>
              <a:pPr>
                <a:defRPr/>
              </a:pPr>
              <a:t>31.03.2021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AF64DF7-9F68-49A1-B8B4-331C26C452A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8051FB9-042B-440A-88B6-5715D2606627}" type="datetimeFigureOut">
              <a:rPr lang="ru-RU"/>
              <a:pPr>
                <a:defRPr/>
              </a:pPr>
              <a:t>31.03.2021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1D9FE08-E7C7-4899-9D4C-39E9EA0D226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a:xfrm>
            <a:off x="0" y="0"/>
            <a:ext cx="12192000" cy="4602163"/>
          </a:xfrm>
        </p:spPr>
        <p:txBody>
          <a:bodyPr/>
          <a:lstStyle/>
          <a:p>
            <a:pPr eaLnBrk="1" hangingPunct="1"/>
            <a:r>
              <a:rPr lang="uk-UA" altLang="zh-CN" sz="4400">
                <a:cs typeface="等线 Light"/>
              </a:rPr>
              <a:t>Новітні форми бізнес-моделей у сільському туризмі в країнах ЄС як чинник збалансованого сталого розвитку: системно-структурний аспект </a:t>
            </a:r>
            <a:r>
              <a:rPr lang="en-US"/>
              <a:t>.</a:t>
            </a:r>
            <a:r>
              <a:rPr lang="uk-UA">
                <a:latin typeface="Times New Roman" pitchFamily="18" charset="0"/>
                <a:ea typeface="Droid Sans Fallback"/>
                <a:cs typeface="FreeSans"/>
              </a:rPr>
              <a:t> </a:t>
            </a:r>
            <a:endParaRPr lang="ru-RU">
              <a:latin typeface="Times New Roman" pitchFamily="18" charset="0"/>
              <a:ea typeface="Droid Sans Fallback"/>
              <a:cs typeface="FreeSans"/>
            </a:endParaRPr>
          </a:p>
        </p:txBody>
      </p:sp>
      <p:sp>
        <p:nvSpPr>
          <p:cNvPr id="13314" name="Подзаголовок 2"/>
          <p:cNvSpPr>
            <a:spLocks noGrp="1"/>
          </p:cNvSpPr>
          <p:nvPr>
            <p:ph type="subTitle" idx="1"/>
          </p:nvPr>
        </p:nvSpPr>
        <p:spPr>
          <a:xfrm>
            <a:off x="7061200" y="4833938"/>
            <a:ext cx="4584700" cy="1325562"/>
          </a:xfrm>
        </p:spPr>
        <p:txBody>
          <a:bodyPr/>
          <a:lstStyle/>
          <a:p>
            <a:pPr algn="r" eaLnBrk="1" hangingPunct="1"/>
            <a:r>
              <a:rPr lang="uk-UA" b="1">
                <a:latin typeface="Times New Roman" pitchFamily="18" charset="0"/>
                <a:cs typeface="Times New Roman" pitchFamily="18" charset="0"/>
              </a:rPr>
              <a:t>Череп А.В.</a:t>
            </a:r>
          </a:p>
          <a:p>
            <a:pPr algn="r" eaLnBrk="1" hangingPunct="1"/>
            <a:r>
              <a:rPr lang="uk-UA" b="1">
                <a:latin typeface="Times New Roman" pitchFamily="18" charset="0"/>
                <a:cs typeface="Times New Roman" pitchFamily="18" charset="0"/>
              </a:rPr>
              <a:t>д.е.н., професор</a:t>
            </a:r>
            <a:endParaRPr lang="ru-RU" b="1">
              <a:latin typeface="Times New Roman" pitchFamily="18" charset="0"/>
              <a:cs typeface="Times New Roman" pitchFamily="18" charset="0"/>
            </a:endParaRPr>
          </a:p>
        </p:txBody>
      </p:sp>
      <p:pic>
        <p:nvPicPr>
          <p:cNvPr id="13315" name="image2.png"/>
          <p:cNvPicPr>
            <a:picLocks noChangeAspect="1" noChangeArrowheads="1"/>
          </p:cNvPicPr>
          <p:nvPr/>
        </p:nvPicPr>
        <p:blipFill>
          <a:blip r:embed="rId2" cstate="print"/>
          <a:srcRect/>
          <a:stretch>
            <a:fillRect/>
          </a:stretch>
        </p:blipFill>
        <p:spPr bwMode="auto">
          <a:xfrm>
            <a:off x="9078913" y="0"/>
            <a:ext cx="2609850" cy="1658938"/>
          </a:xfrm>
          <a:prstGeom prst="rect">
            <a:avLst/>
          </a:prstGeom>
          <a:noFill/>
          <a:ln w="9525">
            <a:noFill/>
            <a:miter lim="800000"/>
            <a:headEnd/>
            <a:tailEnd/>
          </a:ln>
        </p:spPr>
      </p:pic>
      <p:pic>
        <p:nvPicPr>
          <p:cNvPr id="13316" name="image1.png" descr="ÐÐ°ÑÑÐ¸Ð½ÐºÐ¸ Ð¿Ð¾ Ð·Ð°Ð¿ÑÐ¾ÑÑ erasmus+ logo transparent"/>
          <p:cNvPicPr>
            <a:picLocks noChangeAspect="1" noChangeArrowheads="1"/>
          </p:cNvPicPr>
          <p:nvPr/>
        </p:nvPicPr>
        <p:blipFill>
          <a:blip r:embed="rId3" cstate="print"/>
          <a:srcRect/>
          <a:stretch>
            <a:fillRect/>
          </a:stretch>
        </p:blipFill>
        <p:spPr bwMode="auto">
          <a:xfrm>
            <a:off x="254000" y="265113"/>
            <a:ext cx="3079750" cy="6667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3124200" y="152400"/>
            <a:ext cx="5351463" cy="954088"/>
          </a:xfrm>
        </p:spPr>
        <p:txBody>
          <a:bodyPr/>
          <a:lstStyle/>
          <a:p>
            <a:pPr algn="ctr" eaLnBrk="1" hangingPunct="1"/>
            <a:br>
              <a:rPr lang="ru-RU" sz="2400">
                <a:latin typeface="Times New Roman" pitchFamily="18" charset="0"/>
              </a:rPr>
            </a:br>
            <a:r>
              <a:rPr lang="ru-RU" sz="2400" b="1">
                <a:latin typeface="Times New Roman" pitchFamily="18" charset="0"/>
              </a:rPr>
              <a:t>Місцеві туристичні організації</a:t>
            </a:r>
            <a:br>
              <a:rPr lang="ru-RU" sz="2400" b="1">
                <a:latin typeface="Times New Roman" pitchFamily="18" charset="0"/>
              </a:rPr>
            </a:br>
            <a:r>
              <a:rPr lang="ru-RU" sz="2400" b="1">
                <a:latin typeface="Times New Roman" pitchFamily="18" charset="0"/>
              </a:rPr>
              <a:t> забезпечують супровід </a:t>
            </a:r>
            <a:br>
              <a:rPr lang="ru-RU" sz="2400" b="1">
                <a:latin typeface="Times New Roman" pitchFamily="18" charset="0"/>
              </a:rPr>
            </a:br>
            <a:r>
              <a:rPr lang="ru-RU" sz="2400" b="1">
                <a:latin typeface="Times New Roman" pitchFamily="18" charset="0"/>
              </a:rPr>
              <a:t>програм і проектів</a:t>
            </a:r>
            <a:br>
              <a:rPr lang="ru-RU" sz="4000"/>
            </a:br>
            <a:endParaRPr lang="ru-RU" sz="4000"/>
          </a:p>
        </p:txBody>
      </p:sp>
      <p:pic>
        <p:nvPicPr>
          <p:cNvPr id="24578" name="image2.png"/>
          <p:cNvPicPr>
            <a:picLocks noChangeAspect="1" noChangeArrowheads="1"/>
          </p:cNvPicPr>
          <p:nvPr/>
        </p:nvPicPr>
        <p:blipFill>
          <a:blip r:embed="rId2" cstate="print"/>
          <a:srcRect/>
          <a:stretch>
            <a:fillRect/>
          </a:stretch>
        </p:blipFill>
        <p:spPr bwMode="auto">
          <a:xfrm>
            <a:off x="9174163" y="31750"/>
            <a:ext cx="2609850" cy="1658938"/>
          </a:xfrm>
          <a:prstGeom prst="rect">
            <a:avLst/>
          </a:prstGeom>
          <a:noFill/>
          <a:ln w="9525">
            <a:noFill/>
            <a:miter lim="800000"/>
            <a:headEnd/>
            <a:tailEnd/>
          </a:ln>
        </p:spPr>
      </p:pic>
      <p:pic>
        <p:nvPicPr>
          <p:cNvPr id="24579" name="image1.png" descr="ÐÐ°ÑÑÐ¸Ð½ÐºÐ¸ Ð¿Ð¾ Ð·Ð°Ð¿ÑÐ¾ÑÑ erasmus+ logo transparent"/>
          <p:cNvPicPr>
            <a:picLocks noGrp="1"/>
          </p:cNvPicPr>
          <p:nvPr>
            <p:ph idx="1"/>
          </p:nvPr>
        </p:nvPicPr>
        <p:blipFill>
          <a:blip r:embed="rId3" cstate="print"/>
          <a:srcRect/>
          <a:stretch>
            <a:fillRect/>
          </a:stretch>
        </p:blipFill>
        <p:spPr>
          <a:xfrm>
            <a:off x="100013" y="127000"/>
            <a:ext cx="2898775" cy="990600"/>
          </a:xfrm>
        </p:spPr>
      </p:pic>
      <p:sp>
        <p:nvSpPr>
          <p:cNvPr id="24581" name="Rectangle 5"/>
          <p:cNvSpPr>
            <a:spLocks noChangeArrowheads="1"/>
          </p:cNvSpPr>
          <p:nvPr/>
        </p:nvSpPr>
        <p:spPr bwMode="auto">
          <a:xfrm>
            <a:off x="0" y="1611313"/>
            <a:ext cx="11379200" cy="4359275"/>
          </a:xfrm>
          <a:prstGeom prst="rect">
            <a:avLst/>
          </a:prstGeom>
          <a:noFill/>
          <a:ln w="9525">
            <a:noFill/>
            <a:miter lim="800000"/>
            <a:headEnd/>
            <a:tailEnd/>
          </a:ln>
          <a:effectLst/>
        </p:spPr>
        <p:txBody>
          <a:bodyPr>
            <a:spAutoFit/>
          </a:bodyPr>
          <a:lstStyle/>
          <a:p>
            <a:pPr indent="444500" algn="just"/>
            <a:r>
              <a:rPr lang="ru-RU" sz="2000">
                <a:latin typeface="Times New Roman" pitchFamily="18" charset="0"/>
              </a:rPr>
              <a:t>розвитку туризму на відповідній території, захист інтересів територіальних громад, реалізацію принципів державно-приватного партнерства. Місцеві туристичні організації спрямовують  своюдіяльність на розвиток туризму на відповідній території, а саме:</a:t>
            </a:r>
          </a:p>
          <a:p>
            <a:pPr indent="444500" algn="just"/>
            <a:r>
              <a:rPr lang="ru-RU" sz="2000">
                <a:latin typeface="Times New Roman" pitchFamily="18" charset="0"/>
              </a:rPr>
              <a:t>- розробку регіональних і місцевих програм розвитку туризму;</a:t>
            </a:r>
          </a:p>
          <a:p>
            <a:pPr indent="444500" algn="just"/>
            <a:r>
              <a:rPr lang="ru-RU" sz="2000">
                <a:latin typeface="Times New Roman" pitchFamily="18" charset="0"/>
              </a:rPr>
              <a:t>- формування та поширення інформації про туристичні ресурси відповідної території;</a:t>
            </a:r>
          </a:p>
          <a:p>
            <a:pPr indent="444500" algn="just"/>
            <a:r>
              <a:rPr lang="ru-RU" sz="2000">
                <a:latin typeface="Times New Roman" pitchFamily="18" charset="0"/>
              </a:rPr>
              <a:t>- ініціювання і підтримку місцевих програм розвитку туризму та модернізації туристичної інфраструктури;</a:t>
            </a:r>
          </a:p>
          <a:p>
            <a:pPr indent="444500" algn="just"/>
            <a:r>
              <a:rPr lang="ru-RU" sz="2000">
                <a:latin typeface="Times New Roman" pitchFamily="18" charset="0"/>
              </a:rPr>
              <a:t>- підготовку пропозицій щодо охорони місцевих туристичних ресурсів, їх збереження та відновлення, порядок використання;</a:t>
            </a:r>
          </a:p>
          <a:p>
            <a:pPr indent="444500" algn="just"/>
            <a:r>
              <a:rPr lang="ru-RU" sz="2000">
                <a:latin typeface="Times New Roman" pitchFamily="18" charset="0"/>
              </a:rPr>
              <a:t>- формування та просування регіональних і місцевих туристичних продуктів на внутрішньому ринку;</a:t>
            </a:r>
          </a:p>
          <a:p>
            <a:pPr indent="444500" algn="just"/>
            <a:r>
              <a:rPr lang="ru-RU" sz="2000">
                <a:latin typeface="Times New Roman" pitchFamily="18" charset="0"/>
              </a:rPr>
              <a:t>- диверсифікацію та інтеграцію різних напрямів туристичної діяльності на відповідній території;</a:t>
            </a:r>
          </a:p>
          <a:p>
            <a:pPr indent="444500" algn="just"/>
            <a:r>
              <a:rPr lang="ru-RU" sz="2000">
                <a:latin typeface="Times New Roman" pitchFamily="18" charset="0"/>
              </a:rPr>
              <a:t>- розвиток саморегулювання в галузі туризму;</a:t>
            </a:r>
          </a:p>
          <a:p>
            <a:pPr indent="444500" algn="just"/>
            <a:r>
              <a:rPr lang="ru-RU" sz="2000">
                <a:latin typeface="Times New Roman" pitchFamily="18" charset="0"/>
              </a:rPr>
              <a:t>- вирішення інших завдань, що не суперечать законодавству України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0" y="0"/>
            <a:ext cx="12192000" cy="1690688"/>
          </a:xfrm>
        </p:spPr>
        <p:txBody>
          <a:bodyPr/>
          <a:lstStyle/>
          <a:p>
            <a:pPr algn="ctr" eaLnBrk="1" hangingPunct="1"/>
            <a:r>
              <a:rPr lang="ru-RU" sz="2400" b="1">
                <a:latin typeface="Times New Roman" pitchFamily="18" charset="0"/>
              </a:rPr>
              <a:t>Партнерство із </a:t>
            </a:r>
            <a:br>
              <a:rPr lang="ru-RU" sz="2400" b="1">
                <a:latin typeface="Times New Roman" pitchFamily="18" charset="0"/>
              </a:rPr>
            </a:br>
            <a:r>
              <a:rPr lang="ru-RU" sz="2400" b="1">
                <a:latin typeface="Times New Roman" pitchFamily="18" charset="0"/>
              </a:rPr>
              <a:t>органами державного самоврядування</a:t>
            </a:r>
          </a:p>
        </p:txBody>
      </p:sp>
      <p:pic>
        <p:nvPicPr>
          <p:cNvPr id="25602" name="image2.png"/>
          <p:cNvPicPr>
            <a:picLocks noGrp="1"/>
          </p:cNvPicPr>
          <p:nvPr>
            <p:ph idx="1"/>
          </p:nvPr>
        </p:nvPicPr>
        <p:blipFill>
          <a:blip r:embed="rId2" cstate="print"/>
          <a:srcRect/>
          <a:stretch>
            <a:fillRect/>
          </a:stretch>
        </p:blipFill>
        <p:spPr>
          <a:xfrm>
            <a:off x="8618538" y="166688"/>
            <a:ext cx="3227387" cy="1524000"/>
          </a:xfrm>
        </p:spPr>
      </p:pic>
      <p:pic>
        <p:nvPicPr>
          <p:cNvPr id="25603" name="image1.png" descr="ÐÐ°ÑÑÐ¸Ð½ÐºÐ¸ Ð¿Ð¾ Ð·Ð°Ð¿ÑÐ¾ÑÑ erasmus+ logo transparent"/>
          <p:cNvPicPr>
            <a:picLocks noChangeAspect="1" noChangeArrowheads="1"/>
          </p:cNvPicPr>
          <p:nvPr/>
        </p:nvPicPr>
        <p:blipFill>
          <a:blip r:embed="rId3" cstate="print"/>
          <a:srcRect/>
          <a:stretch>
            <a:fillRect/>
          </a:stretch>
        </p:blipFill>
        <p:spPr bwMode="auto">
          <a:xfrm>
            <a:off x="157163" y="179388"/>
            <a:ext cx="3079750" cy="666750"/>
          </a:xfrm>
          <a:prstGeom prst="rect">
            <a:avLst/>
          </a:prstGeom>
          <a:noFill/>
          <a:ln w="9525">
            <a:noFill/>
            <a:miter lim="800000"/>
            <a:headEnd/>
            <a:tailEnd/>
          </a:ln>
        </p:spPr>
      </p:pic>
      <p:sp>
        <p:nvSpPr>
          <p:cNvPr id="25605" name="Rectangle 5"/>
          <p:cNvSpPr>
            <a:spLocks noChangeArrowheads="1"/>
          </p:cNvSpPr>
          <p:nvPr/>
        </p:nvSpPr>
        <p:spPr bwMode="auto">
          <a:xfrm>
            <a:off x="0" y="1690688"/>
            <a:ext cx="12192000" cy="5016758"/>
          </a:xfrm>
          <a:prstGeom prst="rect">
            <a:avLst/>
          </a:prstGeom>
          <a:noFill/>
          <a:ln w="9525">
            <a:noFill/>
            <a:miter lim="800000"/>
            <a:headEnd/>
            <a:tailEnd/>
          </a:ln>
          <a:effectLst/>
        </p:spPr>
        <p:txBody>
          <a:bodyPr>
            <a:spAutoFit/>
          </a:bodyPr>
          <a:lstStyle/>
          <a:p>
            <a:pPr indent="444500" algn="just"/>
            <a:r>
              <a:rPr lang="ru-RU" sz="2000" dirty="0">
                <a:latin typeface="Times New Roman" pitchFamily="18" charset="0"/>
              </a:rPr>
              <a:t>У </a:t>
            </a:r>
            <a:r>
              <a:rPr lang="ru-RU" sz="2000" dirty="0" err="1">
                <a:latin typeface="Times New Roman" pitchFamily="18" charset="0"/>
              </a:rPr>
              <a:t>серпні</a:t>
            </a:r>
            <a:r>
              <a:rPr lang="ru-RU" sz="2000" dirty="0">
                <a:latin typeface="Times New Roman" pitchFamily="18" charset="0"/>
              </a:rPr>
              <a:t> 2000 року за </a:t>
            </a:r>
            <a:r>
              <a:rPr lang="ru-RU" sz="2000" dirty="0" err="1">
                <a:latin typeface="Times New Roman" pitchFamily="18" charset="0"/>
              </a:rPr>
              <a:t>підтримки</a:t>
            </a:r>
            <a:r>
              <a:rPr lang="ru-RU" sz="2000" dirty="0">
                <a:latin typeface="Times New Roman" pitchFamily="18" charset="0"/>
              </a:rPr>
              <a:t> </a:t>
            </a:r>
            <a:r>
              <a:rPr lang="ru-RU" sz="2000" dirty="0" err="1">
                <a:latin typeface="Times New Roman" pitchFamily="18" charset="0"/>
              </a:rPr>
              <a:t>Міністерства</a:t>
            </a:r>
            <a:r>
              <a:rPr lang="ru-RU" sz="2000" dirty="0">
                <a:latin typeface="Times New Roman" pitchFamily="18" charset="0"/>
              </a:rPr>
              <a:t> </a:t>
            </a:r>
            <a:r>
              <a:rPr lang="ru-RU" sz="2000" dirty="0" err="1">
                <a:latin typeface="Times New Roman" pitchFamily="18" charset="0"/>
              </a:rPr>
              <a:t>Міжнародного</a:t>
            </a:r>
            <a:r>
              <a:rPr lang="ru-RU" sz="2000" dirty="0">
                <a:latin typeface="Times New Roman" pitchFamily="18" charset="0"/>
              </a:rPr>
              <a:t> </a:t>
            </a:r>
            <a:r>
              <a:rPr lang="ru-RU" sz="2000" b="1" dirty="0" err="1">
                <a:latin typeface="Times New Roman" pitchFamily="18" charset="0"/>
              </a:rPr>
              <a:t>Розвитку</a:t>
            </a:r>
            <a:r>
              <a:rPr lang="ru-RU" sz="2000" b="1" dirty="0">
                <a:latin typeface="Times New Roman" pitchFamily="18" charset="0"/>
              </a:rPr>
              <a:t> </a:t>
            </a:r>
            <a:r>
              <a:rPr lang="ru-RU" sz="2000" b="1" dirty="0" err="1">
                <a:latin typeface="Times New Roman" pitchFamily="18" charset="0"/>
              </a:rPr>
              <a:t>Великої</a:t>
            </a:r>
            <a:r>
              <a:rPr lang="ru-RU" sz="2000" b="1" dirty="0">
                <a:latin typeface="Times New Roman" pitchFamily="18" charset="0"/>
              </a:rPr>
              <a:t> </a:t>
            </a:r>
            <a:r>
              <a:rPr lang="ru-RU" sz="2000" b="1" dirty="0" err="1">
                <a:latin typeface="Times New Roman" pitchFamily="18" charset="0"/>
              </a:rPr>
              <a:t>Британії</a:t>
            </a:r>
            <a:r>
              <a:rPr lang="ru-RU" sz="2000" dirty="0">
                <a:latin typeface="Times New Roman" pitchFamily="18" charset="0"/>
              </a:rPr>
              <a:t> (DFID) у </a:t>
            </a:r>
            <a:r>
              <a:rPr lang="ru-RU" sz="2000" dirty="0" err="1">
                <a:latin typeface="Times New Roman" pitchFamily="18" charset="0"/>
              </a:rPr>
              <a:t>партнерстві</a:t>
            </a:r>
            <a:r>
              <a:rPr lang="ru-RU" sz="2000" dirty="0">
                <a:latin typeface="Times New Roman" pitchFamily="18" charset="0"/>
              </a:rPr>
              <a:t> </a:t>
            </a:r>
            <a:r>
              <a:rPr lang="ru-RU" sz="2000" dirty="0" err="1">
                <a:latin typeface="Times New Roman" pitchFamily="18" charset="0"/>
              </a:rPr>
              <a:t>із</a:t>
            </a:r>
            <a:r>
              <a:rPr lang="ru-RU" sz="2000" dirty="0">
                <a:latin typeface="Times New Roman" pitchFamily="18" charset="0"/>
              </a:rPr>
              <a:t> органами державного </a:t>
            </a:r>
            <a:r>
              <a:rPr lang="ru-RU" sz="2000" dirty="0" err="1">
                <a:latin typeface="Times New Roman" pitchFamily="18" charset="0"/>
              </a:rPr>
              <a:t>самоврядування</a:t>
            </a:r>
            <a:r>
              <a:rPr lang="ru-RU" sz="2000" dirty="0">
                <a:latin typeface="Times New Roman" pitchFamily="18" charset="0"/>
              </a:rPr>
              <a:t>, </a:t>
            </a:r>
            <a:r>
              <a:rPr lang="ru-RU" sz="2000" dirty="0" err="1">
                <a:latin typeface="Times New Roman" pitchFamily="18" charset="0"/>
              </a:rPr>
              <a:t>туристичними</a:t>
            </a:r>
            <a:r>
              <a:rPr lang="ru-RU" sz="2000" dirty="0">
                <a:latin typeface="Times New Roman" pitchFamily="18" charset="0"/>
              </a:rPr>
              <a:t> </a:t>
            </a:r>
            <a:r>
              <a:rPr lang="ru-RU" sz="2000" dirty="0" err="1">
                <a:latin typeface="Times New Roman" pitchFamily="18" charset="0"/>
              </a:rPr>
              <a:t>фірмами</a:t>
            </a:r>
            <a:r>
              <a:rPr lang="ru-RU" sz="2000" dirty="0">
                <a:latin typeface="Times New Roman" pitchFamily="18" charset="0"/>
              </a:rPr>
              <a:t> та </a:t>
            </a:r>
            <a:r>
              <a:rPr lang="ru-RU" sz="2000" dirty="0" err="1">
                <a:latin typeface="Times New Roman" pitchFamily="18" charset="0"/>
              </a:rPr>
              <a:t>організаціями</a:t>
            </a:r>
            <a:r>
              <a:rPr lang="ru-RU" sz="2000" dirty="0">
                <a:latin typeface="Times New Roman" pitchFamily="18" charset="0"/>
              </a:rPr>
              <a:t> </a:t>
            </a:r>
            <a:r>
              <a:rPr lang="ru-RU" sz="2000" dirty="0" err="1">
                <a:latin typeface="Times New Roman" pitchFamily="18" charset="0"/>
              </a:rPr>
              <a:t>було</a:t>
            </a:r>
            <a:r>
              <a:rPr lang="ru-RU" sz="2000" dirty="0">
                <a:latin typeface="Times New Roman" pitchFamily="18" charset="0"/>
              </a:rPr>
              <a:t> створено </a:t>
            </a:r>
            <a:r>
              <a:rPr lang="ru-RU" sz="2000" dirty="0" err="1">
                <a:latin typeface="Times New Roman" pitchFamily="18" charset="0"/>
              </a:rPr>
              <a:t>Львівську</a:t>
            </a:r>
            <a:r>
              <a:rPr lang="ru-RU" sz="2000" dirty="0">
                <a:latin typeface="Times New Roman" pitchFamily="18" charset="0"/>
              </a:rPr>
              <a:t> </a:t>
            </a:r>
            <a:r>
              <a:rPr lang="ru-RU" sz="2000" dirty="0" err="1">
                <a:latin typeface="Times New Roman" pitchFamily="18" charset="0"/>
              </a:rPr>
              <a:t>Асоціацію</a:t>
            </a:r>
            <a:r>
              <a:rPr lang="ru-RU" sz="2000" dirty="0">
                <a:latin typeface="Times New Roman" pitchFamily="18" charset="0"/>
              </a:rPr>
              <a:t> </a:t>
            </a:r>
            <a:r>
              <a:rPr lang="ru-RU" sz="2000" dirty="0" err="1">
                <a:latin typeface="Times New Roman" pitchFamily="18" charset="0"/>
              </a:rPr>
              <a:t>Розвитку</a:t>
            </a:r>
            <a:r>
              <a:rPr lang="ru-RU" sz="2000" dirty="0">
                <a:latin typeface="Times New Roman" pitchFamily="18" charset="0"/>
              </a:rPr>
              <a:t> Туризму (ЛАРТ). На </a:t>
            </a:r>
            <a:r>
              <a:rPr lang="ru-RU" sz="2000" dirty="0" err="1">
                <a:latin typeface="Times New Roman" pitchFamily="18" charset="0"/>
              </a:rPr>
              <a:t>сьогодні</a:t>
            </a:r>
            <a:r>
              <a:rPr lang="ru-RU" sz="2000" dirty="0">
                <a:latin typeface="Times New Roman" pitchFamily="18" charset="0"/>
              </a:rPr>
              <a:t> ЛАРТ – </a:t>
            </a:r>
            <a:r>
              <a:rPr lang="ru-RU" sz="2000" dirty="0" err="1">
                <a:latin typeface="Times New Roman" pitchFamily="18" charset="0"/>
              </a:rPr>
              <a:t>це</a:t>
            </a:r>
            <a:r>
              <a:rPr lang="ru-RU" sz="2000" dirty="0">
                <a:latin typeface="Times New Roman" pitchFamily="18" charset="0"/>
              </a:rPr>
              <a:t> </a:t>
            </a:r>
            <a:r>
              <a:rPr lang="ru-RU" sz="2000" dirty="0" err="1">
                <a:latin typeface="Times New Roman" pitchFamily="18" charset="0"/>
              </a:rPr>
              <a:t>членська</a:t>
            </a:r>
            <a:r>
              <a:rPr lang="ru-RU" sz="2000" dirty="0">
                <a:latin typeface="Times New Roman" pitchFamily="18" charset="0"/>
              </a:rPr>
              <a:t> (63 члени) </a:t>
            </a:r>
            <a:r>
              <a:rPr lang="ru-RU" sz="2000" dirty="0" err="1">
                <a:latin typeface="Times New Roman" pitchFamily="18" charset="0"/>
              </a:rPr>
              <a:t>неприбуткова</a:t>
            </a:r>
            <a:r>
              <a:rPr lang="ru-RU" sz="2000" dirty="0">
                <a:latin typeface="Times New Roman" pitchFamily="18" charset="0"/>
              </a:rPr>
              <a:t> </a:t>
            </a:r>
            <a:r>
              <a:rPr lang="ru-RU" sz="2000" dirty="0" err="1">
                <a:latin typeface="Times New Roman" pitchFamily="18" charset="0"/>
              </a:rPr>
              <a:t>організація</a:t>
            </a:r>
            <a:r>
              <a:rPr lang="ru-RU" sz="2000" dirty="0">
                <a:latin typeface="Times New Roman" pitchFamily="18" charset="0"/>
              </a:rPr>
              <a:t>, яка </a:t>
            </a:r>
            <a:r>
              <a:rPr lang="ru-RU" sz="2000" dirty="0" err="1">
                <a:latin typeface="Times New Roman" pitchFamily="18" charset="0"/>
              </a:rPr>
              <a:t>представляє</a:t>
            </a:r>
            <a:r>
              <a:rPr lang="ru-RU" sz="2000" dirty="0">
                <a:latin typeface="Times New Roman" pitchFamily="18" charset="0"/>
              </a:rPr>
              <a:t> та </a:t>
            </a:r>
            <a:r>
              <a:rPr lang="ru-RU" sz="2000" dirty="0" err="1">
                <a:latin typeface="Times New Roman" pitchFamily="18" charset="0"/>
              </a:rPr>
              <a:t>забезпечує</a:t>
            </a:r>
            <a:r>
              <a:rPr lang="ru-RU" sz="2000" dirty="0">
                <a:latin typeface="Times New Roman" pitchFamily="18" charset="0"/>
              </a:rPr>
              <a:t> партнерство </a:t>
            </a:r>
            <a:r>
              <a:rPr lang="ru-RU" sz="2000" dirty="0" err="1">
                <a:latin typeface="Times New Roman" pitchFamily="18" charset="0"/>
              </a:rPr>
              <a:t>між</a:t>
            </a:r>
            <a:r>
              <a:rPr lang="ru-RU" sz="2000" dirty="0">
                <a:latin typeface="Times New Roman" pitchFamily="18" charset="0"/>
              </a:rPr>
              <a:t> </a:t>
            </a:r>
            <a:r>
              <a:rPr lang="ru-RU" sz="2000" dirty="0" err="1">
                <a:latin typeface="Times New Roman" pitchFamily="18" charset="0"/>
              </a:rPr>
              <a:t>державним</a:t>
            </a:r>
            <a:r>
              <a:rPr lang="ru-RU" sz="2000" dirty="0">
                <a:latin typeface="Times New Roman" pitchFamily="18" charset="0"/>
              </a:rPr>
              <a:t> і </a:t>
            </a:r>
            <a:r>
              <a:rPr lang="ru-RU" sz="2000" dirty="0" err="1">
                <a:latin typeface="Times New Roman" pitchFamily="18" charset="0"/>
              </a:rPr>
              <a:t>приватним</a:t>
            </a:r>
            <a:r>
              <a:rPr lang="ru-RU" sz="2000" dirty="0">
                <a:latin typeface="Times New Roman" pitchFamily="18" charset="0"/>
              </a:rPr>
              <a:t> секторами. </a:t>
            </a:r>
            <a:r>
              <a:rPr lang="ru-RU" sz="2000" dirty="0" err="1">
                <a:latin typeface="Times New Roman" pitchFamily="18" charset="0"/>
              </a:rPr>
              <a:t>Асоціація</a:t>
            </a:r>
            <a:r>
              <a:rPr lang="ru-RU" sz="2000" dirty="0">
                <a:latin typeface="Times New Roman" pitchFamily="18" charset="0"/>
              </a:rPr>
              <a:t> </a:t>
            </a:r>
            <a:r>
              <a:rPr lang="ru-RU" sz="2000" dirty="0" err="1">
                <a:latin typeface="Times New Roman" pitchFamily="18" charset="0"/>
              </a:rPr>
              <a:t>об’єднала</a:t>
            </a:r>
            <a:r>
              <a:rPr lang="ru-RU" sz="2000" dirty="0">
                <a:latin typeface="Times New Roman" pitchFamily="18" charset="0"/>
              </a:rPr>
              <a:t> </a:t>
            </a:r>
            <a:r>
              <a:rPr lang="ru-RU" sz="2000" dirty="0" err="1">
                <a:latin typeface="Times New Roman" pitchFamily="18" charset="0"/>
              </a:rPr>
              <a:t>органи</a:t>
            </a:r>
            <a:r>
              <a:rPr lang="ru-RU" sz="2000" dirty="0">
                <a:latin typeface="Times New Roman" pitchFamily="18" charset="0"/>
              </a:rPr>
              <a:t> </a:t>
            </a:r>
            <a:r>
              <a:rPr lang="ru-RU" sz="2000" dirty="0" err="1">
                <a:latin typeface="Times New Roman" pitchFamily="18" charset="0"/>
              </a:rPr>
              <a:t>державноївиконавчої</a:t>
            </a:r>
            <a:r>
              <a:rPr lang="ru-RU" sz="2000" dirty="0">
                <a:latin typeface="Times New Roman" pitchFamily="18" charset="0"/>
              </a:rPr>
              <a:t> </a:t>
            </a:r>
            <a:r>
              <a:rPr lang="ru-RU" sz="2000" dirty="0" err="1">
                <a:latin typeface="Times New Roman" pitchFamily="18" charset="0"/>
              </a:rPr>
              <a:t>влади</a:t>
            </a:r>
            <a:r>
              <a:rPr lang="ru-RU" sz="2000" dirty="0">
                <a:latin typeface="Times New Roman" pitchFamily="18" charset="0"/>
              </a:rPr>
              <a:t>, </a:t>
            </a:r>
            <a:r>
              <a:rPr lang="ru-RU" sz="2000" dirty="0" err="1">
                <a:latin typeface="Times New Roman" pitchFamily="18" charset="0"/>
              </a:rPr>
              <a:t>місцевого</a:t>
            </a:r>
            <a:r>
              <a:rPr lang="ru-RU" sz="2000" dirty="0">
                <a:latin typeface="Times New Roman" pitchFamily="18" charset="0"/>
              </a:rPr>
              <a:t> </a:t>
            </a:r>
            <a:r>
              <a:rPr lang="ru-RU" sz="2000" dirty="0" err="1">
                <a:latin typeface="Times New Roman" pitchFamily="18" charset="0"/>
              </a:rPr>
              <a:t>самоврядування</a:t>
            </a:r>
            <a:r>
              <a:rPr lang="ru-RU" sz="2000" dirty="0">
                <a:latin typeface="Times New Roman" pitchFamily="18" charset="0"/>
              </a:rPr>
              <a:t> та </a:t>
            </a:r>
            <a:r>
              <a:rPr lang="ru-RU" sz="2000" dirty="0" err="1">
                <a:latin typeface="Times New Roman" pitchFamily="18" charset="0"/>
              </a:rPr>
              <a:t>інтереси</a:t>
            </a:r>
            <a:r>
              <a:rPr lang="ru-RU" sz="2000" dirty="0">
                <a:latin typeface="Times New Roman" pitchFamily="18" charset="0"/>
              </a:rPr>
              <a:t>  </a:t>
            </a:r>
            <a:r>
              <a:rPr lang="ru-RU" sz="2000" dirty="0" err="1">
                <a:latin typeface="Times New Roman" pitchFamily="18" charset="0"/>
              </a:rPr>
              <a:t>приватних</a:t>
            </a:r>
            <a:r>
              <a:rPr lang="ru-RU" sz="2000" dirty="0">
                <a:latin typeface="Times New Roman" pitchFamily="18" charset="0"/>
              </a:rPr>
              <a:t> </a:t>
            </a:r>
            <a:r>
              <a:rPr lang="ru-RU" sz="2000" dirty="0" err="1">
                <a:latin typeface="Times New Roman" pitchFamily="18" charset="0"/>
              </a:rPr>
              <a:t>туристичних</a:t>
            </a:r>
            <a:r>
              <a:rPr lang="ru-RU" sz="2000" dirty="0">
                <a:latin typeface="Times New Roman" pitchFamily="18" charset="0"/>
              </a:rPr>
              <a:t> структур з метою </a:t>
            </a:r>
            <a:r>
              <a:rPr lang="ru-RU" sz="2000" dirty="0" err="1">
                <a:latin typeface="Times New Roman" pitchFamily="18" charset="0"/>
              </a:rPr>
              <a:t>пропагування</a:t>
            </a:r>
            <a:r>
              <a:rPr lang="ru-RU" sz="2000" dirty="0">
                <a:latin typeface="Times New Roman" pitchFamily="18" charset="0"/>
              </a:rPr>
              <a:t> Львова/</a:t>
            </a:r>
            <a:r>
              <a:rPr lang="ru-RU" sz="2000" dirty="0" err="1">
                <a:latin typeface="Times New Roman" pitchFamily="18" charset="0"/>
              </a:rPr>
              <a:t>області</a:t>
            </a:r>
            <a:r>
              <a:rPr lang="ru-RU" sz="2000" dirty="0">
                <a:latin typeface="Times New Roman" pitchFamily="18" charset="0"/>
              </a:rPr>
              <a:t> як </a:t>
            </a:r>
            <a:r>
              <a:rPr lang="ru-RU" sz="2000" dirty="0" err="1">
                <a:latin typeface="Times New Roman" pitchFamily="18" charset="0"/>
              </a:rPr>
              <a:t>туристичного</a:t>
            </a:r>
            <a:r>
              <a:rPr lang="ru-RU" sz="2000" dirty="0">
                <a:latin typeface="Times New Roman" pitchFamily="18" charset="0"/>
              </a:rPr>
              <a:t> центру з кордоном і в </a:t>
            </a:r>
            <a:r>
              <a:rPr lang="ru-RU" sz="2000" dirty="0" err="1">
                <a:latin typeface="Times New Roman" pitchFamily="18" charset="0"/>
              </a:rPr>
              <a:t>Україні</a:t>
            </a:r>
            <a:r>
              <a:rPr lang="ru-RU" sz="2000" dirty="0">
                <a:latin typeface="Times New Roman" pitchFamily="18" charset="0"/>
              </a:rPr>
              <a:t>. ЛАРТ </a:t>
            </a:r>
            <a:r>
              <a:rPr lang="ru-RU" sz="2000" dirty="0" err="1">
                <a:latin typeface="Times New Roman" pitchFamily="18" charset="0"/>
              </a:rPr>
              <a:t>також</a:t>
            </a:r>
            <a:r>
              <a:rPr lang="ru-RU" sz="2000" dirty="0">
                <a:latin typeface="Times New Roman" pitchFamily="18" charset="0"/>
              </a:rPr>
              <a:t> </a:t>
            </a:r>
            <a:r>
              <a:rPr lang="ru-RU" sz="2000" dirty="0" err="1">
                <a:latin typeface="Times New Roman" pitchFamily="18" charset="0"/>
              </a:rPr>
              <a:t>координує</a:t>
            </a:r>
            <a:r>
              <a:rPr lang="ru-RU" sz="2000" dirty="0">
                <a:latin typeface="Times New Roman" pitchFamily="18" charset="0"/>
              </a:rPr>
              <a:t> </a:t>
            </a:r>
            <a:r>
              <a:rPr lang="ru-RU" sz="2000" dirty="0" err="1">
                <a:latin typeface="Times New Roman" pitchFamily="18" charset="0"/>
              </a:rPr>
              <a:t>діяльність</a:t>
            </a:r>
            <a:r>
              <a:rPr lang="ru-RU" sz="2000" dirty="0">
                <a:latin typeface="Times New Roman" pitchFamily="18" charset="0"/>
              </a:rPr>
              <a:t> та </a:t>
            </a:r>
            <a:r>
              <a:rPr lang="ru-RU" sz="2000" dirty="0" err="1">
                <a:latin typeface="Times New Roman" pitchFamily="18" charset="0"/>
              </a:rPr>
              <a:t>ініціативи</a:t>
            </a:r>
            <a:r>
              <a:rPr lang="ru-RU" sz="2000" dirty="0">
                <a:latin typeface="Times New Roman" pitchFamily="18" charset="0"/>
              </a:rPr>
              <a:t>, </a:t>
            </a:r>
            <a:r>
              <a:rPr lang="ru-RU" sz="2000" dirty="0" err="1">
                <a:latin typeface="Times New Roman" pitchFamily="18" charset="0"/>
              </a:rPr>
              <a:t>спрямовані</a:t>
            </a:r>
            <a:r>
              <a:rPr lang="ru-RU" sz="2000" dirty="0">
                <a:latin typeface="Times New Roman" pitchFamily="18" charset="0"/>
              </a:rPr>
              <a:t> на </a:t>
            </a:r>
            <a:r>
              <a:rPr lang="ru-RU" sz="2000" dirty="0" err="1">
                <a:latin typeface="Times New Roman" pitchFamily="18" charset="0"/>
              </a:rPr>
              <a:t>розвиток</a:t>
            </a:r>
            <a:r>
              <a:rPr lang="ru-RU" sz="2000" dirty="0">
                <a:latin typeface="Times New Roman" pitchFamily="18" charset="0"/>
              </a:rPr>
              <a:t> </a:t>
            </a:r>
            <a:r>
              <a:rPr lang="ru-RU" sz="2000" dirty="0" err="1">
                <a:latin typeface="Times New Roman" pitchFamily="18" charset="0"/>
              </a:rPr>
              <a:t>в’їзного</a:t>
            </a:r>
            <a:r>
              <a:rPr lang="ru-RU" sz="2000" dirty="0">
                <a:latin typeface="Times New Roman" pitchFamily="18" charset="0"/>
              </a:rPr>
              <a:t> туризму та </a:t>
            </a:r>
            <a:r>
              <a:rPr lang="ru-RU" sz="2000" dirty="0" err="1">
                <a:latin typeface="Times New Roman" pitchFamily="18" charset="0"/>
              </a:rPr>
              <a:t>сприяє</a:t>
            </a:r>
            <a:r>
              <a:rPr lang="ru-RU" sz="2000" dirty="0">
                <a:latin typeface="Times New Roman" pitchFamily="18" charset="0"/>
              </a:rPr>
              <a:t> </a:t>
            </a:r>
            <a:r>
              <a:rPr lang="ru-RU" sz="2000" dirty="0" err="1">
                <a:latin typeface="Times New Roman" pitchFamily="18" charset="0"/>
              </a:rPr>
              <a:t>розвитку</a:t>
            </a:r>
            <a:r>
              <a:rPr lang="ru-RU" sz="2000" dirty="0">
                <a:latin typeface="Times New Roman" pitchFamily="18" charset="0"/>
              </a:rPr>
              <a:t> </a:t>
            </a:r>
            <a:r>
              <a:rPr lang="ru-RU" sz="2000" dirty="0" err="1">
                <a:latin typeface="Times New Roman" pitchFamily="18" charset="0"/>
              </a:rPr>
              <a:t>належної</a:t>
            </a:r>
            <a:r>
              <a:rPr lang="ru-RU" sz="2000" dirty="0">
                <a:latin typeface="Times New Roman" pitchFamily="18" charset="0"/>
              </a:rPr>
              <a:t> </a:t>
            </a:r>
            <a:r>
              <a:rPr lang="ru-RU" sz="2000" dirty="0" err="1">
                <a:latin typeface="Times New Roman" pitchFamily="18" charset="0"/>
              </a:rPr>
              <a:t>інфраструктури</a:t>
            </a:r>
            <a:r>
              <a:rPr lang="ru-RU" sz="2000" dirty="0">
                <a:latin typeface="Times New Roman" pitchFamily="18" charset="0"/>
              </a:rPr>
              <a:t>. </a:t>
            </a:r>
            <a:r>
              <a:rPr lang="ru-RU" sz="2000" dirty="0" err="1">
                <a:latin typeface="Times New Roman" pitchFamily="18" charset="0"/>
              </a:rPr>
              <a:t>Атракційні</a:t>
            </a:r>
            <a:r>
              <a:rPr lang="ru-RU" sz="2000" dirty="0">
                <a:latin typeface="Times New Roman" pitchFamily="18" charset="0"/>
              </a:rPr>
              <a:t> </a:t>
            </a:r>
            <a:r>
              <a:rPr lang="ru-RU" sz="2000" dirty="0" err="1">
                <a:latin typeface="Times New Roman" pitchFamily="18" charset="0"/>
              </a:rPr>
              <a:t>пункти</a:t>
            </a:r>
            <a:r>
              <a:rPr lang="ru-RU" sz="2000" dirty="0">
                <a:latin typeface="Times New Roman" pitchFamily="18" charset="0"/>
              </a:rPr>
              <a:t> є </a:t>
            </a:r>
            <a:r>
              <a:rPr lang="ru-RU" sz="2000" dirty="0" err="1">
                <a:latin typeface="Times New Roman" pitchFamily="18" charset="0"/>
              </a:rPr>
              <a:t>локальними</a:t>
            </a:r>
            <a:r>
              <a:rPr lang="ru-RU" sz="2000" dirty="0">
                <a:latin typeface="Times New Roman" pitchFamily="18" charset="0"/>
              </a:rPr>
              <a:t> </a:t>
            </a:r>
            <a:r>
              <a:rPr lang="ru-RU" sz="2000" dirty="0" err="1">
                <a:latin typeface="Times New Roman" pitchFamily="18" charset="0"/>
              </a:rPr>
              <a:t>дестинаціями</a:t>
            </a:r>
            <a:r>
              <a:rPr lang="ru-RU" sz="2000" dirty="0">
                <a:latin typeface="Times New Roman" pitchFamily="18" charset="0"/>
              </a:rPr>
              <a:t>, </a:t>
            </a:r>
            <a:r>
              <a:rPr lang="ru-RU" sz="2000" dirty="0" err="1">
                <a:latin typeface="Times New Roman" pitchFamily="18" charset="0"/>
              </a:rPr>
              <a:t>найменшими</a:t>
            </a:r>
            <a:r>
              <a:rPr lang="ru-RU" sz="2000" dirty="0">
                <a:latin typeface="Times New Roman" pitchFamily="18" charset="0"/>
              </a:rPr>
              <a:t> в </a:t>
            </a:r>
            <a:r>
              <a:rPr lang="ru-RU" sz="2000" dirty="0" err="1">
                <a:latin typeface="Times New Roman" pitchFamily="18" charset="0"/>
              </a:rPr>
              <a:t>ієрархії</a:t>
            </a:r>
            <a:r>
              <a:rPr lang="ru-RU" sz="2000" dirty="0">
                <a:latin typeface="Times New Roman" pitchFamily="18" charset="0"/>
              </a:rPr>
              <a:t> дестинацій. </a:t>
            </a:r>
            <a:r>
              <a:rPr lang="ru-RU" sz="2000" dirty="0" err="1">
                <a:latin typeface="Times New Roman" pitchFamily="18" charset="0"/>
              </a:rPr>
              <a:t>Саме</a:t>
            </a:r>
            <a:r>
              <a:rPr lang="ru-RU" sz="2000" dirty="0">
                <a:latin typeface="Times New Roman" pitchFamily="18" charset="0"/>
              </a:rPr>
              <a:t> на </a:t>
            </a:r>
            <a:r>
              <a:rPr lang="ru-RU" sz="2000" dirty="0" err="1">
                <a:latin typeface="Times New Roman" pitchFamily="18" charset="0"/>
              </a:rPr>
              <a:t>рівні</a:t>
            </a:r>
            <a:r>
              <a:rPr lang="ru-RU" sz="2000" dirty="0">
                <a:latin typeface="Times New Roman" pitchFamily="18" charset="0"/>
              </a:rPr>
              <a:t> </a:t>
            </a:r>
            <a:r>
              <a:rPr lang="ru-RU" sz="2000" dirty="0" err="1">
                <a:latin typeface="Times New Roman" pitchFamily="18" charset="0"/>
              </a:rPr>
              <a:t>атракційних</a:t>
            </a:r>
            <a:r>
              <a:rPr lang="ru-RU" sz="2000" dirty="0">
                <a:latin typeface="Times New Roman" pitchFamily="18" charset="0"/>
              </a:rPr>
              <a:t> </a:t>
            </a:r>
            <a:r>
              <a:rPr lang="ru-RU" sz="2000" dirty="0" err="1">
                <a:latin typeface="Times New Roman" pitchFamily="18" charset="0"/>
              </a:rPr>
              <a:t>пунктів</a:t>
            </a:r>
            <a:r>
              <a:rPr lang="ru-RU" sz="2000" dirty="0">
                <a:latin typeface="Times New Roman" pitchFamily="18" charset="0"/>
              </a:rPr>
              <a:t> </a:t>
            </a:r>
            <a:r>
              <a:rPr lang="ru-RU" sz="2000" dirty="0" err="1">
                <a:latin typeface="Times New Roman" pitchFamily="18" charset="0"/>
              </a:rPr>
              <a:t>відбувається</a:t>
            </a:r>
            <a:r>
              <a:rPr lang="ru-RU" sz="2000" dirty="0">
                <a:latin typeface="Times New Roman" pitchFamily="18" charset="0"/>
              </a:rPr>
              <a:t> </a:t>
            </a:r>
            <a:r>
              <a:rPr lang="ru-RU" sz="2000" dirty="0" err="1">
                <a:latin typeface="Times New Roman" pitchFamily="18" charset="0"/>
              </a:rPr>
              <a:t>виробництво</a:t>
            </a:r>
            <a:r>
              <a:rPr lang="ru-RU" sz="2000" dirty="0">
                <a:latin typeface="Times New Roman" pitchFamily="18" charset="0"/>
              </a:rPr>
              <a:t> </a:t>
            </a:r>
            <a:r>
              <a:rPr lang="ru-RU" sz="2000" dirty="0" err="1">
                <a:latin typeface="Times New Roman" pitchFamily="18" charset="0"/>
              </a:rPr>
              <a:t>цільових</a:t>
            </a:r>
            <a:r>
              <a:rPr lang="ru-RU" sz="2000" dirty="0">
                <a:latin typeface="Times New Roman" pitchFamily="18" charset="0"/>
              </a:rPr>
              <a:t> </a:t>
            </a:r>
            <a:r>
              <a:rPr lang="ru-RU" sz="2000" dirty="0" err="1">
                <a:latin typeface="Times New Roman" pitchFamily="18" charset="0"/>
              </a:rPr>
              <a:t>рекреаційних</a:t>
            </a:r>
            <a:r>
              <a:rPr lang="ru-RU" sz="2000" dirty="0">
                <a:latin typeface="Times New Roman" pitchFamily="18" charset="0"/>
              </a:rPr>
              <a:t> </a:t>
            </a:r>
            <a:r>
              <a:rPr lang="ru-RU" sz="2000" dirty="0" err="1">
                <a:latin typeface="Times New Roman" pitchFamily="18" charset="0"/>
              </a:rPr>
              <a:t>послуг</a:t>
            </a:r>
            <a:r>
              <a:rPr lang="ru-RU" sz="2000" dirty="0">
                <a:latin typeface="Times New Roman" pitchFamily="18" charset="0"/>
              </a:rPr>
              <a:t>, </a:t>
            </a:r>
            <a:r>
              <a:rPr lang="ru-RU" sz="2000" dirty="0" err="1">
                <a:latin typeface="Times New Roman" pitchFamily="18" charset="0"/>
              </a:rPr>
              <a:t>заради</a:t>
            </a:r>
            <a:r>
              <a:rPr lang="ru-RU" sz="2000" dirty="0">
                <a:latin typeface="Times New Roman" pitchFamily="18" charset="0"/>
              </a:rPr>
              <a:t> </a:t>
            </a:r>
            <a:r>
              <a:rPr lang="ru-RU" sz="2000" dirty="0" err="1">
                <a:latin typeface="Times New Roman" pitchFamily="18" charset="0"/>
              </a:rPr>
              <a:t>споживання</a:t>
            </a:r>
            <a:r>
              <a:rPr lang="ru-RU" sz="2000" dirty="0">
                <a:latin typeface="Times New Roman" pitchFamily="18" charset="0"/>
              </a:rPr>
              <a:t> </a:t>
            </a:r>
            <a:r>
              <a:rPr lang="ru-RU" sz="2000" dirty="0" err="1">
                <a:latin typeface="Times New Roman" pitchFamily="18" charset="0"/>
              </a:rPr>
              <a:t>яких</a:t>
            </a:r>
            <a:r>
              <a:rPr lang="ru-RU" sz="2000" dirty="0">
                <a:latin typeface="Times New Roman" pitchFamily="18" charset="0"/>
              </a:rPr>
              <a:t> </a:t>
            </a:r>
            <a:r>
              <a:rPr lang="ru-RU" sz="2000" dirty="0" err="1">
                <a:latin typeface="Times New Roman" pitchFamily="18" charset="0"/>
              </a:rPr>
              <a:t>туристи</a:t>
            </a:r>
            <a:r>
              <a:rPr lang="ru-RU" sz="2000" dirty="0">
                <a:latin typeface="Times New Roman" pitchFamily="18" charset="0"/>
              </a:rPr>
              <a:t> </a:t>
            </a:r>
            <a:r>
              <a:rPr lang="ru-RU" sz="2000" dirty="0" err="1">
                <a:latin typeface="Times New Roman" pitchFamily="18" charset="0"/>
              </a:rPr>
              <a:t>здійснюють</a:t>
            </a:r>
            <a:r>
              <a:rPr lang="ru-RU" sz="2000" dirty="0">
                <a:latin typeface="Times New Roman" pitchFamily="18" charset="0"/>
              </a:rPr>
              <a:t> </a:t>
            </a:r>
            <a:r>
              <a:rPr lang="ru-RU" sz="2000" dirty="0" err="1">
                <a:latin typeface="Times New Roman" pitchFamily="18" charset="0"/>
              </a:rPr>
              <a:t>свої</a:t>
            </a:r>
            <a:r>
              <a:rPr lang="ru-RU" sz="2000" dirty="0">
                <a:latin typeface="Times New Roman" pitchFamily="18" charset="0"/>
              </a:rPr>
              <a:t> </a:t>
            </a:r>
            <a:r>
              <a:rPr lang="ru-RU" sz="2000" dirty="0" err="1">
                <a:latin typeface="Times New Roman" pitchFamily="18" charset="0"/>
              </a:rPr>
              <a:t>подорожі</a:t>
            </a:r>
            <a:r>
              <a:rPr lang="ru-RU" sz="2000" dirty="0">
                <a:latin typeface="Times New Roman" pitchFamily="18" charset="0"/>
              </a:rPr>
              <a:t>. </a:t>
            </a:r>
            <a:r>
              <a:rPr lang="ru-RU" sz="2000" dirty="0" err="1">
                <a:latin typeface="Times New Roman" pitchFamily="18" charset="0"/>
              </a:rPr>
              <a:t>Розглянемо</a:t>
            </a:r>
            <a:r>
              <a:rPr lang="ru-RU" sz="2000" dirty="0">
                <a:latin typeface="Times New Roman" pitchFamily="18" charset="0"/>
              </a:rPr>
              <a:t> </a:t>
            </a:r>
            <a:r>
              <a:rPr lang="ru-RU" sz="2000" dirty="0" err="1">
                <a:latin typeface="Times New Roman" pitchFamily="18" charset="0"/>
              </a:rPr>
              <a:t>організацію</a:t>
            </a:r>
            <a:r>
              <a:rPr lang="ru-RU" sz="2000" dirty="0">
                <a:latin typeface="Times New Roman" pitchFamily="18" charset="0"/>
              </a:rPr>
              <a:t> </a:t>
            </a:r>
            <a:r>
              <a:rPr lang="ru-RU" sz="2000" dirty="0" err="1">
                <a:latin typeface="Times New Roman" pitchFamily="18" charset="0"/>
              </a:rPr>
              <a:t>управління</a:t>
            </a:r>
            <a:r>
              <a:rPr lang="ru-RU" sz="2000" dirty="0">
                <a:latin typeface="Times New Roman" pitchFamily="18" charset="0"/>
              </a:rPr>
              <a:t> </a:t>
            </a:r>
            <a:r>
              <a:rPr lang="ru-RU" sz="2000" dirty="0" err="1">
                <a:latin typeface="Times New Roman" pitchFamily="18" charset="0"/>
              </a:rPr>
              <a:t>атракційним</a:t>
            </a:r>
            <a:r>
              <a:rPr lang="ru-RU" sz="2000" dirty="0">
                <a:latin typeface="Times New Roman" pitchFamily="18" charset="0"/>
              </a:rPr>
              <a:t> пунктом на </a:t>
            </a:r>
            <a:r>
              <a:rPr lang="ru-RU" sz="2000" dirty="0" err="1">
                <a:latin typeface="Times New Roman" pitchFamily="18" charset="0"/>
              </a:rPr>
              <a:t>прикладі</a:t>
            </a:r>
            <a:r>
              <a:rPr lang="ru-RU" sz="2000" dirty="0">
                <a:latin typeface="Times New Roman" pitchFamily="18" charset="0"/>
              </a:rPr>
              <a:t> парку </a:t>
            </a:r>
            <a:r>
              <a:rPr lang="ru-RU" sz="2000" dirty="0" err="1">
                <a:latin typeface="Times New Roman" pitchFamily="18" charset="0"/>
              </a:rPr>
              <a:t>дитячих</a:t>
            </a:r>
            <a:r>
              <a:rPr lang="ru-RU" sz="2000" dirty="0">
                <a:latin typeface="Times New Roman" pitchFamily="18" charset="0"/>
              </a:rPr>
              <a:t> </a:t>
            </a:r>
            <a:r>
              <a:rPr lang="ru-RU" sz="2000" dirty="0" err="1">
                <a:latin typeface="Times New Roman" pitchFamily="18" charset="0"/>
              </a:rPr>
              <a:t>розваг</a:t>
            </a:r>
            <a:r>
              <a:rPr lang="ru-RU" sz="2000" dirty="0">
                <a:latin typeface="Times New Roman" pitchFamily="18" charset="0"/>
              </a:rPr>
              <a:t> </a:t>
            </a:r>
            <a:r>
              <a:rPr lang="ru-RU" sz="2000" dirty="0" err="1">
                <a:latin typeface="Times New Roman" pitchFamily="18" charset="0"/>
              </a:rPr>
              <a:t>Spieleland</a:t>
            </a:r>
            <a:r>
              <a:rPr lang="ru-RU" sz="2000" dirty="0">
                <a:latin typeface="Times New Roman" pitchFamily="18" charset="0"/>
              </a:rPr>
              <a:t>, </a:t>
            </a:r>
            <a:r>
              <a:rPr lang="ru-RU" sz="2000" dirty="0" err="1">
                <a:latin typeface="Times New Roman" pitchFamily="18" charset="0"/>
              </a:rPr>
              <a:t>розташованого</a:t>
            </a:r>
            <a:r>
              <a:rPr lang="ru-RU" sz="2000" dirty="0">
                <a:latin typeface="Times New Roman" pitchFamily="18" charset="0"/>
              </a:rPr>
              <a:t> </a:t>
            </a:r>
            <a:r>
              <a:rPr lang="ru-RU" sz="2000" dirty="0" err="1">
                <a:latin typeface="Times New Roman" pitchFamily="18" charset="0"/>
              </a:rPr>
              <a:t>біля</a:t>
            </a:r>
            <a:r>
              <a:rPr lang="ru-RU" sz="2000" dirty="0">
                <a:latin typeface="Times New Roman" pitchFamily="18" charset="0"/>
              </a:rPr>
              <a:t> </a:t>
            </a:r>
            <a:r>
              <a:rPr lang="ru-RU" sz="2000" dirty="0" err="1">
                <a:latin typeface="Times New Roman" pitchFamily="18" charset="0"/>
              </a:rPr>
              <a:t>міста</a:t>
            </a:r>
            <a:r>
              <a:rPr lang="ru-RU" sz="2000" dirty="0">
                <a:latin typeface="Times New Roman" pitchFamily="18" charset="0"/>
              </a:rPr>
              <a:t> Равенсбург (</a:t>
            </a:r>
            <a:r>
              <a:rPr lang="ru-RU" sz="2000" dirty="0" err="1">
                <a:latin typeface="Times New Roman" pitchFamily="18" charset="0"/>
              </a:rPr>
              <a:t>південь</a:t>
            </a:r>
            <a:r>
              <a:rPr lang="ru-RU" sz="2000" dirty="0">
                <a:latin typeface="Times New Roman" pitchFamily="18" charset="0"/>
              </a:rPr>
              <a:t> </a:t>
            </a:r>
            <a:r>
              <a:rPr lang="ru-RU" sz="2000" dirty="0" err="1">
                <a:latin typeface="Times New Roman" pitchFamily="18" charset="0"/>
              </a:rPr>
              <a:t>Німеччини</a:t>
            </a:r>
            <a:r>
              <a:rPr lang="ru-RU" sz="2000" dirty="0">
                <a:latin typeface="Times New Roman" pitchFamily="18" charset="0"/>
              </a:rPr>
              <a:t>, </a:t>
            </a:r>
            <a:r>
              <a:rPr lang="ru-RU" sz="2000" dirty="0" err="1">
                <a:latin typeface="Times New Roman" pitchFamily="18" charset="0"/>
              </a:rPr>
              <a:t>регіон</a:t>
            </a:r>
            <a:r>
              <a:rPr lang="ru-RU" sz="2000" dirty="0">
                <a:latin typeface="Times New Roman" pitchFamily="18" charset="0"/>
              </a:rPr>
              <a:t> </a:t>
            </a:r>
            <a:r>
              <a:rPr lang="ru-RU" sz="2000" dirty="0" err="1">
                <a:latin typeface="Times New Roman" pitchFamily="18" charset="0"/>
              </a:rPr>
              <a:t>Боденського</a:t>
            </a:r>
            <a:r>
              <a:rPr lang="ru-RU" sz="2000" dirty="0">
                <a:latin typeface="Times New Roman" pitchFamily="18" charset="0"/>
              </a:rPr>
              <a:t> озера). Парк входить до складу </a:t>
            </a:r>
            <a:r>
              <a:rPr lang="ru-RU" sz="2000" dirty="0" err="1">
                <a:latin typeface="Times New Roman" pitchFamily="18" charset="0"/>
              </a:rPr>
              <a:t>видавничого</a:t>
            </a:r>
            <a:r>
              <a:rPr lang="ru-RU" sz="2000" dirty="0">
                <a:latin typeface="Times New Roman" pitchFamily="18" charset="0"/>
              </a:rPr>
              <a:t> концерну </a:t>
            </a:r>
            <a:r>
              <a:rPr lang="ru-RU" sz="2000" dirty="0" err="1">
                <a:latin typeface="Times New Roman" pitchFamily="18" charset="0"/>
              </a:rPr>
              <a:t>Ravensburger</a:t>
            </a:r>
            <a:r>
              <a:rPr lang="ru-RU" sz="2000" dirty="0">
                <a:latin typeface="Times New Roman" pitchFamily="18" charset="0"/>
              </a:rPr>
              <a:t>, </a:t>
            </a:r>
            <a:r>
              <a:rPr lang="ru-RU" sz="2000" dirty="0" err="1">
                <a:latin typeface="Times New Roman" pitchFamily="18" charset="0"/>
              </a:rPr>
              <a:t>що</a:t>
            </a:r>
            <a:r>
              <a:rPr lang="ru-RU" sz="2000" dirty="0">
                <a:latin typeface="Times New Roman" pitchFamily="18" charset="0"/>
              </a:rPr>
              <a:t> </a:t>
            </a:r>
            <a:r>
              <a:rPr lang="ru-RU" sz="2000" dirty="0" err="1">
                <a:latin typeface="Times New Roman" pitchFamily="18" charset="0"/>
              </a:rPr>
              <a:t>спеціалізується</a:t>
            </a:r>
            <a:r>
              <a:rPr lang="ru-RU" sz="2000" dirty="0">
                <a:latin typeface="Times New Roman" pitchFamily="18" charset="0"/>
              </a:rPr>
              <a:t> на </a:t>
            </a:r>
            <a:r>
              <a:rPr lang="ru-RU" sz="2000" dirty="0" err="1">
                <a:latin typeface="Times New Roman" pitchFamily="18" charset="0"/>
              </a:rPr>
              <a:t>виробництві</a:t>
            </a:r>
            <a:r>
              <a:rPr lang="ru-RU" sz="2000" dirty="0">
                <a:latin typeface="Times New Roman" pitchFamily="18" charset="0"/>
              </a:rPr>
              <a:t> </a:t>
            </a:r>
            <a:r>
              <a:rPr lang="ru-RU" sz="2000" dirty="0" err="1">
                <a:latin typeface="Times New Roman" pitchFamily="18" charset="0"/>
              </a:rPr>
              <a:t>пазлів</a:t>
            </a:r>
            <a:r>
              <a:rPr lang="ru-RU" sz="2000" dirty="0">
                <a:latin typeface="Times New Roman" pitchFamily="18" charset="0"/>
              </a:rPr>
              <a:t>, а </a:t>
            </a:r>
            <a:r>
              <a:rPr lang="ru-RU" sz="2000" dirty="0" err="1">
                <a:latin typeface="Times New Roman" pitchFamily="18" charset="0"/>
              </a:rPr>
              <a:t>також</a:t>
            </a:r>
            <a:r>
              <a:rPr lang="ru-RU" sz="2000" dirty="0">
                <a:latin typeface="Times New Roman" pitchFamily="18" charset="0"/>
              </a:rPr>
              <a:t> </a:t>
            </a:r>
            <a:r>
              <a:rPr lang="ru-RU" sz="2000" dirty="0" err="1">
                <a:latin typeface="Times New Roman" pitchFamily="18" charset="0"/>
              </a:rPr>
              <a:t>друкованої</a:t>
            </a:r>
            <a:r>
              <a:rPr lang="ru-RU" sz="2000" dirty="0">
                <a:latin typeface="Times New Roman" pitchFamily="18" charset="0"/>
              </a:rPr>
              <a:t> </a:t>
            </a:r>
            <a:r>
              <a:rPr lang="ru-RU" sz="2000" dirty="0" err="1">
                <a:latin typeface="Times New Roman" pitchFamily="18" charset="0"/>
              </a:rPr>
              <a:t>продукції</a:t>
            </a:r>
            <a:r>
              <a:rPr lang="ru-RU" sz="2000" dirty="0">
                <a:latin typeface="Times New Roman" pitchFamily="18" charset="0"/>
              </a:rPr>
              <a:t> для </a:t>
            </a:r>
            <a:r>
              <a:rPr lang="ru-RU" sz="2000" dirty="0" err="1">
                <a:latin typeface="Times New Roman" pitchFamily="18" charset="0"/>
              </a:rPr>
              <a:t>дітей</a:t>
            </a:r>
            <a:r>
              <a:rPr lang="ru-RU" sz="2000" dirty="0">
                <a:latin typeface="Times New Roman" pitchFamily="18" charset="0"/>
              </a:rPr>
              <a:t>. </a:t>
            </a:r>
            <a:r>
              <a:rPr lang="ru-RU" sz="2000" dirty="0" err="1">
                <a:latin typeface="Times New Roman" pitchFamily="18" charset="0"/>
              </a:rPr>
              <a:t>Спочатку</a:t>
            </a:r>
            <a:r>
              <a:rPr lang="ru-RU" sz="2000" dirty="0">
                <a:latin typeface="Times New Roman" pitchFamily="18" charset="0"/>
              </a:rPr>
              <a:t> </a:t>
            </a:r>
            <a:r>
              <a:rPr lang="ru-RU" sz="2000" dirty="0" err="1">
                <a:latin typeface="Times New Roman" pitchFamily="18" charset="0"/>
              </a:rPr>
              <a:t>Spieleland</a:t>
            </a:r>
            <a:r>
              <a:rPr lang="ru-RU" sz="2000" dirty="0">
                <a:latin typeface="Times New Roman" pitchFamily="18" charset="0"/>
              </a:rPr>
              <a:t> </a:t>
            </a:r>
            <a:r>
              <a:rPr lang="ru-RU" sz="2000" dirty="0" err="1">
                <a:latin typeface="Times New Roman" pitchFamily="18" charset="0"/>
              </a:rPr>
              <a:t>створювався</a:t>
            </a:r>
            <a:r>
              <a:rPr lang="ru-RU" sz="2000" dirty="0">
                <a:latin typeface="Times New Roman" pitchFamily="18" charset="0"/>
              </a:rPr>
              <a:t> з метою </a:t>
            </a:r>
            <a:r>
              <a:rPr lang="ru-RU" sz="2000" dirty="0" err="1">
                <a:latin typeface="Times New Roman" pitchFamily="18" charset="0"/>
              </a:rPr>
              <a:t>просування</a:t>
            </a:r>
            <a:r>
              <a:rPr lang="ru-RU" sz="2000" dirty="0">
                <a:latin typeface="Times New Roman" pitchFamily="18" charset="0"/>
              </a:rPr>
              <a:t> на </a:t>
            </a:r>
            <a:r>
              <a:rPr lang="ru-RU" sz="2000" dirty="0" err="1">
                <a:latin typeface="Times New Roman" pitchFamily="18" charset="0"/>
              </a:rPr>
              <a:t>ринок</a:t>
            </a:r>
            <a:r>
              <a:rPr lang="ru-RU" sz="2000" dirty="0">
                <a:latin typeface="Times New Roman" pitchFamily="18" charset="0"/>
              </a:rPr>
              <a:t> </a:t>
            </a:r>
            <a:r>
              <a:rPr lang="ru-RU" sz="2000" dirty="0" err="1">
                <a:latin typeface="Times New Roman" pitchFamily="18" charset="0"/>
              </a:rPr>
              <a:t>видавничої</a:t>
            </a:r>
            <a:r>
              <a:rPr lang="ru-RU" sz="2000" dirty="0">
                <a:latin typeface="Times New Roman" pitchFamily="18" charset="0"/>
              </a:rPr>
              <a:t> </a:t>
            </a:r>
            <a:r>
              <a:rPr lang="ru-RU" sz="2000" dirty="0" err="1">
                <a:latin typeface="Times New Roman" pitchFamily="18" charset="0"/>
              </a:rPr>
              <a:t>продукції</a:t>
            </a:r>
            <a:r>
              <a:rPr lang="ru-RU" sz="2000" dirty="0">
                <a:latin typeface="Times New Roman" pitchFamily="18" charset="0"/>
              </a:rPr>
              <a:t>, </a:t>
            </a:r>
            <a:r>
              <a:rPr lang="ru-RU" sz="2000" dirty="0" err="1">
                <a:latin typeface="Times New Roman" pitchFamily="18" charset="0"/>
              </a:rPr>
              <a:t>його</a:t>
            </a:r>
            <a:r>
              <a:rPr lang="ru-RU" sz="2000" dirty="0">
                <a:latin typeface="Times New Roman" pitchFamily="18" charset="0"/>
              </a:rPr>
              <a:t> </a:t>
            </a:r>
            <a:r>
              <a:rPr lang="ru-RU" sz="2000" dirty="0" err="1">
                <a:latin typeface="Times New Roman" pitchFamily="18" charset="0"/>
              </a:rPr>
              <a:t>відкриття</a:t>
            </a:r>
            <a:r>
              <a:rPr lang="ru-RU" sz="2000" dirty="0">
                <a:latin typeface="Times New Roman" pitchFamily="18" charset="0"/>
              </a:rPr>
              <a:t> </a:t>
            </a:r>
            <a:r>
              <a:rPr lang="ru-RU" sz="2000" dirty="0" err="1">
                <a:latin typeface="Times New Roman" pitchFamily="18" charset="0"/>
              </a:rPr>
              <a:t>було</a:t>
            </a:r>
            <a:r>
              <a:rPr lang="ru-RU" sz="2000" dirty="0">
                <a:latin typeface="Times New Roman" pitchFamily="18" charset="0"/>
              </a:rPr>
              <a:t> </a:t>
            </a:r>
            <a:r>
              <a:rPr lang="ru-RU" sz="2000" dirty="0" err="1">
                <a:latin typeface="Times New Roman" pitchFamily="18" charset="0"/>
              </a:rPr>
              <a:t>вдалим</a:t>
            </a:r>
            <a:r>
              <a:rPr lang="ru-RU" sz="2000" dirty="0">
                <a:latin typeface="Times New Roman" pitchFamily="18" charset="0"/>
              </a:rPr>
              <a:t> PR- заходом. </a:t>
            </a:r>
            <a:r>
              <a:rPr lang="ru-RU" sz="2000" dirty="0" err="1">
                <a:latin typeface="Times New Roman" pitchFamily="18" charset="0"/>
              </a:rPr>
              <a:t>Дуже</a:t>
            </a:r>
            <a:r>
              <a:rPr lang="ru-RU" sz="2000" dirty="0">
                <a:latin typeface="Times New Roman" pitchFamily="18" charset="0"/>
              </a:rPr>
              <a:t> </a:t>
            </a:r>
            <a:r>
              <a:rPr lang="ru-RU" sz="2000" dirty="0" err="1">
                <a:latin typeface="Times New Roman" pitchFamily="18" charset="0"/>
              </a:rPr>
              <a:t>швидко</a:t>
            </a:r>
            <a:r>
              <a:rPr lang="ru-RU" sz="2000" dirty="0">
                <a:latin typeface="Times New Roman" pitchFamily="18" charset="0"/>
              </a:rPr>
              <a:t> парк став </a:t>
            </a:r>
            <a:r>
              <a:rPr lang="ru-RU" sz="2000" dirty="0" err="1">
                <a:latin typeface="Times New Roman" pitchFamily="18" charset="0"/>
              </a:rPr>
              <a:t>приносити</a:t>
            </a:r>
            <a:r>
              <a:rPr lang="ru-RU" sz="2000" dirty="0">
                <a:latin typeface="Times New Roman" pitchFamily="18" charset="0"/>
              </a:rPr>
              <a:t> </a:t>
            </a:r>
            <a:r>
              <a:rPr lang="ru-RU" sz="2000" dirty="0" err="1">
                <a:latin typeface="Times New Roman" pitchFamily="18" charset="0"/>
              </a:rPr>
              <a:t>дохід</a:t>
            </a:r>
            <a:r>
              <a:rPr lang="ru-RU" sz="2000" dirty="0">
                <a:latin typeface="Times New Roman" pitchFamily="18" charset="0"/>
              </a:rPr>
              <a:t>, </a:t>
            </a:r>
            <a:r>
              <a:rPr lang="ru-RU" sz="2000" dirty="0" err="1">
                <a:latin typeface="Times New Roman" pitchFamily="18" charset="0"/>
              </a:rPr>
              <a:t>який</a:t>
            </a:r>
            <a:r>
              <a:rPr lang="ru-RU" sz="2000" dirty="0">
                <a:latin typeface="Times New Roman" pitchFamily="18" charset="0"/>
              </a:rPr>
              <a:t> </a:t>
            </a:r>
            <a:r>
              <a:rPr lang="ru-RU" sz="2000" dirty="0" err="1">
                <a:latin typeface="Times New Roman" pitchFamily="18" charset="0"/>
              </a:rPr>
              <a:t>можна</a:t>
            </a:r>
            <a:r>
              <a:rPr lang="ru-RU" sz="2000" dirty="0">
                <a:latin typeface="Times New Roman" pitchFamily="18" charset="0"/>
              </a:rPr>
              <a:t> </a:t>
            </a:r>
            <a:r>
              <a:rPr lang="ru-RU" sz="2000" dirty="0" err="1">
                <a:latin typeface="Times New Roman" pitchFamily="18" charset="0"/>
              </a:rPr>
              <a:t>порівняти</a:t>
            </a:r>
            <a:r>
              <a:rPr lang="ru-RU" sz="2000" dirty="0">
                <a:latin typeface="Times New Roman" pitchFamily="18" charset="0"/>
              </a:rPr>
              <a:t> з </a:t>
            </a:r>
            <a:r>
              <a:rPr lang="ru-RU" sz="2000" dirty="0" err="1">
                <a:latin typeface="Times New Roman" pitchFamily="18" charset="0"/>
              </a:rPr>
              <a:t>витратами</a:t>
            </a:r>
            <a:r>
              <a:rPr lang="ru-RU" sz="2000" dirty="0">
                <a:latin typeface="Times New Roman" pitchFamily="18" charset="0"/>
              </a:rPr>
              <a:t> на </a:t>
            </a:r>
            <a:r>
              <a:rPr lang="ru-RU" sz="2000" dirty="0" err="1">
                <a:latin typeface="Times New Roman" pitchFamily="18" charset="0"/>
              </a:rPr>
              <a:t>його</a:t>
            </a:r>
            <a:r>
              <a:rPr lang="ru-RU" sz="2000" dirty="0">
                <a:latin typeface="Times New Roman" pitchFamily="18" charset="0"/>
              </a:rPr>
              <a:t> </a:t>
            </a:r>
            <a:r>
              <a:rPr lang="ru-RU" sz="2000" dirty="0" err="1">
                <a:latin typeface="Times New Roman" pitchFamily="18" charset="0"/>
              </a:rPr>
              <a:t>утримання</a:t>
            </a:r>
            <a:r>
              <a:rPr lang="ru-RU" sz="2000" dirty="0">
                <a:latin typeface="Times New Roman" pitchFamily="18" charset="0"/>
              </a:rPr>
              <a:t>, а </a:t>
            </a:r>
            <a:r>
              <a:rPr lang="ru-RU" sz="2000" dirty="0" err="1">
                <a:latin typeface="Times New Roman" pitchFamily="18" charset="0"/>
              </a:rPr>
              <a:t>нині</a:t>
            </a:r>
            <a:r>
              <a:rPr lang="ru-RU" sz="2000" dirty="0">
                <a:latin typeface="Times New Roman" pitchFamily="18" charset="0"/>
              </a:rPr>
              <a:t> став </a:t>
            </a:r>
            <a:r>
              <a:rPr lang="ru-RU" sz="2000" dirty="0" err="1">
                <a:latin typeface="Times New Roman" pitchFamily="18" charset="0"/>
              </a:rPr>
              <a:t>джерелом</a:t>
            </a:r>
            <a:r>
              <a:rPr lang="ru-RU" sz="2000" dirty="0">
                <a:latin typeface="Times New Roman" pitchFamily="18" charset="0"/>
              </a:rPr>
              <a:t> чистого доходу для концерну.</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a:xfrm>
            <a:off x="0" y="2628900"/>
            <a:ext cx="12192000" cy="1690688"/>
          </a:xfrm>
        </p:spPr>
        <p:txBody>
          <a:bodyPr/>
          <a:lstStyle/>
          <a:p>
            <a:pPr eaLnBrk="1" hangingPunct="1"/>
            <a:r>
              <a:rPr lang="uk-UA"/>
              <a:t>.</a:t>
            </a:r>
            <a:endParaRPr lang="ru-RU"/>
          </a:p>
        </p:txBody>
      </p:sp>
      <p:pic>
        <p:nvPicPr>
          <p:cNvPr id="26626" name="image2.png"/>
          <p:cNvPicPr>
            <a:picLocks noChangeAspect="1" noChangeArrowheads="1"/>
          </p:cNvPicPr>
          <p:nvPr/>
        </p:nvPicPr>
        <p:blipFill>
          <a:blip r:embed="rId2" cstate="print"/>
          <a:srcRect/>
          <a:stretch>
            <a:fillRect/>
          </a:stretch>
        </p:blipFill>
        <p:spPr bwMode="auto">
          <a:xfrm>
            <a:off x="9163050" y="146050"/>
            <a:ext cx="2609850" cy="1398588"/>
          </a:xfrm>
          <a:prstGeom prst="rect">
            <a:avLst/>
          </a:prstGeom>
          <a:noFill/>
          <a:ln w="9525">
            <a:noFill/>
            <a:miter lim="800000"/>
            <a:headEnd/>
            <a:tailEnd/>
          </a:ln>
        </p:spPr>
      </p:pic>
      <p:pic>
        <p:nvPicPr>
          <p:cNvPr id="26627" name="image1.png" descr="ÐÐ°ÑÑÐ¸Ð½ÐºÐ¸ Ð¿Ð¾ Ð·Ð°Ð¿ÑÐ¾ÑÑ erasmus+ logo transparent"/>
          <p:cNvPicPr>
            <a:picLocks noGrp="1"/>
          </p:cNvPicPr>
          <p:nvPr>
            <p:ph idx="1"/>
          </p:nvPr>
        </p:nvPicPr>
        <p:blipFill>
          <a:blip r:embed="rId3" cstate="print"/>
          <a:srcRect/>
          <a:stretch>
            <a:fillRect/>
          </a:stretch>
        </p:blipFill>
        <p:spPr>
          <a:xfrm>
            <a:off x="0" y="0"/>
            <a:ext cx="4562475" cy="990600"/>
          </a:xfrm>
        </p:spPr>
      </p:pic>
      <p:sp>
        <p:nvSpPr>
          <p:cNvPr id="26629" name="Rectangle 5"/>
          <p:cNvSpPr>
            <a:spLocks noChangeArrowheads="1"/>
          </p:cNvSpPr>
          <p:nvPr/>
        </p:nvSpPr>
        <p:spPr bwMode="auto">
          <a:xfrm>
            <a:off x="0" y="1492250"/>
            <a:ext cx="12192000" cy="4838700"/>
          </a:xfrm>
          <a:prstGeom prst="rect">
            <a:avLst/>
          </a:prstGeom>
          <a:noFill/>
          <a:ln w="9525">
            <a:noFill/>
            <a:miter lim="800000"/>
            <a:headEnd/>
            <a:tailEnd/>
          </a:ln>
          <a:effectLst/>
        </p:spPr>
        <p:txBody>
          <a:bodyPr>
            <a:spAutoFit/>
          </a:bodyPr>
          <a:lstStyle/>
          <a:p>
            <a:pPr indent="444500" algn="just"/>
            <a:r>
              <a:rPr lang="ru-RU" sz="2400">
                <a:latin typeface="Times New Roman" pitchFamily="18" charset="0"/>
              </a:rPr>
              <a:t>Іншою формою маркетингової кооперації є </a:t>
            </a:r>
            <a:r>
              <a:rPr lang="ru-RU" sz="2400" b="1">
                <a:latin typeface="Times New Roman" pitchFamily="18" charset="0"/>
              </a:rPr>
              <a:t>співпраця з промисловими концернами</a:t>
            </a:r>
            <a:r>
              <a:rPr lang="ru-RU" sz="2400">
                <a:latin typeface="Times New Roman" pitchFamily="18" charset="0"/>
              </a:rPr>
              <a:t>, які створюють в парку свої атракціони з метою завоювання сегментів споживачів і просування власних товарів. Прикладами таких атракціонів у парку Spieleland є виставки автомобілів HYMER (кемпінгові автомобілі), дитяча залізниця BRAWA (моделі залізниць), навчальний полігон дитячих автомобілів BMW (рис.2) авіаційний атракціон Intersky Airlines, дитячі пластикові автомобілі Big та ін.</a:t>
            </a:r>
          </a:p>
          <a:p>
            <a:pPr indent="444500" algn="just"/>
            <a:r>
              <a:rPr lang="ru-RU" sz="2400">
                <a:latin typeface="Times New Roman" pitchFamily="18" charset="0"/>
              </a:rPr>
              <a:t>Парк розваг має сайт www.ravensburger.de. Практика довела найбільшу ефективність його банерів на сайтах швейцарських дестинацій. Парк Spieleland видає власний журнал і поширює його в основних ареалах збуту свого продукту. Виявилося, що набагато вигідніше направляти журнали в кілька вузьких ареалів, ніж у великі регіони. Ефективним є розповсюдження рекламних проспектів в ареалі тригодинної транспортної доступності. Щорічно в готелях, кемпінгах, житлових районах міст розходиться тираж до 800 тис примірників.</a:t>
            </a:r>
          </a:p>
        </p:txBody>
      </p:sp>
      <p:sp>
        <p:nvSpPr>
          <p:cNvPr id="26630" name="Rectangle 6"/>
          <p:cNvSpPr>
            <a:spLocks noChangeArrowheads="1"/>
          </p:cNvSpPr>
          <p:nvPr/>
        </p:nvSpPr>
        <p:spPr bwMode="auto">
          <a:xfrm>
            <a:off x="4776788" y="457200"/>
            <a:ext cx="3238500" cy="822325"/>
          </a:xfrm>
          <a:prstGeom prst="rect">
            <a:avLst/>
          </a:prstGeom>
          <a:noFill/>
          <a:ln w="9525">
            <a:noFill/>
            <a:miter lim="800000"/>
            <a:headEnd/>
            <a:tailEnd/>
          </a:ln>
          <a:effectLst/>
        </p:spPr>
        <p:txBody>
          <a:bodyPr wrap="none">
            <a:spAutoFit/>
          </a:bodyPr>
          <a:lstStyle/>
          <a:p>
            <a:pPr algn="ctr"/>
            <a:r>
              <a:rPr lang="ru-RU" sz="2400" b="1">
                <a:latin typeface="Times New Roman" pitchFamily="18" charset="0"/>
              </a:rPr>
              <a:t>Форми туристичнової</a:t>
            </a:r>
          </a:p>
          <a:p>
            <a:pPr algn="ctr"/>
            <a:r>
              <a:rPr lang="ru-RU" sz="2400" b="1">
                <a:latin typeface="Times New Roman" pitchFamily="18" charset="0"/>
              </a:rPr>
              <a:t> кооперації</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a:xfrm>
            <a:off x="3632200" y="165100"/>
            <a:ext cx="5130800" cy="1525588"/>
          </a:xfrm>
        </p:spPr>
        <p:txBody>
          <a:bodyPr/>
          <a:lstStyle/>
          <a:p>
            <a:pPr algn="ctr" eaLnBrk="1" hangingPunct="1"/>
            <a:r>
              <a:rPr lang="uk-UA" sz="2000"/>
              <a:t>Приклади атракціонів парку Spieleland: парк розваг у Равенсбурзі та на Боденскому озері (Фото сайту</a:t>
            </a:r>
            <a:r>
              <a:rPr lang="uk-UA" sz="4000"/>
              <a:t> </a:t>
            </a:r>
            <a:r>
              <a:rPr lang="uk-UA" sz="2000"/>
              <a:t>www.ravensburger.de)</a:t>
            </a:r>
            <a:br>
              <a:rPr lang="uk-UA" sz="2000"/>
            </a:br>
            <a:endParaRPr lang="ru-RU" sz="2000"/>
          </a:p>
        </p:txBody>
      </p:sp>
      <p:pic>
        <p:nvPicPr>
          <p:cNvPr id="27650" name="image2.png"/>
          <p:cNvPicPr>
            <a:picLocks noGrp="1"/>
          </p:cNvPicPr>
          <p:nvPr>
            <p:ph idx="1"/>
          </p:nvPr>
        </p:nvPicPr>
        <p:blipFill>
          <a:blip r:embed="rId2" cstate="print"/>
          <a:srcRect/>
          <a:stretch>
            <a:fillRect/>
          </a:stretch>
        </p:blipFill>
        <p:spPr>
          <a:xfrm>
            <a:off x="8848725" y="180975"/>
            <a:ext cx="2974975" cy="1328738"/>
          </a:xfrm>
        </p:spPr>
      </p:pic>
      <p:pic>
        <p:nvPicPr>
          <p:cNvPr id="27651" name="image1.png" descr="ÐÐ°ÑÑÐ¸Ð½ÐºÐ¸ Ð¿Ð¾ Ð·Ð°Ð¿ÑÐ¾ÑÑ erasmus+ logo transparent"/>
          <p:cNvPicPr>
            <a:picLocks noChangeAspect="1" noChangeArrowheads="1"/>
          </p:cNvPicPr>
          <p:nvPr/>
        </p:nvPicPr>
        <p:blipFill>
          <a:blip r:embed="rId3" cstate="print"/>
          <a:srcRect/>
          <a:stretch>
            <a:fillRect/>
          </a:stretch>
        </p:blipFill>
        <p:spPr bwMode="auto">
          <a:xfrm>
            <a:off x="233363" y="295275"/>
            <a:ext cx="3081337" cy="666750"/>
          </a:xfrm>
          <a:prstGeom prst="rect">
            <a:avLst/>
          </a:prstGeom>
          <a:noFill/>
          <a:ln w="9525">
            <a:noFill/>
            <a:miter lim="800000"/>
            <a:headEnd/>
            <a:tailEnd/>
          </a:ln>
        </p:spPr>
      </p:pic>
      <p:pic>
        <p:nvPicPr>
          <p:cNvPr id="27653" name="Picture 5"/>
          <p:cNvPicPr>
            <a:picLocks noChangeAspect="1" noChangeArrowheads="1"/>
          </p:cNvPicPr>
          <p:nvPr/>
        </p:nvPicPr>
        <p:blipFill>
          <a:blip r:embed="rId4" cstate="print"/>
          <a:srcRect/>
          <a:stretch>
            <a:fillRect/>
          </a:stretch>
        </p:blipFill>
        <p:spPr bwMode="auto">
          <a:xfrm>
            <a:off x="217488" y="1920875"/>
            <a:ext cx="5584825" cy="1795463"/>
          </a:xfrm>
          <a:prstGeom prst="rect">
            <a:avLst/>
          </a:prstGeom>
          <a:noFill/>
          <a:ln w="9525">
            <a:noFill/>
            <a:miter lim="800000"/>
            <a:headEnd/>
            <a:tailEnd/>
          </a:ln>
          <a:effectLst/>
        </p:spPr>
      </p:pic>
      <p:pic>
        <p:nvPicPr>
          <p:cNvPr id="27654" name="Picture 6"/>
          <p:cNvPicPr>
            <a:picLocks noChangeAspect="1" noChangeArrowheads="1"/>
          </p:cNvPicPr>
          <p:nvPr/>
        </p:nvPicPr>
        <p:blipFill>
          <a:blip r:embed="rId5" cstate="print"/>
          <a:srcRect/>
          <a:stretch>
            <a:fillRect/>
          </a:stretch>
        </p:blipFill>
        <p:spPr bwMode="auto">
          <a:xfrm>
            <a:off x="5778500" y="1914525"/>
            <a:ext cx="5245100" cy="1250950"/>
          </a:xfrm>
          <a:prstGeom prst="rect">
            <a:avLst/>
          </a:prstGeom>
          <a:noFill/>
          <a:ln w="9525">
            <a:noFill/>
            <a:miter lim="800000"/>
            <a:headEnd/>
            <a:tailEnd/>
          </a:ln>
          <a:effectLst/>
        </p:spPr>
      </p:pic>
      <p:pic>
        <p:nvPicPr>
          <p:cNvPr id="27655" name="Picture 7"/>
          <p:cNvPicPr>
            <a:picLocks noChangeAspect="1" noChangeArrowheads="1"/>
          </p:cNvPicPr>
          <p:nvPr/>
        </p:nvPicPr>
        <p:blipFill>
          <a:blip r:embed="rId6" cstate="print"/>
          <a:srcRect/>
          <a:stretch>
            <a:fillRect/>
          </a:stretch>
        </p:blipFill>
        <p:spPr bwMode="auto">
          <a:xfrm>
            <a:off x="5778500" y="3146425"/>
            <a:ext cx="5232400" cy="1200150"/>
          </a:xfrm>
          <a:prstGeom prst="rect">
            <a:avLst/>
          </a:prstGeom>
          <a:noFill/>
          <a:ln w="9525">
            <a:noFill/>
            <a:miter lim="800000"/>
            <a:headEnd/>
            <a:tailEnd/>
          </a:ln>
          <a:effectLst/>
        </p:spPr>
      </p:pic>
      <p:pic>
        <p:nvPicPr>
          <p:cNvPr id="27656" name="Picture 8"/>
          <p:cNvPicPr>
            <a:picLocks noChangeAspect="1" noChangeArrowheads="1"/>
          </p:cNvPicPr>
          <p:nvPr/>
        </p:nvPicPr>
        <p:blipFill>
          <a:blip r:embed="rId7" cstate="print"/>
          <a:srcRect/>
          <a:stretch>
            <a:fillRect/>
          </a:stretch>
        </p:blipFill>
        <p:spPr bwMode="auto">
          <a:xfrm>
            <a:off x="5765800" y="4340225"/>
            <a:ext cx="5245100" cy="1200150"/>
          </a:xfrm>
          <a:prstGeom prst="rect">
            <a:avLst/>
          </a:prstGeom>
          <a:noFill/>
          <a:ln w="9525">
            <a:noFill/>
            <a:miter lim="800000"/>
            <a:headEnd/>
            <a:tailEnd/>
          </a:ln>
          <a:effectLst/>
        </p:spPr>
      </p:pic>
      <p:pic>
        <p:nvPicPr>
          <p:cNvPr id="27657" name="Picture 9"/>
          <p:cNvPicPr>
            <a:picLocks noChangeAspect="1" noChangeArrowheads="1"/>
          </p:cNvPicPr>
          <p:nvPr/>
        </p:nvPicPr>
        <p:blipFill>
          <a:blip r:embed="rId8" cstate="print"/>
          <a:srcRect/>
          <a:stretch>
            <a:fillRect/>
          </a:stretch>
        </p:blipFill>
        <p:spPr bwMode="auto">
          <a:xfrm>
            <a:off x="217488" y="3686175"/>
            <a:ext cx="5661025" cy="185896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a:xfrm>
            <a:off x="3111500" y="0"/>
            <a:ext cx="6096000" cy="1919288"/>
          </a:xfrm>
        </p:spPr>
        <p:txBody>
          <a:bodyPr/>
          <a:lstStyle/>
          <a:p>
            <a:pPr algn="ctr" eaLnBrk="1" hangingPunct="1">
              <a:lnSpc>
                <a:spcPct val="80000"/>
              </a:lnSpc>
            </a:pPr>
            <a:r>
              <a:rPr lang="uk-UA" sz="2000">
                <a:latin typeface="Times New Roman" pitchFamily="18" charset="0"/>
              </a:rPr>
              <a:t>У </a:t>
            </a:r>
            <a:r>
              <a:rPr lang="uk-UA" sz="2000" b="1">
                <a:latin typeface="Times New Roman" pitchFamily="18" charset="0"/>
              </a:rPr>
              <a:t>Німеччині</a:t>
            </a:r>
            <a:r>
              <a:rPr lang="uk-UA" sz="2000">
                <a:latin typeface="Times New Roman" pitchFamily="18" charset="0"/>
              </a:rPr>
              <a:t> </a:t>
            </a:r>
            <a:r>
              <a:rPr lang="uk-UA" sz="2000" b="1">
                <a:latin typeface="Times New Roman" pitchFamily="18" charset="0"/>
              </a:rPr>
              <a:t>та інших країнах Західної Європи</a:t>
            </a:r>
            <a:endParaRPr lang="ru-RU" sz="2000">
              <a:latin typeface="Times New Roman" pitchFamily="18" charset="0"/>
            </a:endParaRPr>
          </a:p>
        </p:txBody>
      </p:sp>
      <p:pic>
        <p:nvPicPr>
          <p:cNvPr id="28674" name="image2.png"/>
          <p:cNvPicPr>
            <a:picLocks noGrp="1"/>
          </p:cNvPicPr>
          <p:nvPr>
            <p:ph idx="1"/>
          </p:nvPr>
        </p:nvPicPr>
        <p:blipFill>
          <a:blip r:embed="rId2" cstate="print"/>
          <a:srcRect/>
          <a:stretch>
            <a:fillRect/>
          </a:stretch>
        </p:blipFill>
        <p:spPr>
          <a:xfrm>
            <a:off x="9142413" y="136525"/>
            <a:ext cx="2849562" cy="1554163"/>
          </a:xfrm>
        </p:spPr>
      </p:pic>
      <p:pic>
        <p:nvPicPr>
          <p:cNvPr id="28675" name="image1.png" descr="ÐÐ°ÑÑÐ¸Ð½ÐºÐ¸ Ð¿Ð¾ Ð·Ð°Ð¿ÑÐ¾ÑÑ erasmus+ logo transparent"/>
          <p:cNvPicPr>
            <a:picLocks noChangeAspect="1" noChangeArrowheads="1"/>
          </p:cNvPicPr>
          <p:nvPr/>
        </p:nvPicPr>
        <p:blipFill>
          <a:blip r:embed="rId3" cstate="print"/>
          <a:srcRect/>
          <a:stretch>
            <a:fillRect/>
          </a:stretch>
        </p:blipFill>
        <p:spPr bwMode="auto">
          <a:xfrm>
            <a:off x="0" y="158750"/>
            <a:ext cx="3079750" cy="666750"/>
          </a:xfrm>
          <a:prstGeom prst="rect">
            <a:avLst/>
          </a:prstGeom>
          <a:noFill/>
          <a:ln w="9525">
            <a:noFill/>
            <a:miter lim="800000"/>
            <a:headEnd/>
            <a:tailEnd/>
          </a:ln>
        </p:spPr>
      </p:pic>
      <p:sp>
        <p:nvSpPr>
          <p:cNvPr id="28677" name="Rectangle 5"/>
          <p:cNvSpPr>
            <a:spLocks noChangeArrowheads="1"/>
          </p:cNvSpPr>
          <p:nvPr/>
        </p:nvSpPr>
        <p:spPr bwMode="auto">
          <a:xfrm>
            <a:off x="0" y="1938338"/>
            <a:ext cx="12192000" cy="3629025"/>
          </a:xfrm>
          <a:prstGeom prst="rect">
            <a:avLst/>
          </a:prstGeom>
          <a:noFill/>
          <a:ln w="9525">
            <a:noFill/>
            <a:miter lim="800000"/>
            <a:headEnd/>
            <a:tailEnd/>
          </a:ln>
          <a:effectLst/>
        </p:spPr>
        <p:txBody>
          <a:bodyPr>
            <a:spAutoFit/>
          </a:bodyPr>
          <a:lstStyle/>
          <a:p>
            <a:pPr indent="444500" algn="just"/>
            <a:r>
              <a:rPr lang="uk-UA">
                <a:latin typeface="Times New Roman" pitchFamily="18" charset="0"/>
              </a:rPr>
              <a:t>спостерігається тенденція відкриття парків розваг для</a:t>
            </a:r>
            <a:br>
              <a:rPr lang="uk-UA">
                <a:latin typeface="Times New Roman" pitchFamily="18" charset="0"/>
              </a:rPr>
            </a:br>
            <a:r>
              <a:rPr lang="uk-UA">
                <a:latin typeface="Times New Roman" pitchFamily="18" charset="0"/>
              </a:rPr>
              <a:t>дітей в рамках довгострокової маркетингової політики великих концернів з просування своїх товарів. Прикладами таких парків є Europa-Park-Rust (творці парку – виробники карет), Legoland (виробники дитячого конструктора), Steifwelt (виробники плюшевих ведмедиків) та ін.</a:t>
            </a:r>
            <a:r>
              <a:rPr lang="ru-RU">
                <a:latin typeface="Times New Roman" pitchFamily="18" charset="0"/>
              </a:rPr>
              <a:t> </a:t>
            </a:r>
          </a:p>
          <a:p>
            <a:pPr indent="444500" algn="just"/>
            <a:r>
              <a:rPr lang="ru-RU" sz="2000">
                <a:latin typeface="Times New Roman" pitchFamily="18" charset="0"/>
              </a:rPr>
              <a:t>З недавнього часу відбулося зміщення в бік об'єднання зусиль державного та приватного секторів та створення партнерств (Public-private Partnerships – PPPs) для забезпечення реалізації маркетингових програм і розвитку туристичної індустрії. Державно-приватними партнерствами будь-якого рівня (від національного до місцевого) зазвичай управляють ради представників бізнесу та звітують перед органами влади. Що стосується організаційно-правової форми ОМД, то вона може бути різною, але здебільшого є некомерційною організацією. Різні варіанти участі приватного сектора в менеджменті та маркетингу туристичної дестинації представлено в таблиці 1.</a:t>
            </a:r>
          </a:p>
          <a:p>
            <a:pPr indent="444500" algn="just"/>
            <a:endParaRPr lang="ru-RU" sz="2000">
              <a:latin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a:xfrm>
            <a:off x="4165600" y="0"/>
            <a:ext cx="4673600" cy="1449388"/>
          </a:xfrm>
        </p:spPr>
        <p:txBody>
          <a:bodyPr/>
          <a:lstStyle/>
          <a:p>
            <a:pPr algn="ctr" eaLnBrk="1" hangingPunct="1"/>
            <a:r>
              <a:rPr lang="ru-RU" sz="2800" b="1">
                <a:latin typeface="Times New Roman" pitchFamily="18" charset="0"/>
              </a:rPr>
              <a:t>Форма залучення приватного сектору</a:t>
            </a:r>
            <a:br>
              <a:rPr lang="ru-RU" sz="2800" b="1">
                <a:latin typeface="Times New Roman" pitchFamily="18" charset="0"/>
              </a:rPr>
            </a:br>
            <a:r>
              <a:rPr lang="ru-RU" sz="2800" b="1">
                <a:latin typeface="Times New Roman" pitchFamily="18" charset="0"/>
              </a:rPr>
              <a:t> до діяльності ОМД</a:t>
            </a:r>
          </a:p>
        </p:txBody>
      </p:sp>
      <p:pic>
        <p:nvPicPr>
          <p:cNvPr id="29698" name="image2.png"/>
          <p:cNvPicPr>
            <a:picLocks noGrp="1"/>
          </p:cNvPicPr>
          <p:nvPr>
            <p:ph idx="1"/>
          </p:nvPr>
        </p:nvPicPr>
        <p:blipFill>
          <a:blip r:embed="rId2" cstate="print"/>
          <a:srcRect/>
          <a:stretch>
            <a:fillRect/>
          </a:stretch>
        </p:blipFill>
        <p:spPr>
          <a:xfrm>
            <a:off x="9194800" y="122238"/>
            <a:ext cx="2744788" cy="1446212"/>
          </a:xfrm>
        </p:spPr>
      </p:pic>
      <p:pic>
        <p:nvPicPr>
          <p:cNvPr id="29699" name="image1.png" descr="ÐÐ°ÑÑÐ¸Ð½ÐºÐ¸ Ð¿Ð¾ Ð·Ð°Ð¿ÑÐ¾ÑÑ erasmus+ logo transparent"/>
          <p:cNvPicPr>
            <a:picLocks noChangeAspect="1" noChangeArrowheads="1"/>
          </p:cNvPicPr>
          <p:nvPr/>
        </p:nvPicPr>
        <p:blipFill>
          <a:blip r:embed="rId3" cstate="print"/>
          <a:srcRect/>
          <a:stretch>
            <a:fillRect/>
          </a:stretch>
        </p:blipFill>
        <p:spPr bwMode="auto">
          <a:xfrm>
            <a:off x="88900" y="361950"/>
            <a:ext cx="3081338" cy="666750"/>
          </a:xfrm>
          <a:prstGeom prst="rect">
            <a:avLst/>
          </a:prstGeom>
          <a:noFill/>
          <a:ln w="9525">
            <a:noFill/>
            <a:miter lim="800000"/>
            <a:headEnd/>
            <a:tailEnd/>
          </a:ln>
        </p:spPr>
      </p:pic>
      <p:graphicFrame>
        <p:nvGraphicFramePr>
          <p:cNvPr id="29856" name="Group 160"/>
          <p:cNvGraphicFramePr>
            <a:graphicFrameLocks noGrp="1"/>
          </p:cNvGraphicFramePr>
          <p:nvPr/>
        </p:nvGraphicFramePr>
        <p:xfrm>
          <a:off x="0" y="1481138"/>
          <a:ext cx="12192000" cy="5091113"/>
        </p:xfrm>
        <a:graphic>
          <a:graphicData uri="http://schemas.openxmlformats.org/drawingml/2006/table">
            <a:tbl>
              <a:tblPr/>
              <a:tblGrid>
                <a:gridCol w="29845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98600">
                  <a:extLst>
                    <a:ext uri="{9D8B030D-6E8A-4147-A177-3AD203B41FA5}">
                      <a16:colId xmlns:a16="http://schemas.microsoft.com/office/drawing/2014/main" val="20002"/>
                    </a:ext>
                  </a:extLst>
                </a:gridCol>
                <a:gridCol w="1231900">
                  <a:extLst>
                    <a:ext uri="{9D8B030D-6E8A-4147-A177-3AD203B41FA5}">
                      <a16:colId xmlns:a16="http://schemas.microsoft.com/office/drawing/2014/main" val="20003"/>
                    </a:ext>
                  </a:extLst>
                </a:gridCol>
                <a:gridCol w="1498600">
                  <a:extLst>
                    <a:ext uri="{9D8B030D-6E8A-4147-A177-3AD203B41FA5}">
                      <a16:colId xmlns:a16="http://schemas.microsoft.com/office/drawing/2014/main" val="20004"/>
                    </a:ext>
                  </a:extLst>
                </a:gridCol>
                <a:gridCol w="1054100">
                  <a:extLst>
                    <a:ext uri="{9D8B030D-6E8A-4147-A177-3AD203B41FA5}">
                      <a16:colId xmlns:a16="http://schemas.microsoft.com/office/drawing/2014/main" val="20005"/>
                    </a:ext>
                  </a:extLst>
                </a:gridCol>
                <a:gridCol w="1054100">
                  <a:extLst>
                    <a:ext uri="{9D8B030D-6E8A-4147-A177-3AD203B41FA5}">
                      <a16:colId xmlns:a16="http://schemas.microsoft.com/office/drawing/2014/main" val="20006"/>
                    </a:ext>
                  </a:extLst>
                </a:gridCol>
                <a:gridCol w="939800">
                  <a:extLst>
                    <a:ext uri="{9D8B030D-6E8A-4147-A177-3AD203B41FA5}">
                      <a16:colId xmlns:a16="http://schemas.microsoft.com/office/drawing/2014/main" val="20007"/>
                    </a:ext>
                  </a:extLst>
                </a:gridCol>
                <a:gridCol w="863600">
                  <a:extLst>
                    <a:ext uri="{9D8B030D-6E8A-4147-A177-3AD203B41FA5}">
                      <a16:colId xmlns:a16="http://schemas.microsoft.com/office/drawing/2014/main" val="20008"/>
                    </a:ext>
                  </a:extLst>
                </a:gridCol>
              </a:tblGrid>
              <a:tr h="258763">
                <a:tc row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ru-RU" sz="1400" b="1" i="0" u="none" strike="noStrike" cap="none" normalizeH="0" baseline="0">
                          <a:ln>
                            <a:noFill/>
                          </a:ln>
                          <a:solidFill>
                            <a:schemeClr val="tx1"/>
                          </a:solidFill>
                          <a:effectLst/>
                          <a:latin typeface="Times New Roman" pitchFamily="18" charset="0"/>
                        </a:rPr>
                        <a:t>Форма управління</a:t>
                      </a: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ru-RU" sz="1400" b="1" i="0" u="none" strike="noStrike" cap="none" normalizeH="0" baseline="0">
                          <a:ln>
                            <a:noFill/>
                          </a:ln>
                          <a:solidFill>
                            <a:schemeClr val="tx1"/>
                          </a:solidFill>
                          <a:effectLst/>
                          <a:latin typeface="Times New Roman" pitchFamily="18" charset="0"/>
                        </a:rPr>
                        <a:t>туристичною дестинацією</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8">
                  <a:txBody>
                    <a:bodyPr/>
                    <a:lstStyle/>
                    <a:p>
                      <a:pPr marL="0" marR="0" lvl="0" indent="0" algn="ctr" defTabSz="914400" rtl="0" eaLnBrk="0" fontAlgn="base" latinLnBrk="0" hangingPunct="0">
                        <a:lnSpc>
                          <a:spcPts val="1500"/>
                        </a:lnSpc>
                        <a:spcBef>
                          <a:spcPct val="0"/>
                        </a:spcBef>
                        <a:spcAft>
                          <a:spcPct val="0"/>
                        </a:spcAft>
                        <a:buClrTx/>
                        <a:buSzTx/>
                        <a:buFont typeface="Arial" charset="0"/>
                        <a:buNone/>
                        <a:tabLst/>
                      </a:pPr>
                      <a:r>
                        <a:rPr kumimoji="0" lang="ru-RU" sz="1400" b="1" i="0" u="none" strike="noStrike" cap="none" normalizeH="0" baseline="0">
                          <a:ln>
                            <a:noFill/>
                          </a:ln>
                          <a:solidFill>
                            <a:schemeClr val="tx1"/>
                          </a:solidFill>
                          <a:effectLst/>
                          <a:latin typeface="Times New Roman" pitchFamily="18" charset="0"/>
                        </a:rPr>
                        <a:t>Форма залучення приватного сектору до діяльності ОМД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71513">
                <a:tc vMerge="1">
                  <a:txBody>
                    <a:bodyPr/>
                    <a:lstStyle/>
                    <a:p>
                      <a:endParaRPr lang="ru-RU"/>
                    </a:p>
                  </a:txBody>
                  <a:tcPr/>
                </a:tc>
                <a:tc>
                  <a:txBody>
                    <a:bodyPr/>
                    <a:lstStyle/>
                    <a:p>
                      <a:pPr marL="0" marR="0" lvl="0" indent="0" algn="ctr" defTabSz="914400" rtl="0" eaLnBrk="0" fontAlgn="base" latinLnBrk="0" hangingPunct="0">
                        <a:lnSpc>
                          <a:spcPts val="1500"/>
                        </a:lnSpc>
                        <a:spcBef>
                          <a:spcPct val="0"/>
                        </a:spcBef>
                        <a:spcAft>
                          <a:spcPct val="0"/>
                        </a:spcAft>
                        <a:buClrTx/>
                        <a:buSzTx/>
                        <a:buFont typeface="Arial" charset="0"/>
                        <a:buNone/>
                        <a:tabLst/>
                      </a:pPr>
                      <a:r>
                        <a:rPr kumimoji="0" lang="ru-RU" sz="1400" b="1" i="0" u="none" strike="noStrike" cap="none" normalizeH="0" baseline="0">
                          <a:ln>
                            <a:noFill/>
                          </a:ln>
                          <a:solidFill>
                            <a:schemeClr val="tx1"/>
                          </a:solidFill>
                          <a:effectLst/>
                          <a:latin typeface="Times New Roman" pitchFamily="18" charset="0"/>
                        </a:rPr>
                        <a:t>Експертна рада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00"/>
                        </a:lnSpc>
                        <a:spcBef>
                          <a:spcPct val="0"/>
                        </a:spcBef>
                        <a:spcAft>
                          <a:spcPct val="0"/>
                        </a:spcAft>
                        <a:buClrTx/>
                        <a:buSzTx/>
                        <a:buFont typeface="Arial" charset="0"/>
                        <a:buNone/>
                        <a:tabLst/>
                      </a:pPr>
                      <a:r>
                        <a:rPr kumimoji="0" lang="ru-RU" sz="1300" b="1" i="0" u="none" strike="noStrike" cap="none" normalizeH="0" baseline="0">
                          <a:ln>
                            <a:noFill/>
                          </a:ln>
                          <a:solidFill>
                            <a:schemeClr val="tx1"/>
                          </a:solidFill>
                          <a:effectLst/>
                          <a:latin typeface="Times New Roman" pitchFamily="18" charset="0"/>
                        </a:rPr>
                        <a:t>Правління,</a:t>
                      </a:r>
                    </a:p>
                    <a:p>
                      <a:pPr marL="0" marR="0" lvl="0" indent="0" algn="just" defTabSz="914400" rtl="0" eaLnBrk="0" fontAlgn="base" latinLnBrk="0" hangingPunct="0">
                        <a:lnSpc>
                          <a:spcPts val="1500"/>
                        </a:lnSpc>
                        <a:spcBef>
                          <a:spcPct val="0"/>
                        </a:spcBef>
                        <a:spcAft>
                          <a:spcPct val="0"/>
                        </a:spcAft>
                        <a:buClrTx/>
                        <a:buSzTx/>
                        <a:buFont typeface="Arial" charset="0"/>
                        <a:buNone/>
                        <a:tabLst/>
                      </a:pPr>
                      <a:r>
                        <a:rPr kumimoji="0" lang="ru-RU" sz="1300" b="1" i="0" u="none" strike="noStrike" cap="none" normalizeH="0" baseline="0">
                          <a:ln>
                            <a:noFill/>
                          </a:ln>
                          <a:solidFill>
                            <a:schemeClr val="tx1"/>
                          </a:solidFill>
                          <a:effectLst/>
                          <a:latin typeface="Times New Roman" pitchFamily="18" charset="0"/>
                        </a:rPr>
                        <a:t>Рада директорів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00"/>
                        </a:lnSpc>
                        <a:spcBef>
                          <a:spcPct val="0"/>
                        </a:spcBef>
                        <a:spcAft>
                          <a:spcPct val="0"/>
                        </a:spcAft>
                        <a:buClrTx/>
                        <a:buSzTx/>
                        <a:buFont typeface="Arial" charset="0"/>
                        <a:buNone/>
                        <a:tabLst/>
                      </a:pPr>
                      <a:r>
                        <a:rPr kumimoji="0" lang="ru-RU" sz="1400" b="1" i="0" u="none" strike="noStrike" cap="none" normalizeH="0" baseline="0">
                          <a:ln>
                            <a:noFill/>
                          </a:ln>
                          <a:solidFill>
                            <a:schemeClr val="tx1"/>
                          </a:solidFill>
                          <a:effectLst/>
                          <a:latin typeface="Times New Roman" pitchFamily="18" charset="0"/>
                        </a:rPr>
                        <a:t>Групи галузевих</a:t>
                      </a:r>
                    </a:p>
                    <a:p>
                      <a:pPr marL="0" marR="0" lvl="0" indent="0" algn="ctr" defTabSz="914400" rtl="0" eaLnBrk="0" fontAlgn="base" latinLnBrk="0" hangingPunct="0">
                        <a:lnSpc>
                          <a:spcPts val="1500"/>
                        </a:lnSpc>
                        <a:spcBef>
                          <a:spcPct val="0"/>
                        </a:spcBef>
                        <a:spcAft>
                          <a:spcPct val="0"/>
                        </a:spcAft>
                        <a:buClrTx/>
                        <a:buSzTx/>
                        <a:buFont typeface="Arial" charset="0"/>
                        <a:buNone/>
                        <a:tabLst/>
                      </a:pPr>
                      <a:r>
                        <a:rPr kumimoji="0" lang="ru-RU" sz="1400" b="1" i="0" u="none" strike="noStrike" cap="none" normalizeH="0" baseline="0">
                          <a:ln>
                            <a:noFill/>
                          </a:ln>
                          <a:solidFill>
                            <a:schemeClr val="tx1"/>
                          </a:solidFill>
                          <a:effectLst/>
                          <a:latin typeface="Times New Roman" pitchFamily="18" charset="0"/>
                        </a:rPr>
                        <a:t>зв’язків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00"/>
                        </a:lnSpc>
                        <a:spcBef>
                          <a:spcPct val="0"/>
                        </a:spcBef>
                        <a:spcAft>
                          <a:spcPct val="0"/>
                        </a:spcAft>
                        <a:buClrTx/>
                        <a:buSzTx/>
                        <a:buFont typeface="Arial" charset="0"/>
                        <a:buNone/>
                        <a:tabLst/>
                      </a:pPr>
                      <a:r>
                        <a:rPr kumimoji="0" lang="ru-RU" sz="1400" b="1" i="0" u="none" strike="noStrike" cap="none" normalizeH="0" baseline="0">
                          <a:ln>
                            <a:noFill/>
                          </a:ln>
                          <a:solidFill>
                            <a:schemeClr val="tx1"/>
                          </a:solidFill>
                          <a:effectLst/>
                          <a:latin typeface="Times New Roman" pitchFamily="18" charset="0"/>
                        </a:rPr>
                        <a:t>Спільна діяльність</a:t>
                      </a:r>
                    </a:p>
                    <a:p>
                      <a:pPr marL="0" marR="0" lvl="0" indent="0" algn="ctr" defTabSz="914400" rtl="0" eaLnBrk="0" fontAlgn="base" latinLnBrk="0" hangingPunct="0">
                        <a:lnSpc>
                          <a:spcPts val="1500"/>
                        </a:lnSpc>
                        <a:spcBef>
                          <a:spcPct val="0"/>
                        </a:spcBef>
                        <a:spcAft>
                          <a:spcPct val="0"/>
                        </a:spcAft>
                        <a:buClrTx/>
                        <a:buSzTx/>
                        <a:buFont typeface="Arial" charset="0"/>
                        <a:buNone/>
                        <a:tabLst/>
                      </a:pPr>
                      <a:r>
                        <a:rPr kumimoji="0" lang="ru-RU" sz="1400" b="1" i="0" u="none" strike="noStrike" cap="none" normalizeH="0" baseline="0">
                          <a:ln>
                            <a:noFill/>
                          </a:ln>
                          <a:solidFill>
                            <a:schemeClr val="tx1"/>
                          </a:solidFill>
                          <a:effectLst/>
                          <a:latin typeface="Times New Roman" pitchFamily="18" charset="0"/>
                        </a:rPr>
                        <a:t>з ППА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00"/>
                        </a:lnSpc>
                        <a:spcBef>
                          <a:spcPct val="0"/>
                        </a:spcBef>
                        <a:spcAft>
                          <a:spcPct val="0"/>
                        </a:spcAft>
                        <a:buClrTx/>
                        <a:buSzTx/>
                        <a:buFont typeface="Arial" charset="0"/>
                        <a:buNone/>
                        <a:tabLst/>
                      </a:pPr>
                      <a:r>
                        <a:rPr kumimoji="0" lang="ru-RU" sz="1400" b="1" i="0" u="none" strike="noStrike" cap="none" normalizeH="0" baseline="0">
                          <a:ln>
                            <a:noFill/>
                          </a:ln>
                          <a:solidFill>
                            <a:schemeClr val="tx1"/>
                          </a:solidFill>
                          <a:effectLst/>
                          <a:latin typeface="Times New Roman" pitchFamily="18" charset="0"/>
                        </a:rPr>
                        <a:t>Членство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00"/>
                        </a:lnSpc>
                        <a:spcBef>
                          <a:spcPct val="0"/>
                        </a:spcBef>
                        <a:spcAft>
                          <a:spcPct val="0"/>
                        </a:spcAft>
                        <a:buClrTx/>
                        <a:buSzTx/>
                        <a:buFont typeface="Arial" charset="0"/>
                        <a:buNone/>
                        <a:tabLst/>
                      </a:pPr>
                      <a:r>
                        <a:rPr kumimoji="0" lang="ru-RU" sz="1400" b="1" i="0" u="none" strike="noStrike" cap="none" normalizeH="0" baseline="0">
                          <a:ln>
                            <a:noFill/>
                          </a:ln>
                          <a:solidFill>
                            <a:schemeClr val="tx1"/>
                          </a:solidFill>
                          <a:effectLst/>
                          <a:latin typeface="Times New Roman" pitchFamily="18" charset="0"/>
                        </a:rPr>
                        <a:t>Реєстрація</a:t>
                      </a:r>
                    </a:p>
                    <a:p>
                      <a:pPr marL="0" marR="0" lvl="0" indent="0" algn="ctr" defTabSz="914400" rtl="0" eaLnBrk="0" fontAlgn="base" latinLnBrk="0" hangingPunct="0">
                        <a:lnSpc>
                          <a:spcPts val="1500"/>
                        </a:lnSpc>
                        <a:spcBef>
                          <a:spcPct val="0"/>
                        </a:spcBef>
                        <a:spcAft>
                          <a:spcPct val="0"/>
                        </a:spcAft>
                        <a:buClrTx/>
                        <a:buSzTx/>
                        <a:buFont typeface="Arial" charset="0"/>
                        <a:buNone/>
                        <a:tabLst/>
                      </a:pPr>
                      <a:endParaRPr kumimoji="0" lang="ru-RU" sz="1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00"/>
                        </a:lnSpc>
                        <a:spcBef>
                          <a:spcPct val="0"/>
                        </a:spcBef>
                        <a:spcAft>
                          <a:spcPct val="0"/>
                        </a:spcAft>
                        <a:buClrTx/>
                        <a:buSzTx/>
                        <a:buFont typeface="Arial" charset="0"/>
                        <a:buNone/>
                        <a:tabLst/>
                      </a:pPr>
                      <a:r>
                        <a:rPr kumimoji="0" lang="ru-RU" sz="1400" b="1" i="0" u="none" strike="noStrike" cap="none" normalizeH="0" baseline="0">
                          <a:ln>
                            <a:noFill/>
                          </a:ln>
                          <a:solidFill>
                            <a:schemeClr val="tx1"/>
                          </a:solidFill>
                          <a:effectLst/>
                          <a:latin typeface="Times New Roman" pitchFamily="18" charset="0"/>
                        </a:rPr>
                        <a:t>Аутсор-синг</a:t>
                      </a:r>
                    </a:p>
                    <a:p>
                      <a:pPr marL="0" marR="0" lvl="0" indent="0" algn="ctr" defTabSz="914400" rtl="0" eaLnBrk="0" fontAlgn="base" latinLnBrk="0" hangingPunct="0">
                        <a:lnSpc>
                          <a:spcPts val="1500"/>
                        </a:lnSpc>
                        <a:spcBef>
                          <a:spcPct val="0"/>
                        </a:spcBef>
                        <a:spcAft>
                          <a:spcPct val="0"/>
                        </a:spcAft>
                        <a:buClrTx/>
                        <a:buSzTx/>
                        <a:buFont typeface="Arial" charset="0"/>
                        <a:buNone/>
                        <a:tabLst/>
                      </a:pPr>
                      <a:endParaRPr kumimoji="0" lang="ru-RU" sz="1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00"/>
                        </a:lnSpc>
                        <a:spcBef>
                          <a:spcPct val="0"/>
                        </a:spcBef>
                        <a:spcAft>
                          <a:spcPct val="0"/>
                        </a:spcAft>
                        <a:buClrTx/>
                        <a:buSzTx/>
                        <a:buFont typeface="Arial" charset="0"/>
                        <a:buNone/>
                        <a:tabLst/>
                      </a:pPr>
                      <a:r>
                        <a:rPr kumimoji="0" lang="ru-RU" sz="1400" b="1" i="0" u="none" strike="noStrike" cap="none" normalizeH="0" baseline="0">
                          <a:ln>
                            <a:noFill/>
                          </a:ln>
                          <a:solidFill>
                            <a:schemeClr val="tx1"/>
                          </a:solidFill>
                          <a:effectLst/>
                          <a:latin typeface="Times New Roman" pitchFamily="18" charset="0"/>
                        </a:rPr>
                        <a:t>Клієнти</a:t>
                      </a:r>
                    </a:p>
                    <a:p>
                      <a:pPr marL="0" marR="0" lvl="0" indent="0" algn="ctr" defTabSz="914400" rtl="0" eaLnBrk="0" fontAlgn="base" latinLnBrk="0" hangingPunct="0">
                        <a:lnSpc>
                          <a:spcPts val="1500"/>
                        </a:lnSpc>
                        <a:spcBef>
                          <a:spcPct val="0"/>
                        </a:spcBef>
                        <a:spcAft>
                          <a:spcPct val="0"/>
                        </a:spcAft>
                        <a:buClrTx/>
                        <a:buSzTx/>
                        <a:buFont typeface="Arial" charset="0"/>
                        <a:buNone/>
                        <a:tabLst/>
                      </a:pPr>
                      <a:endParaRPr kumimoji="0" lang="ru-RU" sz="1400" b="1"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288">
                <a:tc>
                  <a:txBody>
                    <a:bodyPr/>
                    <a:lstStyle/>
                    <a:p>
                      <a:pPr marL="0" marR="0" lvl="0" indent="0" algn="just" defTabSz="914400" rtl="0" eaLnBrk="0" fontAlgn="base" latinLnBrk="0" hangingPunct="0">
                        <a:lnSpc>
                          <a:spcPct val="100000"/>
                        </a:lnSpc>
                        <a:spcBef>
                          <a:spcPct val="0"/>
                        </a:spcBef>
                        <a:spcAft>
                          <a:spcPct val="0"/>
                        </a:spcAft>
                        <a:buClrTx/>
                        <a:buSzTx/>
                        <a:buFont typeface="Arial" charset="0"/>
                        <a:buNone/>
                        <a:tabLst/>
                      </a:pPr>
                      <a:r>
                        <a:rPr kumimoji="0" lang="ru-RU" sz="1500" b="0" i="0" u="none" strike="noStrike" cap="none" normalizeH="0" baseline="0">
                          <a:ln>
                            <a:noFill/>
                          </a:ln>
                          <a:solidFill>
                            <a:schemeClr val="tx1"/>
                          </a:solidFill>
                          <a:effectLst/>
                          <a:latin typeface="Times New Roman" pitchFamily="18" charset="0"/>
                        </a:rPr>
                        <a:t>Окремий департамент органу влади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7675">
                <a:tc>
                  <a:txBody>
                    <a:bodyPr/>
                    <a:lstStyle/>
                    <a:p>
                      <a:pPr marL="0" marR="0" lvl="0" indent="0" algn="just" defTabSz="914400" rtl="0" eaLnBrk="0" fontAlgn="base" latinLnBrk="0" hangingPunct="0">
                        <a:lnSpc>
                          <a:spcPct val="100000"/>
                        </a:lnSpc>
                        <a:spcBef>
                          <a:spcPct val="0"/>
                        </a:spcBef>
                        <a:spcAft>
                          <a:spcPct val="0"/>
                        </a:spcAft>
                        <a:buClrTx/>
                        <a:buSzTx/>
                        <a:buFont typeface="Arial" charset="0"/>
                        <a:buNone/>
                        <a:tabLst/>
                      </a:pPr>
                      <a:r>
                        <a:rPr kumimoji="0" lang="ru-RU" sz="1500" b="0" i="0" u="none" strike="noStrike" cap="none" normalizeH="0" baseline="0">
                          <a:ln>
                            <a:noFill/>
                          </a:ln>
                          <a:solidFill>
                            <a:schemeClr val="tx1"/>
                          </a:solidFill>
                          <a:effectLst/>
                          <a:latin typeface="Times New Roman" pitchFamily="18" charset="0"/>
                        </a:rPr>
                        <a:t>Партнерство органів влади, що</a:t>
                      </a:r>
                    </a:p>
                    <a:p>
                      <a:pPr marL="0" marR="0" lvl="0" indent="0" algn="just" defTabSz="914400" rtl="0" eaLnBrk="0" fontAlgn="base" latinLnBrk="0" hangingPunct="0">
                        <a:lnSpc>
                          <a:spcPct val="100000"/>
                        </a:lnSpc>
                        <a:spcBef>
                          <a:spcPct val="0"/>
                        </a:spcBef>
                        <a:spcAft>
                          <a:spcPct val="0"/>
                        </a:spcAft>
                        <a:buClrTx/>
                        <a:buSzTx/>
                        <a:buFont typeface="Arial" charset="0"/>
                        <a:buNone/>
                        <a:tabLst/>
                      </a:pPr>
                      <a:r>
                        <a:rPr kumimoji="0" lang="ru-RU" sz="1500" b="0" i="0" u="none" strike="noStrike" cap="none" normalizeH="0" baseline="0">
                          <a:ln>
                            <a:noFill/>
                          </a:ln>
                          <a:solidFill>
                            <a:schemeClr val="tx1"/>
                          </a:solidFill>
                          <a:effectLst/>
                          <a:latin typeface="Times New Roman" pitchFamily="18" charset="0"/>
                        </a:rPr>
                        <a:t>управляється партнерами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1513">
                <a:tc>
                  <a:txBody>
                    <a:bodyPr/>
                    <a:lstStyle/>
                    <a:p>
                      <a:pPr marL="0" marR="0" lvl="0" indent="0" algn="just" defTabSz="914400" rtl="0" eaLnBrk="0" fontAlgn="base" latinLnBrk="0" hangingPunct="0">
                        <a:lnSpc>
                          <a:spcPct val="90000"/>
                        </a:lnSpc>
                        <a:spcBef>
                          <a:spcPts val="1000"/>
                        </a:spcBef>
                        <a:spcAft>
                          <a:spcPct val="0"/>
                        </a:spcAft>
                        <a:buClrTx/>
                        <a:buSzTx/>
                        <a:buFont typeface="Arial" charset="0"/>
                        <a:buNone/>
                        <a:tabLst/>
                      </a:pPr>
                      <a:r>
                        <a:rPr kumimoji="0" lang="ru-RU" sz="1500" b="0" i="0" u="none" strike="noStrike" cap="none" normalizeH="0" baseline="0">
                          <a:ln>
                            <a:noFill/>
                          </a:ln>
                          <a:solidFill>
                            <a:schemeClr val="tx1"/>
                          </a:solidFill>
                          <a:effectLst/>
                          <a:latin typeface="Times New Roman" pitchFamily="18" charset="0"/>
                        </a:rPr>
                        <a:t>Партнерство органів влади, що управляється спільним менеджментом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3700">
                <a:tc>
                  <a:txBody>
                    <a:bodyPr/>
                    <a:lstStyle/>
                    <a:p>
                      <a:pPr marL="0" marR="0" lvl="0" indent="0" algn="just" defTabSz="914400" rtl="0" eaLnBrk="0" fontAlgn="base" latinLnBrk="0" hangingPunct="0">
                        <a:lnSpc>
                          <a:spcPct val="90000"/>
                        </a:lnSpc>
                        <a:spcBef>
                          <a:spcPct val="0"/>
                        </a:spcBef>
                        <a:spcAft>
                          <a:spcPct val="0"/>
                        </a:spcAft>
                        <a:buClrTx/>
                        <a:buSzTx/>
                        <a:buFont typeface="Arial" charset="0"/>
                        <a:buNone/>
                        <a:tabLst/>
                      </a:pPr>
                      <a:r>
                        <a:rPr kumimoji="0" lang="ru-RU" sz="1500" b="0" i="0" u="none" strike="noStrike" cap="none" normalizeH="0" baseline="0">
                          <a:ln>
                            <a:noFill/>
                          </a:ln>
                          <a:solidFill>
                            <a:schemeClr val="tx1"/>
                          </a:solidFill>
                          <a:effectLst/>
                          <a:latin typeface="Times New Roman" pitchFamily="18" charset="0"/>
                        </a:rPr>
                        <a:t>Орган(и) влади, що спрямовують</a:t>
                      </a:r>
                    </a:p>
                    <a:p>
                      <a:pPr marL="0" marR="0" lvl="0" indent="0" algn="just" defTabSz="914400" rtl="0" eaLnBrk="0" fontAlgn="base" latinLnBrk="0" hangingPunct="0">
                        <a:lnSpc>
                          <a:spcPct val="90000"/>
                        </a:lnSpc>
                        <a:spcBef>
                          <a:spcPct val="0"/>
                        </a:spcBef>
                        <a:spcAft>
                          <a:spcPct val="0"/>
                        </a:spcAft>
                        <a:buClrTx/>
                        <a:buSzTx/>
                        <a:buFont typeface="Arial" charset="0"/>
                        <a:buNone/>
                        <a:tabLst/>
                      </a:pPr>
                      <a:r>
                        <a:rPr kumimoji="0" lang="ru-RU" sz="1500" b="0" i="0" u="none" strike="noStrike" cap="none" normalizeH="0" baseline="0">
                          <a:ln>
                            <a:noFill/>
                          </a:ln>
                          <a:solidFill>
                            <a:schemeClr val="tx1"/>
                          </a:solidFill>
                          <a:effectLst/>
                          <a:latin typeface="Times New Roman" pitchFamily="18" charset="0"/>
                        </a:rPr>
                        <a:t>частину робіт на аутсорсинг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1513">
                <a:tc>
                  <a:txBody>
                    <a:bodyPr/>
                    <a:lstStyle/>
                    <a:p>
                      <a:pPr marL="0" marR="0" lvl="0" indent="0" algn="just" defTabSz="914400" rtl="0" eaLnBrk="0" fontAlgn="base" latinLnBrk="0" hangingPunct="0">
                        <a:lnSpc>
                          <a:spcPct val="90000"/>
                        </a:lnSpc>
                        <a:spcBef>
                          <a:spcPct val="0"/>
                        </a:spcBef>
                        <a:spcAft>
                          <a:spcPct val="0"/>
                        </a:spcAft>
                        <a:buClrTx/>
                        <a:buSzTx/>
                        <a:buFont typeface="Arial" charset="0"/>
                        <a:buNone/>
                        <a:tabLst/>
                      </a:pPr>
                      <a:r>
                        <a:rPr kumimoji="0" lang="ru-RU" sz="1500" b="0" i="0" u="none" strike="noStrike" cap="none" normalizeH="0" baseline="0">
                          <a:ln>
                            <a:noFill/>
                          </a:ln>
                          <a:solidFill>
                            <a:schemeClr val="tx1"/>
                          </a:solidFill>
                          <a:effectLst/>
                          <a:latin typeface="Times New Roman" pitchFamily="18" charset="0"/>
                        </a:rPr>
                        <a:t>Партнерство влади і бізнесу, що має</a:t>
                      </a:r>
                    </a:p>
                    <a:p>
                      <a:pPr marL="0" marR="0" lvl="0" indent="0" algn="just" defTabSz="914400" rtl="0" eaLnBrk="0" fontAlgn="base" latinLnBrk="0" hangingPunct="0">
                        <a:lnSpc>
                          <a:spcPct val="90000"/>
                        </a:lnSpc>
                        <a:spcBef>
                          <a:spcPct val="0"/>
                        </a:spcBef>
                        <a:spcAft>
                          <a:spcPct val="0"/>
                        </a:spcAft>
                        <a:buClrTx/>
                        <a:buSzTx/>
                        <a:buFont typeface="Arial" charset="0"/>
                        <a:buNone/>
                        <a:tabLst/>
                      </a:pPr>
                      <a:r>
                        <a:rPr kumimoji="0" lang="ru-RU" sz="1500" b="0" i="0" u="none" strike="noStrike" cap="none" normalizeH="0" baseline="0">
                          <a:ln>
                            <a:noFill/>
                          </a:ln>
                          <a:solidFill>
                            <a:schemeClr val="tx1"/>
                          </a:solidFill>
                          <a:effectLst/>
                          <a:latin typeface="Times New Roman" pitchFamily="18" charset="0"/>
                        </a:rPr>
                        <a:t>певні функції, здебільшого у формі</a:t>
                      </a:r>
                    </a:p>
                    <a:p>
                      <a:pPr marL="0" marR="0" lvl="0" indent="0" algn="just" defTabSz="914400" rtl="0" eaLnBrk="0" fontAlgn="base" latinLnBrk="0" hangingPunct="0">
                        <a:lnSpc>
                          <a:spcPct val="90000"/>
                        </a:lnSpc>
                        <a:spcBef>
                          <a:spcPct val="0"/>
                        </a:spcBef>
                        <a:spcAft>
                          <a:spcPct val="0"/>
                        </a:spcAft>
                        <a:buClrTx/>
                        <a:buSzTx/>
                        <a:buFont typeface="Arial" charset="0"/>
                        <a:buNone/>
                        <a:tabLst/>
                      </a:pPr>
                      <a:r>
                        <a:rPr kumimoji="0" lang="ru-RU" sz="1500" b="0" i="0" u="none" strike="noStrike" cap="none" normalizeH="0" baseline="0">
                          <a:ln>
                            <a:noFill/>
                          </a:ln>
                          <a:solidFill>
                            <a:schemeClr val="tx1"/>
                          </a:solidFill>
                          <a:effectLst/>
                          <a:latin typeface="Times New Roman" pitchFamily="18" charset="0"/>
                        </a:rPr>
                        <a:t>некомерційної організації</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73100">
                <a:tc>
                  <a:txBody>
                    <a:bodyPr/>
                    <a:lstStyle/>
                    <a:p>
                      <a:pPr marL="0" marR="0" lvl="0" indent="0" algn="just" defTabSz="914400" rtl="0" eaLnBrk="0" fontAlgn="base" latinLnBrk="0" hangingPunct="0">
                        <a:lnSpc>
                          <a:spcPct val="90000"/>
                        </a:lnSpc>
                        <a:spcBef>
                          <a:spcPct val="0"/>
                        </a:spcBef>
                        <a:spcAft>
                          <a:spcPct val="0"/>
                        </a:spcAft>
                        <a:buClrTx/>
                        <a:buSzTx/>
                        <a:buFont typeface="Arial" charset="0"/>
                        <a:buNone/>
                        <a:tabLst/>
                      </a:pPr>
                      <a:r>
                        <a:rPr kumimoji="0" lang="ru-RU" sz="1500" b="0" i="0" u="none" strike="noStrike" cap="none" normalizeH="0" baseline="0">
                          <a:ln>
                            <a:noFill/>
                          </a:ln>
                          <a:solidFill>
                            <a:schemeClr val="tx1"/>
                          </a:solidFill>
                          <a:effectLst/>
                          <a:latin typeface="Times New Roman" pitchFamily="18" charset="0"/>
                        </a:rPr>
                        <a:t>Асоціація чи часткова комерційна</a:t>
                      </a:r>
                    </a:p>
                    <a:p>
                      <a:pPr marL="0" marR="0" lvl="0" indent="0" algn="just" defTabSz="914400" rtl="0" eaLnBrk="0" fontAlgn="base" latinLnBrk="0" hangingPunct="0">
                        <a:lnSpc>
                          <a:spcPct val="90000"/>
                        </a:lnSpc>
                        <a:spcBef>
                          <a:spcPct val="0"/>
                        </a:spcBef>
                        <a:spcAft>
                          <a:spcPct val="0"/>
                        </a:spcAft>
                        <a:buClrTx/>
                        <a:buSzTx/>
                        <a:buFont typeface="Arial" charset="0"/>
                        <a:buNone/>
                        <a:tabLst/>
                      </a:pPr>
                      <a:r>
                        <a:rPr kumimoji="0" lang="ru-RU" sz="1500" b="0" i="0" u="none" strike="noStrike" cap="none" normalizeH="0" baseline="0">
                          <a:ln>
                            <a:noFill/>
                          </a:ln>
                          <a:solidFill>
                            <a:schemeClr val="tx1"/>
                          </a:solidFill>
                          <a:effectLst/>
                          <a:latin typeface="Times New Roman" pitchFamily="18" charset="0"/>
                        </a:rPr>
                        <a:t>структура, що повністю фінансується приватним сектором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uk-UA" sz="1400" b="0" i="0" u="none" strike="noStrike" cap="none" normalizeH="0" baseline="0">
                          <a:ln>
                            <a:noFill/>
                          </a:ln>
                          <a:solidFill>
                            <a:schemeClr val="tx1"/>
                          </a:solidFill>
                          <a:effectLst/>
                          <a:latin typeface="Times New Roman" pitchFamily="18" charset="0"/>
                        </a:rPr>
                        <a:t>+</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a:xfrm>
            <a:off x="3327400" y="0"/>
            <a:ext cx="5537200" cy="1423988"/>
          </a:xfrm>
        </p:spPr>
        <p:txBody>
          <a:bodyPr/>
          <a:lstStyle/>
          <a:p>
            <a:pPr algn="ctr" eaLnBrk="1" hangingPunct="1"/>
            <a:r>
              <a:rPr lang="uk-UA" sz="2400">
                <a:latin typeface="Times New Roman" pitchFamily="18" charset="0"/>
              </a:rPr>
              <a:t>Розглянемо один з варіантів </a:t>
            </a:r>
            <a:br>
              <a:rPr lang="uk-UA" sz="2400">
                <a:latin typeface="Times New Roman" pitchFamily="18" charset="0"/>
              </a:rPr>
            </a:br>
            <a:r>
              <a:rPr lang="uk-UA" sz="2400">
                <a:latin typeface="Times New Roman" pitchFamily="18" charset="0"/>
              </a:rPr>
              <a:t>організаційної структури та змішаного</a:t>
            </a:r>
            <a:br>
              <a:rPr lang="uk-UA" sz="2400">
                <a:latin typeface="Times New Roman" pitchFamily="18" charset="0"/>
              </a:rPr>
            </a:br>
            <a:r>
              <a:rPr lang="uk-UA" sz="2400">
                <a:latin typeface="Times New Roman" pitchFamily="18" charset="0"/>
              </a:rPr>
              <a:t>фінансування організації з менеджменту</a:t>
            </a:r>
            <a:br>
              <a:rPr lang="uk-UA" sz="2400">
                <a:latin typeface="Times New Roman" pitchFamily="18" charset="0"/>
              </a:rPr>
            </a:br>
            <a:r>
              <a:rPr lang="uk-UA" sz="2400">
                <a:latin typeface="Times New Roman" pitchFamily="18" charset="0"/>
              </a:rPr>
              <a:t> дестинації на прикладі </a:t>
            </a:r>
            <a:r>
              <a:rPr lang="uk-UA" sz="2400" b="1">
                <a:latin typeface="Times New Roman" pitchFamily="18" charset="0"/>
              </a:rPr>
              <a:t>Австрії.</a:t>
            </a:r>
            <a:endParaRPr lang="ru-RU" sz="2400" b="1">
              <a:latin typeface="Times New Roman" pitchFamily="18" charset="0"/>
            </a:endParaRPr>
          </a:p>
        </p:txBody>
      </p:sp>
      <p:pic>
        <p:nvPicPr>
          <p:cNvPr id="30722" name="image2.png"/>
          <p:cNvPicPr>
            <a:picLocks noGrp="1"/>
          </p:cNvPicPr>
          <p:nvPr>
            <p:ph idx="1"/>
          </p:nvPr>
        </p:nvPicPr>
        <p:blipFill>
          <a:blip r:embed="rId2" cstate="print"/>
          <a:srcRect/>
          <a:stretch>
            <a:fillRect/>
          </a:stretch>
        </p:blipFill>
        <p:spPr>
          <a:xfrm>
            <a:off x="9110663" y="190500"/>
            <a:ext cx="2555875" cy="1309688"/>
          </a:xfrm>
        </p:spPr>
      </p:pic>
      <p:pic>
        <p:nvPicPr>
          <p:cNvPr id="30723" name="image1.png" descr="ÐÐ°ÑÑÐ¸Ð½ÐºÐ¸ Ð¿Ð¾ Ð·Ð°Ð¿ÑÐ¾ÑÑ erasmus+ logo transparent"/>
          <p:cNvPicPr>
            <a:picLocks noChangeAspect="1" noChangeArrowheads="1"/>
          </p:cNvPicPr>
          <p:nvPr/>
        </p:nvPicPr>
        <p:blipFill>
          <a:blip r:embed="rId3" cstate="print"/>
          <a:srcRect/>
          <a:stretch>
            <a:fillRect/>
          </a:stretch>
        </p:blipFill>
        <p:spPr bwMode="auto">
          <a:xfrm>
            <a:off x="231775" y="190500"/>
            <a:ext cx="3079750" cy="666750"/>
          </a:xfrm>
          <a:prstGeom prst="rect">
            <a:avLst/>
          </a:prstGeom>
          <a:noFill/>
          <a:ln w="9525">
            <a:noFill/>
            <a:miter lim="800000"/>
            <a:headEnd/>
            <a:tailEnd/>
          </a:ln>
        </p:spPr>
      </p:pic>
      <p:sp>
        <p:nvSpPr>
          <p:cNvPr id="30725" name="Rectangle 5"/>
          <p:cNvSpPr>
            <a:spLocks noChangeArrowheads="1"/>
          </p:cNvSpPr>
          <p:nvPr/>
        </p:nvSpPr>
        <p:spPr bwMode="auto">
          <a:xfrm>
            <a:off x="0" y="1327150"/>
            <a:ext cx="12192000" cy="5578475"/>
          </a:xfrm>
          <a:prstGeom prst="rect">
            <a:avLst/>
          </a:prstGeom>
          <a:noFill/>
          <a:ln w="9525">
            <a:noFill/>
            <a:miter lim="800000"/>
            <a:headEnd/>
            <a:tailEnd/>
          </a:ln>
          <a:effectLst/>
        </p:spPr>
        <p:txBody>
          <a:bodyPr>
            <a:spAutoFit/>
          </a:bodyPr>
          <a:lstStyle/>
          <a:p>
            <a:pPr indent="444500" algn="just"/>
            <a:r>
              <a:rPr lang="ru-RU" sz="2000">
                <a:latin typeface="Times New Roman" pitchFamily="18" charset="0"/>
              </a:rPr>
              <a:t>Австрійський національний туристичний офіс (АНТО) був заснований Міністерством економіки та Торговою палатою Австрії в 1954 р. Бюджет АНТО складається з часток його членів: Міністерства економіки, сім'ї та молоді (75 %), торгової палати Австрії (25 %), а також фінансується за рахунок участі австрійської туріндустрії (місцеві та регіональні туристичні компанії та підприємства) в маркетингових заходах. Рада з туризму Відня (Vienna Tourist Board) створена в 1955 р. і представляє собою регіональну та місцеву ОМД. Вона є некомерційною організацією з бюджетом (2013 р.) у 24 600 000 євро, з яких: 69 % надходить за рахунок місцевого податку засобів розміщення, що становить 3,2% від нетто вартості готельного номера; 11 % виділяється з міського бюджету; 2 % поповнюються Торгово- промисловою палатою Відня; 18 % – з власних доходів. Більша частина бюджету (до 57 %) витрачається на маркетингову діяльність: рекламні кампанії, видавництво рекламних матеріалів, комунікаційний менеджмент, діяльність конгрес-бюро, інформаційну підтримку туристів тощо. Приблизно 31 % витрачається на персонал і 12 % становлять поточні витрати. Штат співробітників нараховує 114 чоловік[11]. Організаційно-управлінська структура, функції та ініціативи Ради з туризмуВідня свідчать про успішне співробітництво з державним і приватним секторами економіки. Представники туристичної індустрії та інших галузей залучаються до діяльності з просування Відня як туристичної дестинації допомогою: членства в Міжнародному клубі експертів Відня (для персоналу готелів Відня; турагентів і туроператорів, що реалізують тури до Відня); картки знижок Відня; експертних комітетів; подання пропозицій бізнесу на сайті (www.vienna.info); відділу зв'язків з громадськістю.</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a:xfrm>
            <a:off x="1574800" y="0"/>
            <a:ext cx="8318500" cy="2097088"/>
          </a:xfrm>
        </p:spPr>
        <p:txBody>
          <a:bodyPr/>
          <a:lstStyle/>
          <a:p>
            <a:pPr algn="ctr" eaLnBrk="1" hangingPunct="1">
              <a:tabLst>
                <a:tab pos="2247900" algn="l"/>
                <a:tab pos="3492500" algn="l"/>
              </a:tabLst>
            </a:pPr>
            <a:br>
              <a:rPr lang="uk-UA" sz="2000">
                <a:latin typeface="Times New Roman" pitchFamily="18" charset="0"/>
              </a:rPr>
            </a:br>
            <a:r>
              <a:rPr lang="uk-UA" sz="2000" b="1">
                <a:latin typeface="Times New Roman" pitchFamily="18" charset="0"/>
              </a:rPr>
              <a:t>Ускладнення зовнішнього середовища, ризикованість глобального</a:t>
            </a:r>
            <a:br>
              <a:rPr lang="uk-UA" sz="2000" b="1">
                <a:latin typeface="Times New Roman" pitchFamily="18" charset="0"/>
              </a:rPr>
            </a:br>
            <a:r>
              <a:rPr lang="uk-UA" sz="2000" b="1">
                <a:latin typeface="Times New Roman" pitchFamily="18" charset="0"/>
              </a:rPr>
              <a:t>середовища бізнесу, необхідність доступу до глобальних ринків, а також набору інформаційних технологій для координації внутрішньоорганізаційної роботи, фінансові проблеми актуалізують інтеграційні процеси в туризмі за участю органів місцевого самоврядування, об'єднань туристичних фірм з горизонтальними та вертикальними взаємозв'язками</a:t>
            </a:r>
            <a:endParaRPr lang="ru-RU" sz="2000" b="1">
              <a:latin typeface="Times New Roman" pitchFamily="18" charset="0"/>
            </a:endParaRPr>
          </a:p>
        </p:txBody>
      </p:sp>
      <p:pic>
        <p:nvPicPr>
          <p:cNvPr id="31746" name="image1.png" descr="ÐÐ°ÑÑÐ¸Ð½ÐºÐ¸ Ð¿Ð¾ Ð·Ð°Ð¿ÑÐ¾ÑÑ erasmus+ logo transparent"/>
          <p:cNvPicPr>
            <a:picLocks noGrp="1"/>
          </p:cNvPicPr>
          <p:nvPr>
            <p:ph idx="1"/>
          </p:nvPr>
        </p:nvPicPr>
        <p:blipFill>
          <a:blip r:embed="rId2" cstate="print"/>
          <a:srcRect/>
          <a:stretch>
            <a:fillRect/>
          </a:stretch>
        </p:blipFill>
        <p:spPr>
          <a:xfrm>
            <a:off x="41275" y="98425"/>
            <a:ext cx="1819275" cy="990600"/>
          </a:xfrm>
        </p:spPr>
      </p:pic>
      <p:pic>
        <p:nvPicPr>
          <p:cNvPr id="31747" name="image2.png"/>
          <p:cNvPicPr>
            <a:picLocks noChangeAspect="1" noChangeArrowheads="1"/>
          </p:cNvPicPr>
          <p:nvPr/>
        </p:nvPicPr>
        <p:blipFill>
          <a:blip r:embed="rId3" cstate="print"/>
          <a:srcRect/>
          <a:stretch>
            <a:fillRect/>
          </a:stretch>
        </p:blipFill>
        <p:spPr bwMode="auto">
          <a:xfrm>
            <a:off x="9920288" y="0"/>
            <a:ext cx="2609850" cy="931863"/>
          </a:xfrm>
          <a:prstGeom prst="rect">
            <a:avLst/>
          </a:prstGeom>
          <a:noFill/>
          <a:ln w="9525">
            <a:noFill/>
            <a:miter lim="800000"/>
            <a:headEnd/>
            <a:tailEnd/>
          </a:ln>
        </p:spPr>
      </p:pic>
      <p:sp>
        <p:nvSpPr>
          <p:cNvPr id="31749" name="Rectangle 5"/>
          <p:cNvSpPr>
            <a:spLocks noChangeArrowheads="1"/>
          </p:cNvSpPr>
          <p:nvPr/>
        </p:nvSpPr>
        <p:spPr bwMode="auto">
          <a:xfrm>
            <a:off x="0" y="2308225"/>
            <a:ext cx="12192000" cy="2014538"/>
          </a:xfrm>
          <a:prstGeom prst="rect">
            <a:avLst/>
          </a:prstGeom>
          <a:noFill/>
          <a:ln w="9525">
            <a:noFill/>
            <a:miter lim="800000"/>
            <a:headEnd/>
            <a:tailEnd/>
          </a:ln>
          <a:effectLst/>
        </p:spPr>
        <p:txBody>
          <a:bodyPr>
            <a:spAutoFit/>
          </a:bodyPr>
          <a:lstStyle/>
          <a:p>
            <a:r>
              <a:rPr lang="ru-RU"/>
              <a:t>Під </a:t>
            </a:r>
            <a:r>
              <a:rPr lang="ru-RU" i="1"/>
              <a:t>інтеграцією </a:t>
            </a:r>
            <a:r>
              <a:rPr lang="ru-RU"/>
              <a:t>мається на увазі встановлення таких взаємовідносин між підприємствами, які забезпечують довгострокове зближення генеральних цілей підприємств, що інтегруються, й надають підприємствам такі переваги: зниження рівня невизначеності у постачанні та збуті, обмеження конкуренції, спрощення впровадження технологічних інновацій, зниження видатків [2]. У туризмі, як і в інших галузях, існують різні способи інтеграції – від поглинання конкурента до придбання його контрольного пакета акцій. В основі інтеграції лежить принцип об’єднання власності, ресурсів, сфер діяльності.</a:t>
            </a:r>
          </a:p>
          <a:p>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a:xfrm>
            <a:off x="4686300" y="0"/>
            <a:ext cx="4713288" cy="1144588"/>
          </a:xfrm>
        </p:spPr>
        <p:txBody>
          <a:bodyPr/>
          <a:lstStyle/>
          <a:p>
            <a:pPr algn="ctr" eaLnBrk="1" hangingPunct="1"/>
            <a:r>
              <a:rPr lang="uk-UA"/>
              <a:t> </a:t>
            </a:r>
            <a:r>
              <a:rPr lang="uk-UA" sz="2400" b="1">
                <a:latin typeface="Times New Roman" pitchFamily="18" charset="0"/>
              </a:rPr>
              <a:t>Класифікація інтеграційних</a:t>
            </a:r>
            <a:br>
              <a:rPr lang="uk-UA" sz="2400" b="1">
                <a:latin typeface="Times New Roman" pitchFamily="18" charset="0"/>
              </a:rPr>
            </a:br>
            <a:r>
              <a:rPr lang="uk-UA" sz="2400" b="1">
                <a:latin typeface="Times New Roman" pitchFamily="18" charset="0"/>
              </a:rPr>
              <a:t> процесів у туризмі</a:t>
            </a:r>
            <a:endParaRPr lang="ru-RU" sz="2400" b="1">
              <a:latin typeface="Times New Roman" pitchFamily="18" charset="0"/>
            </a:endParaRPr>
          </a:p>
        </p:txBody>
      </p:sp>
      <p:pic>
        <p:nvPicPr>
          <p:cNvPr id="32770" name="image2.png"/>
          <p:cNvPicPr>
            <a:picLocks noChangeAspect="1" noChangeArrowheads="1"/>
          </p:cNvPicPr>
          <p:nvPr/>
        </p:nvPicPr>
        <p:blipFill>
          <a:blip r:embed="rId2" cstate="print"/>
          <a:srcRect/>
          <a:stretch>
            <a:fillRect/>
          </a:stretch>
        </p:blipFill>
        <p:spPr bwMode="auto">
          <a:xfrm>
            <a:off x="9456738" y="15875"/>
            <a:ext cx="2609850" cy="1087438"/>
          </a:xfrm>
          <a:prstGeom prst="rect">
            <a:avLst/>
          </a:prstGeom>
          <a:noFill/>
          <a:ln w="9525">
            <a:noFill/>
            <a:miter lim="800000"/>
            <a:headEnd/>
            <a:tailEnd/>
          </a:ln>
        </p:spPr>
      </p:pic>
      <p:pic>
        <p:nvPicPr>
          <p:cNvPr id="32771" name="image1.png" descr="ÐÐ°ÑÑÐ¸Ð½ÐºÐ¸ Ð¿Ð¾ Ð·Ð°Ð¿ÑÐ¾ÑÑ erasmus+ logo transparent"/>
          <p:cNvPicPr>
            <a:picLocks noGrp="1"/>
          </p:cNvPicPr>
          <p:nvPr>
            <p:ph idx="1"/>
          </p:nvPr>
        </p:nvPicPr>
        <p:blipFill>
          <a:blip r:embed="rId3" cstate="print"/>
          <a:srcRect/>
          <a:stretch>
            <a:fillRect/>
          </a:stretch>
        </p:blipFill>
        <p:spPr>
          <a:xfrm>
            <a:off x="69850" y="214313"/>
            <a:ext cx="4562475" cy="990600"/>
          </a:xfrm>
        </p:spPr>
      </p:pic>
      <p:sp>
        <p:nvSpPr>
          <p:cNvPr id="32773" name="AutoShape 5"/>
          <p:cNvSpPr>
            <a:spLocks noChangeArrowheads="1"/>
          </p:cNvSpPr>
          <p:nvPr/>
        </p:nvSpPr>
        <p:spPr bwMode="auto">
          <a:xfrm>
            <a:off x="2032000" y="1358900"/>
            <a:ext cx="7785100" cy="457200"/>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uk-UA"/>
              <a:t>Класифікація інтеграції</a:t>
            </a:r>
            <a:endParaRPr lang="ru-RU"/>
          </a:p>
        </p:txBody>
      </p:sp>
      <p:sp>
        <p:nvSpPr>
          <p:cNvPr id="32774" name="AutoShape 6"/>
          <p:cNvSpPr>
            <a:spLocks noChangeArrowheads="1"/>
          </p:cNvSpPr>
          <p:nvPr/>
        </p:nvSpPr>
        <p:spPr bwMode="auto">
          <a:xfrm>
            <a:off x="609600" y="1981200"/>
            <a:ext cx="520700" cy="3416300"/>
          </a:xfrm>
          <a:prstGeom prst="flowChartProcess">
            <a:avLst/>
          </a:prstGeom>
          <a:solidFill>
            <a:schemeClr val="accent1"/>
          </a:solidFill>
          <a:ln w="9525">
            <a:solidFill>
              <a:schemeClr val="tx1"/>
            </a:solidFill>
            <a:miter lim="800000"/>
            <a:headEnd/>
            <a:tailEnd/>
          </a:ln>
          <a:effectLst/>
        </p:spPr>
        <p:txBody>
          <a:bodyPr wrap="none" anchor="ctr"/>
          <a:lstStyle/>
          <a:p>
            <a:pPr algn="ctr"/>
            <a:r>
              <a:rPr lang="uk-UA"/>
              <a:t>за напрямками</a:t>
            </a:r>
            <a:endParaRPr lang="ru-RU"/>
          </a:p>
        </p:txBody>
      </p:sp>
      <p:sp>
        <p:nvSpPr>
          <p:cNvPr id="32775" name="AutoShape 7"/>
          <p:cNvSpPr>
            <a:spLocks noChangeArrowheads="1"/>
          </p:cNvSpPr>
          <p:nvPr/>
        </p:nvSpPr>
        <p:spPr bwMode="auto">
          <a:xfrm>
            <a:off x="622300" y="5549900"/>
            <a:ext cx="495300" cy="1308100"/>
          </a:xfrm>
          <a:prstGeom prst="flowChartProcess">
            <a:avLst/>
          </a:prstGeom>
          <a:solidFill>
            <a:schemeClr val="accent1"/>
          </a:solidFill>
          <a:ln w="9525">
            <a:solidFill>
              <a:schemeClr val="tx1"/>
            </a:solidFill>
            <a:miter lim="800000"/>
            <a:headEnd/>
            <a:tailEnd/>
          </a:ln>
          <a:effectLst/>
        </p:spPr>
        <p:txBody>
          <a:bodyPr wrap="none" anchor="ctr"/>
          <a:lstStyle/>
          <a:p>
            <a:pPr algn="ctr"/>
            <a:r>
              <a:rPr lang="uk-UA"/>
              <a:t>За ітенсивністю</a:t>
            </a:r>
            <a:endParaRPr lang="ru-RU"/>
          </a:p>
        </p:txBody>
      </p:sp>
      <p:sp>
        <p:nvSpPr>
          <p:cNvPr id="32776" name="AutoShape 8"/>
          <p:cNvSpPr>
            <a:spLocks noChangeArrowheads="1"/>
          </p:cNvSpPr>
          <p:nvPr/>
        </p:nvSpPr>
        <p:spPr bwMode="auto">
          <a:xfrm>
            <a:off x="2501900" y="1828800"/>
            <a:ext cx="7378700" cy="723900"/>
          </a:xfrm>
          <a:prstGeom prst="flowChartProcess">
            <a:avLst/>
          </a:prstGeom>
          <a:solidFill>
            <a:schemeClr val="accent1"/>
          </a:solidFill>
          <a:ln w="9525">
            <a:solidFill>
              <a:schemeClr val="tx1"/>
            </a:solidFill>
            <a:miter lim="800000"/>
            <a:headEnd/>
            <a:tailEnd/>
          </a:ln>
          <a:effectLst/>
        </p:spPr>
        <p:txBody>
          <a:bodyPr wrap="none" anchor="ctr"/>
          <a:lstStyle/>
          <a:p>
            <a:pPr algn="ctr"/>
            <a:r>
              <a:rPr lang="ru-RU" i="1"/>
              <a:t>Вертикальна </a:t>
            </a:r>
            <a:r>
              <a:rPr lang="ru-RU"/>
              <a:t>- об’єднання підприємств, що пов’язані спільною </a:t>
            </a:r>
          </a:p>
          <a:p>
            <a:pPr algn="ctr"/>
            <a:r>
              <a:rPr lang="ru-RU"/>
              <a:t>участю у виробництві, продажі та споживанні</a:t>
            </a:r>
          </a:p>
        </p:txBody>
      </p:sp>
      <p:sp>
        <p:nvSpPr>
          <p:cNvPr id="32777" name="AutoShape 9"/>
          <p:cNvSpPr>
            <a:spLocks noChangeArrowheads="1"/>
          </p:cNvSpPr>
          <p:nvPr/>
        </p:nvSpPr>
        <p:spPr bwMode="auto">
          <a:xfrm>
            <a:off x="2870200" y="2552700"/>
            <a:ext cx="6921500" cy="660400"/>
          </a:xfrm>
          <a:prstGeom prst="flowChartProcess">
            <a:avLst/>
          </a:prstGeom>
          <a:solidFill>
            <a:schemeClr val="accent1"/>
          </a:solidFill>
          <a:ln w="9525">
            <a:solidFill>
              <a:schemeClr val="tx1"/>
            </a:solidFill>
            <a:miter lim="800000"/>
            <a:headEnd/>
            <a:tailEnd/>
          </a:ln>
          <a:effectLst/>
        </p:spPr>
        <p:txBody>
          <a:bodyPr wrap="none" anchor="ctr"/>
          <a:lstStyle/>
          <a:p>
            <a:pPr algn="ctr"/>
            <a:r>
              <a:rPr lang="ru-RU" i="1"/>
              <a:t>«вперед»- від туроператора до турагента (</a:t>
            </a:r>
            <a:r>
              <a:rPr lang="ru-RU"/>
              <a:t>об’єднання ключових</a:t>
            </a:r>
          </a:p>
          <a:p>
            <a:pPr algn="ctr"/>
            <a:r>
              <a:rPr lang="ru-RU"/>
              <a:t> учасників, чиї послуги необхідні для формування турпослуги)</a:t>
            </a:r>
          </a:p>
        </p:txBody>
      </p:sp>
      <p:sp>
        <p:nvSpPr>
          <p:cNvPr id="32778" name="AutoShape 10"/>
          <p:cNvSpPr>
            <a:spLocks noChangeArrowheads="1"/>
          </p:cNvSpPr>
          <p:nvPr/>
        </p:nvSpPr>
        <p:spPr bwMode="auto">
          <a:xfrm>
            <a:off x="2870200" y="3213100"/>
            <a:ext cx="6908800" cy="584200"/>
          </a:xfrm>
          <a:prstGeom prst="flowChartProcess">
            <a:avLst/>
          </a:prstGeom>
          <a:solidFill>
            <a:schemeClr val="accent1"/>
          </a:solidFill>
          <a:ln w="9525">
            <a:solidFill>
              <a:schemeClr val="tx1"/>
            </a:solidFill>
            <a:miter lim="800000"/>
            <a:headEnd/>
            <a:tailEnd/>
          </a:ln>
          <a:effectLst/>
        </p:spPr>
        <p:txBody>
          <a:bodyPr wrap="none" anchor="ctr"/>
          <a:lstStyle/>
          <a:p>
            <a:pPr algn="ctr"/>
            <a:r>
              <a:rPr lang="ru-RU" i="1"/>
              <a:t>«назад»- від туроператора до постачальника (</a:t>
            </a:r>
            <a:r>
              <a:rPr lang="ru-RU"/>
              <a:t>об’єднання</a:t>
            </a:r>
          </a:p>
          <a:p>
            <a:pPr algn="ctr"/>
            <a:r>
              <a:rPr lang="ru-RU"/>
              <a:t> з підприємствами, що беруть участь у збуті)</a:t>
            </a:r>
          </a:p>
        </p:txBody>
      </p:sp>
      <p:sp>
        <p:nvSpPr>
          <p:cNvPr id="32779" name="AutoShape 11"/>
          <p:cNvSpPr>
            <a:spLocks noChangeArrowheads="1"/>
          </p:cNvSpPr>
          <p:nvPr/>
        </p:nvSpPr>
        <p:spPr bwMode="auto">
          <a:xfrm>
            <a:off x="2235200" y="4013200"/>
            <a:ext cx="7569200" cy="520700"/>
          </a:xfrm>
          <a:prstGeom prst="flowChartProcess">
            <a:avLst/>
          </a:prstGeom>
          <a:solidFill>
            <a:schemeClr val="accent1"/>
          </a:solidFill>
          <a:ln w="9525">
            <a:solidFill>
              <a:schemeClr val="tx1"/>
            </a:solidFill>
            <a:miter lim="800000"/>
            <a:headEnd/>
            <a:tailEnd/>
          </a:ln>
          <a:effectLst/>
        </p:spPr>
        <p:txBody>
          <a:bodyPr wrap="none" anchor="ctr"/>
          <a:lstStyle/>
          <a:p>
            <a:pPr algn="ctr"/>
            <a:r>
              <a:rPr lang="ru-RU" i="1"/>
              <a:t>Горизонтальна </a:t>
            </a:r>
            <a:r>
              <a:rPr lang="ru-RU"/>
              <a:t>- об’єднання (поглинання) однотипних підприємств, що</a:t>
            </a:r>
          </a:p>
          <a:p>
            <a:pPr algn="ctr"/>
            <a:r>
              <a:rPr lang="ru-RU"/>
              <a:t>належать до одного рівня в ланцюгу створення вартості.</a:t>
            </a:r>
          </a:p>
        </p:txBody>
      </p:sp>
      <p:sp>
        <p:nvSpPr>
          <p:cNvPr id="32780" name="AutoShape 12"/>
          <p:cNvSpPr>
            <a:spLocks noChangeArrowheads="1"/>
          </p:cNvSpPr>
          <p:nvPr/>
        </p:nvSpPr>
        <p:spPr bwMode="auto">
          <a:xfrm>
            <a:off x="2247900" y="4699000"/>
            <a:ext cx="7543800" cy="431800"/>
          </a:xfrm>
          <a:prstGeom prst="flowChartProcess">
            <a:avLst/>
          </a:prstGeom>
          <a:solidFill>
            <a:schemeClr val="accent1"/>
          </a:solidFill>
          <a:ln w="9525">
            <a:solidFill>
              <a:schemeClr val="tx1"/>
            </a:solidFill>
            <a:miter lim="800000"/>
            <a:headEnd/>
            <a:tailEnd/>
          </a:ln>
          <a:effectLst/>
        </p:spPr>
        <p:txBody>
          <a:bodyPr wrap="none" anchor="ctr"/>
          <a:lstStyle/>
          <a:p>
            <a:pPr algn="ctr"/>
            <a:r>
              <a:rPr lang="ru-RU" i="1"/>
              <a:t>Конгломеративна </a:t>
            </a:r>
            <a:r>
              <a:rPr lang="ru-RU"/>
              <a:t>- об’єднання підприємств різних за профілем</a:t>
            </a:r>
          </a:p>
        </p:txBody>
      </p:sp>
      <p:sp>
        <p:nvSpPr>
          <p:cNvPr id="32781" name="AutoShape 13"/>
          <p:cNvSpPr>
            <a:spLocks noChangeArrowheads="1"/>
          </p:cNvSpPr>
          <p:nvPr/>
        </p:nvSpPr>
        <p:spPr bwMode="auto">
          <a:xfrm>
            <a:off x="2235200" y="5575300"/>
            <a:ext cx="7543800" cy="393700"/>
          </a:xfrm>
          <a:prstGeom prst="flowChartProcess">
            <a:avLst/>
          </a:prstGeom>
          <a:solidFill>
            <a:schemeClr val="accent1"/>
          </a:solidFill>
          <a:ln w="9525">
            <a:solidFill>
              <a:schemeClr val="tx1"/>
            </a:solidFill>
            <a:miter lim="800000"/>
            <a:headEnd/>
            <a:tailEnd/>
          </a:ln>
          <a:effectLst/>
        </p:spPr>
        <p:txBody>
          <a:bodyPr wrap="none" anchor="ctr"/>
          <a:lstStyle/>
          <a:p>
            <a:pPr algn="ctr"/>
            <a:r>
              <a:rPr lang="ru-RU" i="1" dirty="0" err="1"/>
              <a:t>Кооперація</a:t>
            </a:r>
            <a:r>
              <a:rPr lang="ru-RU" i="1" dirty="0"/>
              <a:t> – </a:t>
            </a:r>
            <a:r>
              <a:rPr lang="ru-RU" dirty="0" err="1"/>
              <a:t>часткова</a:t>
            </a:r>
            <a:r>
              <a:rPr lang="ru-RU" dirty="0"/>
              <a:t> </a:t>
            </a:r>
            <a:r>
              <a:rPr lang="ru-RU" dirty="0" err="1"/>
              <a:t>втрата</a:t>
            </a:r>
            <a:r>
              <a:rPr lang="ru-RU" dirty="0"/>
              <a:t> </a:t>
            </a:r>
            <a:r>
              <a:rPr lang="ru-RU" dirty="0" err="1"/>
              <a:t>економічної</a:t>
            </a:r>
            <a:r>
              <a:rPr lang="ru-RU" dirty="0"/>
              <a:t> </a:t>
            </a:r>
            <a:r>
              <a:rPr lang="ru-RU" dirty="0" err="1"/>
              <a:t>самостійності</a:t>
            </a:r>
            <a:endParaRPr lang="ru-RU" dirty="0"/>
          </a:p>
        </p:txBody>
      </p:sp>
      <p:sp>
        <p:nvSpPr>
          <p:cNvPr id="32782" name="AutoShape 14"/>
          <p:cNvSpPr>
            <a:spLocks noChangeArrowheads="1"/>
          </p:cNvSpPr>
          <p:nvPr/>
        </p:nvSpPr>
        <p:spPr bwMode="auto">
          <a:xfrm>
            <a:off x="2324100" y="6235700"/>
            <a:ext cx="7454900" cy="419100"/>
          </a:xfrm>
          <a:prstGeom prst="flowChartProcess">
            <a:avLst/>
          </a:prstGeom>
          <a:solidFill>
            <a:schemeClr val="accent1"/>
          </a:solidFill>
          <a:ln w="9525">
            <a:solidFill>
              <a:schemeClr val="tx1"/>
            </a:solidFill>
            <a:miter lim="800000"/>
            <a:headEnd/>
            <a:tailEnd/>
          </a:ln>
          <a:effectLst/>
        </p:spPr>
        <p:txBody>
          <a:bodyPr wrap="none" anchor="ctr"/>
          <a:lstStyle/>
          <a:p>
            <a:pPr algn="ctr"/>
            <a:r>
              <a:rPr lang="ru-RU" i="1"/>
              <a:t>Об’єднання – </a:t>
            </a:r>
            <a:r>
              <a:rPr lang="ru-RU"/>
              <a:t>повна втрата юридичної самостійності</a:t>
            </a:r>
          </a:p>
        </p:txBody>
      </p:sp>
      <p:sp>
        <p:nvSpPr>
          <p:cNvPr id="32786" name="Line 18"/>
          <p:cNvSpPr>
            <a:spLocks noChangeShapeType="1"/>
          </p:cNvSpPr>
          <p:nvPr/>
        </p:nvSpPr>
        <p:spPr bwMode="auto">
          <a:xfrm flipH="1" flipV="1">
            <a:off x="215900" y="1574800"/>
            <a:ext cx="1752600" cy="25400"/>
          </a:xfrm>
          <a:prstGeom prst="line">
            <a:avLst/>
          </a:prstGeom>
          <a:noFill/>
          <a:ln w="9525">
            <a:solidFill>
              <a:schemeClr val="tx1"/>
            </a:solidFill>
            <a:round/>
            <a:headEnd/>
            <a:tailEnd type="triangle" w="med" len="med"/>
          </a:ln>
          <a:effectLst/>
        </p:spPr>
        <p:txBody>
          <a:bodyPr/>
          <a:lstStyle/>
          <a:p>
            <a:endParaRPr lang="ru-RU"/>
          </a:p>
        </p:txBody>
      </p:sp>
      <p:sp>
        <p:nvSpPr>
          <p:cNvPr id="32787" name="Line 19"/>
          <p:cNvSpPr>
            <a:spLocks noChangeShapeType="1"/>
          </p:cNvSpPr>
          <p:nvPr/>
        </p:nvSpPr>
        <p:spPr bwMode="auto">
          <a:xfrm flipH="1">
            <a:off x="241300" y="1600200"/>
            <a:ext cx="12700" cy="4775200"/>
          </a:xfrm>
          <a:prstGeom prst="line">
            <a:avLst/>
          </a:prstGeom>
          <a:noFill/>
          <a:ln w="9525">
            <a:solidFill>
              <a:schemeClr val="tx1"/>
            </a:solidFill>
            <a:round/>
            <a:headEnd/>
            <a:tailEnd/>
          </a:ln>
          <a:effectLst/>
        </p:spPr>
        <p:txBody>
          <a:bodyPr/>
          <a:lstStyle/>
          <a:p>
            <a:endParaRPr lang="ru-RU"/>
          </a:p>
        </p:txBody>
      </p:sp>
      <p:sp>
        <p:nvSpPr>
          <p:cNvPr id="32788" name="Line 20"/>
          <p:cNvSpPr>
            <a:spLocks noChangeShapeType="1"/>
          </p:cNvSpPr>
          <p:nvPr/>
        </p:nvSpPr>
        <p:spPr bwMode="auto">
          <a:xfrm flipV="1">
            <a:off x="254000" y="3441700"/>
            <a:ext cx="355600" cy="12700"/>
          </a:xfrm>
          <a:prstGeom prst="line">
            <a:avLst/>
          </a:prstGeom>
          <a:noFill/>
          <a:ln w="9525">
            <a:solidFill>
              <a:schemeClr val="tx1"/>
            </a:solidFill>
            <a:round/>
            <a:headEnd/>
            <a:tailEnd type="triangle" w="med" len="med"/>
          </a:ln>
          <a:effectLst/>
        </p:spPr>
        <p:txBody>
          <a:bodyPr/>
          <a:lstStyle/>
          <a:p>
            <a:endParaRPr lang="ru-RU"/>
          </a:p>
        </p:txBody>
      </p:sp>
      <p:sp>
        <p:nvSpPr>
          <p:cNvPr id="32789" name="Line 21"/>
          <p:cNvSpPr>
            <a:spLocks noChangeShapeType="1"/>
          </p:cNvSpPr>
          <p:nvPr/>
        </p:nvSpPr>
        <p:spPr bwMode="auto">
          <a:xfrm flipV="1">
            <a:off x="228600" y="6375400"/>
            <a:ext cx="381000" cy="12700"/>
          </a:xfrm>
          <a:prstGeom prst="line">
            <a:avLst/>
          </a:prstGeom>
          <a:noFill/>
          <a:ln w="9525">
            <a:solidFill>
              <a:schemeClr val="tx1"/>
            </a:solidFill>
            <a:round/>
            <a:headEnd/>
            <a:tailEnd type="triangle" w="med" len="med"/>
          </a:ln>
          <a:effectLst/>
        </p:spPr>
        <p:txBody>
          <a:bodyPr/>
          <a:lstStyle/>
          <a:p>
            <a:endParaRPr lang="ru-RU"/>
          </a:p>
        </p:txBody>
      </p:sp>
      <p:sp>
        <p:nvSpPr>
          <p:cNvPr id="32790" name="Line 22"/>
          <p:cNvSpPr>
            <a:spLocks noChangeShapeType="1"/>
          </p:cNvSpPr>
          <p:nvPr/>
        </p:nvSpPr>
        <p:spPr bwMode="auto">
          <a:xfrm>
            <a:off x="1117600" y="2146300"/>
            <a:ext cx="1384300" cy="0"/>
          </a:xfrm>
          <a:prstGeom prst="line">
            <a:avLst/>
          </a:prstGeom>
          <a:noFill/>
          <a:ln w="9525">
            <a:solidFill>
              <a:schemeClr val="tx1"/>
            </a:solidFill>
            <a:round/>
            <a:headEnd/>
            <a:tailEnd type="triangle" w="med" len="med"/>
          </a:ln>
          <a:effectLst/>
        </p:spPr>
        <p:txBody>
          <a:bodyPr/>
          <a:lstStyle/>
          <a:p>
            <a:endParaRPr lang="ru-RU"/>
          </a:p>
        </p:txBody>
      </p:sp>
      <p:sp>
        <p:nvSpPr>
          <p:cNvPr id="32791" name="Line 23"/>
          <p:cNvSpPr>
            <a:spLocks noChangeShapeType="1"/>
          </p:cNvSpPr>
          <p:nvPr/>
        </p:nvSpPr>
        <p:spPr bwMode="auto">
          <a:xfrm>
            <a:off x="1155700" y="4152900"/>
            <a:ext cx="1079500" cy="12700"/>
          </a:xfrm>
          <a:prstGeom prst="line">
            <a:avLst/>
          </a:prstGeom>
          <a:noFill/>
          <a:ln w="9525">
            <a:solidFill>
              <a:schemeClr val="tx1"/>
            </a:solidFill>
            <a:round/>
            <a:headEnd/>
            <a:tailEnd type="triangle" w="med" len="med"/>
          </a:ln>
          <a:effectLst/>
        </p:spPr>
        <p:txBody>
          <a:bodyPr/>
          <a:lstStyle/>
          <a:p>
            <a:endParaRPr lang="ru-RU"/>
          </a:p>
        </p:txBody>
      </p:sp>
      <p:sp>
        <p:nvSpPr>
          <p:cNvPr id="32792" name="Line 24"/>
          <p:cNvSpPr>
            <a:spLocks noChangeShapeType="1"/>
          </p:cNvSpPr>
          <p:nvPr/>
        </p:nvSpPr>
        <p:spPr bwMode="auto">
          <a:xfrm>
            <a:off x="1155700" y="4813300"/>
            <a:ext cx="1079500" cy="12700"/>
          </a:xfrm>
          <a:prstGeom prst="line">
            <a:avLst/>
          </a:prstGeom>
          <a:noFill/>
          <a:ln w="9525">
            <a:solidFill>
              <a:schemeClr val="tx1"/>
            </a:solidFill>
            <a:round/>
            <a:headEnd/>
            <a:tailEnd type="triangle" w="med" len="med"/>
          </a:ln>
          <a:effectLst/>
        </p:spPr>
        <p:txBody>
          <a:bodyPr/>
          <a:lstStyle/>
          <a:p>
            <a:endParaRPr lang="ru-RU"/>
          </a:p>
        </p:txBody>
      </p:sp>
      <p:sp>
        <p:nvSpPr>
          <p:cNvPr id="32793" name="Line 25"/>
          <p:cNvSpPr>
            <a:spLocks noChangeShapeType="1"/>
          </p:cNvSpPr>
          <p:nvPr/>
        </p:nvSpPr>
        <p:spPr bwMode="auto">
          <a:xfrm flipV="1">
            <a:off x="1117600" y="5816600"/>
            <a:ext cx="1130300" cy="25400"/>
          </a:xfrm>
          <a:prstGeom prst="line">
            <a:avLst/>
          </a:prstGeom>
          <a:noFill/>
          <a:ln w="9525">
            <a:solidFill>
              <a:schemeClr val="tx1"/>
            </a:solidFill>
            <a:round/>
            <a:headEnd/>
            <a:tailEnd type="triangle" w="med" len="med"/>
          </a:ln>
          <a:effectLst/>
        </p:spPr>
        <p:txBody>
          <a:bodyPr/>
          <a:lstStyle/>
          <a:p>
            <a:endParaRPr lang="ru-RU"/>
          </a:p>
        </p:txBody>
      </p:sp>
      <p:sp>
        <p:nvSpPr>
          <p:cNvPr id="32794" name="Line 26"/>
          <p:cNvSpPr>
            <a:spLocks noChangeShapeType="1"/>
          </p:cNvSpPr>
          <p:nvPr/>
        </p:nvSpPr>
        <p:spPr bwMode="auto">
          <a:xfrm flipV="1">
            <a:off x="1168400" y="6388100"/>
            <a:ext cx="1155700" cy="25400"/>
          </a:xfrm>
          <a:prstGeom prst="line">
            <a:avLst/>
          </a:prstGeom>
          <a:noFill/>
          <a:ln w="9525">
            <a:solidFill>
              <a:schemeClr val="tx1"/>
            </a:solidFill>
            <a:round/>
            <a:headEnd/>
            <a:tailEnd type="triangle" w="med" len="med"/>
          </a:ln>
          <a:effectLst/>
        </p:spPr>
        <p:txBody>
          <a:bodyPr/>
          <a:lstStyle/>
          <a:p>
            <a:endParaRPr lang="ru-RU"/>
          </a:p>
        </p:txBody>
      </p:sp>
      <p:sp>
        <p:nvSpPr>
          <p:cNvPr id="32795" name="Line 27"/>
          <p:cNvSpPr>
            <a:spLocks noChangeShapeType="1"/>
          </p:cNvSpPr>
          <p:nvPr/>
        </p:nvSpPr>
        <p:spPr bwMode="auto">
          <a:xfrm>
            <a:off x="2489200" y="2540000"/>
            <a:ext cx="12700" cy="914400"/>
          </a:xfrm>
          <a:prstGeom prst="line">
            <a:avLst/>
          </a:prstGeom>
          <a:noFill/>
          <a:ln w="9525">
            <a:solidFill>
              <a:schemeClr val="tx1"/>
            </a:solidFill>
            <a:round/>
            <a:headEnd/>
            <a:tailEnd/>
          </a:ln>
          <a:effectLst/>
        </p:spPr>
        <p:txBody>
          <a:bodyPr/>
          <a:lstStyle/>
          <a:p>
            <a:endParaRPr lang="ru-RU"/>
          </a:p>
        </p:txBody>
      </p:sp>
      <p:sp>
        <p:nvSpPr>
          <p:cNvPr id="32796" name="Line 28"/>
          <p:cNvSpPr>
            <a:spLocks noChangeShapeType="1"/>
          </p:cNvSpPr>
          <p:nvPr/>
        </p:nvSpPr>
        <p:spPr bwMode="auto">
          <a:xfrm>
            <a:off x="2489200" y="2895600"/>
            <a:ext cx="368300" cy="0"/>
          </a:xfrm>
          <a:prstGeom prst="line">
            <a:avLst/>
          </a:prstGeom>
          <a:noFill/>
          <a:ln w="9525">
            <a:solidFill>
              <a:schemeClr val="tx1"/>
            </a:solidFill>
            <a:round/>
            <a:headEnd/>
            <a:tailEnd type="triangle" w="med" len="med"/>
          </a:ln>
          <a:effectLst/>
        </p:spPr>
        <p:txBody>
          <a:bodyPr/>
          <a:lstStyle/>
          <a:p>
            <a:endParaRPr lang="ru-RU"/>
          </a:p>
        </p:txBody>
      </p:sp>
      <p:sp>
        <p:nvSpPr>
          <p:cNvPr id="32797" name="Line 29"/>
          <p:cNvSpPr>
            <a:spLocks noChangeShapeType="1"/>
          </p:cNvSpPr>
          <p:nvPr/>
        </p:nvSpPr>
        <p:spPr bwMode="auto">
          <a:xfrm>
            <a:off x="2489200" y="3454400"/>
            <a:ext cx="355600" cy="0"/>
          </a:xfrm>
          <a:prstGeom prst="line">
            <a:avLst/>
          </a:prstGeom>
          <a:noFill/>
          <a:ln w="9525">
            <a:solidFill>
              <a:schemeClr val="tx1"/>
            </a:solidFill>
            <a:round/>
            <a:headEnd/>
            <a:tailEnd type="triangle" w="med" len="med"/>
          </a:ln>
          <a:effectLst/>
        </p:spPr>
        <p:txBody>
          <a:bodyPr/>
          <a:lstStyle/>
          <a:p>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idx="4294967295"/>
          </p:nvPr>
        </p:nvSpPr>
        <p:spPr>
          <a:xfrm>
            <a:off x="4089400" y="0"/>
            <a:ext cx="4635500" cy="1055688"/>
          </a:xfrm>
        </p:spPr>
        <p:txBody>
          <a:bodyPr/>
          <a:lstStyle/>
          <a:p>
            <a:pPr eaLnBrk="1" hangingPunct="1"/>
            <a:r>
              <a:rPr lang="uk-UA"/>
              <a:t>Форми інтеграції</a:t>
            </a:r>
            <a:endParaRPr lang="ru-RU"/>
          </a:p>
        </p:txBody>
      </p:sp>
      <p:sp>
        <p:nvSpPr>
          <p:cNvPr id="33795" name="Объект 2"/>
          <p:cNvSpPr>
            <a:spLocks noGrp="1"/>
          </p:cNvSpPr>
          <p:nvPr>
            <p:ph idx="4294967295"/>
          </p:nvPr>
        </p:nvSpPr>
        <p:spPr>
          <a:xfrm>
            <a:off x="0" y="1076325"/>
            <a:ext cx="12192000" cy="5781675"/>
          </a:xfrm>
        </p:spPr>
        <p:txBody>
          <a:bodyPr/>
          <a:lstStyle/>
          <a:p>
            <a:pPr marL="0" indent="444500" algn="just">
              <a:spcBef>
                <a:spcPct val="0"/>
              </a:spcBef>
            </a:pPr>
            <a:r>
              <a:rPr lang="ru-RU" sz="2000">
                <a:latin typeface="Times New Roman" pitchFamily="18" charset="0"/>
              </a:rPr>
              <a:t>Туристичне підприємство має більше економічних переваг за рахунок економії від масштабу виробництва, якщо воно розширюється не нарощуванням виробництва на своєму єдиному підприємстві, а створює ланцюг господарюючих одиниць. Такий підхід одночасно відповідає потребам клієнтів. По-перше, ці ланцюги «стягують» просторово розділені райони, які генерують туристичні потоки, і дестинації, що приймають їх. По-друге, краще виробляти цілий туристичний продукт частинами, що відповідає комплексному його сприйняттю споживачами, ніж концентрувати зусилля на надання одного виду послуг.</a:t>
            </a:r>
          </a:p>
          <a:p>
            <a:pPr marL="0" indent="444500" algn="just">
              <a:spcBef>
                <a:spcPct val="0"/>
              </a:spcBef>
            </a:pPr>
            <a:r>
              <a:rPr lang="ru-RU" sz="2000">
                <a:latin typeface="Times New Roman" pitchFamily="18" charset="0"/>
              </a:rPr>
              <a:t>Вертикальна інтеграція передбачає додання нових структур, розширення. Туроператори до турагентів = вертикальна «вперед». Туроператори до постачальників (авіакомпанії, готелі) = вертикальна «назад». Вертикальна інтеграція – це відкриття нових видів діяльності. Наприклад, туроператор створює своє агентство, відкриває свій гараж для трансферів, далі будує готелі, ресторани, відкриває свою авіакомпанію. У світовій практиці вертикальна інтеграція зустрічається часто, але вона можлива тільки за умови досягнення певного рівня капіталу та обороту.</a:t>
            </a:r>
          </a:p>
          <a:p>
            <a:pPr marL="0" indent="444500" algn="just">
              <a:spcBef>
                <a:spcPct val="0"/>
              </a:spcBef>
            </a:pPr>
            <a:r>
              <a:rPr lang="ru-RU" sz="2000">
                <a:latin typeface="Times New Roman" pitchFamily="18" charset="0"/>
              </a:rPr>
              <a:t>Горизонтальна інтеграція – об'єднання (поглинання) підприємств, налагодження тісної взаємодії між ними з урахуванням спільної діяльності підприємств, що випускають однорідну продукцію й використовують подібні технології. Горизонтальна інтеграція – об'єднання туристичних підприємств без втрати фінансової, юридичної, господарської самостійності. Мета інтеграції – лобіювання професійних інтересів. Горизонтальна інтеграція представлена найчастіше такими організаційно-правовими формами: асоціації, фонди, консорціуми, які організовуються шляхом створення нової юридичної особи.</a:t>
            </a:r>
          </a:p>
          <a:p>
            <a:pPr marL="0" indent="444500" algn="just">
              <a:spcBef>
                <a:spcPct val="0"/>
              </a:spcBef>
            </a:pPr>
            <a:r>
              <a:rPr lang="ru-RU" sz="2000">
                <a:latin typeface="Times New Roman" pitchFamily="18" charset="0"/>
              </a:rPr>
              <a:t>Горизонтальна інтеграція – відкриття нових маршрутів, напрямів, освоєння нових видів туризму та обслуговування (перший рівень); відкриття філій, дочірніх підприємств, що займаються аналогічною діяльністю, купівля підприємств конкурентів, формування великих об'єднань, корпорацій (другий рівень).</a:t>
            </a:r>
          </a:p>
        </p:txBody>
      </p:sp>
      <p:pic>
        <p:nvPicPr>
          <p:cNvPr id="33796" name="image2.png"/>
          <p:cNvPicPr>
            <a:picLocks noChangeAspect="1" noChangeArrowheads="1"/>
          </p:cNvPicPr>
          <p:nvPr/>
        </p:nvPicPr>
        <p:blipFill>
          <a:blip r:embed="rId2" cstate="print"/>
          <a:srcRect/>
          <a:stretch>
            <a:fillRect/>
          </a:stretch>
        </p:blipFill>
        <p:spPr bwMode="auto">
          <a:xfrm>
            <a:off x="9404350" y="31750"/>
            <a:ext cx="2609850" cy="1138238"/>
          </a:xfrm>
          <a:prstGeom prst="rect">
            <a:avLst/>
          </a:prstGeom>
          <a:noFill/>
          <a:ln w="9525">
            <a:noFill/>
            <a:miter lim="800000"/>
            <a:headEnd/>
            <a:tailEnd/>
          </a:ln>
        </p:spPr>
      </p:pic>
      <p:pic>
        <p:nvPicPr>
          <p:cNvPr id="33797" name="image1.png" descr="ÐÐ°ÑÑÐ¸Ð½ÐºÐ¸ Ð¿Ð¾ Ð·Ð°Ð¿ÑÐ¾ÑÑ erasmus+ logo transparent"/>
          <p:cNvPicPr>
            <a:picLocks noChangeAspect="1" noChangeArrowheads="1"/>
          </p:cNvPicPr>
          <p:nvPr/>
        </p:nvPicPr>
        <p:blipFill>
          <a:blip r:embed="rId3" cstate="print"/>
          <a:srcRect/>
          <a:stretch>
            <a:fillRect/>
          </a:stretch>
        </p:blipFill>
        <p:spPr bwMode="auto">
          <a:xfrm>
            <a:off x="82550" y="295275"/>
            <a:ext cx="3079750" cy="6667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a:xfrm>
            <a:off x="838200" y="0"/>
            <a:ext cx="11353800" cy="1690688"/>
          </a:xfrm>
        </p:spPr>
        <p:txBody>
          <a:bodyPr/>
          <a:lstStyle/>
          <a:p>
            <a:pPr eaLnBrk="1" hangingPunct="1"/>
            <a:r>
              <a:rPr lang="en-US"/>
              <a:t>.</a:t>
            </a:r>
            <a:endParaRPr lang="ru-RU"/>
          </a:p>
        </p:txBody>
      </p:sp>
      <p:sp>
        <p:nvSpPr>
          <p:cNvPr id="3" name="Объект 2"/>
          <p:cNvSpPr>
            <a:spLocks noGrp="1"/>
          </p:cNvSpPr>
          <p:nvPr>
            <p:ph idx="1"/>
          </p:nvPr>
        </p:nvSpPr>
        <p:spPr/>
        <p:txBody>
          <a:bodyPr rtlCol="0">
            <a:normAutofit/>
          </a:bodyPr>
          <a:lstStyle/>
          <a:p>
            <a:pPr marL="0" indent="0" eaLnBrk="1" hangingPunct="1">
              <a:lnSpc>
                <a:spcPct val="100000"/>
              </a:lnSpc>
              <a:spcBef>
                <a:spcPts val="0"/>
              </a:spcBef>
              <a:buFont typeface="Arial" panose="020B0604020202020204" pitchFamily="34" charset="0"/>
              <a:buNone/>
              <a:defRPr/>
            </a:pPr>
            <a:r>
              <a:rPr kumimoji="1" lang="en-GB" sz="2000" kern="0" dirty="0" err="1">
                <a:solidFill>
                  <a:srgbClr val="5B9BD5">
                    <a:lumMod val="75000"/>
                  </a:srgbClr>
                </a:solidFill>
                <a:ea typeface="Times New Roman" pitchFamily="18" charset="0"/>
                <a:cs typeface="StoneSans-Semibold"/>
              </a:rPr>
              <a:t>Основною</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умовою</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досягнення</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сталого</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туризму</a:t>
            </a:r>
            <a:r>
              <a:rPr kumimoji="1" lang="en-GB" sz="2000" kern="0" dirty="0">
                <a:solidFill>
                  <a:srgbClr val="5B9BD5">
                    <a:lumMod val="75000"/>
                  </a:srgbClr>
                </a:solidFill>
                <a:ea typeface="Times New Roman" pitchFamily="18" charset="0"/>
                <a:cs typeface="StoneSans-Semibold"/>
              </a:rPr>
              <a:t> є </a:t>
            </a:r>
            <a:r>
              <a:rPr kumimoji="1" lang="en-GB" sz="2000" b="1" kern="0" dirty="0" err="1">
                <a:solidFill>
                  <a:srgbClr val="5B9BD5">
                    <a:lumMod val="75000"/>
                  </a:srgbClr>
                </a:solidFill>
                <a:ea typeface="Times New Roman" pitchFamily="18" charset="0"/>
                <a:cs typeface="StoneSans-Semibold"/>
              </a:rPr>
              <a:t>співпраця</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серед</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різних</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зацікавлених</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сторін</a:t>
            </a:r>
            <a:r>
              <a:rPr kumimoji="1" lang="en-GB" sz="2000" kern="0" dirty="0">
                <a:solidFill>
                  <a:srgbClr val="5B9BD5">
                    <a:lumMod val="75000"/>
                  </a:srgbClr>
                </a:solidFill>
                <a:ea typeface="Times New Roman" pitchFamily="18" charset="0"/>
                <a:cs typeface="StoneSans-Semibold"/>
              </a:rPr>
              <a:t> у </a:t>
            </a:r>
            <a:r>
              <a:rPr kumimoji="1" lang="en-GB" sz="2000" kern="0" dirty="0" err="1">
                <a:solidFill>
                  <a:srgbClr val="5B9BD5">
                    <a:lumMod val="75000"/>
                  </a:srgbClr>
                </a:solidFill>
                <a:ea typeface="Times New Roman" pitchFamily="18" charset="0"/>
                <a:cs typeface="StoneSans-Semibold"/>
              </a:rPr>
              <a:t>регіоні</a:t>
            </a:r>
            <a:endParaRPr kumimoji="1" lang="en-GB" sz="2000" kern="0" dirty="0">
              <a:solidFill>
                <a:srgbClr val="5B9BD5">
                  <a:lumMod val="75000"/>
                </a:srgbClr>
              </a:solidFill>
              <a:ea typeface="Times New Roman" pitchFamily="18" charset="0"/>
              <a:cs typeface="StoneSans-Semibold"/>
            </a:endParaRPr>
          </a:p>
          <a:p>
            <a:pPr marL="0" indent="0" eaLnBrk="1" hangingPunct="1">
              <a:lnSpc>
                <a:spcPct val="100000"/>
              </a:lnSpc>
              <a:spcBef>
                <a:spcPts val="0"/>
              </a:spcBef>
              <a:buFont typeface="Arial" panose="020B0604020202020204" pitchFamily="34" charset="0"/>
              <a:buNone/>
              <a:defRPr/>
            </a:pPr>
            <a:endParaRPr kumimoji="1" lang="en-GB" sz="2000" kern="0" dirty="0">
              <a:solidFill>
                <a:srgbClr val="5B9BD5">
                  <a:lumMod val="75000"/>
                </a:srgbClr>
              </a:solidFill>
              <a:ea typeface="Times New Roman" pitchFamily="18" charset="0"/>
              <a:cs typeface="StoneSans-Semibold"/>
            </a:endParaRPr>
          </a:p>
          <a:p>
            <a:pPr marL="0" indent="0" eaLnBrk="1" hangingPunct="1">
              <a:lnSpc>
                <a:spcPct val="100000"/>
              </a:lnSpc>
              <a:spcBef>
                <a:spcPts val="0"/>
              </a:spcBef>
              <a:buFont typeface="Arial" panose="020B0604020202020204" pitchFamily="34" charset="0"/>
              <a:buNone/>
              <a:defRPr/>
            </a:pPr>
            <a:r>
              <a:rPr kumimoji="1" lang="en-GB" sz="2000" kern="0" dirty="0" err="1">
                <a:solidFill>
                  <a:srgbClr val="5B9BD5">
                    <a:lumMod val="75000"/>
                  </a:srgbClr>
                </a:solidFill>
                <a:ea typeface="Times New Roman" pitchFamily="18" charset="0"/>
                <a:cs typeface="StoneSans-Semibold"/>
              </a:rPr>
              <a:t>Важливо</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визначити</a:t>
            </a:r>
            <a:r>
              <a:rPr kumimoji="1" lang="en-GB" sz="2000" kern="0" dirty="0">
                <a:solidFill>
                  <a:srgbClr val="5B9BD5">
                    <a:lumMod val="75000"/>
                  </a:srgbClr>
                </a:solidFill>
                <a:ea typeface="Times New Roman" pitchFamily="18" charset="0"/>
                <a:cs typeface="StoneSans-Semibold"/>
              </a:rPr>
              <a:t> </a:t>
            </a:r>
            <a:r>
              <a:rPr kumimoji="1" lang="en-GB" sz="2000" b="1" kern="0" dirty="0" err="1">
                <a:solidFill>
                  <a:srgbClr val="5B9BD5">
                    <a:lumMod val="75000"/>
                  </a:srgbClr>
                </a:solidFill>
                <a:ea typeface="Times New Roman" pitchFamily="18" charset="0"/>
                <a:cs typeface="StoneSans-Semibold"/>
              </a:rPr>
              <a:t>синергія</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між</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туристичним</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сектором</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та</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іншими</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галузями</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сільським</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господарством</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та</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ремеслом</a:t>
            </a:r>
            <a:endParaRPr kumimoji="1" lang="en-GB" sz="2000" kern="0" dirty="0">
              <a:solidFill>
                <a:srgbClr val="5B9BD5">
                  <a:lumMod val="75000"/>
                </a:srgbClr>
              </a:solidFill>
              <a:ea typeface="Times New Roman" pitchFamily="18" charset="0"/>
              <a:cs typeface="StoneSans-Semibold"/>
            </a:endParaRPr>
          </a:p>
          <a:p>
            <a:pPr marL="0" indent="0" eaLnBrk="1" hangingPunct="1">
              <a:lnSpc>
                <a:spcPct val="100000"/>
              </a:lnSpc>
              <a:spcBef>
                <a:spcPts val="0"/>
              </a:spcBef>
              <a:buFont typeface="Arial" panose="020B0604020202020204" pitchFamily="34" charset="0"/>
              <a:buNone/>
              <a:defRPr/>
            </a:pPr>
            <a:endParaRPr kumimoji="1" lang="en-GB" sz="2000" kern="0" dirty="0">
              <a:solidFill>
                <a:srgbClr val="5B9BD5">
                  <a:lumMod val="75000"/>
                </a:srgbClr>
              </a:solidFill>
              <a:ea typeface="Times New Roman" pitchFamily="18" charset="0"/>
              <a:cs typeface="StoneSans-Semibold"/>
            </a:endParaRPr>
          </a:p>
          <a:p>
            <a:pPr marL="0" indent="0" eaLnBrk="1" hangingPunct="1">
              <a:lnSpc>
                <a:spcPct val="100000"/>
              </a:lnSpc>
              <a:spcBef>
                <a:spcPts val="0"/>
              </a:spcBef>
              <a:buFont typeface="Arial" panose="020B0604020202020204" pitchFamily="34" charset="0"/>
              <a:buNone/>
              <a:defRPr/>
            </a:pPr>
            <a:r>
              <a:rPr kumimoji="1" lang="en-GB" sz="2000" kern="0" dirty="0" err="1">
                <a:solidFill>
                  <a:srgbClr val="5B9BD5">
                    <a:lumMod val="75000"/>
                  </a:srgbClr>
                </a:solidFill>
                <a:ea typeface="Times New Roman" pitchFamily="18" charset="0"/>
                <a:cs typeface="StoneSans-Semibold"/>
              </a:rPr>
              <a:t>Наскрізь</a:t>
            </a:r>
            <a:r>
              <a:rPr kumimoji="1" lang="en-GB" sz="2000" kern="0" dirty="0">
                <a:solidFill>
                  <a:srgbClr val="5B9BD5">
                    <a:lumMod val="75000"/>
                  </a:srgbClr>
                </a:solidFill>
                <a:ea typeface="Times New Roman" pitchFamily="18" charset="0"/>
                <a:cs typeface="StoneSans-Semibold"/>
              </a:rPr>
              <a:t> </a:t>
            </a:r>
            <a:r>
              <a:rPr kumimoji="1" lang="en-GB" sz="2000" b="1" kern="0" dirty="0" err="1">
                <a:solidFill>
                  <a:srgbClr val="5B9BD5">
                    <a:lumMod val="75000"/>
                  </a:srgbClr>
                </a:solidFill>
                <a:ea typeface="Times New Roman" pitchFamily="18" charset="0"/>
                <a:cs typeface="StoneSans-Semibold"/>
              </a:rPr>
              <a:t>співпраця</a:t>
            </a:r>
            <a:r>
              <a:rPr kumimoji="1" lang="en-GB" sz="2000" b="1" kern="0" dirty="0">
                <a:solidFill>
                  <a:srgbClr val="5B9BD5">
                    <a:lumMod val="75000"/>
                  </a:srgbClr>
                </a:solidFill>
                <a:ea typeface="Times New Roman" pitchFamily="18" charset="0"/>
                <a:cs typeface="StoneSans-Semibold"/>
              </a:rPr>
              <a:t> </a:t>
            </a:r>
            <a:r>
              <a:rPr kumimoji="1" lang="en-GB" sz="2000" b="1" kern="0" dirty="0" err="1">
                <a:solidFill>
                  <a:srgbClr val="5B9BD5">
                    <a:lumMod val="75000"/>
                  </a:srgbClr>
                </a:solidFill>
                <a:ea typeface="Times New Roman" pitchFamily="18" charset="0"/>
                <a:cs typeface="StoneSans-Semibold"/>
              </a:rPr>
              <a:t>між</a:t>
            </a:r>
            <a:r>
              <a:rPr kumimoji="1" lang="en-GB" sz="2000" b="1" kern="0" dirty="0">
                <a:solidFill>
                  <a:srgbClr val="5B9BD5">
                    <a:lumMod val="75000"/>
                  </a:srgbClr>
                </a:solidFill>
                <a:ea typeface="Times New Roman" pitchFamily="18" charset="0"/>
                <a:cs typeface="StoneSans-Semibold"/>
              </a:rPr>
              <a:t> </a:t>
            </a:r>
            <a:r>
              <a:rPr kumimoji="1" lang="en-GB" sz="2000" b="1" kern="0" dirty="0" err="1">
                <a:solidFill>
                  <a:srgbClr val="5B9BD5">
                    <a:lumMod val="75000"/>
                  </a:srgbClr>
                </a:solidFill>
                <a:ea typeface="Times New Roman" pitchFamily="18" charset="0"/>
                <a:cs typeface="StoneSans-Semibold"/>
              </a:rPr>
              <a:t>зацікавленими</a:t>
            </a:r>
            <a:r>
              <a:rPr kumimoji="1" lang="en-GB" sz="2000" b="1" kern="0" dirty="0">
                <a:solidFill>
                  <a:srgbClr val="5B9BD5">
                    <a:lumMod val="75000"/>
                  </a:srgbClr>
                </a:solidFill>
                <a:ea typeface="Times New Roman" pitchFamily="18" charset="0"/>
                <a:cs typeface="StoneSans-Semibold"/>
              </a:rPr>
              <a:t> </a:t>
            </a:r>
            <a:r>
              <a:rPr kumimoji="1" lang="en-GB" sz="2000" b="1" kern="0" dirty="0" err="1">
                <a:solidFill>
                  <a:srgbClr val="5B9BD5">
                    <a:lumMod val="75000"/>
                  </a:srgbClr>
                </a:solidFill>
                <a:ea typeface="Times New Roman" pitchFamily="18" charset="0"/>
                <a:cs typeface="StoneSans-Semibold"/>
              </a:rPr>
              <a:t>сторонами</a:t>
            </a:r>
            <a:r>
              <a:rPr kumimoji="1" lang="en-GB" sz="2000" b="1" kern="0" dirty="0">
                <a:solidFill>
                  <a:srgbClr val="5B9BD5">
                    <a:lumMod val="75000"/>
                  </a:srgbClr>
                </a:solidFill>
                <a:ea typeface="Times New Roman" pitchFamily="18" charset="0"/>
                <a:cs typeface="StoneSans-Semibold"/>
              </a:rPr>
              <a:t> </a:t>
            </a:r>
            <a:r>
              <a:rPr kumimoji="1" lang="en-GB" sz="2000" kern="0" dirty="0">
                <a:solidFill>
                  <a:srgbClr val="5B9BD5">
                    <a:lumMod val="75000"/>
                  </a:srgbClr>
                </a:solidFill>
                <a:ea typeface="Times New Roman" pitchFamily="18" charset="0"/>
                <a:cs typeface="StoneSans-Semibold"/>
              </a:rPr>
              <a:t>і </a:t>
            </a:r>
            <a:r>
              <a:rPr kumimoji="1" lang="en-GB" sz="2000" b="1" kern="0" dirty="0" err="1">
                <a:solidFill>
                  <a:srgbClr val="5B9BD5">
                    <a:lumMod val="75000"/>
                  </a:srgbClr>
                </a:solidFill>
                <a:ea typeface="Times New Roman" pitchFamily="18" charset="0"/>
                <a:cs typeface="StoneSans-Semibold"/>
              </a:rPr>
              <a:t>синергія</a:t>
            </a:r>
            <a:r>
              <a:rPr kumimoji="1" lang="en-GB" sz="2000" b="1" kern="0" dirty="0">
                <a:solidFill>
                  <a:srgbClr val="5B9BD5">
                    <a:lumMod val="75000"/>
                  </a:srgbClr>
                </a:solidFill>
                <a:ea typeface="Times New Roman" pitchFamily="18" charset="0"/>
                <a:cs typeface="StoneSans-Semibold"/>
              </a:rPr>
              <a:t> </a:t>
            </a:r>
            <a:r>
              <a:rPr kumimoji="1" lang="en-GB" sz="2000" b="1" kern="0" dirty="0" err="1">
                <a:solidFill>
                  <a:srgbClr val="5B9BD5">
                    <a:lumMod val="75000"/>
                  </a:srgbClr>
                </a:solidFill>
                <a:ea typeface="Times New Roman" pitchFamily="18" charset="0"/>
                <a:cs typeface="StoneSans-Semibold"/>
              </a:rPr>
              <a:t>між</a:t>
            </a:r>
            <a:r>
              <a:rPr kumimoji="1" lang="en-GB" sz="2000" b="1" kern="0" dirty="0">
                <a:solidFill>
                  <a:srgbClr val="5B9BD5">
                    <a:lumMod val="75000"/>
                  </a:srgbClr>
                </a:solidFill>
                <a:ea typeface="Times New Roman" pitchFamily="18" charset="0"/>
                <a:cs typeface="StoneSans-Semibold"/>
              </a:rPr>
              <a:t> </a:t>
            </a:r>
            <a:r>
              <a:rPr kumimoji="1" lang="en-GB" sz="2000" b="1" kern="0" dirty="0" err="1">
                <a:solidFill>
                  <a:srgbClr val="5B9BD5">
                    <a:lumMod val="75000"/>
                  </a:srgbClr>
                </a:solidFill>
                <a:ea typeface="Times New Roman" pitchFamily="18" charset="0"/>
                <a:cs typeface="StoneSans-Semibold"/>
              </a:rPr>
              <a:t>секторами</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Інтегрований</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кластерний</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підхід</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можна</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сприяти</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економічному</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зростанню</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захищаючи</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та</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валоризуючи</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природний</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та</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культурний</a:t>
            </a:r>
            <a:r>
              <a:rPr kumimoji="1" lang="en-GB" sz="2000" kern="0" dirty="0">
                <a:solidFill>
                  <a:srgbClr val="5B9BD5">
                    <a:lumMod val="75000"/>
                  </a:srgbClr>
                </a:solidFill>
                <a:ea typeface="Times New Roman" pitchFamily="18" charset="0"/>
                <a:cs typeface="StoneSans-Semibold"/>
              </a:rPr>
              <a:t> </a:t>
            </a:r>
            <a:r>
              <a:rPr kumimoji="1" lang="en-GB" sz="2000" kern="0" dirty="0" err="1">
                <a:solidFill>
                  <a:srgbClr val="5B9BD5">
                    <a:lumMod val="75000"/>
                  </a:srgbClr>
                </a:solidFill>
                <a:ea typeface="Times New Roman" pitchFamily="18" charset="0"/>
                <a:cs typeface="StoneSans-Semibold"/>
              </a:rPr>
              <a:t>ландшафт</a:t>
            </a:r>
            <a:endParaRPr kumimoji="1" lang="en-GB" sz="2000" kern="0" dirty="0">
              <a:solidFill>
                <a:srgbClr val="5B9BD5">
                  <a:lumMod val="75000"/>
                </a:srgbClr>
              </a:solidFill>
              <a:ea typeface="Times New Roman" pitchFamily="18" charset="0"/>
              <a:cs typeface="StoneSans-Semibold"/>
            </a:endParaRPr>
          </a:p>
        </p:txBody>
      </p:sp>
      <p:pic>
        <p:nvPicPr>
          <p:cNvPr id="14339" name="image2.png"/>
          <p:cNvPicPr>
            <a:picLocks noChangeAspect="1" noChangeArrowheads="1"/>
          </p:cNvPicPr>
          <p:nvPr/>
        </p:nvPicPr>
        <p:blipFill>
          <a:blip r:embed="rId2" cstate="print"/>
          <a:srcRect/>
          <a:stretch>
            <a:fillRect/>
          </a:stretch>
        </p:blipFill>
        <p:spPr bwMode="auto">
          <a:xfrm>
            <a:off x="9163050" y="0"/>
            <a:ext cx="2609850" cy="1658938"/>
          </a:xfrm>
          <a:prstGeom prst="rect">
            <a:avLst/>
          </a:prstGeom>
          <a:noFill/>
          <a:ln w="9525">
            <a:noFill/>
            <a:miter lim="800000"/>
            <a:headEnd/>
            <a:tailEnd/>
          </a:ln>
        </p:spPr>
      </p:pic>
      <p:pic>
        <p:nvPicPr>
          <p:cNvPr id="14340" name="image1.png" descr="ÐÐ°ÑÑÐ¸Ð½ÐºÐ¸ Ð¿Ð¾ Ð·Ð°Ð¿ÑÐ¾ÑÑ erasmus+ logo transparent"/>
          <p:cNvPicPr>
            <a:picLocks noChangeAspect="1" noChangeArrowheads="1"/>
          </p:cNvPicPr>
          <p:nvPr/>
        </p:nvPicPr>
        <p:blipFill>
          <a:blip r:embed="rId3" cstate="print"/>
          <a:srcRect/>
          <a:stretch>
            <a:fillRect/>
          </a:stretch>
        </p:blipFill>
        <p:spPr bwMode="auto">
          <a:xfrm>
            <a:off x="119063" y="163513"/>
            <a:ext cx="3079750" cy="6667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idx="4294967295"/>
          </p:nvPr>
        </p:nvSpPr>
        <p:spPr>
          <a:xfrm>
            <a:off x="3505200" y="0"/>
            <a:ext cx="5803900" cy="1093788"/>
          </a:xfrm>
        </p:spPr>
        <p:txBody>
          <a:bodyPr/>
          <a:lstStyle/>
          <a:p>
            <a:pPr algn="ctr" eaLnBrk="1" hangingPunct="1"/>
            <a:r>
              <a:rPr lang="uk-UA" sz="2400" b="1">
                <a:latin typeface="Times New Roman" pitchFamily="18" charset="0"/>
              </a:rPr>
              <a:t>Сучасними тенденціями в інтеграційних</a:t>
            </a:r>
            <a:br>
              <a:rPr lang="uk-UA" sz="2400" b="1">
                <a:latin typeface="Times New Roman" pitchFamily="18" charset="0"/>
              </a:rPr>
            </a:br>
            <a:r>
              <a:rPr lang="uk-UA" sz="2400" b="1">
                <a:latin typeface="Times New Roman" pitchFamily="18" charset="0"/>
              </a:rPr>
              <a:t> процесах можна назвати такі:</a:t>
            </a:r>
            <a:endParaRPr lang="ru-RU" sz="2400" b="1">
              <a:latin typeface="Times New Roman" pitchFamily="18" charset="0"/>
            </a:endParaRPr>
          </a:p>
        </p:txBody>
      </p:sp>
      <p:sp>
        <p:nvSpPr>
          <p:cNvPr id="34819" name="Объект 2"/>
          <p:cNvSpPr>
            <a:spLocks noGrp="1"/>
          </p:cNvSpPr>
          <p:nvPr>
            <p:ph idx="4294967295"/>
          </p:nvPr>
        </p:nvSpPr>
        <p:spPr>
          <a:xfrm>
            <a:off x="0" y="1038225"/>
            <a:ext cx="12192000" cy="4300538"/>
          </a:xfrm>
        </p:spPr>
        <p:txBody>
          <a:bodyPr/>
          <a:lstStyle/>
          <a:p>
            <a:pPr algn="just">
              <a:spcBef>
                <a:spcPct val="0"/>
              </a:spcBef>
            </a:pPr>
            <a:r>
              <a:rPr lang="ru-RU" sz="2000">
                <a:latin typeface="Times New Roman" pitchFamily="18" charset="0"/>
              </a:rPr>
              <a:t>посилення горизонтальних інтеграцій, тобто зростання партнерських відносин великих фірм із середнім і дрібним бізнесом;</a:t>
            </a:r>
          </a:p>
          <a:p>
            <a:pPr algn="just">
              <a:spcBef>
                <a:spcPct val="0"/>
              </a:spcBef>
            </a:pPr>
            <a:r>
              <a:rPr lang="ru-RU" sz="2000">
                <a:latin typeface="Times New Roman" pitchFamily="18" charset="0"/>
              </a:rPr>
              <a:t>- вертикальні інтеграції через створення стратегічних туристичних спілок;</a:t>
            </a:r>
          </a:p>
          <a:p>
            <a:pPr algn="just">
              <a:spcBef>
                <a:spcPct val="0"/>
              </a:spcBef>
            </a:pPr>
            <a:r>
              <a:rPr lang="ru-RU" sz="2000">
                <a:latin typeface="Times New Roman" pitchFamily="18" charset="0"/>
              </a:rPr>
              <a:t>- глобалізація туристського бізнесу тощо.</a:t>
            </a:r>
          </a:p>
          <a:p>
            <a:pPr algn="just">
              <a:spcBef>
                <a:spcPct val="0"/>
              </a:spcBef>
            </a:pPr>
            <a:r>
              <a:rPr lang="ru-RU" sz="2000">
                <a:latin typeface="Times New Roman" pitchFamily="18" charset="0"/>
              </a:rPr>
              <a:t>Основу партнерства становить кооперація організацій (вид інтеграції), якій надається перевага внаслідок часткового збігу їх інтересів (координація діяльності спільного проекту, об’єднання ресурсів).</a:t>
            </a:r>
          </a:p>
          <a:p>
            <a:pPr algn="just">
              <a:spcBef>
                <a:spcPct val="0"/>
              </a:spcBef>
            </a:pPr>
            <a:r>
              <a:rPr lang="ru-RU" sz="2000">
                <a:latin typeface="Times New Roman" pitchFamily="18" charset="0"/>
              </a:rPr>
              <a:t>Стратегічне партнерство – це форма співробітництва суб’єктів господарювання на основі угоди (формальної чи неформальної) про взаємовигідну спільну діяльність кількох організацій з метою досягнення спільних стратегічних цілей.</a:t>
            </a:r>
          </a:p>
          <a:p>
            <a:pPr algn="just"/>
            <a:r>
              <a:rPr lang="ru-RU" sz="2000">
                <a:latin typeface="Times New Roman" pitchFamily="18" charset="0"/>
              </a:rPr>
              <a:t>Партнерство формується на основі договору, який регулює функції, права та обов'язки учасників, порядок відшкодування загальних витрат, розподіл прибутку та інших благ, терміни дії, умови розпуску.</a:t>
            </a:r>
          </a:p>
          <a:p>
            <a:pPr algn="just"/>
            <a:r>
              <a:rPr lang="ru-RU" sz="2000">
                <a:latin typeface="Times New Roman" pitchFamily="18" charset="0"/>
              </a:rPr>
              <a:t>Цілі та завдання створення стратегічних партнерств можуть зачіпати як виробничі та економічні, так і політичні сфери, і повинні бути гнучкими в часі. Взаємна вигода не має мету урівняти доходи, але означає, що всі учасники партнерства отримують прибуток від участі пропорційно зробленим внескам. Крім того, стабільність партнерства буде прямим наслідком цих вигод. Реалізація взаємодії підприємств у межах стратегічного співробітництва пов’язана, по-перше, з отриманням максимальної цінності від спільного використання знань і досвіду партнерів; по-друге, з визначенням – в яких межах підприємства готові відкривати та ділитися своїми ресурсами з партнерам; по- третє, з розробкою заходів щодо абсорбції знань, їх розподілу, захисту; по- четверте, з прагненням справедливого розподілу результатів співробітництва між учасниками [2].</a:t>
            </a:r>
          </a:p>
        </p:txBody>
      </p:sp>
      <p:pic>
        <p:nvPicPr>
          <p:cNvPr id="34820" name="image2.png"/>
          <p:cNvPicPr>
            <a:picLocks noChangeAspect="1" noChangeArrowheads="1"/>
          </p:cNvPicPr>
          <p:nvPr/>
        </p:nvPicPr>
        <p:blipFill>
          <a:blip r:embed="rId2" cstate="print"/>
          <a:srcRect/>
          <a:stretch>
            <a:fillRect/>
          </a:stretch>
        </p:blipFill>
        <p:spPr bwMode="auto">
          <a:xfrm>
            <a:off x="9404350" y="31750"/>
            <a:ext cx="2609850" cy="985838"/>
          </a:xfrm>
          <a:prstGeom prst="rect">
            <a:avLst/>
          </a:prstGeom>
          <a:noFill/>
          <a:ln w="9525">
            <a:noFill/>
            <a:miter lim="800000"/>
            <a:headEnd/>
            <a:tailEnd/>
          </a:ln>
        </p:spPr>
      </p:pic>
      <p:pic>
        <p:nvPicPr>
          <p:cNvPr id="34821" name="image1.png" descr="ÐÐ°ÑÑÐ¸Ð½ÐºÐ¸ Ð¿Ð¾ Ð·Ð°Ð¿ÑÐ¾ÑÑ erasmus+ logo transparent"/>
          <p:cNvPicPr>
            <a:picLocks noChangeAspect="1" noChangeArrowheads="1"/>
          </p:cNvPicPr>
          <p:nvPr/>
        </p:nvPicPr>
        <p:blipFill>
          <a:blip r:embed="rId3" cstate="print"/>
          <a:srcRect/>
          <a:stretch>
            <a:fillRect/>
          </a:stretch>
        </p:blipFill>
        <p:spPr bwMode="auto">
          <a:xfrm>
            <a:off x="82550" y="295275"/>
            <a:ext cx="3079750" cy="6667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idx="4294967295"/>
          </p:nvPr>
        </p:nvSpPr>
        <p:spPr>
          <a:xfrm>
            <a:off x="3276600" y="0"/>
            <a:ext cx="6019800" cy="1258888"/>
          </a:xfrm>
        </p:spPr>
        <p:txBody>
          <a:bodyPr/>
          <a:lstStyle/>
          <a:p>
            <a:pPr algn="ctr" eaLnBrk="1" hangingPunct="1"/>
            <a:r>
              <a:rPr lang="ru-RU" sz="3200">
                <a:latin typeface="Times New Roman" pitchFamily="18" charset="0"/>
              </a:rPr>
              <a:t>Реалізація стратегічного партнерства потребує запровадження таких механізмів</a:t>
            </a:r>
          </a:p>
        </p:txBody>
      </p:sp>
      <p:sp>
        <p:nvSpPr>
          <p:cNvPr id="35843" name="Объект 2"/>
          <p:cNvSpPr>
            <a:spLocks noGrp="1"/>
          </p:cNvSpPr>
          <p:nvPr>
            <p:ph idx="4294967295"/>
          </p:nvPr>
        </p:nvSpPr>
        <p:spPr>
          <a:xfrm>
            <a:off x="0" y="1228725"/>
            <a:ext cx="12192000" cy="5629275"/>
          </a:xfrm>
        </p:spPr>
        <p:txBody>
          <a:bodyPr/>
          <a:lstStyle/>
          <a:p>
            <a:pPr algn="just">
              <a:spcBef>
                <a:spcPct val="0"/>
              </a:spcBef>
              <a:buFont typeface="Arial" charset="0"/>
              <a:buNone/>
            </a:pPr>
            <a:r>
              <a:rPr lang="ru-RU" sz="2000">
                <a:latin typeface="Times New Roman" pitchFamily="18" charset="0"/>
              </a:rPr>
              <a:t>1) </a:t>
            </a:r>
            <a:r>
              <a:rPr lang="ru-RU" sz="2000" i="1">
                <a:latin typeface="Times New Roman" pitchFamily="18" charset="0"/>
              </a:rPr>
              <a:t>організаційного, </a:t>
            </a:r>
            <a:r>
              <a:rPr lang="ru-RU" sz="2000">
                <a:latin typeface="Times New Roman" pitchFamily="18" charset="0"/>
              </a:rPr>
              <a:t>що передбачає визначення: напряму стратегічного партнерства, його організаційно-правової форми; кількості учасників, з формуванням організаційної структури та розподілу функцій, ресурсів; інформаційно-комунікаційних технологій взаємодії партнерів;</a:t>
            </a:r>
          </a:p>
          <a:p>
            <a:pPr algn="just">
              <a:spcBef>
                <a:spcPct val="0"/>
              </a:spcBef>
              <a:buFont typeface="Arial" charset="0"/>
              <a:buNone/>
            </a:pPr>
            <a:r>
              <a:rPr lang="ru-RU" sz="2000">
                <a:latin typeface="Times New Roman" pitchFamily="18" charset="0"/>
              </a:rPr>
              <a:t>2) </a:t>
            </a:r>
            <a:r>
              <a:rPr lang="ru-RU" sz="2000" i="1">
                <a:latin typeface="Times New Roman" pitchFamily="18" charset="0"/>
              </a:rPr>
              <a:t>правового;</a:t>
            </a:r>
          </a:p>
          <a:p>
            <a:pPr algn="just">
              <a:spcBef>
                <a:spcPct val="0"/>
              </a:spcBef>
              <a:buFont typeface="Arial" charset="0"/>
              <a:buNone/>
            </a:pPr>
            <a:r>
              <a:rPr lang="ru-RU" sz="2000">
                <a:latin typeface="Times New Roman" pitchFamily="18" charset="0"/>
              </a:rPr>
              <a:t>3) у</a:t>
            </a:r>
            <a:r>
              <a:rPr lang="ru-RU" sz="2000" i="1">
                <a:latin typeface="Times New Roman" pitchFamily="18" charset="0"/>
              </a:rPr>
              <a:t>правлінського</a:t>
            </a:r>
            <a:r>
              <a:rPr lang="ru-RU" sz="2000">
                <a:latin typeface="Times New Roman" pitchFamily="18" charset="0"/>
              </a:rPr>
              <a:t>, що передбачає формування стратегічного потенціалу учасників, визначення ступеню централізації управління; формування стратегій розвитку; контролю та моніторингу результатів співпраці; мотивації учасників та стимулювання їх до спільної діяльності.</a:t>
            </a:r>
          </a:p>
          <a:p>
            <a:pPr algn="just">
              <a:spcBef>
                <a:spcPct val="0"/>
              </a:spcBef>
              <a:buFont typeface="Arial" charset="0"/>
              <a:buNone/>
            </a:pPr>
            <a:r>
              <a:rPr lang="ru-RU" sz="2000">
                <a:latin typeface="Times New Roman" pitchFamily="18" charset="0"/>
              </a:rPr>
              <a:t>Отже, більшість компаній об'єднуються з метою досягнення певних позитивних економічних ефектів, які виникають у результаті об'єднання фінансових, виробничих, управлінських і наукових ресурсів. Поєднання цих ресурсів визначає потенціал організації. Стратегічне партнерство спонукає до створення організаційних форм, котрі забезпечують тривалу кооперацію. До їх числа відносять міжфірмові об’єднання різного роду (союзи, консорціуми, міжгалузеві та регіональні мережі співпраці).</a:t>
            </a:r>
          </a:p>
          <a:p>
            <a:pPr algn="just"/>
            <a:r>
              <a:rPr lang="ru-RU" sz="2000">
                <a:latin typeface="Times New Roman" pitchFamily="18" charset="0"/>
              </a:rPr>
              <a:t>В управлінні регіональним розвитком туризму певну роль можуть відігравати особливі територіально-господарські утворення у формі </a:t>
            </a:r>
            <a:r>
              <a:rPr lang="ru-RU" sz="2000" i="1">
                <a:latin typeface="Times New Roman" pitchFamily="18" charset="0"/>
              </a:rPr>
              <a:t>спеціальних (вільних) економічних зон</a:t>
            </a:r>
            <a:r>
              <a:rPr lang="ru-RU" sz="2000">
                <a:latin typeface="Times New Roman" pitchFamily="18" charset="0"/>
              </a:rPr>
              <a:t>. Таким чином, об’єднання організацій індустрії туризму на території регіону дозволяють їм набути багато конкурентних переваг, раціонально використати туристичні ресурси, підвищити рівень обслуговування, розширити асортимент послуг, відновлення, підвищити привабливість туристичних дестинацій. </a:t>
            </a:r>
          </a:p>
          <a:p>
            <a:pPr algn="just">
              <a:buFont typeface="Arial" charset="0"/>
              <a:buNone/>
            </a:pPr>
            <a:endParaRPr lang="ru-RU" sz="2000">
              <a:latin typeface="Times New Roman" pitchFamily="18" charset="0"/>
            </a:endParaRPr>
          </a:p>
        </p:txBody>
      </p:sp>
      <p:pic>
        <p:nvPicPr>
          <p:cNvPr id="35844" name="image2.png"/>
          <p:cNvPicPr>
            <a:picLocks noChangeAspect="1" noChangeArrowheads="1"/>
          </p:cNvPicPr>
          <p:nvPr/>
        </p:nvPicPr>
        <p:blipFill>
          <a:blip r:embed="rId2" cstate="print"/>
          <a:srcRect/>
          <a:stretch>
            <a:fillRect/>
          </a:stretch>
        </p:blipFill>
        <p:spPr bwMode="auto">
          <a:xfrm>
            <a:off x="9404350" y="31750"/>
            <a:ext cx="2609850" cy="1125538"/>
          </a:xfrm>
          <a:prstGeom prst="rect">
            <a:avLst/>
          </a:prstGeom>
          <a:noFill/>
          <a:ln w="9525">
            <a:noFill/>
            <a:miter lim="800000"/>
            <a:headEnd/>
            <a:tailEnd/>
          </a:ln>
        </p:spPr>
      </p:pic>
      <p:pic>
        <p:nvPicPr>
          <p:cNvPr id="35845" name="image1.png" descr="ÐÐ°ÑÑÐ¸Ð½ÐºÐ¸ Ð¿Ð¾ Ð·Ð°Ð¿ÑÐ¾ÑÑ erasmus+ logo transparent"/>
          <p:cNvPicPr>
            <a:picLocks noChangeAspect="1" noChangeArrowheads="1"/>
          </p:cNvPicPr>
          <p:nvPr/>
        </p:nvPicPr>
        <p:blipFill>
          <a:blip r:embed="rId3" cstate="print"/>
          <a:srcRect/>
          <a:stretch>
            <a:fillRect/>
          </a:stretch>
        </p:blipFill>
        <p:spPr bwMode="auto">
          <a:xfrm>
            <a:off x="82550" y="295275"/>
            <a:ext cx="3079750" cy="6667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idx="4294967295"/>
          </p:nvPr>
        </p:nvSpPr>
        <p:spPr>
          <a:xfrm>
            <a:off x="3981450" y="0"/>
            <a:ext cx="5360988" cy="573088"/>
          </a:xfrm>
        </p:spPr>
        <p:txBody>
          <a:bodyPr/>
          <a:lstStyle/>
          <a:p>
            <a:pPr algn="ctr" eaLnBrk="1" hangingPunct="1"/>
            <a:r>
              <a:rPr lang="uk-UA" sz="2800" b="1">
                <a:latin typeface="Times New Roman" pitchFamily="18" charset="0"/>
              </a:rPr>
              <a:t>Форми інтеграції</a:t>
            </a:r>
            <a:endParaRPr lang="ru-RU" sz="2800" b="1">
              <a:latin typeface="Times New Roman" pitchFamily="18" charset="0"/>
            </a:endParaRPr>
          </a:p>
        </p:txBody>
      </p:sp>
      <p:sp>
        <p:nvSpPr>
          <p:cNvPr id="36867" name="Объект 2"/>
          <p:cNvSpPr>
            <a:spLocks noGrp="1"/>
          </p:cNvSpPr>
          <p:nvPr>
            <p:ph idx="4294967295"/>
          </p:nvPr>
        </p:nvSpPr>
        <p:spPr>
          <a:xfrm>
            <a:off x="0" y="911225"/>
            <a:ext cx="12192000" cy="5946775"/>
          </a:xfrm>
        </p:spPr>
        <p:txBody>
          <a:bodyPr/>
          <a:lstStyle/>
          <a:p>
            <a:pPr marL="0" indent="444500" algn="just">
              <a:spcBef>
                <a:spcPct val="0"/>
              </a:spcBef>
            </a:pPr>
            <a:r>
              <a:rPr lang="ru-RU" sz="2000">
                <a:latin typeface="Times New Roman" pitchFamily="18" charset="0"/>
              </a:rPr>
              <a:t>Ефективним механізмом залучення територіальних громад до розвитку туристичної галузі на регіональному і місцевому рівнях є створення робочої групи фахівців галузі, яка на основі розроблених на державному рівні типових положень, правил і рекомендацій, у контексті європейського досвіду, розробляє конкретний план заходів для кожного окремого туристичного регіону. На першому етапі група має впроваджувати ці заходи в життя, а на наступних – контролювати і підтримувати їх для багатьох малих міст і сільських населених пунктів України, де туризм є найбільш перспективною галуззю, яка сприятиме їх соціально- економічному зростанню. Ефективними й менш ризиковими формами інтеграції на ринку туристичних послуг ХХІ століття є </a:t>
            </a:r>
            <a:r>
              <a:rPr lang="ru-RU" sz="2000" i="1">
                <a:latin typeface="Times New Roman" pitchFamily="18" charset="0"/>
              </a:rPr>
              <a:t>стратегічні альянси, мережі, туристичні кластери та франчайзинг, </a:t>
            </a:r>
            <a:r>
              <a:rPr lang="ru-RU" sz="2000">
                <a:latin typeface="Times New Roman" pitchFamily="18" charset="0"/>
              </a:rPr>
              <a:t>члени яких зберігають свою економічну незалежність лише в тих напрямах, де не здійснюється співпраця. На відміну від мереж й готельних кооперацій, стратегічні альянси є об’єднаннями незалежних туристичних підприємств, але вони об’єднуються за всіма параметрами, а не за деякими, як кооперативи і їх метою є формування та досягнення головним чином стратегічних цілей щодо прибутку, зростання, збільшення обсягів і розширення сегментів ринку, створення конкурентних переваг [2].</a:t>
            </a:r>
          </a:p>
          <a:p>
            <a:pPr marL="0" indent="444500" algn="just">
              <a:spcBef>
                <a:spcPct val="0"/>
              </a:spcBef>
            </a:pPr>
            <a:r>
              <a:rPr lang="ru-RU" sz="2000">
                <a:latin typeface="Times New Roman" pitchFamily="18" charset="0"/>
              </a:rPr>
              <a:t>Мережеві структури охоплюють безліч різних організацій у різноманітних сферах діяльності. Деякі дослідники характеризують сучасну національну економіку, як мережну, як систему мереж</a:t>
            </a:r>
            <a:r>
              <a:rPr lang="ru-RU" sz="2000" i="1">
                <a:latin typeface="Times New Roman" pitchFamily="18" charset="0"/>
              </a:rPr>
              <a:t>. </a:t>
            </a:r>
            <a:r>
              <a:rPr lang="ru-RU" sz="2000">
                <a:latin typeface="Times New Roman" pitchFamily="18" charset="0"/>
              </a:rPr>
              <a:t>При цьому мережу розуміють як сукупність стійких контрактів або пов'язаних з ними відносин між людьми, суб'єктами господарювання та їх групами. У вузькому сенсі під мережею розуміють спеціальні організаційні структури управління локальною взаємодією в регіональній економіці, де головними елементами є підприємства, компанії, інші суб'єкти господарювання та зв'язки між ними.</a:t>
            </a:r>
          </a:p>
        </p:txBody>
      </p:sp>
      <p:pic>
        <p:nvPicPr>
          <p:cNvPr id="36868" name="image2.png"/>
          <p:cNvPicPr>
            <a:picLocks noChangeAspect="1" noChangeArrowheads="1"/>
          </p:cNvPicPr>
          <p:nvPr/>
        </p:nvPicPr>
        <p:blipFill>
          <a:blip r:embed="rId2" cstate="print"/>
          <a:srcRect/>
          <a:stretch>
            <a:fillRect/>
          </a:stretch>
        </p:blipFill>
        <p:spPr bwMode="auto">
          <a:xfrm>
            <a:off x="9404350" y="31750"/>
            <a:ext cx="2787650" cy="1011238"/>
          </a:xfrm>
          <a:prstGeom prst="rect">
            <a:avLst/>
          </a:prstGeom>
          <a:noFill/>
          <a:ln w="9525">
            <a:noFill/>
            <a:miter lim="800000"/>
            <a:headEnd/>
            <a:tailEnd/>
          </a:ln>
        </p:spPr>
      </p:pic>
      <p:pic>
        <p:nvPicPr>
          <p:cNvPr id="36869" name="image1.png" descr="ÐÐ°ÑÑÐ¸Ð½ÐºÐ¸ Ð¿Ð¾ Ð·Ð°Ð¿ÑÐ¾ÑÑ erasmus+ logo transparent"/>
          <p:cNvPicPr>
            <a:picLocks noChangeAspect="1" noChangeArrowheads="1"/>
          </p:cNvPicPr>
          <p:nvPr/>
        </p:nvPicPr>
        <p:blipFill>
          <a:blip r:embed="rId3" cstate="print"/>
          <a:srcRect/>
          <a:stretch>
            <a:fillRect/>
          </a:stretch>
        </p:blipFill>
        <p:spPr bwMode="auto">
          <a:xfrm>
            <a:off x="774700" y="0"/>
            <a:ext cx="3079750" cy="6667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idx="4294967295"/>
          </p:nvPr>
        </p:nvSpPr>
        <p:spPr>
          <a:xfrm>
            <a:off x="3200400" y="0"/>
            <a:ext cx="5880100" cy="979488"/>
          </a:xfrm>
        </p:spPr>
        <p:txBody>
          <a:bodyPr/>
          <a:lstStyle/>
          <a:p>
            <a:pPr algn="ctr" eaLnBrk="1" hangingPunct="1"/>
            <a:r>
              <a:rPr kumimoji="1" lang="en-GB" sz="2800">
                <a:latin typeface="Times New Roman" pitchFamily="18" charset="0"/>
              </a:rPr>
              <a:t>Ключовими умовами ефективного функціонування мереж є</a:t>
            </a:r>
            <a:endParaRPr kumimoji="1" lang="ru-RU" sz="2800">
              <a:latin typeface="Times New Roman" pitchFamily="18" charset="0"/>
            </a:endParaRPr>
          </a:p>
        </p:txBody>
      </p:sp>
      <p:sp>
        <p:nvSpPr>
          <p:cNvPr id="3" name="Объект 2"/>
          <p:cNvSpPr>
            <a:spLocks noGrp="1"/>
          </p:cNvSpPr>
          <p:nvPr>
            <p:ph idx="4294967295"/>
          </p:nvPr>
        </p:nvSpPr>
        <p:spPr>
          <a:xfrm>
            <a:off x="767179" y="1253331"/>
            <a:ext cx="10515600" cy="4351338"/>
          </a:xfrm>
        </p:spPr>
        <p:txBody>
          <a:bodyPr>
            <a:noAutofit/>
          </a:bodyPr>
          <a:lstStyle/>
          <a:p>
            <a:pPr marL="0" indent="444500" algn="just">
              <a:lnSpc>
                <a:spcPct val="120000"/>
              </a:lnSpc>
              <a:spcBef>
                <a:spcPct val="0"/>
              </a:spcBef>
            </a:pPr>
            <a:r>
              <a:rPr kumimoji="1" lang="en-GB" sz="1600" dirty="0" err="1">
                <a:latin typeface="Times New Roman" pitchFamily="18" charset="0"/>
              </a:rPr>
              <a:t>довірчі</a:t>
            </a:r>
            <a:r>
              <a:rPr kumimoji="1" lang="uk-UA" sz="1600" dirty="0">
                <a:latin typeface="Times New Roman" pitchFamily="18" charset="0"/>
              </a:rPr>
              <a:t> </a:t>
            </a:r>
            <a:r>
              <a:rPr kumimoji="1" lang="en-GB" sz="1600" dirty="0" err="1">
                <a:latin typeface="Times New Roman" pitchFamily="18" charset="0"/>
              </a:rPr>
              <a:t>відносини</a:t>
            </a:r>
            <a:r>
              <a:rPr kumimoji="1" lang="en-GB" sz="1600" dirty="0">
                <a:latin typeface="Times New Roman" pitchFamily="18" charset="0"/>
              </a:rPr>
              <a:t> і </a:t>
            </a:r>
            <a:r>
              <a:rPr kumimoji="1" lang="en-GB" sz="1600" dirty="0" err="1">
                <a:latin typeface="Times New Roman" pitchFamily="18" charset="0"/>
              </a:rPr>
              <a:t>обов'язковість</a:t>
            </a:r>
            <a:r>
              <a:rPr kumimoji="1" lang="en-GB" sz="1600" dirty="0">
                <a:latin typeface="Times New Roman" pitchFamily="18" charset="0"/>
              </a:rPr>
              <a:t> </a:t>
            </a:r>
            <a:r>
              <a:rPr kumimoji="1" lang="en-GB" sz="1600" dirty="0" err="1">
                <a:latin typeface="Times New Roman" pitchFamily="18" charset="0"/>
              </a:rPr>
              <a:t>виконання</a:t>
            </a:r>
            <a:r>
              <a:rPr kumimoji="1" lang="en-GB" sz="1600" dirty="0">
                <a:latin typeface="Times New Roman" pitchFamily="18" charset="0"/>
              </a:rPr>
              <a:t> </a:t>
            </a:r>
            <a:r>
              <a:rPr kumimoji="1" lang="en-GB" sz="1600" dirty="0" err="1">
                <a:latin typeface="Times New Roman" pitchFamily="18" charset="0"/>
              </a:rPr>
              <a:t>угод</a:t>
            </a:r>
            <a:r>
              <a:rPr kumimoji="1" lang="en-GB" sz="1600" dirty="0">
                <a:latin typeface="Times New Roman" pitchFamily="18" charset="0"/>
              </a:rPr>
              <a:t> (</a:t>
            </a:r>
            <a:r>
              <a:rPr kumimoji="1" lang="en-GB" sz="1600" dirty="0" err="1">
                <a:latin typeface="Times New Roman" pitchFamily="18" charset="0"/>
              </a:rPr>
              <a:t>як</a:t>
            </a:r>
            <a:r>
              <a:rPr kumimoji="1" lang="en-GB" sz="1600" dirty="0">
                <a:latin typeface="Times New Roman" pitchFamily="18" charset="0"/>
              </a:rPr>
              <a:t> </a:t>
            </a:r>
            <a:r>
              <a:rPr kumimoji="1" lang="en-GB" sz="1600" dirty="0" err="1">
                <a:latin typeface="Times New Roman" pitchFamily="18" charset="0"/>
              </a:rPr>
              <a:t>формальних</a:t>
            </a:r>
            <a:r>
              <a:rPr kumimoji="1" lang="en-GB" sz="1600" dirty="0">
                <a:latin typeface="Times New Roman" pitchFamily="18" charset="0"/>
              </a:rPr>
              <a:t>, </a:t>
            </a:r>
            <a:r>
              <a:rPr kumimoji="1" lang="en-GB" sz="1600" dirty="0" err="1">
                <a:latin typeface="Times New Roman" pitchFamily="18" charset="0"/>
              </a:rPr>
              <a:t>так</a:t>
            </a:r>
            <a:r>
              <a:rPr kumimoji="1" lang="en-GB" sz="1600" dirty="0">
                <a:latin typeface="Times New Roman" pitchFamily="18" charset="0"/>
              </a:rPr>
              <a:t> і </a:t>
            </a:r>
            <a:r>
              <a:rPr kumimoji="1" lang="en-GB" sz="1600" dirty="0" err="1">
                <a:latin typeface="Times New Roman" pitchFamily="18" charset="0"/>
              </a:rPr>
              <a:t>неформальних</a:t>
            </a:r>
            <a:r>
              <a:rPr kumimoji="1" lang="en-GB" sz="1600" dirty="0">
                <a:latin typeface="Times New Roman" pitchFamily="18" charset="0"/>
              </a:rPr>
              <a:t>).</a:t>
            </a:r>
            <a:r>
              <a:rPr kumimoji="1" lang="uk-UA" sz="1600" dirty="0">
                <a:latin typeface="Times New Roman" pitchFamily="18" charset="0"/>
              </a:rPr>
              <a:t> </a:t>
            </a:r>
            <a:r>
              <a:rPr kumimoji="1" lang="en-GB" sz="1600" dirty="0" err="1">
                <a:latin typeface="Times New Roman" pitchFamily="18" charset="0"/>
              </a:rPr>
              <a:t>Дотримання</a:t>
            </a:r>
            <a:r>
              <a:rPr kumimoji="1" lang="en-GB" sz="1600" dirty="0">
                <a:latin typeface="Times New Roman" pitchFamily="18" charset="0"/>
              </a:rPr>
              <a:t> </a:t>
            </a:r>
            <a:r>
              <a:rPr kumimoji="1" lang="en-GB" sz="1600" dirty="0" err="1">
                <a:latin typeface="Times New Roman" pitchFamily="18" charset="0"/>
              </a:rPr>
              <a:t>цих</a:t>
            </a:r>
            <a:r>
              <a:rPr kumimoji="1" lang="en-GB" sz="1600" dirty="0">
                <a:latin typeface="Times New Roman" pitchFamily="18" charset="0"/>
              </a:rPr>
              <a:t> </a:t>
            </a:r>
            <a:r>
              <a:rPr kumimoji="1" lang="en-GB" sz="1600" dirty="0" err="1">
                <a:latin typeface="Times New Roman" pitchFamily="18" charset="0"/>
              </a:rPr>
              <a:t>умов</a:t>
            </a:r>
            <a:r>
              <a:rPr kumimoji="1" lang="en-GB" sz="1600" dirty="0">
                <a:latin typeface="Times New Roman" pitchFamily="18" charset="0"/>
              </a:rPr>
              <a:t> </a:t>
            </a:r>
            <a:r>
              <a:rPr kumimoji="1" lang="en-GB" sz="1600" dirty="0" err="1">
                <a:latin typeface="Times New Roman" pitchFamily="18" charset="0"/>
              </a:rPr>
              <a:t>забезпечує</a:t>
            </a:r>
            <a:r>
              <a:rPr kumimoji="1" lang="en-GB" sz="1600" dirty="0">
                <a:latin typeface="Times New Roman" pitchFamily="18" charset="0"/>
              </a:rPr>
              <a:t> </a:t>
            </a:r>
            <a:r>
              <a:rPr kumimoji="1" lang="en-GB" sz="1600" dirty="0" err="1">
                <a:latin typeface="Times New Roman" pitchFamily="18" charset="0"/>
              </a:rPr>
              <a:t>багатосторонній</a:t>
            </a:r>
            <a:r>
              <a:rPr kumimoji="1" lang="en-GB" sz="1600" dirty="0">
                <a:latin typeface="Times New Roman" pitchFamily="18" charset="0"/>
              </a:rPr>
              <a:t> і </a:t>
            </a:r>
            <a:r>
              <a:rPr kumimoji="1" lang="en-GB" sz="1600" dirty="0" err="1">
                <a:latin typeface="Times New Roman" pitchFamily="18" charset="0"/>
              </a:rPr>
              <a:t>стійкий</a:t>
            </a:r>
            <a:r>
              <a:rPr kumimoji="1" lang="en-GB" sz="1600" dirty="0">
                <a:latin typeface="Times New Roman" pitchFamily="18" charset="0"/>
              </a:rPr>
              <a:t> </a:t>
            </a:r>
            <a:r>
              <a:rPr kumimoji="1" lang="en-GB" sz="1600" dirty="0" err="1">
                <a:latin typeface="Times New Roman" pitchFamily="18" charset="0"/>
              </a:rPr>
              <a:t>характер</a:t>
            </a:r>
            <a:r>
              <a:rPr kumimoji="1" lang="uk-UA" sz="1600" dirty="0">
                <a:latin typeface="Times New Roman" pitchFamily="18" charset="0"/>
              </a:rPr>
              <a:t> </a:t>
            </a:r>
            <a:r>
              <a:rPr kumimoji="1" lang="en-GB" sz="1600" dirty="0" err="1">
                <a:latin typeface="Times New Roman" pitchFamily="18" charset="0"/>
              </a:rPr>
              <a:t>організаційних</a:t>
            </a:r>
            <a:r>
              <a:rPr kumimoji="1" lang="en-GB" sz="1600" dirty="0">
                <a:latin typeface="Times New Roman" pitchFamily="18" charset="0"/>
              </a:rPr>
              <a:t>, </a:t>
            </a:r>
            <a:r>
              <a:rPr kumimoji="1" lang="en-GB" sz="1600" dirty="0" err="1">
                <a:latin typeface="Times New Roman" pitchFamily="18" charset="0"/>
              </a:rPr>
              <a:t>економічних</a:t>
            </a:r>
            <a:r>
              <a:rPr kumimoji="1" lang="en-GB" sz="1600" dirty="0">
                <a:latin typeface="Times New Roman" pitchFamily="18" charset="0"/>
              </a:rPr>
              <a:t>, </a:t>
            </a:r>
            <a:r>
              <a:rPr kumimoji="1" lang="en-GB" sz="1600" dirty="0" err="1">
                <a:latin typeface="Times New Roman" pitchFamily="18" charset="0"/>
              </a:rPr>
              <a:t>фінансових</a:t>
            </a:r>
            <a:r>
              <a:rPr kumimoji="1" lang="en-GB" sz="1600" dirty="0">
                <a:latin typeface="Times New Roman" pitchFamily="18" charset="0"/>
              </a:rPr>
              <a:t>, </a:t>
            </a:r>
            <a:r>
              <a:rPr kumimoji="1" lang="en-GB" sz="1600" dirty="0" err="1">
                <a:latin typeface="Times New Roman" pitchFamily="18" charset="0"/>
              </a:rPr>
              <a:t>інформаційних</a:t>
            </a:r>
            <a:r>
              <a:rPr kumimoji="1" lang="en-GB" sz="1600" dirty="0">
                <a:latin typeface="Times New Roman" pitchFamily="18" charset="0"/>
              </a:rPr>
              <a:t> </a:t>
            </a:r>
            <a:r>
              <a:rPr kumimoji="1" lang="en-GB" sz="1600" dirty="0" err="1">
                <a:latin typeface="Times New Roman" pitchFamily="18" charset="0"/>
              </a:rPr>
              <a:t>та</a:t>
            </a:r>
            <a:r>
              <a:rPr kumimoji="1" lang="en-GB" sz="1600" dirty="0">
                <a:latin typeface="Times New Roman" pitchFamily="18" charset="0"/>
              </a:rPr>
              <a:t> </a:t>
            </a:r>
            <a:r>
              <a:rPr kumimoji="1" lang="en-GB" sz="1600" dirty="0" err="1">
                <a:latin typeface="Times New Roman" pitchFamily="18" charset="0"/>
              </a:rPr>
              <a:t>інших</a:t>
            </a:r>
            <a:r>
              <a:rPr kumimoji="1" lang="en-GB" sz="1600" dirty="0">
                <a:latin typeface="Times New Roman" pitchFamily="18" charset="0"/>
              </a:rPr>
              <a:t> </a:t>
            </a:r>
            <a:r>
              <a:rPr kumimoji="1" lang="en-GB" sz="1600" dirty="0" err="1">
                <a:latin typeface="Times New Roman" pitchFamily="18" charset="0"/>
              </a:rPr>
              <a:t>відносин</a:t>
            </a:r>
            <a:r>
              <a:rPr kumimoji="1" lang="en-GB" sz="1600" dirty="0">
                <a:latin typeface="Times New Roman" pitchFamily="18" charset="0"/>
              </a:rPr>
              <a:t> у</a:t>
            </a:r>
            <a:r>
              <a:rPr kumimoji="1" lang="uk-UA" sz="1600" dirty="0">
                <a:latin typeface="Times New Roman" pitchFamily="18" charset="0"/>
              </a:rPr>
              <a:t> </a:t>
            </a:r>
            <a:r>
              <a:rPr kumimoji="1" lang="en-GB" sz="1600" dirty="0" err="1">
                <a:latin typeface="Times New Roman" pitchFamily="18" charset="0"/>
              </a:rPr>
              <a:t>мережі</a:t>
            </a:r>
            <a:r>
              <a:rPr kumimoji="1" lang="en-GB" sz="1600" dirty="0">
                <a:latin typeface="Times New Roman" pitchFamily="18" charset="0"/>
              </a:rPr>
              <a:t>. </a:t>
            </a:r>
            <a:r>
              <a:rPr kumimoji="1" lang="en-GB" sz="1600" dirty="0" err="1">
                <a:latin typeface="Times New Roman" pitchFamily="18" charset="0"/>
              </a:rPr>
              <a:t>Так</a:t>
            </a:r>
            <a:r>
              <a:rPr kumimoji="1" lang="en-GB" sz="1600" dirty="0">
                <a:latin typeface="Times New Roman" pitchFamily="18" charset="0"/>
              </a:rPr>
              <a:t> </a:t>
            </a:r>
            <a:r>
              <a:rPr kumimoji="1" lang="en-GB" sz="1600" dirty="0" err="1">
                <a:latin typeface="Times New Roman" pitchFamily="18" charset="0"/>
              </a:rPr>
              <a:t>створюється</a:t>
            </a:r>
            <a:r>
              <a:rPr kumimoji="1" lang="en-GB" sz="1600" dirty="0">
                <a:latin typeface="Times New Roman" pitchFamily="18" charset="0"/>
              </a:rPr>
              <a:t> </a:t>
            </a:r>
            <a:r>
              <a:rPr kumimoji="1" lang="en-GB" sz="1600" dirty="0" err="1">
                <a:latin typeface="Times New Roman" pitchFamily="18" charset="0"/>
              </a:rPr>
              <a:t>база</a:t>
            </a:r>
            <a:r>
              <a:rPr kumimoji="1" lang="en-GB" sz="1600" dirty="0">
                <a:latin typeface="Times New Roman" pitchFamily="18" charset="0"/>
              </a:rPr>
              <a:t> </a:t>
            </a:r>
            <a:r>
              <a:rPr kumimoji="1" lang="en-GB" sz="1600" dirty="0" err="1">
                <a:latin typeface="Times New Roman" pitchFamily="18" charset="0"/>
              </a:rPr>
              <a:t>для</a:t>
            </a:r>
            <a:r>
              <a:rPr kumimoji="1" lang="en-GB" sz="1600" dirty="0">
                <a:latin typeface="Times New Roman" pitchFamily="18" charset="0"/>
              </a:rPr>
              <a:t> </a:t>
            </a:r>
            <a:r>
              <a:rPr kumimoji="1" lang="en-GB" sz="1600" dirty="0" err="1">
                <a:latin typeface="Times New Roman" pitchFamily="18" charset="0"/>
              </a:rPr>
              <a:t>прийняття</a:t>
            </a:r>
            <a:r>
              <a:rPr kumimoji="1" lang="en-GB" sz="1600" dirty="0">
                <a:latin typeface="Times New Roman" pitchFamily="18" charset="0"/>
              </a:rPr>
              <a:t> </a:t>
            </a:r>
            <a:r>
              <a:rPr kumimoji="1" lang="en-GB" sz="1600" dirty="0" err="1">
                <a:latin typeface="Times New Roman" pitchFamily="18" charset="0"/>
              </a:rPr>
              <a:t>учасниками</a:t>
            </a:r>
            <a:r>
              <a:rPr kumimoji="1" lang="en-GB" sz="1600" dirty="0">
                <a:latin typeface="Times New Roman" pitchFamily="18" charset="0"/>
              </a:rPr>
              <a:t> </a:t>
            </a:r>
            <a:r>
              <a:rPr kumimoji="1" lang="en-GB" sz="1600" dirty="0" err="1">
                <a:latin typeface="Times New Roman" pitchFamily="18" charset="0"/>
              </a:rPr>
              <a:t>мережі</a:t>
            </a:r>
            <a:r>
              <a:rPr kumimoji="1" lang="en-GB" sz="1600" dirty="0">
                <a:latin typeface="Times New Roman" pitchFamily="18" charset="0"/>
              </a:rPr>
              <a:t> «</a:t>
            </a:r>
            <a:r>
              <a:rPr kumimoji="1" lang="en-GB" sz="1600" dirty="0" err="1">
                <a:latin typeface="Times New Roman" pitchFamily="18" charset="0"/>
              </a:rPr>
              <a:t>взаємних</a:t>
            </a:r>
            <a:r>
              <a:rPr kumimoji="1" lang="uk-UA" sz="1600" dirty="0">
                <a:latin typeface="Times New Roman" pitchFamily="18" charset="0"/>
              </a:rPr>
              <a:t> </a:t>
            </a:r>
            <a:r>
              <a:rPr kumimoji="1" lang="en-GB" sz="1600" dirty="0" err="1">
                <a:latin typeface="Times New Roman" pitchFamily="18" charset="0"/>
              </a:rPr>
              <a:t>зобов'язань</a:t>
            </a:r>
            <a:r>
              <a:rPr kumimoji="1" lang="en-GB" sz="1600" dirty="0">
                <a:latin typeface="Times New Roman" pitchFamily="18" charset="0"/>
              </a:rPr>
              <a:t>» і </a:t>
            </a:r>
            <a:r>
              <a:rPr kumimoji="1" lang="en-GB" sz="1600" dirty="0" err="1">
                <a:latin typeface="Times New Roman" pitchFamily="18" charset="0"/>
              </a:rPr>
              <a:t>сама</a:t>
            </a:r>
            <a:r>
              <a:rPr kumimoji="1" lang="en-GB" sz="1600" dirty="0">
                <a:latin typeface="Times New Roman" pitchFamily="18" charset="0"/>
              </a:rPr>
              <a:t> </a:t>
            </a:r>
            <a:r>
              <a:rPr kumimoji="1" lang="en-GB" sz="1600" dirty="0" err="1">
                <a:latin typeface="Times New Roman" pitchFamily="18" charset="0"/>
              </a:rPr>
              <a:t>мережа</a:t>
            </a:r>
            <a:r>
              <a:rPr kumimoji="1" lang="en-GB" sz="1600" dirty="0">
                <a:latin typeface="Times New Roman" pitchFamily="18" charset="0"/>
              </a:rPr>
              <a:t> </a:t>
            </a:r>
            <a:r>
              <a:rPr kumimoji="1" lang="en-GB" sz="1600" dirty="0" err="1">
                <a:latin typeface="Times New Roman" pitchFamily="18" charset="0"/>
              </a:rPr>
              <a:t>стає</a:t>
            </a:r>
            <a:r>
              <a:rPr kumimoji="1" lang="en-GB" sz="1600" dirty="0">
                <a:latin typeface="Times New Roman" pitchFamily="18" charset="0"/>
              </a:rPr>
              <a:t> </a:t>
            </a:r>
            <a:r>
              <a:rPr kumimoji="1" lang="en-GB" sz="1600" dirty="0" err="1">
                <a:latin typeface="Times New Roman" pitchFamily="18" charset="0"/>
              </a:rPr>
              <a:t>гарантією</a:t>
            </a:r>
            <a:r>
              <a:rPr kumimoji="1" lang="en-GB" sz="1600" dirty="0">
                <a:latin typeface="Times New Roman" pitchFamily="18" charset="0"/>
              </a:rPr>
              <a:t> </a:t>
            </a:r>
            <a:r>
              <a:rPr kumimoji="1" lang="en-GB" sz="1600" dirty="0" err="1">
                <a:latin typeface="Times New Roman" pitchFamily="18" charset="0"/>
              </a:rPr>
              <a:t>неухильного</a:t>
            </a:r>
            <a:r>
              <a:rPr kumimoji="1" lang="en-GB" sz="1600" dirty="0">
                <a:latin typeface="Times New Roman" pitchFamily="18" charset="0"/>
              </a:rPr>
              <a:t> </a:t>
            </a:r>
            <a:r>
              <a:rPr kumimoji="1" lang="en-GB" sz="1600" dirty="0" err="1">
                <a:latin typeface="Times New Roman" pitchFamily="18" charset="0"/>
              </a:rPr>
              <a:t>виконання</a:t>
            </a:r>
            <a:r>
              <a:rPr kumimoji="1" lang="en-GB" sz="1600" dirty="0">
                <a:latin typeface="Times New Roman" pitchFamily="18" charset="0"/>
              </a:rPr>
              <a:t> </a:t>
            </a:r>
            <a:r>
              <a:rPr kumimoji="1" lang="en-GB" sz="1600" dirty="0" err="1">
                <a:latin typeface="Times New Roman" pitchFamily="18" charset="0"/>
              </a:rPr>
              <a:t>зобов'язань</a:t>
            </a:r>
            <a:r>
              <a:rPr kumimoji="1" lang="en-GB" sz="1600" dirty="0">
                <a:latin typeface="Times New Roman" pitchFamily="18" charset="0"/>
              </a:rPr>
              <a:t>.</a:t>
            </a:r>
            <a:r>
              <a:rPr kumimoji="1" lang="uk-UA" sz="1600" dirty="0">
                <a:latin typeface="Times New Roman" pitchFamily="18" charset="0"/>
              </a:rPr>
              <a:t> </a:t>
            </a:r>
            <a:r>
              <a:rPr kumimoji="1" lang="en-GB" sz="1600" dirty="0" err="1">
                <a:latin typeface="Times New Roman" pitchFamily="18" charset="0"/>
              </a:rPr>
              <a:t>Найважливішою</a:t>
            </a:r>
            <a:r>
              <a:rPr kumimoji="1" lang="en-GB" sz="1600" dirty="0">
                <a:latin typeface="Times New Roman" pitchFamily="18" charset="0"/>
              </a:rPr>
              <a:t> </a:t>
            </a:r>
            <a:r>
              <a:rPr kumimoji="1" lang="en-GB" sz="1600" dirty="0" err="1">
                <a:latin typeface="Times New Roman" pitchFamily="18" charset="0"/>
              </a:rPr>
              <a:t>властивістю</a:t>
            </a:r>
            <a:r>
              <a:rPr kumimoji="1" lang="en-GB" sz="1600" dirty="0">
                <a:latin typeface="Times New Roman" pitchFamily="18" charset="0"/>
              </a:rPr>
              <a:t> </a:t>
            </a:r>
            <a:r>
              <a:rPr kumimoji="1" lang="en-GB" sz="1600" dirty="0" err="1">
                <a:latin typeface="Times New Roman" pitchFamily="18" charset="0"/>
              </a:rPr>
              <a:t>мережі</a:t>
            </a:r>
            <a:r>
              <a:rPr kumimoji="1" lang="en-GB" sz="1600" dirty="0">
                <a:latin typeface="Times New Roman" pitchFamily="18" charset="0"/>
              </a:rPr>
              <a:t> </a:t>
            </a:r>
            <a:r>
              <a:rPr kumimoji="1" lang="en-GB" sz="1600" dirty="0" err="1">
                <a:latin typeface="Times New Roman" pitchFamily="18" charset="0"/>
              </a:rPr>
              <a:t>визнається</a:t>
            </a:r>
            <a:r>
              <a:rPr kumimoji="1" lang="en-GB" sz="1600" dirty="0">
                <a:latin typeface="Times New Roman" pitchFamily="18" charset="0"/>
              </a:rPr>
              <a:t> </a:t>
            </a:r>
            <a:r>
              <a:rPr kumimoji="1" lang="en-GB" sz="1600" dirty="0" err="1">
                <a:latin typeface="Times New Roman" pitchFamily="18" charset="0"/>
              </a:rPr>
              <a:t>підвищений</a:t>
            </a:r>
            <a:r>
              <a:rPr kumimoji="1" lang="en-GB" sz="1600" dirty="0">
                <a:latin typeface="Times New Roman" pitchFamily="18" charset="0"/>
              </a:rPr>
              <a:t> </a:t>
            </a:r>
            <a:r>
              <a:rPr kumimoji="1" lang="en-GB" sz="1600" dirty="0" err="1">
                <a:latin typeface="Times New Roman" pitchFamily="18" charset="0"/>
              </a:rPr>
              <a:t>рівень</a:t>
            </a:r>
            <a:r>
              <a:rPr kumimoji="1" lang="uk-UA" sz="1600" dirty="0">
                <a:latin typeface="Times New Roman" pitchFamily="18" charset="0"/>
              </a:rPr>
              <a:t> </a:t>
            </a:r>
            <a:r>
              <a:rPr kumimoji="1" lang="en-GB" sz="1600" dirty="0" err="1">
                <a:latin typeface="Times New Roman" pitchFamily="18" charset="0"/>
              </a:rPr>
              <a:t>взаємозв'язку</a:t>
            </a:r>
            <a:r>
              <a:rPr kumimoji="1" lang="en-GB" sz="1600" dirty="0">
                <a:latin typeface="Times New Roman" pitchFamily="18" charset="0"/>
              </a:rPr>
              <a:t> і </a:t>
            </a:r>
            <a:r>
              <a:rPr kumimoji="1" lang="en-GB" sz="1600" dirty="0" err="1">
                <a:latin typeface="Times New Roman" pitchFamily="18" charset="0"/>
              </a:rPr>
              <a:t>впевненості</a:t>
            </a:r>
            <a:r>
              <a:rPr kumimoji="1" lang="en-GB" sz="1600" dirty="0">
                <a:latin typeface="Times New Roman" pitchFamily="18" charset="0"/>
              </a:rPr>
              <a:t> у </a:t>
            </a:r>
            <a:r>
              <a:rPr kumimoji="1" lang="en-GB" sz="1600" dirty="0" err="1">
                <a:latin typeface="Times New Roman" pitchFamily="18" charset="0"/>
              </a:rPr>
              <a:t>виконанні</a:t>
            </a:r>
            <a:r>
              <a:rPr kumimoji="1" lang="en-GB" sz="1600" dirty="0">
                <a:latin typeface="Times New Roman" pitchFamily="18" charset="0"/>
              </a:rPr>
              <a:t> </a:t>
            </a:r>
            <a:r>
              <a:rPr kumimoji="1" lang="en-GB" sz="1600" dirty="0" err="1">
                <a:latin typeface="Times New Roman" pitchFamily="18" charset="0"/>
              </a:rPr>
              <a:t>угод</a:t>
            </a:r>
            <a:r>
              <a:rPr kumimoji="1" lang="en-GB" sz="1600" dirty="0">
                <a:latin typeface="Times New Roman" pitchFamily="18" charset="0"/>
              </a:rPr>
              <a:t>. У </a:t>
            </a:r>
            <a:r>
              <a:rPr kumimoji="1" lang="en-GB" sz="1600" dirty="0" err="1">
                <a:latin typeface="Times New Roman" pitchFamily="18" charset="0"/>
              </a:rPr>
              <a:t>мережних</a:t>
            </a:r>
            <a:r>
              <a:rPr kumimoji="1" lang="en-GB" sz="1600" dirty="0">
                <a:latin typeface="Times New Roman" pitchFamily="18" charset="0"/>
              </a:rPr>
              <a:t> </a:t>
            </a:r>
            <a:r>
              <a:rPr kumimoji="1" lang="en-GB" sz="1600" dirty="0" err="1">
                <a:latin typeface="Times New Roman" pitchFamily="18" charset="0"/>
              </a:rPr>
              <a:t>формуваннях</a:t>
            </a:r>
            <a:r>
              <a:rPr kumimoji="1" lang="uk-UA" sz="1600" dirty="0">
                <a:latin typeface="Times New Roman" pitchFamily="18" charset="0"/>
              </a:rPr>
              <a:t> </a:t>
            </a:r>
            <a:r>
              <a:rPr kumimoji="1" lang="en-GB" sz="1600" dirty="0" err="1">
                <a:latin typeface="Times New Roman" pitchFamily="18" charset="0"/>
              </a:rPr>
              <a:t>складається</a:t>
            </a:r>
            <a:r>
              <a:rPr kumimoji="1" lang="en-GB" sz="1600" dirty="0">
                <a:latin typeface="Times New Roman" pitchFamily="18" charset="0"/>
              </a:rPr>
              <a:t> </a:t>
            </a:r>
            <a:r>
              <a:rPr kumimoji="1" lang="en-GB" sz="1600" dirty="0" err="1">
                <a:latin typeface="Times New Roman" pitchFamily="18" charset="0"/>
              </a:rPr>
              <a:t>особлива</a:t>
            </a:r>
            <a:r>
              <a:rPr kumimoji="1" lang="en-GB" sz="1600" dirty="0">
                <a:latin typeface="Times New Roman" pitchFamily="18" charset="0"/>
              </a:rPr>
              <a:t> </a:t>
            </a:r>
            <a:r>
              <a:rPr kumimoji="1" lang="en-GB" sz="1600" dirty="0" err="1">
                <a:latin typeface="Times New Roman" pitchFamily="18" charset="0"/>
              </a:rPr>
              <a:t>система</a:t>
            </a:r>
            <a:r>
              <a:rPr kumimoji="1" lang="en-GB" sz="1600" dirty="0">
                <a:latin typeface="Times New Roman" pitchFamily="18" charset="0"/>
              </a:rPr>
              <a:t> </a:t>
            </a:r>
            <a:r>
              <a:rPr kumimoji="1" lang="en-GB" sz="1600" dirty="0" err="1">
                <a:latin typeface="Times New Roman" pitchFamily="18" charset="0"/>
              </a:rPr>
              <a:t>керуючих</a:t>
            </a:r>
            <a:r>
              <a:rPr kumimoji="1" lang="en-GB" sz="1600" dirty="0">
                <a:latin typeface="Times New Roman" pitchFamily="18" charset="0"/>
              </a:rPr>
              <a:t> </a:t>
            </a:r>
            <a:r>
              <a:rPr kumimoji="1" lang="en-GB" sz="1600" dirty="0" err="1">
                <a:latin typeface="Times New Roman" pitchFamily="18" charset="0"/>
              </a:rPr>
              <a:t>впливів</a:t>
            </a:r>
            <a:r>
              <a:rPr kumimoji="1" lang="en-GB" sz="1600" dirty="0">
                <a:latin typeface="Times New Roman" pitchFamily="18" charset="0"/>
              </a:rPr>
              <a:t>, </a:t>
            </a:r>
            <a:r>
              <a:rPr kumimoji="1" lang="en-GB" sz="1600" dirty="0" err="1">
                <a:latin typeface="Times New Roman" pitchFamily="18" charset="0"/>
              </a:rPr>
              <a:t>для</a:t>
            </a:r>
            <a:r>
              <a:rPr kumimoji="1" lang="en-GB" sz="1600" dirty="0">
                <a:latin typeface="Times New Roman" pitchFamily="18" charset="0"/>
              </a:rPr>
              <a:t> </a:t>
            </a:r>
            <a:r>
              <a:rPr kumimoji="1" lang="en-GB" sz="1600" dirty="0" err="1">
                <a:latin typeface="Times New Roman" pitchFamily="18" charset="0"/>
              </a:rPr>
              <a:t>якої</a:t>
            </a:r>
            <a:r>
              <a:rPr kumimoji="1" lang="en-GB" sz="1600" dirty="0">
                <a:latin typeface="Times New Roman" pitchFamily="18" charset="0"/>
              </a:rPr>
              <a:t> </a:t>
            </a:r>
            <a:r>
              <a:rPr kumimoji="1" lang="en-GB" sz="1600" dirty="0" err="1">
                <a:latin typeface="Times New Roman" pitchFamily="18" charset="0"/>
              </a:rPr>
              <a:t>характерні</a:t>
            </a:r>
            <a:r>
              <a:rPr kumimoji="1" lang="uk-UA" sz="1600" dirty="0">
                <a:latin typeface="Times New Roman" pitchFamily="18" charset="0"/>
              </a:rPr>
              <a:t> </a:t>
            </a:r>
            <a:r>
              <a:rPr kumimoji="1" lang="en-GB" sz="1600" dirty="0" err="1">
                <a:latin typeface="Times New Roman" pitchFamily="18" charset="0"/>
              </a:rPr>
              <a:t>горизонтальні</a:t>
            </a:r>
            <a:r>
              <a:rPr kumimoji="1" lang="en-GB" sz="1600" dirty="0">
                <a:latin typeface="Times New Roman" pitchFamily="18" charset="0"/>
              </a:rPr>
              <a:t> </a:t>
            </a:r>
            <a:r>
              <a:rPr kumimoji="1" lang="en-GB" sz="1600" dirty="0" err="1">
                <a:latin typeface="Times New Roman" pitchFamily="18" charset="0"/>
              </a:rPr>
              <a:t>зв'язки</a:t>
            </a:r>
            <a:r>
              <a:rPr kumimoji="1" lang="en-GB" sz="1600" dirty="0">
                <a:latin typeface="Times New Roman" pitchFamily="18" charset="0"/>
              </a:rPr>
              <a:t> з </a:t>
            </a:r>
            <a:r>
              <a:rPr kumimoji="1" lang="en-GB" sz="1600" dirty="0" err="1">
                <a:latin typeface="Times New Roman" pitchFamily="18" charset="0"/>
              </a:rPr>
              <a:t>партнерами</a:t>
            </a:r>
            <a:r>
              <a:rPr kumimoji="1" lang="en-GB" sz="1600" dirty="0">
                <a:latin typeface="Times New Roman" pitchFamily="18" charset="0"/>
              </a:rPr>
              <a:t> і </a:t>
            </a:r>
            <a:r>
              <a:rPr kumimoji="1" lang="en-GB" sz="1600" dirty="0" err="1">
                <a:latin typeface="Times New Roman" pitchFamily="18" charset="0"/>
              </a:rPr>
              <a:t>своєрідний</a:t>
            </a:r>
            <a:r>
              <a:rPr kumimoji="1" lang="en-GB" sz="1600" dirty="0">
                <a:latin typeface="Times New Roman" pitchFamily="18" charset="0"/>
              </a:rPr>
              <a:t> </a:t>
            </a:r>
            <a:r>
              <a:rPr kumimoji="1" lang="en-GB" sz="1600" dirty="0" err="1">
                <a:latin typeface="Times New Roman" pitchFamily="18" charset="0"/>
              </a:rPr>
              <a:t>механізм</a:t>
            </a:r>
            <a:r>
              <a:rPr kumimoji="1" lang="en-GB" sz="1600" dirty="0">
                <a:latin typeface="Times New Roman" pitchFamily="18" charset="0"/>
              </a:rPr>
              <a:t> </a:t>
            </a:r>
            <a:r>
              <a:rPr kumimoji="1" lang="en-GB" sz="1600" dirty="0" err="1">
                <a:latin typeface="Times New Roman" pitchFamily="18" charset="0"/>
              </a:rPr>
              <a:t>координації</a:t>
            </a:r>
            <a:r>
              <a:rPr kumimoji="1" lang="en-GB" sz="1600" dirty="0">
                <a:latin typeface="Times New Roman" pitchFamily="18" charset="0"/>
              </a:rPr>
              <a:t>, </a:t>
            </a:r>
            <a:r>
              <a:rPr kumimoji="1" lang="en-GB" sz="1600" dirty="0" err="1">
                <a:latin typeface="Times New Roman" pitchFamily="18" charset="0"/>
              </a:rPr>
              <a:t>оскільки</a:t>
            </a:r>
            <a:r>
              <a:rPr kumimoji="1" lang="uk-UA" sz="1600" dirty="0">
                <a:latin typeface="Times New Roman" pitchFamily="18" charset="0"/>
              </a:rPr>
              <a:t> </a:t>
            </a:r>
            <a:r>
              <a:rPr kumimoji="1" lang="en-GB" sz="1600" dirty="0" err="1">
                <a:latin typeface="Times New Roman" pitchFamily="18" charset="0"/>
              </a:rPr>
              <a:t>часто</a:t>
            </a:r>
            <a:r>
              <a:rPr kumimoji="1" lang="en-GB" sz="1600" dirty="0">
                <a:latin typeface="Times New Roman" pitchFamily="18" charset="0"/>
              </a:rPr>
              <a:t> </a:t>
            </a:r>
            <a:r>
              <a:rPr kumimoji="1" lang="en-GB" sz="1600" dirty="0" err="1">
                <a:latin typeface="Times New Roman" pitchFamily="18" charset="0"/>
              </a:rPr>
              <a:t>мережа</a:t>
            </a:r>
            <a:r>
              <a:rPr kumimoji="1" lang="en-GB" sz="1600" dirty="0">
                <a:latin typeface="Times New Roman" pitchFamily="18" charset="0"/>
              </a:rPr>
              <a:t> є </a:t>
            </a:r>
            <a:r>
              <a:rPr kumimoji="1" lang="en-GB" sz="1600" dirty="0" err="1">
                <a:latin typeface="Times New Roman" pitchFamily="18" charset="0"/>
              </a:rPr>
              <a:t>об'єднанням</a:t>
            </a:r>
            <a:r>
              <a:rPr kumimoji="1" lang="en-GB" sz="1600" dirty="0">
                <a:latin typeface="Times New Roman" pitchFamily="18" charset="0"/>
              </a:rPr>
              <a:t> </a:t>
            </a:r>
            <a:r>
              <a:rPr kumimoji="1" lang="en-GB" sz="1600" dirty="0" err="1">
                <a:latin typeface="Times New Roman" pitchFamily="18" charset="0"/>
              </a:rPr>
              <a:t>або</a:t>
            </a:r>
            <a:r>
              <a:rPr kumimoji="1" lang="en-GB" sz="1600" dirty="0">
                <a:latin typeface="Times New Roman" pitchFamily="18" charset="0"/>
              </a:rPr>
              <a:t> </a:t>
            </a:r>
            <a:r>
              <a:rPr kumimoji="1" lang="en-GB" sz="1600" dirty="0" err="1">
                <a:latin typeface="Times New Roman" pitchFamily="18" charset="0"/>
              </a:rPr>
              <a:t>взаємодією</a:t>
            </a:r>
            <a:r>
              <a:rPr kumimoji="1" lang="en-GB" sz="1600" dirty="0">
                <a:latin typeface="Times New Roman" pitchFamily="18" charset="0"/>
              </a:rPr>
              <a:t> </a:t>
            </a:r>
            <a:r>
              <a:rPr kumimoji="1" lang="en-GB" sz="1600" dirty="0" err="1">
                <a:latin typeface="Times New Roman" pitchFamily="18" charset="0"/>
              </a:rPr>
              <a:t>інтелектуальних</a:t>
            </a:r>
            <a:r>
              <a:rPr kumimoji="1" lang="en-GB" sz="1600" dirty="0">
                <a:latin typeface="Times New Roman" pitchFamily="18" charset="0"/>
              </a:rPr>
              <a:t> </a:t>
            </a:r>
            <a:r>
              <a:rPr kumimoji="1" lang="en-GB" sz="1600" dirty="0" err="1">
                <a:latin typeface="Times New Roman" pitchFamily="18" charset="0"/>
              </a:rPr>
              <a:t>ресурсів</a:t>
            </a:r>
            <a:r>
              <a:rPr kumimoji="1" lang="en-GB" sz="1600" dirty="0">
                <a:latin typeface="Times New Roman" pitchFamily="18" charset="0"/>
              </a:rPr>
              <a:t>,</a:t>
            </a:r>
            <a:r>
              <a:rPr kumimoji="1" lang="uk-UA" sz="1600" dirty="0">
                <a:latin typeface="Times New Roman" pitchFamily="18" charset="0"/>
              </a:rPr>
              <a:t> </a:t>
            </a:r>
            <a:r>
              <a:rPr kumimoji="1" lang="en-GB" sz="1600" dirty="0" err="1">
                <a:latin typeface="Times New Roman" pitchFamily="18" charset="0"/>
              </a:rPr>
              <a:t>орієнтованих</a:t>
            </a:r>
            <a:r>
              <a:rPr kumimoji="1" lang="en-GB" sz="1600" dirty="0">
                <a:latin typeface="Times New Roman" pitchFamily="18" charset="0"/>
              </a:rPr>
              <a:t> </a:t>
            </a:r>
            <a:r>
              <a:rPr kumimoji="1" lang="en-GB" sz="1600" dirty="0" err="1">
                <a:latin typeface="Times New Roman" pitchFamily="18" charset="0"/>
              </a:rPr>
              <a:t>на</a:t>
            </a:r>
            <a:r>
              <a:rPr kumimoji="1" lang="en-GB" sz="1600" dirty="0">
                <a:latin typeface="Times New Roman" pitchFamily="18" charset="0"/>
              </a:rPr>
              <a:t> </a:t>
            </a:r>
            <a:r>
              <a:rPr kumimoji="1" lang="en-GB" sz="1600" dirty="0" err="1">
                <a:latin typeface="Times New Roman" pitchFamily="18" charset="0"/>
              </a:rPr>
              <a:t>досягнення</a:t>
            </a:r>
            <a:r>
              <a:rPr kumimoji="1" lang="en-GB" sz="1600" dirty="0">
                <a:latin typeface="Times New Roman" pitchFamily="18" charset="0"/>
              </a:rPr>
              <a:t> </a:t>
            </a:r>
            <a:r>
              <a:rPr kumimoji="1" lang="en-GB" sz="1600" dirty="0" err="1">
                <a:latin typeface="Times New Roman" pitchFamily="18" charset="0"/>
              </a:rPr>
              <a:t>співпадаючих</a:t>
            </a:r>
            <a:r>
              <a:rPr kumimoji="1" lang="en-GB" sz="1600" dirty="0">
                <a:latin typeface="Times New Roman" pitchFamily="18" charset="0"/>
              </a:rPr>
              <a:t> </a:t>
            </a:r>
            <a:r>
              <a:rPr kumimoji="1" lang="en-GB" sz="1600" dirty="0" err="1">
                <a:latin typeface="Times New Roman" pitchFamily="18" charset="0"/>
              </a:rPr>
              <a:t>цілей</a:t>
            </a:r>
            <a:r>
              <a:rPr kumimoji="1" lang="en-GB" sz="1600" dirty="0">
                <a:latin typeface="Times New Roman" pitchFamily="18" charset="0"/>
              </a:rPr>
              <a:t> </a:t>
            </a:r>
            <a:r>
              <a:rPr kumimoji="1" lang="en-GB" sz="1600" dirty="0" err="1">
                <a:latin typeface="Times New Roman" pitchFamily="18" charset="0"/>
              </a:rPr>
              <a:t>учасників</a:t>
            </a:r>
            <a:r>
              <a:rPr kumimoji="1" lang="en-GB" sz="1600" dirty="0">
                <a:latin typeface="Times New Roman" pitchFamily="18" charset="0"/>
              </a:rPr>
              <a:t>. </a:t>
            </a:r>
            <a:r>
              <a:rPr kumimoji="1" lang="en-GB" sz="1600" dirty="0" err="1">
                <a:latin typeface="Times New Roman" pitchFamily="18" charset="0"/>
              </a:rPr>
              <a:t>Важливою</a:t>
            </a:r>
            <a:r>
              <a:rPr kumimoji="1" lang="en-GB" sz="1600" dirty="0">
                <a:latin typeface="Times New Roman" pitchFamily="18" charset="0"/>
              </a:rPr>
              <a:t> </a:t>
            </a:r>
            <a:r>
              <a:rPr kumimoji="1" lang="en-GB" sz="1600" dirty="0" err="1">
                <a:latin typeface="Times New Roman" pitchFamily="18" charset="0"/>
              </a:rPr>
              <a:t>особливістю</a:t>
            </a:r>
            <a:r>
              <a:rPr kumimoji="1" lang="uk-UA" sz="1600" dirty="0">
                <a:latin typeface="Times New Roman" pitchFamily="18" charset="0"/>
              </a:rPr>
              <a:t> </a:t>
            </a:r>
            <a:r>
              <a:rPr kumimoji="1" lang="en-GB" sz="1600" dirty="0" err="1">
                <a:latin typeface="Times New Roman" pitchFamily="18" charset="0"/>
              </a:rPr>
              <a:t>деяких</a:t>
            </a:r>
            <a:r>
              <a:rPr kumimoji="1" lang="en-GB" sz="1600" dirty="0">
                <a:latin typeface="Times New Roman" pitchFamily="18" charset="0"/>
              </a:rPr>
              <a:t> </a:t>
            </a:r>
            <a:r>
              <a:rPr kumimoji="1" lang="en-GB" sz="1600" dirty="0" err="1">
                <a:latin typeface="Times New Roman" pitchFamily="18" charset="0"/>
              </a:rPr>
              <a:t>мереж</a:t>
            </a:r>
            <a:r>
              <a:rPr kumimoji="1" lang="en-GB" sz="1600" dirty="0">
                <a:latin typeface="Times New Roman" pitchFamily="18" charset="0"/>
              </a:rPr>
              <a:t> є </a:t>
            </a:r>
            <a:r>
              <a:rPr kumimoji="1" lang="en-GB" sz="1600" dirty="0" err="1">
                <a:latin typeface="Times New Roman" pitchFamily="18" charset="0"/>
              </a:rPr>
              <a:t>віртуальний</a:t>
            </a:r>
            <a:r>
              <a:rPr kumimoji="1" lang="en-GB" sz="1600" dirty="0">
                <a:latin typeface="Times New Roman" pitchFamily="18" charset="0"/>
              </a:rPr>
              <a:t> </a:t>
            </a:r>
            <a:r>
              <a:rPr kumimoji="1" lang="en-GB" sz="1600" dirty="0" err="1">
                <a:latin typeface="Times New Roman" pitchFamily="18" charset="0"/>
              </a:rPr>
              <a:t>за</a:t>
            </a:r>
            <a:r>
              <a:rPr kumimoji="1" lang="en-GB" sz="1600" dirty="0">
                <a:latin typeface="Times New Roman" pitchFamily="18" charset="0"/>
              </a:rPr>
              <a:t> </a:t>
            </a:r>
            <a:r>
              <a:rPr kumimoji="1" lang="en-GB" sz="1600" dirty="0" err="1">
                <a:latin typeface="Times New Roman" pitchFamily="18" charset="0"/>
              </a:rPr>
              <a:t>формою</a:t>
            </a:r>
            <a:r>
              <a:rPr kumimoji="1" lang="en-GB" sz="1600" dirty="0">
                <a:latin typeface="Times New Roman" pitchFamily="18" charset="0"/>
              </a:rPr>
              <a:t> </a:t>
            </a:r>
            <a:r>
              <a:rPr kumimoji="1" lang="en-GB" sz="1600" dirty="0" err="1">
                <a:latin typeface="Times New Roman" pitchFamily="18" charset="0"/>
              </a:rPr>
              <a:t>характер</a:t>
            </a:r>
            <a:r>
              <a:rPr kumimoji="1" lang="en-GB" sz="1600" dirty="0">
                <a:latin typeface="Times New Roman" pitchFamily="18" charset="0"/>
              </a:rPr>
              <a:t> </a:t>
            </a:r>
            <a:r>
              <a:rPr kumimoji="1" lang="en-GB" sz="1600" dirty="0" err="1">
                <a:latin typeface="Times New Roman" pitchFamily="18" charset="0"/>
              </a:rPr>
              <a:t>об'єднання</a:t>
            </a:r>
            <a:r>
              <a:rPr kumimoji="1" lang="en-GB" sz="1600" dirty="0">
                <a:latin typeface="Times New Roman" pitchFamily="18" charset="0"/>
              </a:rPr>
              <a:t>. </a:t>
            </a:r>
            <a:r>
              <a:rPr kumimoji="1" lang="en-GB" sz="1600" dirty="0" err="1">
                <a:latin typeface="Times New Roman" pitchFamily="18" charset="0"/>
              </a:rPr>
              <a:t>Відсутність</a:t>
            </a:r>
            <a:r>
              <a:rPr kumimoji="1" lang="en-GB" sz="1600" dirty="0">
                <a:latin typeface="Times New Roman" pitchFamily="18" charset="0"/>
              </a:rPr>
              <a:t> </a:t>
            </a:r>
            <a:r>
              <a:rPr kumimoji="1" lang="en-GB" sz="1600" dirty="0" err="1">
                <a:latin typeface="Times New Roman" pitchFamily="18" charset="0"/>
              </a:rPr>
              <a:t>жорсткої</a:t>
            </a:r>
            <a:r>
              <a:rPr kumimoji="1" lang="uk-UA" sz="1600" dirty="0">
                <a:latin typeface="Times New Roman" pitchFamily="18" charset="0"/>
              </a:rPr>
              <a:t> </a:t>
            </a:r>
            <a:r>
              <a:rPr kumimoji="1" lang="en-GB" sz="1600" dirty="0" err="1">
                <a:latin typeface="Times New Roman" pitchFamily="18" charset="0"/>
              </a:rPr>
              <a:t>організаційно-правової</a:t>
            </a:r>
            <a:r>
              <a:rPr kumimoji="1" lang="en-GB" sz="1600" dirty="0">
                <a:latin typeface="Times New Roman" pitchFamily="18" charset="0"/>
              </a:rPr>
              <a:t> </a:t>
            </a:r>
            <a:r>
              <a:rPr kumimoji="1" lang="en-GB" sz="1600" dirty="0" err="1">
                <a:latin typeface="Times New Roman" pitchFamily="18" charset="0"/>
              </a:rPr>
              <a:t>форми</a:t>
            </a:r>
            <a:r>
              <a:rPr kumimoji="1" lang="en-GB" sz="1600" dirty="0">
                <a:latin typeface="Times New Roman" pitchFamily="18" charset="0"/>
              </a:rPr>
              <a:t> </a:t>
            </a:r>
            <a:r>
              <a:rPr kumimoji="1" lang="en-GB" sz="1600" dirty="0" err="1">
                <a:latin typeface="Times New Roman" pitchFamily="18" charset="0"/>
              </a:rPr>
              <a:t>не</a:t>
            </a:r>
            <a:r>
              <a:rPr kumimoji="1" lang="en-GB" sz="1600" dirty="0">
                <a:latin typeface="Times New Roman" pitchFamily="18" charset="0"/>
              </a:rPr>
              <a:t> </a:t>
            </a:r>
            <a:r>
              <a:rPr kumimoji="1" lang="en-GB" sz="1600" dirty="0" err="1">
                <a:latin typeface="Times New Roman" pitchFamily="18" charset="0"/>
              </a:rPr>
              <a:t>дозволяє</a:t>
            </a:r>
            <a:r>
              <a:rPr kumimoji="1" lang="en-GB" sz="1600" dirty="0">
                <a:latin typeface="Times New Roman" pitchFamily="18" charset="0"/>
              </a:rPr>
              <a:t> </a:t>
            </a:r>
            <a:r>
              <a:rPr kumimoji="1" lang="en-GB" sz="1600" dirty="0" err="1">
                <a:latin typeface="Times New Roman" pitchFamily="18" charset="0"/>
              </a:rPr>
              <a:t>державним</a:t>
            </a:r>
            <a:r>
              <a:rPr kumimoji="1" lang="en-GB" sz="1600" dirty="0">
                <a:latin typeface="Times New Roman" pitchFamily="18" charset="0"/>
              </a:rPr>
              <a:t> </a:t>
            </a:r>
            <a:r>
              <a:rPr kumimoji="1" lang="en-GB" sz="1600" dirty="0" err="1">
                <a:latin typeface="Times New Roman" pitchFamily="18" charset="0"/>
              </a:rPr>
              <a:t>органам</a:t>
            </a:r>
            <a:r>
              <a:rPr kumimoji="1" lang="en-GB" sz="1600" dirty="0">
                <a:latin typeface="Times New Roman" pitchFamily="18" charset="0"/>
              </a:rPr>
              <a:t> </a:t>
            </a:r>
            <a:r>
              <a:rPr kumimoji="1" lang="en-GB" sz="1600" dirty="0" err="1">
                <a:latin typeface="Times New Roman" pitchFamily="18" charset="0"/>
              </a:rPr>
              <a:t>управління</a:t>
            </a:r>
            <a:r>
              <a:rPr kumimoji="1" lang="uk-UA" sz="1600" dirty="0">
                <a:latin typeface="Times New Roman" pitchFamily="18" charset="0"/>
              </a:rPr>
              <a:t> </a:t>
            </a:r>
            <a:r>
              <a:rPr kumimoji="1" lang="en-GB" sz="1600" dirty="0" err="1">
                <a:latin typeface="Times New Roman" pitchFamily="18" charset="0"/>
              </a:rPr>
              <a:t>регіональним</a:t>
            </a:r>
            <a:r>
              <a:rPr kumimoji="1" lang="en-GB" sz="1600" dirty="0">
                <a:latin typeface="Times New Roman" pitchFamily="18" charset="0"/>
              </a:rPr>
              <a:t> </a:t>
            </a:r>
            <a:r>
              <a:rPr kumimoji="1" lang="en-GB" sz="1600" dirty="0" err="1">
                <a:latin typeface="Times New Roman" pitchFamily="18" charset="0"/>
              </a:rPr>
              <a:t>розвитком</a:t>
            </a:r>
            <a:r>
              <a:rPr kumimoji="1" lang="en-GB" sz="1600" dirty="0">
                <a:latin typeface="Times New Roman" pitchFamily="18" charset="0"/>
              </a:rPr>
              <a:t> </a:t>
            </a:r>
            <a:r>
              <a:rPr kumimoji="1" lang="en-GB" sz="1600" dirty="0" err="1">
                <a:latin typeface="Times New Roman" pitchFamily="18" charset="0"/>
              </a:rPr>
              <a:t>застосовувати</a:t>
            </a:r>
            <a:r>
              <a:rPr kumimoji="1" lang="en-GB" sz="1600" dirty="0">
                <a:latin typeface="Times New Roman" pitchFamily="18" charset="0"/>
              </a:rPr>
              <a:t> </a:t>
            </a:r>
            <a:r>
              <a:rPr kumimoji="1" lang="en-GB" sz="1600" dirty="0" err="1">
                <a:latin typeface="Times New Roman" pitchFamily="18" charset="0"/>
              </a:rPr>
              <a:t>традиційні</a:t>
            </a:r>
            <a:r>
              <a:rPr kumimoji="1" lang="en-GB" sz="1600" dirty="0">
                <a:latin typeface="Times New Roman" pitchFamily="18" charset="0"/>
              </a:rPr>
              <a:t>, </a:t>
            </a:r>
            <a:r>
              <a:rPr kumimoji="1" lang="en-GB" sz="1600" dirty="0" err="1">
                <a:latin typeface="Times New Roman" pitchFamily="18" charset="0"/>
              </a:rPr>
              <a:t>формальні</a:t>
            </a:r>
            <a:r>
              <a:rPr kumimoji="1" lang="en-GB" sz="1600" dirty="0">
                <a:latin typeface="Times New Roman" pitchFamily="18" charset="0"/>
              </a:rPr>
              <a:t> </a:t>
            </a:r>
            <a:r>
              <a:rPr kumimoji="1" lang="en-GB" sz="1600" dirty="0" err="1">
                <a:latin typeface="Times New Roman" pitchFamily="18" charset="0"/>
              </a:rPr>
              <a:t>методи</a:t>
            </a:r>
            <a:r>
              <a:rPr kumimoji="1" lang="en-GB" sz="1600" dirty="0">
                <a:latin typeface="Times New Roman" pitchFamily="18" charset="0"/>
              </a:rPr>
              <a:t> </a:t>
            </a:r>
            <a:r>
              <a:rPr kumimoji="1" lang="en-GB" sz="1600" dirty="0" err="1">
                <a:latin typeface="Times New Roman" pitchFamily="18" charset="0"/>
              </a:rPr>
              <a:t>впливу</a:t>
            </a:r>
            <a:r>
              <a:rPr kumimoji="1" lang="en-GB" sz="1600" dirty="0">
                <a:latin typeface="Times New Roman" pitchFamily="18" charset="0"/>
              </a:rPr>
              <a:t> </a:t>
            </a:r>
            <a:r>
              <a:rPr kumimoji="1" lang="en-GB" sz="1600" dirty="0" err="1">
                <a:latin typeface="Times New Roman" pitchFamily="18" charset="0"/>
              </a:rPr>
              <a:t>на</a:t>
            </a:r>
            <a:r>
              <a:rPr kumimoji="1" lang="uk-UA" sz="1600" dirty="0">
                <a:latin typeface="Times New Roman" pitchFamily="18" charset="0"/>
              </a:rPr>
              <a:t> </a:t>
            </a:r>
            <a:r>
              <a:rPr kumimoji="1" lang="en-GB" sz="1600" dirty="0" err="1">
                <a:latin typeface="Times New Roman" pitchFamily="18" charset="0"/>
              </a:rPr>
              <a:t>мережні</a:t>
            </a:r>
            <a:r>
              <a:rPr kumimoji="1" lang="en-GB" sz="1600" dirty="0">
                <a:latin typeface="Times New Roman" pitchFamily="18" charset="0"/>
              </a:rPr>
              <a:t> </a:t>
            </a:r>
            <a:r>
              <a:rPr kumimoji="1" lang="en-GB" sz="1600" dirty="0" err="1">
                <a:latin typeface="Times New Roman" pitchFamily="18" charset="0"/>
              </a:rPr>
              <a:t>формування</a:t>
            </a:r>
            <a:r>
              <a:rPr kumimoji="1" lang="en-GB" sz="1600" dirty="0">
                <a:latin typeface="Times New Roman" pitchFamily="18" charset="0"/>
              </a:rPr>
              <a:t>. </a:t>
            </a:r>
            <a:r>
              <a:rPr kumimoji="1" lang="en-GB" sz="1600" dirty="0" err="1">
                <a:latin typeface="Times New Roman" pitchFamily="18" charset="0"/>
              </a:rPr>
              <a:t>Горизонтальні</a:t>
            </a:r>
            <a:r>
              <a:rPr kumimoji="1" lang="en-GB" sz="1600" dirty="0">
                <a:latin typeface="Times New Roman" pitchFamily="18" charset="0"/>
              </a:rPr>
              <a:t> </a:t>
            </a:r>
            <a:r>
              <a:rPr kumimoji="1" lang="en-GB" sz="1600" dirty="0" err="1">
                <a:latin typeface="Times New Roman" pitchFamily="18" charset="0"/>
              </a:rPr>
              <a:t>відносини</a:t>
            </a:r>
            <a:r>
              <a:rPr kumimoji="1" lang="en-GB" sz="1600" dirty="0">
                <a:latin typeface="Times New Roman" pitchFamily="18" charset="0"/>
              </a:rPr>
              <a:t> і </a:t>
            </a:r>
            <a:r>
              <a:rPr kumimoji="1" lang="en-GB" sz="1600" dirty="0" err="1">
                <a:latin typeface="Times New Roman" pitchFamily="18" charset="0"/>
              </a:rPr>
              <a:t>свобода</a:t>
            </a:r>
            <a:r>
              <a:rPr kumimoji="1" lang="en-GB" sz="1600" dirty="0">
                <a:latin typeface="Times New Roman" pitchFamily="18" charset="0"/>
              </a:rPr>
              <a:t> </a:t>
            </a:r>
            <a:r>
              <a:rPr kumimoji="1" lang="en-GB" sz="1600" dirty="0" err="1">
                <a:latin typeface="Times New Roman" pitchFamily="18" charset="0"/>
              </a:rPr>
              <a:t>організаційно-правового</a:t>
            </a:r>
            <a:r>
              <a:rPr kumimoji="1" lang="uk-UA" sz="1600" dirty="0">
                <a:latin typeface="Times New Roman" pitchFamily="18" charset="0"/>
              </a:rPr>
              <a:t> </a:t>
            </a:r>
            <a:r>
              <a:rPr kumimoji="1" lang="en-GB" sz="1600" dirty="0" err="1">
                <a:latin typeface="Times New Roman" pitchFamily="18" charset="0"/>
              </a:rPr>
              <a:t>оформлення</a:t>
            </a:r>
            <a:r>
              <a:rPr kumimoji="1" lang="en-GB" sz="1600" dirty="0">
                <a:latin typeface="Times New Roman" pitchFamily="18" charset="0"/>
              </a:rPr>
              <a:t> </a:t>
            </a:r>
            <a:r>
              <a:rPr kumimoji="1" lang="en-GB" sz="1600" dirty="0" err="1">
                <a:latin typeface="Times New Roman" pitchFamily="18" charset="0"/>
              </a:rPr>
              <a:t>визначають</a:t>
            </a:r>
            <a:r>
              <a:rPr kumimoji="1" lang="en-GB" sz="1600" dirty="0">
                <a:latin typeface="Times New Roman" pitchFamily="18" charset="0"/>
              </a:rPr>
              <a:t> </a:t>
            </a:r>
            <a:r>
              <a:rPr kumimoji="1" lang="en-GB" sz="1600" dirty="0" err="1">
                <a:latin typeface="Times New Roman" pitchFamily="18" charset="0"/>
              </a:rPr>
              <a:t>високу</a:t>
            </a:r>
            <a:r>
              <a:rPr kumimoji="1" lang="en-GB" sz="1600" dirty="0">
                <a:latin typeface="Times New Roman" pitchFamily="18" charset="0"/>
              </a:rPr>
              <a:t> </a:t>
            </a:r>
            <a:r>
              <a:rPr kumimoji="1" lang="en-GB" sz="1600" dirty="0" err="1">
                <a:latin typeface="Times New Roman" pitchFamily="18" charset="0"/>
              </a:rPr>
              <a:t>ефективність</a:t>
            </a:r>
            <a:r>
              <a:rPr kumimoji="1" lang="en-GB" sz="1600" dirty="0">
                <a:latin typeface="Times New Roman" pitchFamily="18" charset="0"/>
              </a:rPr>
              <a:t> </a:t>
            </a:r>
            <a:r>
              <a:rPr kumimoji="1" lang="en-GB" sz="1600" dirty="0" err="1">
                <a:latin typeface="Times New Roman" pitchFamily="18" charset="0"/>
              </a:rPr>
              <a:t>дій</a:t>
            </a:r>
            <a:r>
              <a:rPr kumimoji="1" lang="en-GB" sz="1600" dirty="0">
                <a:latin typeface="Times New Roman" pitchFamily="18" charset="0"/>
              </a:rPr>
              <a:t> </a:t>
            </a:r>
            <a:r>
              <a:rPr kumimoji="1" lang="en-GB" sz="1600" dirty="0" err="1">
                <a:latin typeface="Times New Roman" pitchFamily="18" charset="0"/>
              </a:rPr>
              <a:t>туристичних</a:t>
            </a:r>
            <a:r>
              <a:rPr kumimoji="1" lang="en-GB" sz="1600" dirty="0">
                <a:latin typeface="Times New Roman" pitchFamily="18" charset="0"/>
              </a:rPr>
              <a:t> </a:t>
            </a:r>
            <a:r>
              <a:rPr kumimoji="1" lang="en-GB" sz="1600" dirty="0" err="1">
                <a:latin typeface="Times New Roman" pitchFamily="18" charset="0"/>
              </a:rPr>
              <a:t>мереж</a:t>
            </a:r>
            <a:r>
              <a:rPr kumimoji="1" lang="en-GB" sz="1600" dirty="0">
                <a:latin typeface="Times New Roman" pitchFamily="18" charset="0"/>
              </a:rPr>
              <a:t>.</a:t>
            </a:r>
            <a:endParaRPr kumimoji="1" lang="uk-UA" sz="1600" dirty="0">
              <a:latin typeface="Times New Roman" pitchFamily="18" charset="0"/>
            </a:endParaRPr>
          </a:p>
          <a:p>
            <a:pPr marL="0" indent="444500" algn="just">
              <a:lnSpc>
                <a:spcPct val="120000"/>
              </a:lnSpc>
              <a:spcBef>
                <a:spcPct val="0"/>
              </a:spcBef>
            </a:pPr>
            <a:r>
              <a:rPr kumimoji="1" lang="en-GB" sz="1600" dirty="0" err="1">
                <a:latin typeface="Times New Roman" pitchFamily="18" charset="0"/>
              </a:rPr>
              <a:t>Таким</a:t>
            </a:r>
            <a:r>
              <a:rPr kumimoji="1" lang="en-GB" sz="1600" dirty="0">
                <a:latin typeface="Times New Roman" pitchFamily="18" charset="0"/>
              </a:rPr>
              <a:t> </a:t>
            </a:r>
            <a:r>
              <a:rPr kumimoji="1" lang="en-GB" sz="1600" dirty="0" err="1">
                <a:latin typeface="Times New Roman" pitchFamily="18" charset="0"/>
              </a:rPr>
              <a:t>чином</a:t>
            </a:r>
            <a:r>
              <a:rPr kumimoji="1" lang="en-GB" sz="1600" dirty="0">
                <a:latin typeface="Times New Roman" pitchFamily="18" charset="0"/>
              </a:rPr>
              <a:t>, </a:t>
            </a:r>
            <a:r>
              <a:rPr kumimoji="1" lang="en-GB" sz="1600" dirty="0" err="1">
                <a:latin typeface="Times New Roman" pitchFamily="18" charset="0"/>
              </a:rPr>
              <a:t>сучасні</a:t>
            </a:r>
            <a:r>
              <a:rPr kumimoji="1" lang="en-GB" sz="1600" dirty="0">
                <a:latin typeface="Times New Roman" pitchFamily="18" charset="0"/>
              </a:rPr>
              <a:t> </a:t>
            </a:r>
            <a:r>
              <a:rPr kumimoji="1" lang="en-GB" sz="1600" dirty="0" err="1">
                <a:latin typeface="Times New Roman" pitchFamily="18" charset="0"/>
              </a:rPr>
              <a:t>туристичні</a:t>
            </a:r>
            <a:r>
              <a:rPr kumimoji="1" lang="en-GB" sz="1600" dirty="0">
                <a:latin typeface="Times New Roman" pitchFamily="18" charset="0"/>
              </a:rPr>
              <a:t> </a:t>
            </a:r>
            <a:r>
              <a:rPr kumimoji="1" lang="en-GB" sz="1600" dirty="0" err="1">
                <a:latin typeface="Times New Roman" pitchFamily="18" charset="0"/>
              </a:rPr>
              <a:t>мережі</a:t>
            </a:r>
            <a:r>
              <a:rPr kumimoji="1" lang="en-GB" sz="1600" dirty="0">
                <a:latin typeface="Times New Roman" pitchFamily="18" charset="0"/>
              </a:rPr>
              <a:t> – </a:t>
            </a:r>
            <a:r>
              <a:rPr kumimoji="1" lang="en-GB" sz="1600" dirty="0" err="1">
                <a:latin typeface="Times New Roman" pitchFamily="18" charset="0"/>
              </a:rPr>
              <a:t>це</a:t>
            </a:r>
            <a:r>
              <a:rPr kumimoji="1" lang="en-GB" sz="1600" dirty="0">
                <a:latin typeface="Times New Roman" pitchFamily="18" charset="0"/>
              </a:rPr>
              <a:t> </a:t>
            </a:r>
            <a:r>
              <a:rPr kumimoji="1" lang="en-GB" sz="1600" dirty="0" err="1">
                <a:latin typeface="Times New Roman" pitchFamily="18" charset="0"/>
              </a:rPr>
              <a:t>різноманітна</a:t>
            </a:r>
            <a:r>
              <a:rPr kumimoji="1" lang="en-GB" sz="1600" dirty="0">
                <a:latin typeface="Times New Roman" pitchFamily="18" charset="0"/>
              </a:rPr>
              <a:t> </a:t>
            </a:r>
            <a:r>
              <a:rPr kumimoji="1" lang="en-GB" sz="1600" dirty="0" err="1">
                <a:latin typeface="Times New Roman" pitchFamily="18" charset="0"/>
              </a:rPr>
              <a:t>сукупність</a:t>
            </a:r>
            <a:r>
              <a:rPr kumimoji="1" lang="uk-UA" sz="1600" dirty="0">
                <a:latin typeface="Times New Roman" pitchFamily="18" charset="0"/>
              </a:rPr>
              <a:t> </a:t>
            </a:r>
            <a:r>
              <a:rPr kumimoji="1" lang="en-GB" sz="1600" dirty="0" err="1">
                <a:latin typeface="Times New Roman" pitchFamily="18" charset="0"/>
              </a:rPr>
              <a:t>розгалужених</a:t>
            </a:r>
            <a:r>
              <a:rPr kumimoji="1" lang="en-GB" sz="1600" dirty="0">
                <a:latin typeface="Times New Roman" pitchFamily="18" charset="0"/>
              </a:rPr>
              <a:t> </a:t>
            </a:r>
            <a:r>
              <a:rPr kumimoji="1" lang="en-GB" sz="1600" dirty="0" err="1">
                <a:latin typeface="Times New Roman" pitchFamily="18" charset="0"/>
              </a:rPr>
              <a:t>груп</a:t>
            </a:r>
            <a:r>
              <a:rPr kumimoji="1" lang="en-GB" sz="1600" dirty="0">
                <a:latin typeface="Times New Roman" pitchFamily="18" charset="0"/>
              </a:rPr>
              <a:t> </a:t>
            </a:r>
            <a:r>
              <a:rPr kumimoji="1" lang="en-GB" sz="1600" dirty="0" err="1">
                <a:latin typeface="Times New Roman" pitchFamily="18" charset="0"/>
              </a:rPr>
              <a:t>туристичного</a:t>
            </a:r>
            <a:r>
              <a:rPr kumimoji="1" lang="en-GB" sz="1600" dirty="0">
                <a:latin typeface="Times New Roman" pitchFamily="18" charset="0"/>
              </a:rPr>
              <a:t> </a:t>
            </a:r>
            <a:r>
              <a:rPr kumimoji="1" lang="en-GB" sz="1600" dirty="0" err="1">
                <a:latin typeface="Times New Roman" pitchFamily="18" charset="0"/>
              </a:rPr>
              <a:t>бізнесу</a:t>
            </a:r>
            <a:r>
              <a:rPr kumimoji="1" lang="en-GB" sz="1600" dirty="0">
                <a:latin typeface="Times New Roman" pitchFamily="18" charset="0"/>
              </a:rPr>
              <a:t>, </a:t>
            </a:r>
            <a:r>
              <a:rPr kumimoji="1" lang="en-GB" sz="1600" dirty="0" err="1">
                <a:latin typeface="Times New Roman" pitchFamily="18" charset="0"/>
              </a:rPr>
              <a:t>пов'язаних</a:t>
            </a:r>
            <a:r>
              <a:rPr kumimoji="1" lang="en-GB" sz="1600" dirty="0">
                <a:latin typeface="Times New Roman" pitchFamily="18" charset="0"/>
              </a:rPr>
              <a:t> </a:t>
            </a:r>
            <a:r>
              <a:rPr kumimoji="1" lang="en-GB" sz="1600" dirty="0" err="1">
                <a:latin typeface="Times New Roman" pitchFamily="18" charset="0"/>
              </a:rPr>
              <a:t>між</a:t>
            </a:r>
            <a:r>
              <a:rPr kumimoji="1" lang="en-GB" sz="1600" dirty="0">
                <a:latin typeface="Times New Roman" pitchFamily="18" charset="0"/>
              </a:rPr>
              <a:t> </a:t>
            </a:r>
            <a:r>
              <a:rPr kumimoji="1" lang="en-GB" sz="1600" dirty="0" err="1">
                <a:latin typeface="Times New Roman" pitchFamily="18" charset="0"/>
              </a:rPr>
              <a:t>собою</a:t>
            </a:r>
            <a:r>
              <a:rPr kumimoji="1" lang="en-GB" sz="1600" dirty="0">
                <a:latin typeface="Times New Roman" pitchFamily="18" charset="0"/>
              </a:rPr>
              <a:t> </a:t>
            </a:r>
            <a:r>
              <a:rPr kumimoji="1" lang="en-GB" sz="1600" dirty="0" err="1">
                <a:latin typeface="Times New Roman" pitchFamily="18" charset="0"/>
              </a:rPr>
              <a:t>складно</a:t>
            </a:r>
            <a:r>
              <a:rPr kumimoji="1" lang="uk-UA" sz="1600" dirty="0">
                <a:latin typeface="Times New Roman" pitchFamily="18" charset="0"/>
              </a:rPr>
              <a:t> </a:t>
            </a:r>
            <a:r>
              <a:rPr kumimoji="1" lang="en-GB" sz="1600" dirty="0" err="1">
                <a:latin typeface="Times New Roman" pitchFamily="18" charset="0"/>
              </a:rPr>
              <a:t>переплетеними</a:t>
            </a:r>
            <a:r>
              <a:rPr kumimoji="1" lang="en-GB" sz="1600" dirty="0">
                <a:latin typeface="Times New Roman" pitchFamily="18" charset="0"/>
              </a:rPr>
              <a:t> </a:t>
            </a:r>
            <a:r>
              <a:rPr kumimoji="1" lang="en-GB" sz="1600" dirty="0" err="1">
                <a:latin typeface="Times New Roman" pitchFamily="18" charset="0"/>
              </a:rPr>
              <a:t>організаційними</a:t>
            </a:r>
            <a:r>
              <a:rPr kumimoji="1" lang="en-GB" sz="1600" dirty="0">
                <a:latin typeface="Times New Roman" pitchFamily="18" charset="0"/>
              </a:rPr>
              <a:t>, </a:t>
            </a:r>
            <a:r>
              <a:rPr kumimoji="1" lang="en-GB" sz="1600" dirty="0" err="1">
                <a:latin typeface="Times New Roman" pitchFamily="18" charset="0"/>
              </a:rPr>
              <a:t>інформаційними</a:t>
            </a:r>
            <a:r>
              <a:rPr kumimoji="1" lang="en-GB" sz="1600" dirty="0">
                <a:latin typeface="Times New Roman" pitchFamily="18" charset="0"/>
              </a:rPr>
              <a:t>, </a:t>
            </a:r>
            <a:r>
              <a:rPr kumimoji="1" lang="en-GB" sz="1600" dirty="0" err="1">
                <a:latin typeface="Times New Roman" pitchFamily="18" charset="0"/>
              </a:rPr>
              <a:t>економічними</a:t>
            </a:r>
            <a:r>
              <a:rPr kumimoji="1" lang="en-GB" sz="1600" dirty="0">
                <a:latin typeface="Times New Roman" pitchFamily="18" charset="0"/>
              </a:rPr>
              <a:t>, </a:t>
            </a:r>
            <a:r>
              <a:rPr kumimoji="1" lang="en-GB" sz="1600" dirty="0" err="1">
                <a:latin typeface="Times New Roman" pitchFamily="18" charset="0"/>
              </a:rPr>
              <a:t>фінансовими</a:t>
            </a:r>
            <a:r>
              <a:rPr kumimoji="1" lang="en-GB" sz="1600" dirty="0">
                <a:latin typeface="Times New Roman" pitchFamily="18" charset="0"/>
              </a:rPr>
              <a:t>, </a:t>
            </a:r>
            <a:r>
              <a:rPr kumimoji="1" lang="en-GB" sz="1600" dirty="0" err="1">
                <a:latin typeface="Times New Roman" pitchFamily="18" charset="0"/>
              </a:rPr>
              <a:t>та</a:t>
            </a:r>
            <a:r>
              <a:rPr kumimoji="1" lang="uk-UA" sz="1600" dirty="0">
                <a:latin typeface="Times New Roman" pitchFamily="18" charset="0"/>
              </a:rPr>
              <a:t> </a:t>
            </a:r>
            <a:r>
              <a:rPr kumimoji="1" lang="en-GB" sz="1600" dirty="0" err="1">
                <a:latin typeface="Times New Roman" pitchFamily="18" charset="0"/>
              </a:rPr>
              <a:t>іншими</a:t>
            </a:r>
            <a:r>
              <a:rPr kumimoji="1" lang="en-GB" sz="1600" dirty="0">
                <a:latin typeface="Times New Roman" pitchFamily="18" charset="0"/>
              </a:rPr>
              <a:t> </a:t>
            </a:r>
            <a:r>
              <a:rPr kumimoji="1" lang="en-GB" sz="1600" dirty="0" err="1">
                <a:latin typeface="Times New Roman" pitchFamily="18" charset="0"/>
              </a:rPr>
              <a:t>відносинами</a:t>
            </a:r>
            <a:r>
              <a:rPr kumimoji="1" lang="en-GB" sz="1600" dirty="0">
                <a:latin typeface="Times New Roman" pitchFamily="18" charset="0"/>
              </a:rPr>
              <a:t>, </a:t>
            </a:r>
            <a:r>
              <a:rPr kumimoji="1" lang="en-GB" sz="1600" dirty="0" err="1">
                <a:latin typeface="Times New Roman" pitchFamily="18" charset="0"/>
              </a:rPr>
              <a:t>певним</a:t>
            </a:r>
            <a:r>
              <a:rPr kumimoji="1" lang="en-GB" sz="1600" dirty="0">
                <a:latin typeface="Times New Roman" pitchFamily="18" charset="0"/>
              </a:rPr>
              <a:t> </a:t>
            </a:r>
            <a:r>
              <a:rPr kumimoji="1" lang="en-GB" sz="1600" dirty="0" err="1">
                <a:latin typeface="Times New Roman" pitchFamily="18" charset="0"/>
              </a:rPr>
              <a:t>чином</a:t>
            </a:r>
            <a:r>
              <a:rPr kumimoji="1" lang="en-GB" sz="1600" dirty="0">
                <a:latin typeface="Times New Roman" pitchFamily="18" charset="0"/>
              </a:rPr>
              <a:t> </a:t>
            </a:r>
            <a:r>
              <a:rPr kumimoji="1" lang="en-GB" sz="1600" dirty="0" err="1">
                <a:latin typeface="Times New Roman" pitchFamily="18" charset="0"/>
              </a:rPr>
              <a:t>інтегруючими</a:t>
            </a:r>
            <a:r>
              <a:rPr kumimoji="1" lang="en-GB" sz="1600" dirty="0">
                <a:latin typeface="Times New Roman" pitchFamily="18" charset="0"/>
              </a:rPr>
              <a:t> </a:t>
            </a:r>
            <a:r>
              <a:rPr kumimoji="1" lang="en-GB" sz="1600" dirty="0" err="1">
                <a:latin typeface="Times New Roman" pitchFamily="18" charset="0"/>
              </a:rPr>
              <a:t>спільні</a:t>
            </a:r>
            <a:r>
              <a:rPr kumimoji="1" lang="en-GB" sz="1600" dirty="0">
                <a:latin typeface="Times New Roman" pitchFamily="18" charset="0"/>
              </a:rPr>
              <a:t> </a:t>
            </a:r>
            <a:r>
              <a:rPr kumimoji="1" lang="en-GB" sz="1600" dirty="0" err="1">
                <a:latin typeface="Times New Roman" pitchFamily="18" charset="0"/>
              </a:rPr>
              <a:t>дії</a:t>
            </a:r>
            <a:r>
              <a:rPr kumimoji="1" lang="en-GB" sz="1600" dirty="0">
                <a:latin typeface="Times New Roman" pitchFamily="18" charset="0"/>
              </a:rPr>
              <a:t>.</a:t>
            </a:r>
            <a:r>
              <a:rPr kumimoji="1" lang="uk-UA" sz="1600" dirty="0">
                <a:latin typeface="Times New Roman" pitchFamily="18" charset="0"/>
              </a:rPr>
              <a:t> </a:t>
            </a:r>
            <a:r>
              <a:rPr kumimoji="1" lang="en-GB" sz="1600" i="1" dirty="0" err="1">
                <a:latin typeface="Times New Roman" pitchFamily="18" charset="0"/>
              </a:rPr>
              <a:t>Мережі</a:t>
            </a:r>
            <a:r>
              <a:rPr kumimoji="1" lang="en-GB" sz="1600" i="1" dirty="0">
                <a:latin typeface="Times New Roman" pitchFamily="18" charset="0"/>
              </a:rPr>
              <a:t> </a:t>
            </a:r>
            <a:r>
              <a:rPr kumimoji="1" lang="en-GB" sz="1600" i="1" dirty="0" err="1">
                <a:latin typeface="Times New Roman" pitchFamily="18" charset="0"/>
              </a:rPr>
              <a:t>виконують</a:t>
            </a:r>
            <a:r>
              <a:rPr kumimoji="1" lang="en-GB" sz="1600" i="1" dirty="0">
                <a:latin typeface="Times New Roman" pitchFamily="18" charset="0"/>
              </a:rPr>
              <a:t> </a:t>
            </a:r>
            <a:r>
              <a:rPr kumimoji="1" lang="en-GB" sz="1600" i="1" dirty="0" err="1">
                <a:latin typeface="Times New Roman" pitchFamily="18" charset="0"/>
              </a:rPr>
              <a:t>такі</a:t>
            </a:r>
            <a:r>
              <a:rPr kumimoji="1" lang="en-GB" sz="1600" i="1" dirty="0">
                <a:latin typeface="Times New Roman" pitchFamily="18" charset="0"/>
              </a:rPr>
              <a:t> </a:t>
            </a:r>
            <a:r>
              <a:rPr kumimoji="1" lang="en-GB" sz="1600" i="1" dirty="0" err="1">
                <a:latin typeface="Times New Roman" pitchFamily="18" charset="0"/>
              </a:rPr>
              <a:t>взаємопов'язані</a:t>
            </a:r>
            <a:r>
              <a:rPr kumimoji="1" lang="en-GB" sz="1600" i="1" dirty="0">
                <a:latin typeface="Times New Roman" pitchFamily="18" charset="0"/>
              </a:rPr>
              <a:t> </a:t>
            </a:r>
            <a:r>
              <a:rPr kumimoji="1" lang="en-GB" sz="1600" i="1" dirty="0" err="1">
                <a:latin typeface="Times New Roman" pitchFamily="18" charset="0"/>
              </a:rPr>
              <a:t>функції</a:t>
            </a:r>
            <a:r>
              <a:rPr kumimoji="1" lang="en-GB" sz="1600" i="1" dirty="0">
                <a:latin typeface="Times New Roman" pitchFamily="18" charset="0"/>
              </a:rPr>
              <a:t> </a:t>
            </a:r>
            <a:r>
              <a:rPr kumimoji="1" lang="en-GB" sz="1600" i="1" dirty="0" err="1">
                <a:latin typeface="Times New Roman" pitchFamily="18" charset="0"/>
              </a:rPr>
              <a:t>для</a:t>
            </a:r>
            <a:r>
              <a:rPr kumimoji="1" lang="en-GB" sz="1600" i="1" dirty="0">
                <a:latin typeface="Times New Roman" pitchFamily="18" charset="0"/>
              </a:rPr>
              <a:t> </a:t>
            </a:r>
            <a:r>
              <a:rPr kumimoji="1" lang="en-GB" sz="1600" i="1" dirty="0" err="1">
                <a:latin typeface="Times New Roman" pitchFamily="18" charset="0"/>
              </a:rPr>
              <a:t>підприємств</a:t>
            </a:r>
            <a:r>
              <a:rPr kumimoji="1" lang="en-GB" sz="1600" i="1" dirty="0">
                <a:latin typeface="Times New Roman" pitchFamily="18" charset="0"/>
              </a:rPr>
              <a:t>, </a:t>
            </a:r>
            <a:r>
              <a:rPr kumimoji="1" lang="en-GB" sz="1600" i="1" dirty="0" err="1">
                <a:latin typeface="Times New Roman" pitchFamily="18" charset="0"/>
              </a:rPr>
              <a:t>що</a:t>
            </a:r>
            <a:r>
              <a:rPr kumimoji="1" lang="uk-UA" sz="1600" i="1" dirty="0">
                <a:latin typeface="Times New Roman" pitchFamily="18" charset="0"/>
              </a:rPr>
              <a:t> </a:t>
            </a:r>
            <a:r>
              <a:rPr kumimoji="1" lang="en-GB" sz="1600" i="1" dirty="0" err="1">
                <a:latin typeface="Times New Roman" pitchFamily="18" charset="0"/>
              </a:rPr>
              <a:t>входять</a:t>
            </a:r>
            <a:r>
              <a:rPr kumimoji="1" lang="en-GB" sz="1600" i="1" dirty="0">
                <a:latin typeface="Times New Roman" pitchFamily="18" charset="0"/>
              </a:rPr>
              <a:t> </a:t>
            </a:r>
            <a:r>
              <a:rPr kumimoji="1" lang="en-GB" sz="1600" i="1" dirty="0" err="1">
                <a:latin typeface="Times New Roman" pitchFamily="18" charset="0"/>
              </a:rPr>
              <a:t>до</a:t>
            </a:r>
            <a:r>
              <a:rPr kumimoji="1" lang="en-GB" sz="1600" i="1" dirty="0">
                <a:latin typeface="Times New Roman" pitchFamily="18" charset="0"/>
              </a:rPr>
              <a:t> </a:t>
            </a:r>
            <a:r>
              <a:rPr kumimoji="1" lang="en-GB" sz="1600" i="1" dirty="0" err="1">
                <a:latin typeface="Times New Roman" pitchFamily="18" charset="0"/>
              </a:rPr>
              <a:t>їх</a:t>
            </a:r>
            <a:r>
              <a:rPr kumimoji="1" lang="en-GB" sz="1600" i="1" dirty="0">
                <a:latin typeface="Times New Roman" pitchFamily="18" charset="0"/>
              </a:rPr>
              <a:t> </a:t>
            </a:r>
            <a:r>
              <a:rPr kumimoji="1" lang="en-GB" sz="1600" i="1" dirty="0" err="1">
                <a:latin typeface="Times New Roman" pitchFamily="18" charset="0"/>
              </a:rPr>
              <a:t>складу</a:t>
            </a:r>
            <a:r>
              <a:rPr kumimoji="1" lang="en-GB" sz="1600" dirty="0">
                <a:latin typeface="Times New Roman" pitchFamily="18" charset="0"/>
              </a:rPr>
              <a:t>:</a:t>
            </a:r>
            <a:r>
              <a:rPr kumimoji="1" lang="uk-UA" sz="1600" dirty="0">
                <a:latin typeface="Times New Roman" pitchFamily="18" charset="0"/>
              </a:rPr>
              <a:t> </a:t>
            </a:r>
            <a:r>
              <a:rPr kumimoji="1" lang="en-GB" sz="1600" dirty="0">
                <a:latin typeface="Times New Roman" pitchFamily="18" charset="0"/>
              </a:rPr>
              <a:t>- </a:t>
            </a:r>
            <a:r>
              <a:rPr kumimoji="1" lang="en-GB" sz="1600" dirty="0" err="1">
                <a:latin typeface="Times New Roman" pitchFamily="18" charset="0"/>
              </a:rPr>
              <a:t>поширення</a:t>
            </a:r>
            <a:r>
              <a:rPr kumimoji="1" lang="en-GB" sz="1600" dirty="0">
                <a:latin typeface="Times New Roman" pitchFamily="18" charset="0"/>
              </a:rPr>
              <a:t> </a:t>
            </a:r>
            <a:r>
              <a:rPr kumimoji="1" lang="en-GB" sz="1600" dirty="0" err="1">
                <a:latin typeface="Times New Roman" pitchFamily="18" charset="0"/>
              </a:rPr>
              <a:t>загальнодоступної</a:t>
            </a:r>
            <a:r>
              <a:rPr kumimoji="1" lang="en-GB" sz="1600" dirty="0">
                <a:latin typeface="Times New Roman" pitchFamily="18" charset="0"/>
              </a:rPr>
              <a:t> </a:t>
            </a:r>
            <a:r>
              <a:rPr kumimoji="1" lang="en-GB" sz="1600" dirty="0" err="1">
                <a:latin typeface="Times New Roman" pitchFamily="18" charset="0"/>
              </a:rPr>
              <a:t>та</a:t>
            </a:r>
            <a:r>
              <a:rPr kumimoji="1" lang="en-GB" sz="1600" dirty="0">
                <a:latin typeface="Times New Roman" pitchFamily="18" charset="0"/>
              </a:rPr>
              <a:t> </a:t>
            </a:r>
            <a:r>
              <a:rPr kumimoji="1" lang="en-GB" sz="1600" dirty="0" err="1">
                <a:latin typeface="Times New Roman" pitchFamily="18" charset="0"/>
              </a:rPr>
              <a:t>конфіденційної</a:t>
            </a:r>
            <a:r>
              <a:rPr kumimoji="1" lang="en-GB" sz="1600" dirty="0">
                <a:latin typeface="Times New Roman" pitchFamily="18" charset="0"/>
              </a:rPr>
              <a:t> </a:t>
            </a:r>
            <a:r>
              <a:rPr kumimoji="1" lang="en-GB" sz="1600" dirty="0" err="1">
                <a:latin typeface="Times New Roman" pitchFamily="18" charset="0"/>
              </a:rPr>
              <a:t>інформації</a:t>
            </a:r>
            <a:r>
              <a:rPr kumimoji="1" lang="en-GB" sz="1600" dirty="0">
                <a:latin typeface="Times New Roman" pitchFamily="18" charset="0"/>
              </a:rPr>
              <a:t>;</a:t>
            </a:r>
            <a:r>
              <a:rPr kumimoji="1" lang="uk-UA" sz="1600" dirty="0">
                <a:latin typeface="Times New Roman" pitchFamily="18" charset="0"/>
              </a:rPr>
              <a:t> </a:t>
            </a:r>
            <a:r>
              <a:rPr kumimoji="1" lang="en-GB" sz="1600" dirty="0">
                <a:latin typeface="Times New Roman" pitchFamily="18" charset="0"/>
              </a:rPr>
              <a:t>- </a:t>
            </a:r>
            <a:r>
              <a:rPr kumimoji="1" lang="en-GB" sz="1600" dirty="0" err="1">
                <a:latin typeface="Times New Roman" pitchFamily="18" charset="0"/>
              </a:rPr>
              <a:t>рейтинг</a:t>
            </a:r>
            <a:r>
              <a:rPr kumimoji="1" lang="en-GB" sz="1600" dirty="0">
                <a:latin typeface="Times New Roman" pitchFamily="18" charset="0"/>
              </a:rPr>
              <a:t> (</a:t>
            </a:r>
            <a:r>
              <a:rPr kumimoji="1" lang="en-GB" sz="1600" dirty="0" err="1">
                <a:latin typeface="Times New Roman" pitchFamily="18" charset="0"/>
              </a:rPr>
              <a:t>ранжування</a:t>
            </a:r>
            <a:r>
              <a:rPr kumimoji="1" lang="en-GB" sz="1600" dirty="0">
                <a:latin typeface="Times New Roman" pitchFamily="18" charset="0"/>
              </a:rPr>
              <a:t>) </a:t>
            </a:r>
            <a:r>
              <a:rPr kumimoji="1" lang="en-GB" sz="1600" dirty="0" err="1">
                <a:latin typeface="Times New Roman" pitchFamily="18" charset="0"/>
              </a:rPr>
              <a:t>підприємств</a:t>
            </a:r>
            <a:r>
              <a:rPr kumimoji="1" lang="en-GB" sz="1600" dirty="0">
                <a:latin typeface="Times New Roman" pitchFamily="18" charset="0"/>
              </a:rPr>
              <a:t> і </a:t>
            </a:r>
            <a:r>
              <a:rPr kumimoji="1" lang="en-GB" sz="1600" dirty="0" err="1">
                <a:latin typeface="Times New Roman" pitchFamily="18" charset="0"/>
              </a:rPr>
              <a:t>формування</a:t>
            </a:r>
            <a:r>
              <a:rPr kumimoji="1" lang="en-GB" sz="1600" dirty="0">
                <a:latin typeface="Times New Roman" pitchFamily="18" charset="0"/>
              </a:rPr>
              <a:t> </a:t>
            </a:r>
            <a:r>
              <a:rPr kumimoji="1" lang="en-GB" sz="1600" dirty="0" err="1">
                <a:latin typeface="Times New Roman" pitchFamily="18" charset="0"/>
              </a:rPr>
              <a:t>репутації</a:t>
            </a:r>
            <a:r>
              <a:rPr kumimoji="1" lang="en-GB" sz="1600" dirty="0">
                <a:latin typeface="Times New Roman" pitchFamily="18" charset="0"/>
              </a:rPr>
              <a:t>;</a:t>
            </a:r>
            <a:r>
              <a:rPr kumimoji="1" lang="uk-UA" sz="1600" dirty="0">
                <a:latin typeface="Times New Roman" pitchFamily="18" charset="0"/>
              </a:rPr>
              <a:t> </a:t>
            </a:r>
            <a:r>
              <a:rPr kumimoji="1" lang="en-GB" sz="1600" dirty="0">
                <a:latin typeface="Times New Roman" pitchFamily="18" charset="0"/>
              </a:rPr>
              <a:t>- </a:t>
            </a:r>
            <a:r>
              <a:rPr kumimoji="1" lang="en-GB" sz="1600" dirty="0" err="1">
                <a:latin typeface="Times New Roman" pitchFamily="18" charset="0"/>
              </a:rPr>
              <a:t>становлення</a:t>
            </a:r>
            <a:r>
              <a:rPr kumimoji="1" lang="en-GB" sz="1600" dirty="0">
                <a:latin typeface="Times New Roman" pitchFamily="18" charset="0"/>
              </a:rPr>
              <a:t> </a:t>
            </a:r>
            <a:r>
              <a:rPr kumimoji="1" lang="en-GB" sz="1600" dirty="0" err="1">
                <a:latin typeface="Times New Roman" pitchFamily="18" charset="0"/>
              </a:rPr>
              <a:t>довірчих</a:t>
            </a:r>
            <a:r>
              <a:rPr kumimoji="1" lang="en-GB" sz="1600" dirty="0">
                <a:latin typeface="Times New Roman" pitchFamily="18" charset="0"/>
              </a:rPr>
              <a:t> </a:t>
            </a:r>
            <a:r>
              <a:rPr kumimoji="1" lang="en-GB" sz="1600" dirty="0" err="1">
                <a:latin typeface="Times New Roman" pitchFamily="18" charset="0"/>
              </a:rPr>
              <a:t>відносин</a:t>
            </a:r>
            <a:r>
              <a:rPr kumimoji="1" lang="en-GB" sz="1600" dirty="0">
                <a:latin typeface="Times New Roman" pitchFamily="18" charset="0"/>
              </a:rPr>
              <a:t> і </a:t>
            </a:r>
            <a:r>
              <a:rPr kumimoji="1" lang="en-GB" sz="1600" dirty="0" err="1">
                <a:latin typeface="Times New Roman" pitchFamily="18" charset="0"/>
              </a:rPr>
              <a:t>зменшення</a:t>
            </a:r>
            <a:r>
              <a:rPr kumimoji="1" lang="en-GB" sz="1600" dirty="0">
                <a:latin typeface="Times New Roman" pitchFamily="18" charset="0"/>
              </a:rPr>
              <a:t> </a:t>
            </a:r>
            <a:r>
              <a:rPr kumimoji="1" lang="en-GB" sz="1600" dirty="0" err="1">
                <a:latin typeface="Times New Roman" pitchFamily="18" charset="0"/>
              </a:rPr>
              <a:t>ступеня</a:t>
            </a:r>
            <a:r>
              <a:rPr kumimoji="1" lang="en-GB" sz="1600" dirty="0">
                <a:latin typeface="Times New Roman" pitchFamily="18" charset="0"/>
              </a:rPr>
              <a:t> </a:t>
            </a:r>
            <a:r>
              <a:rPr kumimoji="1" lang="en-GB" sz="1600" dirty="0" err="1">
                <a:latin typeface="Times New Roman" pitchFamily="18" charset="0"/>
              </a:rPr>
              <a:t>невизначеності</a:t>
            </a:r>
            <a:r>
              <a:rPr kumimoji="1" lang="en-GB" sz="1600" dirty="0">
                <a:latin typeface="Times New Roman" pitchFamily="18" charset="0"/>
              </a:rPr>
              <a:t>;</a:t>
            </a:r>
            <a:r>
              <a:rPr kumimoji="1" lang="uk-UA" sz="1600" dirty="0">
                <a:latin typeface="Times New Roman" pitchFamily="18" charset="0"/>
              </a:rPr>
              <a:t> </a:t>
            </a:r>
            <a:r>
              <a:rPr kumimoji="1" lang="en-GB" sz="1600" dirty="0">
                <a:latin typeface="Times New Roman" pitchFamily="18" charset="0"/>
              </a:rPr>
              <a:t>- </a:t>
            </a:r>
            <a:r>
              <a:rPr kumimoji="1" lang="en-GB" sz="1600" dirty="0" err="1">
                <a:latin typeface="Times New Roman" pitchFamily="18" charset="0"/>
              </a:rPr>
              <a:t>надання</a:t>
            </a:r>
            <a:r>
              <a:rPr kumimoji="1" lang="en-GB" sz="1600" dirty="0">
                <a:latin typeface="Times New Roman" pitchFamily="18" charset="0"/>
              </a:rPr>
              <a:t> </a:t>
            </a:r>
            <a:r>
              <a:rPr kumimoji="1" lang="en-GB" sz="1600" dirty="0" err="1">
                <a:latin typeface="Times New Roman" pitchFamily="18" charset="0"/>
              </a:rPr>
              <a:t>взаємодопомоги</a:t>
            </a:r>
            <a:r>
              <a:rPr kumimoji="1" lang="en-GB" sz="1600" dirty="0">
                <a:latin typeface="Times New Roman" pitchFamily="18" charset="0"/>
              </a:rPr>
              <a:t> </a:t>
            </a:r>
            <a:r>
              <a:rPr kumimoji="1" lang="en-GB" sz="1600" dirty="0" err="1">
                <a:latin typeface="Times New Roman" pitchFamily="18" charset="0"/>
              </a:rPr>
              <a:t>на</a:t>
            </a:r>
            <a:r>
              <a:rPr kumimoji="1" lang="en-GB" sz="1600" dirty="0">
                <a:latin typeface="Times New Roman" pitchFamily="18" charset="0"/>
              </a:rPr>
              <a:t> </a:t>
            </a:r>
            <a:r>
              <a:rPr kumimoji="1" lang="en-GB" sz="1600" dirty="0" err="1">
                <a:latin typeface="Times New Roman" pitchFamily="18" charset="0"/>
              </a:rPr>
              <a:t>формальній</a:t>
            </a:r>
            <a:r>
              <a:rPr kumimoji="1" lang="en-GB" sz="1600" dirty="0">
                <a:latin typeface="Times New Roman" pitchFamily="18" charset="0"/>
              </a:rPr>
              <a:t> </a:t>
            </a:r>
            <a:r>
              <a:rPr kumimoji="1" lang="en-GB" sz="1600" dirty="0" err="1">
                <a:latin typeface="Times New Roman" pitchFamily="18" charset="0"/>
              </a:rPr>
              <a:t>та</a:t>
            </a:r>
            <a:r>
              <a:rPr kumimoji="1" lang="en-GB" sz="1600" dirty="0">
                <a:latin typeface="Times New Roman" pitchFamily="18" charset="0"/>
              </a:rPr>
              <a:t> </a:t>
            </a:r>
            <a:r>
              <a:rPr kumimoji="1" lang="en-GB" sz="1600" dirty="0" err="1">
                <a:latin typeface="Times New Roman" pitchFamily="18" charset="0"/>
              </a:rPr>
              <a:t>неформальній</a:t>
            </a:r>
            <a:r>
              <a:rPr kumimoji="1" lang="en-GB" sz="1600" dirty="0">
                <a:latin typeface="Times New Roman" pitchFamily="18" charset="0"/>
              </a:rPr>
              <a:t> </a:t>
            </a:r>
            <a:r>
              <a:rPr kumimoji="1" lang="en-GB" sz="1600" dirty="0" err="1">
                <a:latin typeface="Times New Roman" pitchFamily="18" charset="0"/>
              </a:rPr>
              <a:t>основах</a:t>
            </a:r>
            <a:r>
              <a:rPr kumimoji="1" lang="en-GB" sz="1600" dirty="0">
                <a:latin typeface="Times New Roman" pitchFamily="18" charset="0"/>
              </a:rPr>
              <a:t>;</a:t>
            </a:r>
            <a:r>
              <a:rPr kumimoji="1" lang="uk-UA" sz="1600" dirty="0">
                <a:latin typeface="Times New Roman" pitchFamily="18" charset="0"/>
              </a:rPr>
              <a:t> </a:t>
            </a:r>
            <a:r>
              <a:rPr kumimoji="1" lang="en-GB" sz="1600" dirty="0">
                <a:latin typeface="Times New Roman" pitchFamily="18" charset="0"/>
              </a:rPr>
              <a:t>- </a:t>
            </a:r>
            <a:r>
              <a:rPr kumimoji="1" lang="en-GB" sz="1600" dirty="0" err="1">
                <a:latin typeface="Times New Roman" pitchFamily="18" charset="0"/>
              </a:rPr>
              <a:t>зниження</a:t>
            </a:r>
            <a:r>
              <a:rPr kumimoji="1" lang="en-GB" sz="1600" dirty="0">
                <a:latin typeface="Times New Roman" pitchFamily="18" charset="0"/>
              </a:rPr>
              <a:t> </a:t>
            </a:r>
            <a:r>
              <a:rPr kumimoji="1" lang="en-GB" sz="1600" dirty="0" err="1">
                <a:latin typeface="Times New Roman" pitchFamily="18" charset="0"/>
              </a:rPr>
              <a:t>трансакційних</a:t>
            </a:r>
            <a:r>
              <a:rPr kumimoji="1" lang="en-GB" sz="1600" dirty="0">
                <a:latin typeface="Times New Roman" pitchFamily="18" charset="0"/>
              </a:rPr>
              <a:t> </a:t>
            </a:r>
            <a:r>
              <a:rPr kumimoji="1" lang="en-GB" sz="1600" dirty="0" err="1">
                <a:latin typeface="Times New Roman" pitchFamily="18" charset="0"/>
              </a:rPr>
              <a:t>витрат</a:t>
            </a:r>
            <a:r>
              <a:rPr kumimoji="1" lang="en-GB" sz="1600" dirty="0">
                <a:latin typeface="Times New Roman" pitchFamily="18" charset="0"/>
              </a:rPr>
              <a:t>, </a:t>
            </a:r>
            <a:r>
              <a:rPr kumimoji="1" lang="en-GB" sz="1600" dirty="0" err="1">
                <a:latin typeface="Times New Roman" pitchFamily="18" charset="0"/>
              </a:rPr>
              <a:t>пов'язаних</a:t>
            </a:r>
            <a:r>
              <a:rPr kumimoji="1" lang="en-GB" sz="1600" dirty="0">
                <a:latin typeface="Times New Roman" pitchFamily="18" charset="0"/>
              </a:rPr>
              <a:t> </a:t>
            </a:r>
            <a:r>
              <a:rPr kumimoji="1" lang="en-GB" sz="1600" dirty="0" err="1">
                <a:latin typeface="Times New Roman" pitchFamily="18" charset="0"/>
              </a:rPr>
              <a:t>із</a:t>
            </a:r>
            <a:r>
              <a:rPr kumimoji="1" lang="en-GB" sz="1600" dirty="0">
                <a:latin typeface="Times New Roman" pitchFamily="18" charset="0"/>
              </a:rPr>
              <a:t> </a:t>
            </a:r>
            <a:r>
              <a:rPr kumimoji="1" lang="en-GB" sz="1600" dirty="0" err="1">
                <a:latin typeface="Times New Roman" pitchFamily="18" charset="0"/>
              </a:rPr>
              <a:t>взаємодією</a:t>
            </a:r>
            <a:r>
              <a:rPr kumimoji="1" lang="en-GB" sz="1600" dirty="0">
                <a:latin typeface="Times New Roman" pitchFamily="18" charset="0"/>
              </a:rPr>
              <a:t> з </a:t>
            </a:r>
            <a:r>
              <a:rPr kumimoji="1" lang="en-GB" sz="1600" dirty="0" err="1">
                <a:latin typeface="Times New Roman" pitchFamily="18" charset="0"/>
              </a:rPr>
              <a:t>незнайомими</a:t>
            </a:r>
            <a:r>
              <a:rPr kumimoji="1" lang="uk-UA" sz="1600" dirty="0">
                <a:latin typeface="Times New Roman" pitchFamily="18" charset="0"/>
              </a:rPr>
              <a:t> </a:t>
            </a:r>
            <a:r>
              <a:rPr kumimoji="1" lang="en-GB" sz="1600" dirty="0" err="1">
                <a:latin typeface="Times New Roman" pitchFamily="18" charset="0"/>
              </a:rPr>
              <a:t>партнерами</a:t>
            </a:r>
            <a:r>
              <a:rPr kumimoji="1" lang="en-GB" sz="1600" dirty="0">
                <a:latin typeface="Times New Roman" pitchFamily="18" charset="0"/>
              </a:rPr>
              <a:t> [2].</a:t>
            </a:r>
          </a:p>
        </p:txBody>
      </p:sp>
      <p:pic>
        <p:nvPicPr>
          <p:cNvPr id="37892" name="image2.png"/>
          <p:cNvPicPr>
            <a:picLocks noChangeAspect="1" noChangeArrowheads="1"/>
          </p:cNvPicPr>
          <p:nvPr/>
        </p:nvPicPr>
        <p:blipFill>
          <a:blip r:embed="rId2" cstate="print"/>
          <a:srcRect/>
          <a:stretch>
            <a:fillRect/>
          </a:stretch>
        </p:blipFill>
        <p:spPr bwMode="auto">
          <a:xfrm>
            <a:off x="9163050" y="0"/>
            <a:ext cx="3028950" cy="985838"/>
          </a:xfrm>
          <a:prstGeom prst="rect">
            <a:avLst/>
          </a:prstGeom>
          <a:noFill/>
          <a:ln w="9525">
            <a:noFill/>
            <a:miter lim="800000"/>
            <a:headEnd/>
            <a:tailEnd/>
          </a:ln>
        </p:spPr>
      </p:pic>
      <p:pic>
        <p:nvPicPr>
          <p:cNvPr id="37893" name="image1.png" descr="ÐÐ°ÑÑÐ¸Ð½ÐºÐ¸ Ð¿Ð¾ Ð·Ð°Ð¿ÑÐ¾ÑÑ erasmus+ logo transparent"/>
          <p:cNvPicPr>
            <a:picLocks noChangeAspect="1" noChangeArrowheads="1"/>
          </p:cNvPicPr>
          <p:nvPr/>
        </p:nvPicPr>
        <p:blipFill>
          <a:blip r:embed="rId3" cstate="print"/>
          <a:srcRect/>
          <a:stretch>
            <a:fillRect/>
          </a:stretch>
        </p:blipFill>
        <p:spPr bwMode="auto">
          <a:xfrm>
            <a:off x="119063" y="163513"/>
            <a:ext cx="3079750" cy="6667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idx="4294967295"/>
          </p:nvPr>
        </p:nvSpPr>
        <p:spPr>
          <a:xfrm>
            <a:off x="3198813" y="163513"/>
            <a:ext cx="5894387" cy="1690688"/>
          </a:xfrm>
        </p:spPr>
        <p:txBody>
          <a:bodyPr/>
          <a:lstStyle/>
          <a:p>
            <a:pPr algn="ctr" eaLnBrk="1" hangingPunct="1"/>
            <a:r>
              <a:rPr lang="en-US" sz="2400" b="1" i="1" dirty="0" err="1">
                <a:latin typeface="Times New Roman" pitchFamily="18" charset="0"/>
              </a:rPr>
              <a:t>Ефективність</a:t>
            </a:r>
            <a:r>
              <a:rPr lang="en-US" sz="2400" b="1" i="1" dirty="0">
                <a:latin typeface="Times New Roman" pitchFamily="18" charset="0"/>
              </a:rPr>
              <a:t> </a:t>
            </a:r>
            <a:r>
              <a:rPr lang="en-US" sz="2400" b="1" i="1" dirty="0" err="1">
                <a:latin typeface="Times New Roman" pitchFamily="18" charset="0"/>
              </a:rPr>
              <a:t>мережевої</a:t>
            </a:r>
            <a:r>
              <a:rPr lang="en-US" sz="2400" b="1" i="1" dirty="0">
                <a:latin typeface="Times New Roman" pitchFamily="18" charset="0"/>
              </a:rPr>
              <a:t> </a:t>
            </a:r>
            <a:r>
              <a:rPr lang="en-US" sz="2400" b="1" i="1" dirty="0" err="1">
                <a:latin typeface="Times New Roman" pitchFamily="18" charset="0"/>
              </a:rPr>
              <a:t>організації</a:t>
            </a:r>
            <a:r>
              <a:rPr lang="en-US" sz="2400" b="1" i="1" dirty="0">
                <a:latin typeface="Times New Roman" pitchFamily="18" charset="0"/>
              </a:rPr>
              <a:t> </a:t>
            </a:r>
            <a:r>
              <a:rPr lang="en-US" sz="2400" b="1" i="1" dirty="0" err="1">
                <a:latin typeface="Times New Roman" pitchFamily="18" charset="0"/>
              </a:rPr>
              <a:t>досягається</a:t>
            </a:r>
            <a:r>
              <a:rPr lang="en-US" sz="2400" b="1" i="1" dirty="0">
                <a:latin typeface="Times New Roman" pitchFamily="18" charset="0"/>
              </a:rPr>
              <a:t> </a:t>
            </a:r>
            <a:r>
              <a:rPr lang="en-US" sz="2400" b="1" i="1" dirty="0" err="1">
                <a:latin typeface="Times New Roman" pitchFamily="18" charset="0"/>
              </a:rPr>
              <a:t>дотриманням</a:t>
            </a:r>
            <a:r>
              <a:rPr lang="en-US" sz="2400" b="1" i="1" dirty="0">
                <a:latin typeface="Times New Roman" pitchFamily="18" charset="0"/>
              </a:rPr>
              <a:t> </a:t>
            </a:r>
            <a:r>
              <a:rPr lang="en-US" sz="2400" b="1" i="1" dirty="0" err="1">
                <a:latin typeface="Times New Roman" pitchFamily="18" charset="0"/>
              </a:rPr>
              <a:t>наступних</a:t>
            </a:r>
            <a:br>
              <a:rPr lang="en-US" sz="2400" b="1" i="1" dirty="0">
                <a:latin typeface="Times New Roman" pitchFamily="18" charset="0"/>
              </a:rPr>
            </a:br>
            <a:r>
              <a:rPr lang="en-US" sz="2400" b="1" i="1" dirty="0" err="1">
                <a:latin typeface="Times New Roman" pitchFamily="18" charset="0"/>
              </a:rPr>
              <a:t>принципів</a:t>
            </a:r>
            <a:r>
              <a:rPr lang="en-US" sz="2400" b="1" i="1" dirty="0">
                <a:latin typeface="Times New Roman" pitchFamily="18" charset="0"/>
              </a:rPr>
              <a:t>:</a:t>
            </a:r>
            <a:endParaRPr lang="ru-RU" sz="2400" b="1" i="1" dirty="0">
              <a:latin typeface="Times New Roman" pitchFamily="18" charset="0"/>
            </a:endParaRPr>
          </a:p>
        </p:txBody>
      </p:sp>
      <p:sp>
        <p:nvSpPr>
          <p:cNvPr id="3" name="Объект 2"/>
          <p:cNvSpPr>
            <a:spLocks noGrp="1"/>
          </p:cNvSpPr>
          <p:nvPr>
            <p:ph idx="4294967295"/>
          </p:nvPr>
        </p:nvSpPr>
        <p:spPr>
          <a:xfrm>
            <a:off x="749423" y="1854201"/>
            <a:ext cx="10515600" cy="4351338"/>
          </a:xfrm>
        </p:spPr>
        <p:txBody>
          <a:bodyPr>
            <a:normAutofit/>
          </a:bodyPr>
          <a:lstStyle/>
          <a:p>
            <a:pPr marL="0" indent="444500">
              <a:lnSpc>
                <a:spcPct val="100000"/>
              </a:lnSpc>
              <a:spcBef>
                <a:spcPct val="0"/>
              </a:spcBef>
            </a:pPr>
            <a:r>
              <a:rPr kumimoji="1" lang="uk-UA" sz="1600" dirty="0">
                <a:latin typeface="Times New Roman" pitchFamily="18" charset="0"/>
              </a:rPr>
              <a:t>1. Принцип </a:t>
            </a:r>
            <a:r>
              <a:rPr kumimoji="1" lang="uk-UA" sz="1600" dirty="0" err="1">
                <a:latin typeface="Times New Roman" pitchFamily="18" charset="0"/>
              </a:rPr>
              <a:t>синергійності</a:t>
            </a:r>
            <a:r>
              <a:rPr kumimoji="1" lang="uk-UA" sz="1600" dirty="0">
                <a:latin typeface="Times New Roman" pitchFamily="18" charset="0"/>
              </a:rPr>
              <a:t>, який полягає в тому, що ефективність функціонування бізнес-одиниць як мережевих партнерів повинна перевищувати їх ефективність за автономного функціонування; </a:t>
            </a:r>
          </a:p>
          <a:p>
            <a:pPr marL="0" indent="444500">
              <a:lnSpc>
                <a:spcPct val="100000"/>
              </a:lnSpc>
              <a:spcBef>
                <a:spcPct val="0"/>
              </a:spcBef>
            </a:pPr>
            <a:r>
              <a:rPr kumimoji="1" lang="uk-UA" sz="1600" dirty="0">
                <a:latin typeface="Times New Roman" pitchFamily="18" charset="0"/>
              </a:rPr>
              <a:t>2. Колективна участь у прийнятті рішень, що стосуються всіх мережевих партнерів;</a:t>
            </a:r>
          </a:p>
          <a:p>
            <a:pPr marL="0" indent="444500">
              <a:lnSpc>
                <a:spcPct val="100000"/>
              </a:lnSpc>
              <a:spcBef>
                <a:spcPct val="0"/>
              </a:spcBef>
            </a:pPr>
            <a:r>
              <a:rPr kumimoji="1" lang="uk-UA" sz="1600" dirty="0">
                <a:latin typeface="Times New Roman" pitchFamily="18" charset="0"/>
              </a:rPr>
              <a:t>3. Наявність координаційного центру, що забезпечує узгодженість дій і</a:t>
            </a:r>
          </a:p>
          <a:p>
            <a:pPr marL="0" indent="444500">
              <a:lnSpc>
                <a:spcPct val="100000"/>
              </a:lnSpc>
              <a:spcBef>
                <a:spcPct val="0"/>
              </a:spcBef>
            </a:pPr>
            <a:r>
              <a:rPr kumimoji="1" lang="uk-UA" sz="1600" dirty="0">
                <a:latin typeface="Times New Roman" pitchFamily="18" charset="0"/>
              </a:rPr>
              <a:t>рішень;</a:t>
            </a:r>
          </a:p>
          <a:p>
            <a:pPr marL="0" indent="444500">
              <a:lnSpc>
                <a:spcPct val="100000"/>
              </a:lnSpc>
              <a:spcBef>
                <a:spcPct val="0"/>
              </a:spcBef>
            </a:pPr>
            <a:r>
              <a:rPr kumimoji="1" lang="uk-UA" sz="1600" dirty="0">
                <a:latin typeface="Times New Roman" pitchFamily="18" charset="0"/>
              </a:rPr>
              <a:t>4. Добровільне входження в підприємницьку мережу на взаємовигідних</a:t>
            </a:r>
          </a:p>
          <a:p>
            <a:pPr marL="0" indent="444500">
              <a:lnSpc>
                <a:spcPct val="100000"/>
              </a:lnSpc>
              <a:spcBef>
                <a:spcPct val="0"/>
              </a:spcBef>
            </a:pPr>
            <a:r>
              <a:rPr kumimoji="1" lang="uk-UA" sz="1600" dirty="0">
                <a:latin typeface="Times New Roman" pitchFamily="18" charset="0"/>
              </a:rPr>
              <a:t>умовах;</a:t>
            </a:r>
          </a:p>
          <a:p>
            <a:pPr marL="0" indent="444500">
              <a:lnSpc>
                <a:spcPct val="100000"/>
              </a:lnSpc>
              <a:spcBef>
                <a:spcPct val="0"/>
              </a:spcBef>
            </a:pPr>
            <a:r>
              <a:rPr kumimoji="1" lang="uk-UA" sz="1600" dirty="0">
                <a:latin typeface="Times New Roman" pitchFamily="18" charset="0"/>
              </a:rPr>
              <a:t>5. Обов'язкове і своєчасне виконання узятих на себе зобов'язань, що</a:t>
            </a:r>
          </a:p>
          <a:p>
            <a:pPr marL="0" indent="444500">
              <a:lnSpc>
                <a:spcPct val="100000"/>
              </a:lnSpc>
              <a:spcBef>
                <a:spcPct val="0"/>
              </a:spcBef>
            </a:pPr>
            <a:r>
              <a:rPr kumimoji="1" lang="uk-UA" sz="1600" dirty="0">
                <a:latin typeface="Times New Roman" pitchFamily="18" charset="0"/>
              </a:rPr>
              <a:t>відповідають прийнятим планам;</a:t>
            </a:r>
          </a:p>
          <a:p>
            <a:pPr marL="0" indent="444500">
              <a:lnSpc>
                <a:spcPct val="100000"/>
              </a:lnSpc>
              <a:spcBef>
                <a:spcPct val="0"/>
              </a:spcBef>
            </a:pPr>
            <a:r>
              <a:rPr kumimoji="1" lang="uk-UA" sz="1600" dirty="0">
                <a:latin typeface="Times New Roman" pitchFamily="18" charset="0"/>
              </a:rPr>
              <a:t>6. Зворотній зв'язок, безперервність і своєчасність реакцій на зміни</a:t>
            </a:r>
          </a:p>
          <a:p>
            <a:pPr marL="0" indent="444500">
              <a:lnSpc>
                <a:spcPct val="100000"/>
              </a:lnSpc>
              <a:spcBef>
                <a:spcPct val="0"/>
              </a:spcBef>
            </a:pPr>
            <a:r>
              <a:rPr kumimoji="1" lang="uk-UA" sz="1600" dirty="0">
                <a:latin typeface="Times New Roman" pitchFamily="18" charset="0"/>
              </a:rPr>
              <a:t>внутрішнього та зовнішнього середовища тощо.</a:t>
            </a:r>
          </a:p>
          <a:p>
            <a:pPr marL="0" indent="444500" algn="just">
              <a:lnSpc>
                <a:spcPct val="100000"/>
              </a:lnSpc>
              <a:spcBef>
                <a:spcPct val="0"/>
              </a:spcBef>
            </a:pPr>
            <a:r>
              <a:rPr kumimoji="1" lang="en-GB" sz="1600" dirty="0" err="1">
                <a:latin typeface="Times New Roman" pitchFamily="18" charset="0"/>
              </a:rPr>
              <a:t>Незважаючи</a:t>
            </a:r>
            <a:r>
              <a:rPr kumimoji="1" lang="en-GB" sz="1600" dirty="0">
                <a:latin typeface="Times New Roman" pitchFamily="18" charset="0"/>
              </a:rPr>
              <a:t> </a:t>
            </a:r>
            <a:r>
              <a:rPr kumimoji="1" lang="en-GB" sz="1600" dirty="0" err="1">
                <a:latin typeface="Times New Roman" pitchFamily="18" charset="0"/>
              </a:rPr>
              <a:t>на</a:t>
            </a:r>
            <a:r>
              <a:rPr kumimoji="1" lang="en-GB" sz="1600" dirty="0">
                <a:latin typeface="Times New Roman" pitchFamily="18" charset="0"/>
              </a:rPr>
              <a:t> </a:t>
            </a:r>
            <a:r>
              <a:rPr kumimoji="1" lang="en-GB" sz="1600" dirty="0" err="1">
                <a:latin typeface="Times New Roman" pitchFamily="18" charset="0"/>
              </a:rPr>
              <a:t>те</a:t>
            </a:r>
            <a:r>
              <a:rPr kumimoji="1" lang="en-GB" sz="1600" dirty="0">
                <a:latin typeface="Times New Roman" pitchFamily="18" charset="0"/>
              </a:rPr>
              <a:t>, </a:t>
            </a:r>
            <a:r>
              <a:rPr kumimoji="1" lang="en-GB" sz="1600" dirty="0" err="1">
                <a:latin typeface="Times New Roman" pitchFamily="18" charset="0"/>
              </a:rPr>
              <a:t>що</a:t>
            </a:r>
            <a:r>
              <a:rPr kumimoji="1" lang="en-GB" sz="1600" dirty="0">
                <a:latin typeface="Times New Roman" pitchFamily="18" charset="0"/>
              </a:rPr>
              <a:t> </a:t>
            </a:r>
            <a:r>
              <a:rPr kumimoji="1" lang="en-GB" sz="1600" dirty="0" err="1">
                <a:latin typeface="Times New Roman" pitchFamily="18" charset="0"/>
              </a:rPr>
              <a:t>учасники</a:t>
            </a:r>
            <a:r>
              <a:rPr kumimoji="1" lang="en-GB" sz="1600" dirty="0">
                <a:latin typeface="Times New Roman" pitchFamily="18" charset="0"/>
              </a:rPr>
              <a:t> </a:t>
            </a:r>
            <a:r>
              <a:rPr kumimoji="1" lang="en-GB" sz="1600" dirty="0" err="1">
                <a:latin typeface="Times New Roman" pitchFamily="18" charset="0"/>
              </a:rPr>
              <a:t>туристичної</a:t>
            </a:r>
            <a:r>
              <a:rPr kumimoji="1" lang="en-GB" sz="1600" dirty="0">
                <a:latin typeface="Times New Roman" pitchFamily="18" charset="0"/>
              </a:rPr>
              <a:t> </a:t>
            </a:r>
            <a:r>
              <a:rPr kumimoji="1" lang="en-GB" sz="1600" dirty="0" err="1">
                <a:latin typeface="Times New Roman" pitchFamily="18" charset="0"/>
              </a:rPr>
              <a:t>мережі</a:t>
            </a:r>
            <a:r>
              <a:rPr kumimoji="1" lang="en-GB" sz="1600" dirty="0">
                <a:latin typeface="Times New Roman" pitchFamily="18" charset="0"/>
              </a:rPr>
              <a:t> є </a:t>
            </a:r>
            <a:r>
              <a:rPr kumimoji="1" lang="en-GB" sz="1600" dirty="0" err="1">
                <a:latin typeface="Times New Roman" pitchFamily="18" charset="0"/>
              </a:rPr>
              <a:t>самостійними</a:t>
            </a:r>
            <a:r>
              <a:rPr kumimoji="1" lang="uk-UA" sz="1600" dirty="0">
                <a:latin typeface="Times New Roman" pitchFamily="18" charset="0"/>
              </a:rPr>
              <a:t> </a:t>
            </a:r>
            <a:r>
              <a:rPr kumimoji="1" lang="en-GB" sz="1600" dirty="0" err="1">
                <a:latin typeface="Times New Roman" pitchFamily="18" charset="0"/>
              </a:rPr>
              <a:t>економічними</a:t>
            </a:r>
            <a:r>
              <a:rPr kumimoji="1" lang="en-GB" sz="1600" dirty="0">
                <a:latin typeface="Times New Roman" pitchFamily="18" charset="0"/>
              </a:rPr>
              <a:t> </a:t>
            </a:r>
            <a:r>
              <a:rPr kumimoji="1" lang="en-GB" sz="1600" dirty="0" err="1">
                <a:latin typeface="Times New Roman" pitchFamily="18" charset="0"/>
              </a:rPr>
              <a:t>агентами</a:t>
            </a:r>
            <a:r>
              <a:rPr kumimoji="1" lang="en-GB" sz="1600" dirty="0">
                <a:latin typeface="Times New Roman" pitchFamily="18" charset="0"/>
              </a:rPr>
              <a:t>, </a:t>
            </a:r>
            <a:r>
              <a:rPr kumimoji="1" lang="en-GB" sz="1600" dirty="0" err="1">
                <a:latin typeface="Times New Roman" pitchFamily="18" charset="0"/>
              </a:rPr>
              <a:t>незалежними</a:t>
            </a:r>
            <a:r>
              <a:rPr kumimoji="1" lang="en-GB" sz="1600" dirty="0">
                <a:latin typeface="Times New Roman" pitchFamily="18" charset="0"/>
              </a:rPr>
              <a:t> у </a:t>
            </a:r>
            <a:r>
              <a:rPr kumimoji="1" lang="en-GB" sz="1600" dirty="0" err="1">
                <a:latin typeface="Times New Roman" pitchFamily="18" charset="0"/>
              </a:rPr>
              <a:t>фінансовому</a:t>
            </a:r>
            <a:r>
              <a:rPr kumimoji="1" lang="en-GB" sz="1600" dirty="0">
                <a:latin typeface="Times New Roman" pitchFamily="18" charset="0"/>
              </a:rPr>
              <a:t> </a:t>
            </a:r>
            <a:r>
              <a:rPr kumimoji="1" lang="en-GB" sz="1600" dirty="0" err="1">
                <a:latin typeface="Times New Roman" pitchFamily="18" charset="0"/>
              </a:rPr>
              <a:t>та</a:t>
            </a:r>
            <a:r>
              <a:rPr kumimoji="1" lang="en-GB" sz="1600" dirty="0">
                <a:latin typeface="Times New Roman" pitchFamily="18" charset="0"/>
              </a:rPr>
              <a:t> </a:t>
            </a:r>
            <a:r>
              <a:rPr kumimoji="1" lang="en-GB" sz="1600" dirty="0" err="1">
                <a:latin typeface="Times New Roman" pitchFamily="18" charset="0"/>
              </a:rPr>
              <a:t>управлінському</a:t>
            </a:r>
            <a:r>
              <a:rPr kumimoji="1" lang="en-GB" sz="1600" dirty="0">
                <a:latin typeface="Times New Roman" pitchFamily="18" charset="0"/>
              </a:rPr>
              <a:t> </a:t>
            </a:r>
            <a:r>
              <a:rPr kumimoji="1" lang="en-GB" sz="1600" dirty="0" err="1">
                <a:latin typeface="Times New Roman" pitchFamily="18" charset="0"/>
              </a:rPr>
              <a:t>аспектах</a:t>
            </a:r>
            <a:r>
              <a:rPr kumimoji="1" lang="en-GB" sz="1600" dirty="0">
                <a:latin typeface="Times New Roman" pitchFamily="18" charset="0"/>
              </a:rPr>
              <a:t>,</a:t>
            </a:r>
            <a:r>
              <a:rPr kumimoji="1" lang="uk-UA" sz="1600" dirty="0">
                <a:latin typeface="Times New Roman" pitchFamily="18" charset="0"/>
              </a:rPr>
              <a:t> </a:t>
            </a:r>
            <a:r>
              <a:rPr kumimoji="1" lang="en-GB" sz="1600" dirty="0" err="1">
                <a:latin typeface="Times New Roman" pitchFamily="18" charset="0"/>
              </a:rPr>
              <a:t>але</a:t>
            </a:r>
            <a:r>
              <a:rPr kumimoji="1" lang="en-GB" sz="1600" dirty="0">
                <a:latin typeface="Times New Roman" pitchFamily="18" charset="0"/>
              </a:rPr>
              <a:t> у </a:t>
            </a:r>
            <a:r>
              <a:rPr kumimoji="1" lang="en-GB" sz="1600" dirty="0" err="1">
                <a:latin typeface="Times New Roman" pitchFamily="18" charset="0"/>
              </a:rPr>
              <a:t>процесі</a:t>
            </a:r>
            <a:r>
              <a:rPr kumimoji="1" lang="en-GB" sz="1600" dirty="0">
                <a:latin typeface="Times New Roman" pitchFamily="18" charset="0"/>
              </a:rPr>
              <a:t> </a:t>
            </a:r>
            <a:r>
              <a:rPr kumimoji="1" lang="en-GB" sz="1600" dirty="0" err="1">
                <a:latin typeface="Times New Roman" pitchFamily="18" charset="0"/>
              </a:rPr>
              <a:t>ринкової</a:t>
            </a:r>
            <a:r>
              <a:rPr kumimoji="1" lang="en-GB" sz="1600" dirty="0">
                <a:latin typeface="Times New Roman" pitchFamily="18" charset="0"/>
              </a:rPr>
              <a:t> </a:t>
            </a:r>
            <a:r>
              <a:rPr kumimoji="1" lang="en-GB" sz="1600" dirty="0" err="1">
                <a:latin typeface="Times New Roman" pitchFamily="18" charset="0"/>
              </a:rPr>
              <a:t>діяльності</a:t>
            </a:r>
            <a:r>
              <a:rPr kumimoji="1" lang="en-GB" sz="1600" dirty="0">
                <a:latin typeface="Times New Roman" pitchFamily="18" charset="0"/>
              </a:rPr>
              <a:t> </a:t>
            </a:r>
            <a:r>
              <a:rPr kumimoji="1" lang="en-GB" sz="1600" dirty="0" err="1">
                <a:latin typeface="Times New Roman" pitchFamily="18" charset="0"/>
              </a:rPr>
              <a:t>вони</a:t>
            </a:r>
            <a:r>
              <a:rPr kumimoji="1" lang="en-GB" sz="1600" dirty="0">
                <a:latin typeface="Times New Roman" pitchFamily="18" charset="0"/>
              </a:rPr>
              <a:t> </a:t>
            </a:r>
            <a:r>
              <a:rPr kumimoji="1" lang="en-GB" sz="1600" dirty="0" err="1">
                <a:latin typeface="Times New Roman" pitchFamily="18" charset="0"/>
              </a:rPr>
              <a:t>ситуаційно</a:t>
            </a:r>
            <a:r>
              <a:rPr kumimoji="1" lang="en-GB" sz="1600" dirty="0">
                <a:latin typeface="Times New Roman" pitchFamily="18" charset="0"/>
              </a:rPr>
              <a:t> </a:t>
            </a:r>
            <a:r>
              <a:rPr kumimoji="1" lang="en-GB" sz="1600" dirty="0" err="1">
                <a:latin typeface="Times New Roman" pitchFamily="18" charset="0"/>
              </a:rPr>
              <a:t>стають</a:t>
            </a:r>
            <a:r>
              <a:rPr kumimoji="1" lang="en-GB" sz="1600" dirty="0">
                <a:latin typeface="Times New Roman" pitchFamily="18" charset="0"/>
              </a:rPr>
              <a:t> </a:t>
            </a:r>
            <a:r>
              <a:rPr kumimoji="1" lang="en-GB" sz="1600" dirty="0" err="1">
                <a:latin typeface="Times New Roman" pitchFamily="18" charset="0"/>
              </a:rPr>
              <a:t>залученими</a:t>
            </a:r>
            <a:r>
              <a:rPr kumimoji="1" lang="en-GB" sz="1600" dirty="0">
                <a:latin typeface="Times New Roman" pitchFamily="18" charset="0"/>
              </a:rPr>
              <a:t> </a:t>
            </a:r>
            <a:r>
              <a:rPr kumimoji="1" lang="en-GB" sz="1600" dirty="0" err="1">
                <a:latin typeface="Times New Roman" pitchFamily="18" charset="0"/>
              </a:rPr>
              <a:t>до</a:t>
            </a:r>
            <a:r>
              <a:rPr kumimoji="1" lang="en-GB" sz="1600" dirty="0">
                <a:latin typeface="Times New Roman" pitchFamily="18" charset="0"/>
              </a:rPr>
              <a:t> </a:t>
            </a:r>
            <a:r>
              <a:rPr kumimoji="1" lang="en-GB" sz="1600" dirty="0" err="1">
                <a:latin typeface="Times New Roman" pitchFamily="18" charset="0"/>
              </a:rPr>
              <a:t>різних</a:t>
            </a:r>
            <a:r>
              <a:rPr kumimoji="1" lang="uk-UA" sz="1600" dirty="0">
                <a:latin typeface="Times New Roman" pitchFamily="18" charset="0"/>
              </a:rPr>
              <a:t> </a:t>
            </a:r>
            <a:r>
              <a:rPr kumimoji="1" lang="en-GB" sz="1600" dirty="0" err="1">
                <a:latin typeface="Times New Roman" pitchFamily="18" charset="0"/>
              </a:rPr>
              <a:t>бізнес-відносини</a:t>
            </a:r>
            <a:r>
              <a:rPr kumimoji="1" lang="en-GB" sz="1600" dirty="0">
                <a:latin typeface="Times New Roman" pitchFamily="18" charset="0"/>
              </a:rPr>
              <a:t>, </a:t>
            </a:r>
            <a:r>
              <a:rPr kumimoji="1" lang="en-GB" sz="1600" dirty="0" err="1">
                <a:latin typeface="Times New Roman" pitchFamily="18" charset="0"/>
              </a:rPr>
              <a:t>зв'язків</a:t>
            </a:r>
            <a:r>
              <a:rPr kumimoji="1" lang="en-GB" sz="1600" dirty="0">
                <a:latin typeface="Times New Roman" pitchFamily="18" charset="0"/>
              </a:rPr>
              <a:t> і </a:t>
            </a:r>
            <a:r>
              <a:rPr kumimoji="1" lang="en-GB" sz="1600" dirty="0" err="1">
                <a:latin typeface="Times New Roman" pitchFamily="18" charset="0"/>
              </a:rPr>
              <a:t>контрактів</a:t>
            </a:r>
            <a:r>
              <a:rPr kumimoji="1" lang="en-GB" sz="1600" dirty="0">
                <a:latin typeface="Times New Roman" pitchFamily="18" charset="0"/>
              </a:rPr>
              <a:t>. </a:t>
            </a:r>
            <a:r>
              <a:rPr kumimoji="1" lang="en-GB" sz="1600" dirty="0" err="1">
                <a:latin typeface="Times New Roman" pitchFamily="18" charset="0"/>
              </a:rPr>
              <a:t>Тому</a:t>
            </a:r>
            <a:r>
              <a:rPr kumimoji="1" lang="en-GB" sz="1600" dirty="0">
                <a:latin typeface="Times New Roman" pitchFamily="18" charset="0"/>
              </a:rPr>
              <a:t> </a:t>
            </a:r>
            <a:r>
              <a:rPr kumimoji="1" lang="en-GB" sz="1600" dirty="0" err="1">
                <a:latin typeface="Times New Roman" pitchFamily="18" charset="0"/>
              </a:rPr>
              <a:t>до</a:t>
            </a:r>
            <a:r>
              <a:rPr kumimoji="1" lang="en-GB" sz="1600" dirty="0">
                <a:latin typeface="Times New Roman" pitchFamily="18" charset="0"/>
              </a:rPr>
              <a:t> </a:t>
            </a:r>
            <a:r>
              <a:rPr kumimoji="1" lang="en-GB" sz="1600" dirty="0" err="1">
                <a:latin typeface="Times New Roman" pitchFamily="18" charset="0"/>
              </a:rPr>
              <a:t>числа</a:t>
            </a:r>
            <a:r>
              <a:rPr kumimoji="1" lang="en-GB" sz="1600" dirty="0">
                <a:latin typeface="Times New Roman" pitchFamily="18" charset="0"/>
              </a:rPr>
              <a:t> </a:t>
            </a:r>
            <a:r>
              <a:rPr kumimoji="1" lang="en-GB" sz="1600" dirty="0" err="1">
                <a:latin typeface="Times New Roman" pitchFamily="18" charset="0"/>
              </a:rPr>
              <a:t>функцій</a:t>
            </a:r>
            <a:r>
              <a:rPr kumimoji="1" lang="en-GB" sz="1600" dirty="0">
                <a:latin typeface="Times New Roman" pitchFamily="18" charset="0"/>
              </a:rPr>
              <a:t> </a:t>
            </a:r>
            <a:r>
              <a:rPr kumimoji="1" lang="en-GB" sz="1600" dirty="0" err="1">
                <a:latin typeface="Times New Roman" pitchFamily="18" charset="0"/>
              </a:rPr>
              <a:t>мережі</a:t>
            </a:r>
            <a:r>
              <a:rPr kumimoji="1" lang="en-GB" sz="1600" dirty="0">
                <a:latin typeface="Times New Roman" pitchFamily="18" charset="0"/>
              </a:rPr>
              <a:t> </a:t>
            </a:r>
            <a:r>
              <a:rPr kumimoji="1" lang="en-GB" sz="1600" dirty="0" err="1">
                <a:latin typeface="Times New Roman" pitchFamily="18" charset="0"/>
              </a:rPr>
              <a:t>не</a:t>
            </a:r>
            <a:r>
              <a:rPr kumimoji="1" lang="en-GB" sz="1600" dirty="0">
                <a:latin typeface="Times New Roman" pitchFamily="18" charset="0"/>
              </a:rPr>
              <a:t> </a:t>
            </a:r>
            <a:r>
              <a:rPr kumimoji="1" lang="en-GB" sz="1600" dirty="0" err="1">
                <a:latin typeface="Times New Roman" pitchFamily="18" charset="0"/>
              </a:rPr>
              <a:t>можуть</a:t>
            </a:r>
            <a:r>
              <a:rPr kumimoji="1" lang="uk-UA" sz="1600" dirty="0">
                <a:latin typeface="Times New Roman" pitchFamily="18" charset="0"/>
              </a:rPr>
              <a:t> </a:t>
            </a:r>
            <a:r>
              <a:rPr kumimoji="1" lang="en-GB" sz="1600" dirty="0" err="1">
                <a:latin typeface="Times New Roman" pitchFamily="18" charset="0"/>
              </a:rPr>
              <a:t>не</a:t>
            </a:r>
            <a:r>
              <a:rPr kumimoji="1" lang="en-GB" sz="1600" dirty="0">
                <a:latin typeface="Times New Roman" pitchFamily="18" charset="0"/>
              </a:rPr>
              <a:t> </a:t>
            </a:r>
            <a:r>
              <a:rPr kumimoji="1" lang="en-GB" sz="1600" dirty="0" err="1">
                <a:latin typeface="Times New Roman" pitchFamily="18" charset="0"/>
              </a:rPr>
              <a:t>входити</a:t>
            </a:r>
            <a:r>
              <a:rPr kumimoji="1" lang="en-GB" sz="1600" dirty="0">
                <a:latin typeface="Times New Roman" pitchFamily="18" charset="0"/>
              </a:rPr>
              <a:t> </a:t>
            </a:r>
            <a:r>
              <a:rPr kumimoji="1" lang="en-GB" sz="1600" dirty="0" err="1">
                <a:latin typeface="Times New Roman" pitchFamily="18" charset="0"/>
              </a:rPr>
              <a:t>маркетингові</a:t>
            </a:r>
            <a:r>
              <a:rPr kumimoji="1" lang="en-GB" sz="1600" dirty="0">
                <a:latin typeface="Times New Roman" pitchFamily="18" charset="0"/>
              </a:rPr>
              <a:t>, </a:t>
            </a:r>
            <a:r>
              <a:rPr kumimoji="1" lang="en-GB" sz="1600" dirty="0" err="1">
                <a:latin typeface="Times New Roman" pitchFamily="18" charset="0"/>
              </a:rPr>
              <a:t>фінансові</a:t>
            </a:r>
            <a:r>
              <a:rPr kumimoji="1" lang="en-GB" sz="1600" dirty="0">
                <a:latin typeface="Times New Roman" pitchFamily="18" charset="0"/>
              </a:rPr>
              <a:t>, </a:t>
            </a:r>
            <a:r>
              <a:rPr kumimoji="1" lang="en-GB" sz="1600" dirty="0" err="1">
                <a:latin typeface="Times New Roman" pitchFamily="18" charset="0"/>
              </a:rPr>
              <a:t>інвестиційні</a:t>
            </a:r>
            <a:r>
              <a:rPr kumimoji="1" lang="en-GB" sz="1600" dirty="0">
                <a:latin typeface="Times New Roman" pitchFamily="18" charset="0"/>
              </a:rPr>
              <a:t>, </a:t>
            </a:r>
            <a:r>
              <a:rPr kumimoji="1" lang="en-GB" sz="1600" dirty="0" err="1">
                <a:latin typeface="Times New Roman" pitchFamily="18" charset="0"/>
              </a:rPr>
              <a:t>окремі</a:t>
            </a:r>
            <a:r>
              <a:rPr kumimoji="1" lang="en-GB" sz="1600" dirty="0">
                <a:latin typeface="Times New Roman" pitchFamily="18" charset="0"/>
              </a:rPr>
              <a:t> </a:t>
            </a:r>
            <a:r>
              <a:rPr kumimoji="1" lang="en-GB" sz="1600" dirty="0" err="1">
                <a:latin typeface="Times New Roman" pitchFamily="18" charset="0"/>
              </a:rPr>
              <a:t>правові</a:t>
            </a:r>
            <a:r>
              <a:rPr kumimoji="1" lang="en-GB" sz="1600" dirty="0">
                <a:latin typeface="Times New Roman" pitchFamily="18" charset="0"/>
              </a:rPr>
              <a:t> </a:t>
            </a:r>
            <a:r>
              <a:rPr kumimoji="1" lang="en-GB" sz="1600" dirty="0" err="1">
                <a:latin typeface="Times New Roman" pitchFamily="18" charset="0"/>
              </a:rPr>
              <a:t>функції</a:t>
            </a:r>
            <a:r>
              <a:rPr kumimoji="1" lang="en-GB" sz="1600" dirty="0">
                <a:latin typeface="Times New Roman" pitchFamily="18" charset="0"/>
              </a:rPr>
              <a:t>, а </a:t>
            </a:r>
            <a:r>
              <a:rPr kumimoji="1" lang="en-GB" sz="1600" dirty="0" err="1">
                <a:latin typeface="Times New Roman" pitchFamily="18" charset="0"/>
              </a:rPr>
              <a:t>також</a:t>
            </a:r>
            <a:r>
              <a:rPr kumimoji="1" lang="uk-UA" sz="1600" dirty="0">
                <a:latin typeface="Times New Roman" pitchFamily="18" charset="0"/>
              </a:rPr>
              <a:t> </a:t>
            </a:r>
            <a:r>
              <a:rPr kumimoji="1" lang="en-GB" sz="1600" dirty="0" err="1">
                <a:latin typeface="Times New Roman" pitchFamily="18" charset="0"/>
              </a:rPr>
              <a:t>функції</a:t>
            </a:r>
            <a:r>
              <a:rPr kumimoji="1" lang="en-GB" sz="1600" dirty="0">
                <a:latin typeface="Times New Roman" pitchFamily="18" charset="0"/>
              </a:rPr>
              <a:t> </a:t>
            </a:r>
            <a:r>
              <a:rPr kumimoji="1" lang="en-GB" sz="1600" dirty="0" err="1">
                <a:latin typeface="Times New Roman" pitchFamily="18" charset="0"/>
              </a:rPr>
              <a:t>акумуляції</a:t>
            </a:r>
            <a:r>
              <a:rPr kumimoji="1" lang="en-GB" sz="1600" dirty="0">
                <a:latin typeface="Times New Roman" pitchFamily="18" charset="0"/>
              </a:rPr>
              <a:t> </a:t>
            </a:r>
            <a:r>
              <a:rPr kumimoji="1" lang="en-GB" sz="1600" dirty="0" err="1">
                <a:latin typeface="Times New Roman" pitchFamily="18" charset="0"/>
              </a:rPr>
              <a:t>та</a:t>
            </a:r>
            <a:r>
              <a:rPr kumimoji="1" lang="en-GB" sz="1600" dirty="0">
                <a:latin typeface="Times New Roman" pitchFamily="18" charset="0"/>
              </a:rPr>
              <a:t> </a:t>
            </a:r>
            <a:r>
              <a:rPr kumimoji="1" lang="en-GB" sz="1600" dirty="0" err="1">
                <a:latin typeface="Times New Roman" pitchFamily="18" charset="0"/>
              </a:rPr>
              <a:t>спільного</a:t>
            </a:r>
            <a:r>
              <a:rPr kumimoji="1" lang="en-GB" sz="1600" dirty="0">
                <a:latin typeface="Times New Roman" pitchFamily="18" charset="0"/>
              </a:rPr>
              <a:t> </a:t>
            </a:r>
            <a:r>
              <a:rPr kumimoji="1" lang="en-GB" sz="1600" dirty="0" err="1">
                <a:latin typeface="Times New Roman" pitchFamily="18" charset="0"/>
              </a:rPr>
              <a:t>використання</a:t>
            </a:r>
            <a:r>
              <a:rPr kumimoji="1" lang="en-GB" sz="1600" dirty="0">
                <a:latin typeface="Times New Roman" pitchFamily="18" charset="0"/>
              </a:rPr>
              <a:t> </a:t>
            </a:r>
            <a:r>
              <a:rPr kumimoji="1" lang="en-GB" sz="1600" dirty="0" err="1">
                <a:latin typeface="Times New Roman" pitchFamily="18" charset="0"/>
              </a:rPr>
              <a:t>нових</a:t>
            </a:r>
            <a:r>
              <a:rPr kumimoji="1" lang="en-GB" sz="1600" dirty="0">
                <a:latin typeface="Times New Roman" pitchFamily="18" charset="0"/>
              </a:rPr>
              <a:t> </a:t>
            </a:r>
            <a:r>
              <a:rPr kumimoji="1" lang="en-GB" sz="1600" dirty="0" err="1">
                <a:latin typeface="Times New Roman" pitchFamily="18" charset="0"/>
              </a:rPr>
              <a:t>знань</a:t>
            </a:r>
            <a:r>
              <a:rPr kumimoji="1" lang="en-GB" sz="1600" dirty="0">
                <a:latin typeface="Times New Roman" pitchFamily="18" charset="0"/>
              </a:rPr>
              <a:t>, </a:t>
            </a:r>
            <a:r>
              <a:rPr kumimoji="1" lang="en-GB" sz="1600" dirty="0" err="1">
                <a:latin typeface="Times New Roman" pitchFamily="18" charset="0"/>
              </a:rPr>
              <a:t>інновацій</a:t>
            </a:r>
            <a:r>
              <a:rPr kumimoji="1" lang="en-GB" sz="1600" dirty="0">
                <a:latin typeface="Times New Roman" pitchFamily="18" charset="0"/>
              </a:rPr>
              <a:t>, </a:t>
            </a:r>
            <a:r>
              <a:rPr kumimoji="1" lang="en-GB" sz="1600" dirty="0" err="1">
                <a:latin typeface="Times New Roman" pitchFamily="18" charset="0"/>
              </a:rPr>
              <a:t>розширення</a:t>
            </a:r>
            <a:r>
              <a:rPr kumimoji="1" lang="uk-UA" sz="1600" dirty="0">
                <a:latin typeface="Times New Roman" pitchFamily="18" charset="0"/>
              </a:rPr>
              <a:t> </a:t>
            </a:r>
            <a:r>
              <a:rPr kumimoji="1" lang="en-GB" sz="1600" dirty="0" err="1">
                <a:latin typeface="Times New Roman" pitchFamily="18" charset="0"/>
              </a:rPr>
              <a:t>інтелектуального</a:t>
            </a:r>
            <a:r>
              <a:rPr kumimoji="1" lang="en-GB" sz="1600" dirty="0">
                <a:latin typeface="Times New Roman" pitchFamily="18" charset="0"/>
              </a:rPr>
              <a:t> </a:t>
            </a:r>
            <a:r>
              <a:rPr kumimoji="1" lang="en-GB" sz="1600" dirty="0" err="1">
                <a:latin typeface="Times New Roman" pitchFamily="18" charset="0"/>
              </a:rPr>
              <a:t>потенціалу</a:t>
            </a:r>
            <a:r>
              <a:rPr kumimoji="1" lang="en-GB" sz="1600" dirty="0">
                <a:latin typeface="Times New Roman" pitchFamily="18" charset="0"/>
              </a:rPr>
              <a:t>, </a:t>
            </a:r>
            <a:r>
              <a:rPr kumimoji="1" lang="en-GB" sz="1600" dirty="0" err="1">
                <a:latin typeface="Times New Roman" pitchFamily="18" charset="0"/>
              </a:rPr>
              <a:t>які</a:t>
            </a:r>
            <a:r>
              <a:rPr kumimoji="1" lang="en-GB" sz="1600" dirty="0">
                <a:latin typeface="Times New Roman" pitchFamily="18" charset="0"/>
              </a:rPr>
              <a:t>, </a:t>
            </a:r>
            <a:r>
              <a:rPr kumimoji="1" lang="en-GB" sz="1600" dirty="0" err="1">
                <a:latin typeface="Times New Roman" pitchFamily="18" charset="0"/>
              </a:rPr>
              <a:t>зрозуміло</a:t>
            </a:r>
            <a:r>
              <a:rPr kumimoji="1" lang="en-GB" sz="1600" dirty="0">
                <a:latin typeface="Times New Roman" pitchFamily="18" charset="0"/>
              </a:rPr>
              <a:t>, </a:t>
            </a:r>
            <a:r>
              <a:rPr kumimoji="1" lang="en-GB" sz="1600" dirty="0" err="1">
                <a:latin typeface="Times New Roman" pitchFamily="18" charset="0"/>
              </a:rPr>
              <a:t>будуть</a:t>
            </a:r>
            <a:r>
              <a:rPr kumimoji="1" lang="en-GB" sz="1600" dirty="0">
                <a:latin typeface="Times New Roman" pitchFamily="18" charset="0"/>
              </a:rPr>
              <a:t> </a:t>
            </a:r>
            <a:r>
              <a:rPr kumimoji="1" lang="en-GB" sz="1600" dirty="0" err="1">
                <a:latin typeface="Times New Roman" pitchFamily="18" charset="0"/>
              </a:rPr>
              <a:t>мати</a:t>
            </a:r>
            <a:r>
              <a:rPr kumimoji="1" lang="en-GB" sz="1600" dirty="0">
                <a:latin typeface="Times New Roman" pitchFamily="18" charset="0"/>
              </a:rPr>
              <a:t> </a:t>
            </a:r>
            <a:r>
              <a:rPr kumimoji="1" lang="en-GB" sz="1600" dirty="0" err="1">
                <a:latin typeface="Times New Roman" pitchFamily="18" charset="0"/>
              </a:rPr>
              <a:t>різний</a:t>
            </a:r>
            <a:r>
              <a:rPr kumimoji="1" lang="en-GB" sz="1600" dirty="0">
                <a:latin typeface="Times New Roman" pitchFamily="18" charset="0"/>
              </a:rPr>
              <a:t> </a:t>
            </a:r>
            <a:r>
              <a:rPr kumimoji="1" lang="en-GB" sz="1600" dirty="0" err="1">
                <a:latin typeface="Times New Roman" pitchFamily="18" charset="0"/>
              </a:rPr>
              <a:t>ступінь</a:t>
            </a:r>
            <a:r>
              <a:rPr kumimoji="1" lang="en-GB" sz="1600" dirty="0">
                <a:latin typeface="Times New Roman" pitchFamily="18" charset="0"/>
              </a:rPr>
              <a:t> </a:t>
            </a:r>
            <a:r>
              <a:rPr kumimoji="1" lang="en-GB" sz="1600" dirty="0" err="1">
                <a:latin typeface="Times New Roman" pitchFamily="18" charset="0"/>
              </a:rPr>
              <a:t>варіацій</a:t>
            </a:r>
            <a:r>
              <a:rPr kumimoji="1" lang="en-GB" sz="1600" dirty="0">
                <a:latin typeface="Times New Roman" pitchFamily="18" charset="0"/>
              </a:rPr>
              <a:t>.</a:t>
            </a:r>
          </a:p>
          <a:p>
            <a:pPr marL="0" indent="444500" algn="just">
              <a:lnSpc>
                <a:spcPct val="100000"/>
              </a:lnSpc>
              <a:spcBef>
                <a:spcPct val="0"/>
              </a:spcBef>
            </a:pPr>
            <a:r>
              <a:rPr kumimoji="1" lang="en-GB" sz="1600" dirty="0" err="1">
                <a:latin typeface="Times New Roman" pitchFamily="18" charset="0"/>
              </a:rPr>
              <a:t>Це</a:t>
            </a:r>
            <a:r>
              <a:rPr kumimoji="1" lang="en-GB" sz="1600" dirty="0">
                <a:latin typeface="Times New Roman" pitchFamily="18" charset="0"/>
              </a:rPr>
              <a:t> </a:t>
            </a:r>
            <a:r>
              <a:rPr kumimoji="1" lang="en-GB" sz="1600" dirty="0" err="1">
                <a:latin typeface="Times New Roman" pitchFamily="18" charset="0"/>
              </a:rPr>
              <a:t>обумовлюється</a:t>
            </a:r>
            <a:r>
              <a:rPr kumimoji="1" lang="en-GB" sz="1600" dirty="0">
                <a:latin typeface="Times New Roman" pitchFamily="18" charset="0"/>
              </a:rPr>
              <a:t> </a:t>
            </a:r>
            <a:r>
              <a:rPr kumimoji="1" lang="en-GB" sz="1600" dirty="0" err="1">
                <a:latin typeface="Times New Roman" pitchFamily="18" charset="0"/>
              </a:rPr>
              <a:t>різноманітністю</a:t>
            </a:r>
            <a:r>
              <a:rPr kumimoji="1" lang="en-GB" sz="1600" dirty="0">
                <a:latin typeface="Times New Roman" pitchFamily="18" charset="0"/>
              </a:rPr>
              <a:t> </a:t>
            </a:r>
            <a:r>
              <a:rPr kumimoji="1" lang="en-GB" sz="1600" dirty="0" err="1">
                <a:latin typeface="Times New Roman" pitchFamily="18" charset="0"/>
              </a:rPr>
              <a:t>складу</a:t>
            </a:r>
            <a:r>
              <a:rPr kumimoji="1" lang="en-GB" sz="1600" dirty="0">
                <a:latin typeface="Times New Roman" pitchFamily="18" charset="0"/>
              </a:rPr>
              <a:t>, </a:t>
            </a:r>
            <a:r>
              <a:rPr kumimoji="1" lang="en-GB" sz="1600" dirty="0" err="1">
                <a:latin typeface="Times New Roman" pitchFamily="18" charset="0"/>
              </a:rPr>
              <a:t>конфігурації</a:t>
            </a:r>
            <a:r>
              <a:rPr kumimoji="1" lang="en-GB" sz="1600" dirty="0">
                <a:latin typeface="Times New Roman" pitchFamily="18" charset="0"/>
              </a:rPr>
              <a:t>, </a:t>
            </a:r>
            <a:r>
              <a:rPr kumimoji="1" lang="en-GB" sz="1600" dirty="0" err="1">
                <a:latin typeface="Times New Roman" pitchFamily="18" charset="0"/>
              </a:rPr>
              <a:t>змісту</a:t>
            </a:r>
            <a:r>
              <a:rPr kumimoji="1" lang="en-GB" sz="1600" dirty="0">
                <a:latin typeface="Times New Roman" pitchFamily="18" charset="0"/>
              </a:rPr>
              <a:t> </a:t>
            </a:r>
            <a:r>
              <a:rPr kumimoji="1" lang="en-GB" sz="1600" dirty="0" err="1">
                <a:latin typeface="Times New Roman" pitchFamily="18" charset="0"/>
              </a:rPr>
              <a:t>зв'язків</a:t>
            </a:r>
            <a:r>
              <a:rPr kumimoji="1" lang="en-GB" sz="1600" dirty="0">
                <a:latin typeface="Times New Roman" pitchFamily="18" charset="0"/>
              </a:rPr>
              <a:t> і </a:t>
            </a:r>
            <a:r>
              <a:rPr kumimoji="1" lang="en-GB" sz="1600" dirty="0" err="1">
                <a:latin typeface="Times New Roman" pitchFamily="18" charset="0"/>
              </a:rPr>
              <a:t>відносин</a:t>
            </a:r>
            <a:r>
              <a:rPr kumimoji="1" lang="uk-UA" sz="1600" dirty="0">
                <a:latin typeface="Times New Roman" pitchFamily="18" charset="0"/>
              </a:rPr>
              <a:t> </a:t>
            </a:r>
            <a:r>
              <a:rPr kumimoji="1" lang="en-GB" sz="1600" dirty="0" err="1">
                <a:latin typeface="Times New Roman" pitchFamily="18" charset="0"/>
              </a:rPr>
              <a:t>кожної</a:t>
            </a:r>
            <a:r>
              <a:rPr kumimoji="1" lang="en-GB" sz="1600" dirty="0">
                <a:latin typeface="Times New Roman" pitchFamily="18" charset="0"/>
              </a:rPr>
              <a:t> </a:t>
            </a:r>
            <a:r>
              <a:rPr kumimoji="1" lang="en-GB" sz="1600" dirty="0" err="1">
                <a:latin typeface="Times New Roman" pitchFamily="18" charset="0"/>
              </a:rPr>
              <a:t>туристичної</a:t>
            </a:r>
            <a:r>
              <a:rPr kumimoji="1" lang="en-GB" sz="1600" dirty="0">
                <a:latin typeface="Times New Roman" pitchFamily="18" charset="0"/>
              </a:rPr>
              <a:t> </a:t>
            </a:r>
            <a:r>
              <a:rPr kumimoji="1" lang="en-GB" sz="1600" dirty="0" err="1">
                <a:latin typeface="Times New Roman" pitchFamily="18" charset="0"/>
              </a:rPr>
              <a:t>мережі</a:t>
            </a:r>
            <a:r>
              <a:rPr kumimoji="1" lang="en-GB" sz="1600" dirty="0">
                <a:latin typeface="Times New Roman" pitchFamily="18" charset="0"/>
              </a:rPr>
              <a:t>.</a:t>
            </a:r>
          </a:p>
        </p:txBody>
      </p:sp>
      <p:pic>
        <p:nvPicPr>
          <p:cNvPr id="38916" name="image2.png"/>
          <p:cNvPicPr>
            <a:picLocks noChangeAspect="1" noChangeArrowheads="1"/>
          </p:cNvPicPr>
          <p:nvPr/>
        </p:nvPicPr>
        <p:blipFill>
          <a:blip r:embed="rId2" cstate="print"/>
          <a:srcRect/>
          <a:stretch>
            <a:fillRect/>
          </a:stretch>
        </p:blipFill>
        <p:spPr bwMode="auto">
          <a:xfrm>
            <a:off x="9163050" y="0"/>
            <a:ext cx="3028950" cy="744538"/>
          </a:xfrm>
          <a:prstGeom prst="rect">
            <a:avLst/>
          </a:prstGeom>
          <a:noFill/>
          <a:ln w="9525">
            <a:noFill/>
            <a:miter lim="800000"/>
            <a:headEnd/>
            <a:tailEnd/>
          </a:ln>
        </p:spPr>
      </p:pic>
      <p:pic>
        <p:nvPicPr>
          <p:cNvPr id="38917" name="image1.png" descr="ÐÐ°ÑÑÐ¸Ð½ÐºÐ¸ Ð¿Ð¾ Ð·Ð°Ð¿ÑÐ¾ÑÑ erasmus+ logo transparent"/>
          <p:cNvPicPr>
            <a:picLocks noChangeAspect="1" noChangeArrowheads="1"/>
          </p:cNvPicPr>
          <p:nvPr/>
        </p:nvPicPr>
        <p:blipFill>
          <a:blip r:embed="rId3" cstate="print"/>
          <a:srcRect/>
          <a:stretch>
            <a:fillRect/>
          </a:stretch>
        </p:blipFill>
        <p:spPr bwMode="auto">
          <a:xfrm>
            <a:off x="119063" y="163513"/>
            <a:ext cx="3079750" cy="6667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idx="4294967295"/>
          </p:nvPr>
        </p:nvSpPr>
        <p:spPr>
          <a:xfrm>
            <a:off x="3304381" y="603682"/>
            <a:ext cx="5753100" cy="1119188"/>
          </a:xfrm>
        </p:spPr>
        <p:txBody>
          <a:bodyPr/>
          <a:lstStyle/>
          <a:p>
            <a:pPr algn="ctr" eaLnBrk="1" hangingPunct="1"/>
            <a:r>
              <a:rPr lang="en-US" sz="2000" b="1" dirty="0" err="1">
                <a:latin typeface="Times New Roman" pitchFamily="18" charset="0"/>
              </a:rPr>
              <a:t>Складовою</a:t>
            </a:r>
            <a:r>
              <a:rPr lang="en-US" sz="2000" b="1" dirty="0">
                <a:latin typeface="Times New Roman" pitchFamily="18" charset="0"/>
              </a:rPr>
              <a:t> </a:t>
            </a:r>
            <a:r>
              <a:rPr lang="en-US" sz="2000" b="1" dirty="0" err="1">
                <a:latin typeface="Times New Roman" pitchFamily="18" charset="0"/>
              </a:rPr>
              <a:t>частиною</a:t>
            </a:r>
            <a:r>
              <a:rPr lang="en-US" sz="2000" b="1" dirty="0">
                <a:latin typeface="Times New Roman" pitchFamily="18" charset="0"/>
              </a:rPr>
              <a:t> </a:t>
            </a:r>
            <a:r>
              <a:rPr lang="en-US" sz="2000" b="1" dirty="0" err="1">
                <a:latin typeface="Times New Roman" pitchFamily="18" charset="0"/>
              </a:rPr>
              <a:t>формування</a:t>
            </a:r>
            <a:r>
              <a:rPr lang="en-US" sz="2000" b="1" dirty="0">
                <a:latin typeface="Times New Roman" pitchFamily="18" charset="0"/>
              </a:rPr>
              <a:t> </a:t>
            </a:r>
            <a:r>
              <a:rPr lang="en-US" sz="2000" b="1" dirty="0" err="1">
                <a:latin typeface="Times New Roman" pitchFamily="18" charset="0"/>
              </a:rPr>
              <a:t>мереж</a:t>
            </a:r>
            <a:r>
              <a:rPr lang="en-US" sz="2000" b="1" dirty="0">
                <a:latin typeface="Times New Roman" pitchFamily="18" charset="0"/>
              </a:rPr>
              <a:t> </a:t>
            </a:r>
            <a:br>
              <a:rPr lang="uk-UA" sz="2000" b="1" dirty="0">
                <a:latin typeface="Times New Roman" pitchFamily="18" charset="0"/>
              </a:rPr>
            </a:br>
            <a:r>
              <a:rPr lang="en-US" sz="2000" b="1" dirty="0">
                <a:latin typeface="Times New Roman" pitchFamily="18" charset="0"/>
              </a:rPr>
              <a:t>в </a:t>
            </a:r>
            <a:r>
              <a:rPr lang="en-US" sz="2000" b="1" dirty="0" err="1">
                <a:latin typeface="Times New Roman" pitchFamily="18" charset="0"/>
              </a:rPr>
              <a:t>туризмі</a:t>
            </a:r>
            <a:r>
              <a:rPr lang="en-US" sz="2000" b="1" dirty="0">
                <a:latin typeface="Times New Roman" pitchFamily="18" charset="0"/>
              </a:rPr>
              <a:t> є </a:t>
            </a:r>
            <a:r>
              <a:rPr lang="en-US" sz="2000" b="1" dirty="0" err="1">
                <a:latin typeface="Times New Roman" pitchFamily="18" charset="0"/>
              </a:rPr>
              <a:t>технологія</a:t>
            </a:r>
            <a:r>
              <a:rPr lang="en-US" sz="2000" b="1" dirty="0">
                <a:latin typeface="Times New Roman" pitchFamily="18" charset="0"/>
              </a:rPr>
              <a:t> </a:t>
            </a:r>
            <a:r>
              <a:rPr lang="en-US" sz="2000" b="1" dirty="0" err="1">
                <a:latin typeface="Times New Roman" pitchFamily="18" charset="0"/>
              </a:rPr>
              <a:t>створення</a:t>
            </a:r>
            <a:br>
              <a:rPr lang="en-US" sz="2000" b="1" dirty="0">
                <a:latin typeface="Times New Roman" pitchFamily="18" charset="0"/>
              </a:rPr>
            </a:br>
            <a:r>
              <a:rPr lang="en-US" sz="2000" b="1" dirty="0" err="1">
                <a:latin typeface="Times New Roman" pitchFamily="18" charset="0"/>
              </a:rPr>
              <a:t>системи</a:t>
            </a:r>
            <a:r>
              <a:rPr lang="en-US" sz="2000" b="1" dirty="0">
                <a:latin typeface="Times New Roman" pitchFamily="18" charset="0"/>
              </a:rPr>
              <a:t> </a:t>
            </a:r>
            <a:r>
              <a:rPr lang="en-US" sz="2000" b="1" dirty="0" err="1">
                <a:latin typeface="Times New Roman" pitchFamily="18" charset="0"/>
              </a:rPr>
              <a:t>управління</a:t>
            </a:r>
            <a:r>
              <a:rPr lang="en-US" sz="2000" b="1" dirty="0">
                <a:latin typeface="Times New Roman" pitchFamily="18" charset="0"/>
              </a:rPr>
              <a:t> </a:t>
            </a:r>
            <a:r>
              <a:rPr lang="en-US" sz="2000" b="1" dirty="0" err="1">
                <a:latin typeface="Times New Roman" pitchFamily="18" charset="0"/>
              </a:rPr>
              <a:t>мережевою</a:t>
            </a:r>
            <a:r>
              <a:rPr lang="en-US" sz="2000" b="1" dirty="0">
                <a:latin typeface="Times New Roman" pitchFamily="18" charset="0"/>
              </a:rPr>
              <a:t> </a:t>
            </a:r>
            <a:r>
              <a:rPr lang="en-US" sz="2000" b="1" dirty="0" err="1">
                <a:latin typeface="Times New Roman" pitchFamily="18" charset="0"/>
              </a:rPr>
              <a:t>взаємодією</a:t>
            </a:r>
            <a:r>
              <a:rPr lang="en-US" sz="2000" b="1" dirty="0">
                <a:latin typeface="Times New Roman" pitchFamily="18" charset="0"/>
              </a:rPr>
              <a:t>, </a:t>
            </a:r>
            <a:br>
              <a:rPr lang="uk-UA" sz="2000" b="1" dirty="0">
                <a:latin typeface="Times New Roman" pitchFamily="18" charset="0"/>
              </a:rPr>
            </a:br>
            <a:r>
              <a:rPr lang="en-US" sz="2000" b="1" dirty="0" err="1">
                <a:latin typeface="Times New Roman" pitchFamily="18" charset="0"/>
              </a:rPr>
              <a:t>яка</a:t>
            </a:r>
            <a:r>
              <a:rPr lang="en-US" sz="2000" b="1" dirty="0">
                <a:latin typeface="Times New Roman" pitchFamily="18" charset="0"/>
              </a:rPr>
              <a:t> </a:t>
            </a:r>
            <a:r>
              <a:rPr lang="en-US" sz="2000" b="1" dirty="0" err="1">
                <a:latin typeface="Times New Roman" pitchFamily="18" charset="0"/>
              </a:rPr>
              <a:t>включає</a:t>
            </a:r>
            <a:r>
              <a:rPr lang="en-US" sz="2000" b="1" dirty="0">
                <a:latin typeface="Times New Roman" pitchFamily="18" charset="0"/>
              </a:rPr>
              <a:t> </a:t>
            </a:r>
            <a:r>
              <a:rPr lang="en-US" sz="2000" b="1" dirty="0" err="1">
                <a:latin typeface="Times New Roman" pitchFamily="18" charset="0"/>
              </a:rPr>
              <a:t>наступні</a:t>
            </a:r>
            <a:r>
              <a:rPr lang="en-US" sz="2000" b="1" dirty="0">
                <a:latin typeface="Times New Roman" pitchFamily="18" charset="0"/>
              </a:rPr>
              <a:t> </a:t>
            </a:r>
            <a:r>
              <a:rPr lang="en-US" sz="2000" b="1" dirty="0" err="1">
                <a:latin typeface="Times New Roman" pitchFamily="18" charset="0"/>
              </a:rPr>
              <a:t>етапи</a:t>
            </a:r>
            <a:r>
              <a:rPr lang="en-US" sz="2000" b="1" dirty="0">
                <a:latin typeface="Times New Roman" pitchFamily="18" charset="0"/>
              </a:rPr>
              <a:t>:</a:t>
            </a:r>
            <a:endParaRPr lang="ru-RU" sz="2000" b="1" dirty="0">
              <a:latin typeface="Times New Roman" pitchFamily="18" charset="0"/>
            </a:endParaRPr>
          </a:p>
        </p:txBody>
      </p:sp>
      <p:sp>
        <p:nvSpPr>
          <p:cNvPr id="3" name="Объект 2"/>
          <p:cNvSpPr>
            <a:spLocks noGrp="1"/>
          </p:cNvSpPr>
          <p:nvPr>
            <p:ph idx="4294967295"/>
          </p:nvPr>
        </p:nvSpPr>
        <p:spPr/>
        <p:txBody>
          <a:bodyPr>
            <a:normAutofit fontScale="92500"/>
          </a:bodyPr>
          <a:lstStyle/>
          <a:p>
            <a:pPr marL="0" indent="0" algn="just">
              <a:lnSpc>
                <a:spcPct val="120000"/>
              </a:lnSpc>
              <a:spcBef>
                <a:spcPct val="0"/>
              </a:spcBef>
              <a:buFont typeface="Arial" charset="0"/>
              <a:buNone/>
            </a:pPr>
            <a:r>
              <a:rPr kumimoji="1" lang="en-GB" sz="1600" dirty="0"/>
              <a:t>- </a:t>
            </a:r>
            <a:r>
              <a:rPr kumimoji="1" lang="en-GB" sz="1600" dirty="0" err="1">
                <a:latin typeface="Times New Roman" pitchFamily="18" charset="0"/>
              </a:rPr>
              <a:t>виявлення</a:t>
            </a:r>
            <a:r>
              <a:rPr kumimoji="1" lang="en-GB" sz="1600" dirty="0">
                <a:latin typeface="Times New Roman" pitchFamily="18" charset="0"/>
              </a:rPr>
              <a:t> </a:t>
            </a:r>
            <a:r>
              <a:rPr kumimoji="1" lang="en-GB" sz="1600" dirty="0" err="1">
                <a:latin typeface="Times New Roman" pitchFamily="18" charset="0"/>
              </a:rPr>
              <a:t>моделі</a:t>
            </a:r>
            <a:r>
              <a:rPr kumimoji="1" lang="en-GB" sz="1600" dirty="0">
                <a:latin typeface="Times New Roman" pitchFamily="18" charset="0"/>
              </a:rPr>
              <a:t> </a:t>
            </a:r>
            <a:r>
              <a:rPr kumimoji="1" lang="en-GB" sz="1600" dirty="0" err="1">
                <a:latin typeface="Times New Roman" pitchFamily="18" charset="0"/>
              </a:rPr>
              <a:t>мережевої</a:t>
            </a:r>
            <a:r>
              <a:rPr kumimoji="1" lang="en-GB" sz="1600" dirty="0">
                <a:latin typeface="Times New Roman" pitchFamily="18" charset="0"/>
              </a:rPr>
              <a:t> </a:t>
            </a:r>
            <a:r>
              <a:rPr kumimoji="1" lang="en-GB" sz="1600" dirty="0" err="1">
                <a:latin typeface="Times New Roman" pitchFamily="18" charset="0"/>
              </a:rPr>
              <a:t>взаємодії</a:t>
            </a:r>
            <a:r>
              <a:rPr kumimoji="1" lang="en-GB" sz="1600" dirty="0">
                <a:latin typeface="Times New Roman" pitchFamily="18" charset="0"/>
              </a:rPr>
              <a:t> </a:t>
            </a:r>
            <a:r>
              <a:rPr kumimoji="1" lang="en-GB" sz="1600" dirty="0" err="1">
                <a:latin typeface="Times New Roman" pitchFamily="18" charset="0"/>
              </a:rPr>
              <a:t>та</a:t>
            </a:r>
            <a:r>
              <a:rPr kumimoji="1" lang="en-GB" sz="1600" dirty="0">
                <a:latin typeface="Times New Roman" pitchFamily="18" charset="0"/>
              </a:rPr>
              <a:t> </a:t>
            </a:r>
            <a:r>
              <a:rPr kumimoji="1" lang="en-GB" sz="1600" dirty="0" err="1">
                <a:latin typeface="Times New Roman" pitchFamily="18" charset="0"/>
              </a:rPr>
              <a:t>діагностика</a:t>
            </a:r>
            <a:r>
              <a:rPr kumimoji="1" lang="en-GB" sz="1600" dirty="0">
                <a:latin typeface="Times New Roman" pitchFamily="18" charset="0"/>
              </a:rPr>
              <a:t> </a:t>
            </a:r>
            <a:r>
              <a:rPr kumimoji="1" lang="en-GB" sz="1600" dirty="0" err="1">
                <a:latin typeface="Times New Roman" pitchFamily="18" charset="0"/>
              </a:rPr>
              <a:t>рівня</a:t>
            </a:r>
            <a:r>
              <a:rPr kumimoji="1" lang="en-GB" sz="1600" dirty="0">
                <a:latin typeface="Times New Roman" pitchFamily="18" charset="0"/>
              </a:rPr>
              <a:t> </a:t>
            </a:r>
            <a:r>
              <a:rPr kumimoji="1" lang="en-GB" sz="1600" dirty="0" err="1">
                <a:latin typeface="Times New Roman" pitchFamily="18" charset="0"/>
              </a:rPr>
              <a:t>готовності</a:t>
            </a:r>
            <a:r>
              <a:rPr kumimoji="1" lang="uk-UA" sz="1600" dirty="0">
                <a:latin typeface="Times New Roman" pitchFamily="18" charset="0"/>
              </a:rPr>
              <a:t> </a:t>
            </a:r>
            <a:r>
              <a:rPr kumimoji="1" lang="en-GB" sz="1600" dirty="0" err="1">
                <a:latin typeface="Times New Roman" pitchFamily="18" charset="0"/>
              </a:rPr>
              <a:t>підприємств</a:t>
            </a:r>
            <a:r>
              <a:rPr kumimoji="1" lang="en-GB" sz="1600" dirty="0">
                <a:latin typeface="Times New Roman" pitchFamily="18" charset="0"/>
              </a:rPr>
              <a:t> і </a:t>
            </a:r>
            <a:r>
              <a:rPr kumimoji="1" lang="en-GB" sz="1600" dirty="0" err="1">
                <a:latin typeface="Times New Roman" pitchFamily="18" charset="0"/>
              </a:rPr>
              <a:t>організацій</a:t>
            </a:r>
            <a:r>
              <a:rPr kumimoji="1" lang="en-GB" sz="1600" dirty="0">
                <a:latin typeface="Times New Roman" pitchFamily="18" charset="0"/>
              </a:rPr>
              <a:t>, </a:t>
            </a:r>
            <a:r>
              <a:rPr kumimoji="1" lang="en-GB" sz="1600" dirty="0" err="1">
                <a:latin typeface="Times New Roman" pitchFamily="18" charset="0"/>
              </a:rPr>
              <a:t>що</a:t>
            </a:r>
            <a:r>
              <a:rPr kumimoji="1" lang="en-GB" sz="1600" dirty="0">
                <a:latin typeface="Times New Roman" pitchFamily="18" charset="0"/>
              </a:rPr>
              <a:t> </a:t>
            </a:r>
            <a:r>
              <a:rPr kumimoji="1" lang="en-GB" sz="1600" dirty="0" err="1">
                <a:latin typeface="Times New Roman" pitchFamily="18" charset="0"/>
              </a:rPr>
              <a:t>входять</a:t>
            </a:r>
            <a:r>
              <a:rPr kumimoji="1" lang="en-GB" sz="1600" dirty="0">
                <a:latin typeface="Times New Roman" pitchFamily="18" charset="0"/>
              </a:rPr>
              <a:t> </a:t>
            </a:r>
            <a:r>
              <a:rPr kumimoji="1" lang="en-GB" sz="1600" dirty="0" err="1">
                <a:latin typeface="Times New Roman" pitchFamily="18" charset="0"/>
              </a:rPr>
              <a:t>до</a:t>
            </a:r>
            <a:r>
              <a:rPr kumimoji="1" lang="en-GB" sz="1600" dirty="0">
                <a:latin typeface="Times New Roman" pitchFamily="18" charset="0"/>
              </a:rPr>
              <a:t> </a:t>
            </a:r>
            <a:r>
              <a:rPr kumimoji="1" lang="en-GB" sz="1600" dirty="0" err="1">
                <a:latin typeface="Times New Roman" pitchFamily="18" charset="0"/>
              </a:rPr>
              <a:t>мережі</a:t>
            </a:r>
            <a:r>
              <a:rPr kumimoji="1" lang="en-GB" sz="1600" dirty="0">
                <a:latin typeface="Times New Roman" pitchFamily="18" charset="0"/>
              </a:rPr>
              <a:t>, </a:t>
            </a:r>
            <a:r>
              <a:rPr kumimoji="1" lang="en-GB" sz="1600" dirty="0" err="1">
                <a:latin typeface="Times New Roman" pitchFamily="18" charset="0"/>
              </a:rPr>
              <a:t>до</a:t>
            </a:r>
            <a:r>
              <a:rPr kumimoji="1" lang="en-GB" sz="1600" dirty="0">
                <a:latin typeface="Times New Roman" pitchFamily="18" charset="0"/>
              </a:rPr>
              <a:t> </a:t>
            </a:r>
            <a:r>
              <a:rPr kumimoji="1" lang="en-GB" sz="1600" dirty="0" err="1">
                <a:latin typeface="Times New Roman" pitchFamily="18" charset="0"/>
              </a:rPr>
              <a:t>відповідної</a:t>
            </a:r>
            <a:r>
              <a:rPr kumimoji="1" lang="en-GB" sz="1600" dirty="0">
                <a:latin typeface="Times New Roman" pitchFamily="18" charset="0"/>
              </a:rPr>
              <a:t> </a:t>
            </a:r>
            <a:r>
              <a:rPr kumimoji="1" lang="en-GB" sz="1600" dirty="0" err="1">
                <a:latin typeface="Times New Roman" pitchFamily="18" charset="0"/>
              </a:rPr>
              <a:t>моделі</a:t>
            </a:r>
            <a:r>
              <a:rPr kumimoji="1" lang="en-GB" sz="1600" dirty="0">
                <a:latin typeface="Times New Roman" pitchFamily="18" charset="0"/>
              </a:rPr>
              <a:t> </a:t>
            </a:r>
            <a:r>
              <a:rPr kumimoji="1" lang="en-GB" sz="1600" dirty="0" err="1">
                <a:latin typeface="Times New Roman" pitchFamily="18" charset="0"/>
              </a:rPr>
              <a:t>управління</a:t>
            </a:r>
            <a:r>
              <a:rPr kumimoji="1" lang="en-GB" sz="1600" dirty="0">
                <a:latin typeface="Times New Roman" pitchFamily="18" charset="0"/>
              </a:rPr>
              <a:t>;</a:t>
            </a:r>
            <a:r>
              <a:rPr kumimoji="1" lang="uk-UA" sz="1600" dirty="0">
                <a:latin typeface="Times New Roman" pitchFamily="18" charset="0"/>
              </a:rPr>
              <a:t> - виявлення проблем, що стоять перед мережами і постановка задачі розробки моделі управління; - моделювання органів управління мережею;</a:t>
            </a:r>
          </a:p>
          <a:p>
            <a:pPr marL="0" indent="0" algn="just">
              <a:lnSpc>
                <a:spcPct val="120000"/>
              </a:lnSpc>
              <a:spcBef>
                <a:spcPct val="0"/>
              </a:spcBef>
            </a:pPr>
            <a:r>
              <a:rPr kumimoji="1" lang="uk-UA" sz="1600" dirty="0">
                <a:latin typeface="Times New Roman" pitchFamily="18" charset="0"/>
              </a:rPr>
              <a:t>- створення основних елементів мережі, ключових вузлів, правове оформлення органів управління; - визначення функціональних завдань усіх елементів мережі; - створення системи мотивації для суб'єктів мережевої взаємодії; - визначення ефективності мережевої взаємодії.</a:t>
            </a:r>
          </a:p>
          <a:p>
            <a:pPr marL="0" indent="0" algn="just">
              <a:lnSpc>
                <a:spcPct val="120000"/>
              </a:lnSpc>
              <a:spcBef>
                <a:spcPct val="0"/>
              </a:spcBef>
            </a:pPr>
            <a:r>
              <a:rPr kumimoji="1" lang="uk-UA" sz="1600" i="1" dirty="0">
                <a:latin typeface="Times New Roman" pitchFamily="18" charset="0"/>
              </a:rPr>
              <a:t>Послідовність реалізації науково-методичного супроводу мережевої</a:t>
            </a:r>
          </a:p>
          <a:p>
            <a:pPr marL="0" indent="0" algn="just">
              <a:lnSpc>
                <a:spcPct val="120000"/>
              </a:lnSpc>
              <a:spcBef>
                <a:spcPct val="0"/>
              </a:spcBef>
            </a:pPr>
            <a:r>
              <a:rPr kumimoji="1" lang="uk-UA" sz="1600" i="1" dirty="0">
                <a:latin typeface="Times New Roman" pitchFamily="18" charset="0"/>
              </a:rPr>
              <a:t>взаємодії туристичних підприємств з боку координуючого центру включає </a:t>
            </a:r>
            <a:r>
              <a:rPr kumimoji="1" lang="uk-UA" sz="1600" dirty="0">
                <a:latin typeface="Times New Roman" pitchFamily="18" charset="0"/>
              </a:rPr>
              <a:t>такі</a:t>
            </a:r>
          </a:p>
          <a:p>
            <a:pPr marL="0" indent="0" algn="just">
              <a:lnSpc>
                <a:spcPct val="120000"/>
              </a:lnSpc>
              <a:spcBef>
                <a:spcPct val="0"/>
              </a:spcBef>
            </a:pPr>
            <a:r>
              <a:rPr kumimoji="1" lang="uk-UA" sz="1600" dirty="0">
                <a:latin typeface="Times New Roman" pitchFamily="18" charset="0"/>
              </a:rPr>
              <a:t>етапи: 1. Створення потенціалу взаємодії: - формування загального розуміння щодо якості туристичних послуг та ініціатив з підвищення цієї якості різними суб'єктами впливу; - експертна підтримка проектів з організації взаємодії в туристичній </a:t>
            </a:r>
            <a:r>
              <a:rPr kumimoji="1" lang="uk-UA" sz="1600" dirty="0" err="1">
                <a:latin typeface="Times New Roman" pitchFamily="18" charset="0"/>
              </a:rPr>
              <a:t>дестинації</a:t>
            </a:r>
            <a:r>
              <a:rPr kumimoji="1" lang="uk-UA" sz="1600" dirty="0">
                <a:latin typeface="Times New Roman" pitchFamily="18" charset="0"/>
              </a:rPr>
              <a:t>, спрямованих на підвищення якості туристичних послуг; - організація конкурсів для виявлення та підтримки проектів взаємодії, спрямованих на підвищення якості туристичних послуг.</a:t>
            </a:r>
          </a:p>
          <a:p>
            <a:pPr marL="0" indent="0" algn="just">
              <a:lnSpc>
                <a:spcPct val="120000"/>
              </a:lnSpc>
              <a:spcBef>
                <a:spcPct val="0"/>
              </a:spcBef>
            </a:pPr>
            <a:r>
              <a:rPr kumimoji="1" lang="uk-UA" sz="1600" dirty="0">
                <a:latin typeface="Times New Roman" pitchFamily="18" charset="0"/>
              </a:rPr>
              <a:t>2. Посилення впливу потенціалу взаємодії: - постановка завдань щодо підвищення якості туристичних послуг в регіональній системі; - використання взаємодії для створення мережевих програм, проектів,</a:t>
            </a:r>
          </a:p>
          <a:p>
            <a:pPr marL="0" indent="0" algn="just">
              <a:lnSpc>
                <a:spcPct val="120000"/>
              </a:lnSpc>
              <a:spcBef>
                <a:spcPct val="0"/>
              </a:spcBef>
            </a:pPr>
            <a:r>
              <a:rPr kumimoji="1" lang="uk-UA" sz="1600" dirty="0">
                <a:latin typeface="Times New Roman" pitchFamily="18" charset="0"/>
              </a:rPr>
              <a:t>структур; - оцінка взаємодії туристичних підприємств під час вирішення завдань підвищення якості туристичних послуг. </a:t>
            </a:r>
            <a:endParaRPr kumimoji="1" lang="en-GB" sz="1600" dirty="0">
              <a:latin typeface="Times New Roman" pitchFamily="18" charset="0"/>
            </a:endParaRPr>
          </a:p>
        </p:txBody>
      </p:sp>
      <p:pic>
        <p:nvPicPr>
          <p:cNvPr id="39940" name="image2.png"/>
          <p:cNvPicPr>
            <a:picLocks noChangeAspect="1" noChangeArrowheads="1"/>
          </p:cNvPicPr>
          <p:nvPr/>
        </p:nvPicPr>
        <p:blipFill>
          <a:blip r:embed="rId2" cstate="print"/>
          <a:srcRect/>
          <a:stretch>
            <a:fillRect/>
          </a:stretch>
        </p:blipFill>
        <p:spPr bwMode="auto">
          <a:xfrm>
            <a:off x="9163050" y="0"/>
            <a:ext cx="3028950" cy="884238"/>
          </a:xfrm>
          <a:prstGeom prst="rect">
            <a:avLst/>
          </a:prstGeom>
          <a:noFill/>
          <a:ln w="9525">
            <a:noFill/>
            <a:miter lim="800000"/>
            <a:headEnd/>
            <a:tailEnd/>
          </a:ln>
        </p:spPr>
      </p:pic>
      <p:pic>
        <p:nvPicPr>
          <p:cNvPr id="39941" name="image1.png" descr="ÐÐ°ÑÑÐ¸Ð½ÐºÐ¸ Ð¿Ð¾ Ð·Ð°Ð¿ÑÐ¾ÑÑ erasmus+ logo transparent"/>
          <p:cNvPicPr>
            <a:picLocks noChangeAspect="1" noChangeArrowheads="1"/>
          </p:cNvPicPr>
          <p:nvPr/>
        </p:nvPicPr>
        <p:blipFill>
          <a:blip r:embed="rId3" cstate="print"/>
          <a:srcRect/>
          <a:stretch>
            <a:fillRect/>
          </a:stretch>
        </p:blipFill>
        <p:spPr bwMode="auto">
          <a:xfrm>
            <a:off x="119063" y="163513"/>
            <a:ext cx="3079750" cy="6667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idx="4294967295"/>
          </p:nvPr>
        </p:nvSpPr>
        <p:spPr>
          <a:xfrm>
            <a:off x="838200" y="0"/>
            <a:ext cx="11353800" cy="1690688"/>
          </a:xfrm>
        </p:spPr>
        <p:txBody>
          <a:bodyPr/>
          <a:lstStyle/>
          <a:p>
            <a:pPr eaLnBrk="1" hangingPunct="1"/>
            <a:r>
              <a:rPr lang="en-US"/>
              <a:t>.</a:t>
            </a:r>
            <a:endParaRPr lang="ru-RU"/>
          </a:p>
        </p:txBody>
      </p:sp>
      <p:sp>
        <p:nvSpPr>
          <p:cNvPr id="3" name="Объект 2"/>
          <p:cNvSpPr>
            <a:spLocks noGrp="1"/>
          </p:cNvSpPr>
          <p:nvPr>
            <p:ph idx="4294967295"/>
          </p:nvPr>
        </p:nvSpPr>
        <p:spPr>
          <a:xfrm>
            <a:off x="932155" y="993776"/>
            <a:ext cx="10582184" cy="5353758"/>
          </a:xfrm>
        </p:spPr>
        <p:txBody>
          <a:bodyPr>
            <a:normAutofit/>
          </a:bodyPr>
          <a:lstStyle/>
          <a:p>
            <a:pPr marL="0" indent="0" algn="just">
              <a:spcBef>
                <a:spcPct val="0"/>
              </a:spcBef>
            </a:pPr>
            <a:endParaRPr kumimoji="1" lang="en-US" sz="2000" dirty="0">
              <a:latin typeface="Times New Roman" pitchFamily="18" charset="0"/>
            </a:endParaRPr>
          </a:p>
          <a:p>
            <a:pPr marL="0" indent="0" algn="just">
              <a:spcBef>
                <a:spcPct val="0"/>
              </a:spcBef>
            </a:pPr>
            <a:r>
              <a:rPr kumimoji="1" lang="uk-UA" sz="2000" dirty="0">
                <a:latin typeface="Times New Roman" pitchFamily="18" charset="0"/>
              </a:rPr>
              <a:t>. </a:t>
            </a:r>
            <a:r>
              <a:rPr kumimoji="1" lang="uk-UA" sz="2400" dirty="0">
                <a:latin typeface="Times New Roman" pitchFamily="18" charset="0"/>
              </a:rPr>
              <a:t>Поширення впливу ефективних форм взаємодії на діяльність туристичної</a:t>
            </a:r>
          </a:p>
          <a:p>
            <a:pPr marL="0" indent="0" algn="just">
              <a:lnSpc>
                <a:spcPct val="100000"/>
              </a:lnSpc>
              <a:spcBef>
                <a:spcPct val="0"/>
              </a:spcBef>
            </a:pPr>
            <a:r>
              <a:rPr kumimoji="1" lang="uk-UA" sz="2400" dirty="0" err="1">
                <a:latin typeface="Times New Roman" pitchFamily="18" charset="0"/>
              </a:rPr>
              <a:t>дестинації</a:t>
            </a:r>
            <a:r>
              <a:rPr kumimoji="1" lang="uk-UA" sz="2400" dirty="0">
                <a:latin typeface="Times New Roman" pitchFamily="18" charset="0"/>
              </a:rPr>
              <a:t>: - організація досліджень щодо оцінювання та узагальнення досвіду і форм взаємодії різних суб'єктів туризму, які планується реалізувати в </a:t>
            </a:r>
            <a:r>
              <a:rPr kumimoji="1" lang="uk-UA" sz="2400" dirty="0" err="1">
                <a:latin typeface="Times New Roman" pitchFamily="18" charset="0"/>
              </a:rPr>
              <a:t>дестинації</a:t>
            </a:r>
            <a:r>
              <a:rPr kumimoji="1" lang="uk-UA" sz="2400" dirty="0">
                <a:latin typeface="Times New Roman" pitchFamily="18" charset="0"/>
              </a:rPr>
              <a:t>; - визначення завдань і напрямів взаємодії для вирішення завдань стратегічного розвитку видів туризму, </a:t>
            </a:r>
            <a:r>
              <a:rPr kumimoji="1" lang="uk-UA" dirty="0">
                <a:latin typeface="Times New Roman" pitchFamily="18" charset="0"/>
              </a:rPr>
              <a:t>які</a:t>
            </a:r>
            <a:r>
              <a:rPr kumimoji="1" lang="uk-UA" sz="2400" dirty="0">
                <a:latin typeface="Times New Roman" pitchFamily="18" charset="0"/>
              </a:rPr>
              <a:t> планується реалізувати в </a:t>
            </a:r>
            <a:r>
              <a:rPr kumimoji="1" lang="uk-UA" sz="2400" dirty="0" err="1">
                <a:latin typeface="Times New Roman" pitchFamily="18" charset="0"/>
              </a:rPr>
              <a:t>дестинації</a:t>
            </a:r>
            <a:r>
              <a:rPr kumimoji="1" lang="uk-UA" sz="2400" dirty="0">
                <a:latin typeface="Times New Roman" pitchFamily="18" charset="0"/>
              </a:rPr>
              <a:t>; - використання потенціалу взаємодії для створення сектора інноваційного розвитку видів туризму, що планується реалізувати в </a:t>
            </a:r>
            <a:r>
              <a:rPr kumimoji="1" lang="uk-UA" sz="2400" dirty="0" err="1">
                <a:latin typeface="Times New Roman" pitchFamily="18" charset="0"/>
              </a:rPr>
              <a:t>дестинації</a:t>
            </a:r>
            <a:r>
              <a:rPr kumimoji="1" lang="uk-UA" sz="2400" dirty="0">
                <a:latin typeface="Times New Roman" pitchFamily="18" charset="0"/>
              </a:rPr>
              <a:t>; - організація підготовки та підвищення кваліфікації персоналу у сфері видів туризму, що планується реалізувати в </a:t>
            </a:r>
            <a:r>
              <a:rPr kumimoji="1" lang="uk-UA" sz="2400" dirty="0" err="1">
                <a:latin typeface="Times New Roman" pitchFamily="18" charset="0"/>
              </a:rPr>
              <a:t>дестинації</a:t>
            </a:r>
            <a:r>
              <a:rPr kumimoji="1" lang="uk-UA" sz="2400" dirty="0">
                <a:latin typeface="Times New Roman" pitchFamily="18" charset="0"/>
              </a:rPr>
              <a:t>;</a:t>
            </a:r>
            <a:endParaRPr kumimoji="1" lang="en-US" sz="2400" dirty="0">
              <a:latin typeface="Times New Roman" pitchFamily="18" charset="0"/>
            </a:endParaRPr>
          </a:p>
          <a:p>
            <a:pPr marL="0" indent="0" algn="just">
              <a:spcBef>
                <a:spcPct val="0"/>
              </a:spcBef>
            </a:pPr>
            <a:endParaRPr kumimoji="1" lang="en-US" sz="2400" dirty="0">
              <a:latin typeface="Times New Roman" pitchFamily="18" charset="0"/>
            </a:endParaRPr>
          </a:p>
          <a:p>
            <a:pPr marL="0" indent="0" algn="just">
              <a:spcBef>
                <a:spcPct val="0"/>
              </a:spcBef>
            </a:pPr>
            <a:r>
              <a:rPr kumimoji="1" lang="en-GB" sz="2400" dirty="0">
                <a:latin typeface="Times New Roman" pitchFamily="18" charset="0"/>
              </a:rPr>
              <a:t>4. </a:t>
            </a:r>
            <a:r>
              <a:rPr kumimoji="1" lang="en-GB" sz="2400" dirty="0" err="1">
                <a:latin typeface="Times New Roman" pitchFamily="18" charset="0"/>
              </a:rPr>
              <a:t>Легалізація</a:t>
            </a:r>
            <a:r>
              <a:rPr kumimoji="1" lang="en-GB" sz="2400" dirty="0">
                <a:latin typeface="Times New Roman" pitchFamily="18" charset="0"/>
              </a:rPr>
              <a:t> </a:t>
            </a:r>
            <a:r>
              <a:rPr kumimoji="1" lang="en-GB" sz="2400" dirty="0" err="1">
                <a:latin typeface="Times New Roman" pitchFamily="18" charset="0"/>
              </a:rPr>
              <a:t>форм</a:t>
            </a:r>
            <a:r>
              <a:rPr kumimoji="1" lang="en-GB" sz="2400" dirty="0">
                <a:latin typeface="Times New Roman" pitchFamily="18" charset="0"/>
              </a:rPr>
              <a:t> і </a:t>
            </a:r>
            <a:r>
              <a:rPr kumimoji="1" lang="en-GB" sz="2400" dirty="0" err="1">
                <a:latin typeface="Times New Roman" pitchFamily="18" charset="0"/>
              </a:rPr>
              <a:t>суб'єктів</a:t>
            </a:r>
            <a:r>
              <a:rPr kumimoji="1" lang="en-GB" sz="2400" dirty="0">
                <a:latin typeface="Times New Roman" pitchFamily="18" charset="0"/>
              </a:rPr>
              <a:t> </a:t>
            </a:r>
            <a:r>
              <a:rPr kumimoji="1" lang="en-GB" sz="2400" dirty="0" err="1">
                <a:latin typeface="Times New Roman" pitchFamily="18" charset="0"/>
              </a:rPr>
              <a:t>взаємодії</a:t>
            </a:r>
            <a:r>
              <a:rPr kumimoji="1" lang="en-GB" sz="2400" dirty="0">
                <a:latin typeface="Times New Roman" pitchFamily="18" charset="0"/>
              </a:rPr>
              <a:t> в </a:t>
            </a:r>
            <a:r>
              <a:rPr kumimoji="1" lang="en-GB" sz="2400" dirty="0" err="1">
                <a:latin typeface="Times New Roman" pitchFamily="18" charset="0"/>
              </a:rPr>
              <a:t>системі</a:t>
            </a:r>
            <a:r>
              <a:rPr kumimoji="1" lang="en-GB" sz="2400" dirty="0">
                <a:latin typeface="Times New Roman" pitchFamily="18" charset="0"/>
              </a:rPr>
              <a:t> </a:t>
            </a:r>
            <a:r>
              <a:rPr kumimoji="1" lang="en-GB" sz="2400" dirty="0" err="1">
                <a:latin typeface="Times New Roman" pitchFamily="18" charset="0"/>
              </a:rPr>
              <a:t>видів</a:t>
            </a:r>
            <a:r>
              <a:rPr kumimoji="1" lang="en-GB" sz="2400" dirty="0">
                <a:latin typeface="Times New Roman" pitchFamily="18" charset="0"/>
              </a:rPr>
              <a:t> </a:t>
            </a:r>
            <a:r>
              <a:rPr kumimoji="1" lang="en-GB" sz="2400" dirty="0" err="1">
                <a:latin typeface="Times New Roman" pitchFamily="18" charset="0"/>
              </a:rPr>
              <a:t>туризму</a:t>
            </a:r>
            <a:r>
              <a:rPr kumimoji="1" lang="en-GB" sz="2400" dirty="0">
                <a:latin typeface="Times New Roman" pitchFamily="18" charset="0"/>
              </a:rPr>
              <a:t>, </a:t>
            </a:r>
            <a:r>
              <a:rPr kumimoji="1" lang="en-GB" sz="2400" dirty="0" err="1">
                <a:latin typeface="Times New Roman" pitchFamily="18" charset="0"/>
              </a:rPr>
              <a:t>що</a:t>
            </a:r>
            <a:r>
              <a:rPr kumimoji="1" lang="uk-UA" sz="2400" dirty="0">
                <a:latin typeface="Times New Roman" pitchFamily="18" charset="0"/>
              </a:rPr>
              <a:t> </a:t>
            </a:r>
            <a:r>
              <a:rPr kumimoji="1" lang="en-GB" sz="2400" dirty="0" err="1">
                <a:latin typeface="Times New Roman" pitchFamily="18" charset="0"/>
              </a:rPr>
              <a:t>планується</a:t>
            </a:r>
            <a:r>
              <a:rPr kumimoji="1" lang="en-GB" sz="2400" dirty="0">
                <a:latin typeface="Times New Roman" pitchFamily="18" charset="0"/>
              </a:rPr>
              <a:t> </a:t>
            </a:r>
            <a:r>
              <a:rPr kumimoji="1" lang="en-GB" sz="2400" dirty="0" err="1">
                <a:latin typeface="Times New Roman" pitchFamily="18" charset="0"/>
              </a:rPr>
              <a:t>реалізувати</a:t>
            </a:r>
            <a:r>
              <a:rPr kumimoji="1" lang="en-GB" sz="2400" dirty="0">
                <a:latin typeface="Times New Roman" pitchFamily="18" charset="0"/>
              </a:rPr>
              <a:t> в </a:t>
            </a:r>
            <a:r>
              <a:rPr kumimoji="1" lang="en-GB" sz="2400" dirty="0" err="1">
                <a:latin typeface="Times New Roman" pitchFamily="18" charset="0"/>
              </a:rPr>
              <a:t>дестинації</a:t>
            </a:r>
            <a:r>
              <a:rPr kumimoji="1" lang="en-GB" sz="2400" dirty="0">
                <a:latin typeface="Times New Roman" pitchFamily="18" charset="0"/>
              </a:rPr>
              <a:t>;</a:t>
            </a:r>
            <a:r>
              <a:rPr kumimoji="1" lang="uk-UA" sz="2400" dirty="0">
                <a:latin typeface="Times New Roman" pitchFamily="18" charset="0"/>
              </a:rPr>
              <a:t> </a:t>
            </a:r>
            <a:r>
              <a:rPr kumimoji="1" lang="en-GB" sz="2400" dirty="0">
                <a:latin typeface="Times New Roman" pitchFamily="18" charset="0"/>
              </a:rPr>
              <a:t>- </a:t>
            </a:r>
            <a:r>
              <a:rPr kumimoji="1" lang="en-GB" sz="2400" dirty="0" err="1">
                <a:latin typeface="Times New Roman" pitchFamily="18" charset="0"/>
              </a:rPr>
              <a:t>нормативно-правове</a:t>
            </a:r>
            <a:r>
              <a:rPr kumimoji="1" lang="en-GB" sz="2400" dirty="0">
                <a:latin typeface="Times New Roman" pitchFamily="18" charset="0"/>
              </a:rPr>
              <a:t> </a:t>
            </a:r>
            <a:r>
              <a:rPr kumimoji="1" lang="en-GB" sz="2400" dirty="0" err="1">
                <a:latin typeface="Times New Roman" pitchFamily="18" charset="0"/>
              </a:rPr>
              <a:t>забезпечення</a:t>
            </a:r>
            <a:r>
              <a:rPr kumimoji="1" lang="en-GB" sz="2400" dirty="0">
                <a:latin typeface="Times New Roman" pitchFamily="18" charset="0"/>
              </a:rPr>
              <a:t> </a:t>
            </a:r>
            <a:r>
              <a:rPr kumimoji="1" lang="en-GB" sz="2400" dirty="0" err="1">
                <a:latin typeface="Times New Roman" pitchFamily="18" charset="0"/>
              </a:rPr>
              <a:t>взаємодії</a:t>
            </a:r>
            <a:r>
              <a:rPr kumimoji="1" lang="en-GB" sz="2400" dirty="0">
                <a:latin typeface="Times New Roman" pitchFamily="18" charset="0"/>
              </a:rPr>
              <a:t> </a:t>
            </a:r>
            <a:r>
              <a:rPr kumimoji="1" lang="en-GB" sz="2400" dirty="0" err="1">
                <a:latin typeface="Times New Roman" pitchFamily="18" charset="0"/>
              </a:rPr>
              <a:t>суб'єктів</a:t>
            </a:r>
            <a:r>
              <a:rPr kumimoji="1" lang="en-GB" sz="2400" dirty="0">
                <a:latin typeface="Times New Roman" pitchFamily="18" charset="0"/>
              </a:rPr>
              <a:t> </a:t>
            </a:r>
            <a:r>
              <a:rPr kumimoji="1" lang="en-GB" sz="2400" dirty="0" err="1">
                <a:latin typeface="Times New Roman" pitchFamily="18" charset="0"/>
              </a:rPr>
              <a:t>видів</a:t>
            </a:r>
            <a:r>
              <a:rPr kumimoji="1" lang="en-GB" sz="2400" dirty="0">
                <a:latin typeface="Times New Roman" pitchFamily="18" charset="0"/>
              </a:rPr>
              <a:t> </a:t>
            </a:r>
            <a:r>
              <a:rPr kumimoji="1" lang="en-GB" sz="2400" dirty="0" err="1">
                <a:latin typeface="Times New Roman" pitchFamily="18" charset="0"/>
              </a:rPr>
              <a:t>туризму</a:t>
            </a:r>
            <a:r>
              <a:rPr kumimoji="1" lang="en-GB" sz="2400" dirty="0">
                <a:latin typeface="Times New Roman" pitchFamily="18" charset="0"/>
              </a:rPr>
              <a:t>;</a:t>
            </a:r>
            <a:r>
              <a:rPr kumimoji="1" lang="uk-UA" sz="2400" dirty="0">
                <a:latin typeface="Times New Roman" pitchFamily="18" charset="0"/>
              </a:rPr>
              <a:t> </a:t>
            </a:r>
            <a:r>
              <a:rPr kumimoji="1" lang="en-GB" sz="2400" dirty="0">
                <a:latin typeface="Times New Roman" pitchFamily="18" charset="0"/>
              </a:rPr>
              <a:t>- </a:t>
            </a:r>
            <a:r>
              <a:rPr kumimoji="1" lang="en-GB" sz="2400" dirty="0" err="1">
                <a:latin typeface="Times New Roman" pitchFamily="18" charset="0"/>
              </a:rPr>
              <a:t>нормативно-правове</a:t>
            </a:r>
            <a:r>
              <a:rPr kumimoji="1" lang="en-GB" sz="2400" dirty="0">
                <a:latin typeface="Times New Roman" pitchFamily="18" charset="0"/>
              </a:rPr>
              <a:t> </a:t>
            </a:r>
            <a:r>
              <a:rPr kumimoji="1" lang="en-GB" sz="2400" dirty="0" err="1">
                <a:latin typeface="Times New Roman" pitchFamily="18" charset="0"/>
              </a:rPr>
              <a:t>забезпечення</a:t>
            </a:r>
            <a:r>
              <a:rPr kumimoji="1" lang="en-GB" sz="2400" dirty="0">
                <a:latin typeface="Times New Roman" pitchFamily="18" charset="0"/>
              </a:rPr>
              <a:t> </a:t>
            </a:r>
            <a:r>
              <a:rPr kumimoji="1" lang="en-GB" sz="2400" dirty="0" err="1">
                <a:latin typeface="Times New Roman" pitchFamily="18" charset="0"/>
              </a:rPr>
              <a:t>реалізації</a:t>
            </a:r>
            <a:r>
              <a:rPr kumimoji="1" lang="en-GB" sz="2400" dirty="0">
                <a:latin typeface="Times New Roman" pitchFamily="18" charset="0"/>
              </a:rPr>
              <a:t> </a:t>
            </a:r>
            <a:r>
              <a:rPr kumimoji="1" lang="en-GB" sz="2400" dirty="0" err="1">
                <a:latin typeface="Times New Roman" pitchFamily="18" charset="0"/>
              </a:rPr>
              <a:t>мережевих</a:t>
            </a:r>
            <a:r>
              <a:rPr kumimoji="1" lang="en-GB" sz="2400" dirty="0">
                <a:latin typeface="Times New Roman" pitchFamily="18" charset="0"/>
              </a:rPr>
              <a:t> </a:t>
            </a:r>
            <a:r>
              <a:rPr kumimoji="1" lang="en-GB" sz="2400" dirty="0" err="1">
                <a:latin typeface="Times New Roman" pitchFamily="18" charset="0"/>
              </a:rPr>
              <a:t>проектів</a:t>
            </a:r>
            <a:r>
              <a:rPr kumimoji="1" lang="en-GB" sz="2400" dirty="0">
                <a:latin typeface="Times New Roman" pitchFamily="18" charset="0"/>
              </a:rPr>
              <a:t>, </a:t>
            </a:r>
            <a:r>
              <a:rPr kumimoji="1" lang="en-GB" sz="2400" dirty="0" err="1">
                <a:latin typeface="Times New Roman" pitchFamily="18" charset="0"/>
              </a:rPr>
              <a:t>програм</a:t>
            </a:r>
            <a:r>
              <a:rPr kumimoji="1" lang="en-GB" sz="2400" dirty="0">
                <a:latin typeface="Times New Roman" pitchFamily="18" charset="0"/>
              </a:rPr>
              <a:t> і</a:t>
            </a:r>
            <a:r>
              <a:rPr kumimoji="1" lang="uk-UA" sz="2400" dirty="0">
                <a:latin typeface="Times New Roman" pitchFamily="18" charset="0"/>
              </a:rPr>
              <a:t> </a:t>
            </a:r>
            <a:r>
              <a:rPr kumimoji="1" lang="en-GB" sz="2400" dirty="0" err="1">
                <a:latin typeface="Times New Roman" pitchFamily="18" charset="0"/>
              </a:rPr>
              <a:t>структур</a:t>
            </a:r>
            <a:r>
              <a:rPr kumimoji="1" lang="en-GB" sz="2400" dirty="0">
                <a:latin typeface="Times New Roman" pitchFamily="18" charset="0"/>
              </a:rPr>
              <a:t>.</a:t>
            </a:r>
          </a:p>
          <a:p>
            <a:pPr marL="0" indent="0" eaLnBrk="1" hangingPunct="1">
              <a:lnSpc>
                <a:spcPct val="100000"/>
              </a:lnSpc>
              <a:spcBef>
                <a:spcPct val="0"/>
              </a:spcBef>
              <a:buFont typeface="Arial" charset="0"/>
              <a:buNone/>
            </a:pPr>
            <a:endParaRPr kumimoji="1" lang="en-GB" sz="1800" dirty="0">
              <a:solidFill>
                <a:srgbClr val="2E75B6"/>
              </a:solidFill>
              <a:latin typeface="Times New Roman" pitchFamily="18" charset="0"/>
              <a:ea typeface="Times New Roman" pitchFamily="18" charset="0"/>
              <a:cs typeface="StoneSans-Semibold"/>
            </a:endParaRPr>
          </a:p>
        </p:txBody>
      </p:sp>
      <p:pic>
        <p:nvPicPr>
          <p:cNvPr id="40964" name="image2.png"/>
          <p:cNvPicPr>
            <a:picLocks noChangeAspect="1" noChangeArrowheads="1"/>
          </p:cNvPicPr>
          <p:nvPr/>
        </p:nvPicPr>
        <p:blipFill>
          <a:blip r:embed="rId2" cstate="print"/>
          <a:srcRect/>
          <a:stretch>
            <a:fillRect/>
          </a:stretch>
        </p:blipFill>
        <p:spPr bwMode="auto">
          <a:xfrm>
            <a:off x="9163050" y="0"/>
            <a:ext cx="2609850" cy="962526"/>
          </a:xfrm>
          <a:prstGeom prst="rect">
            <a:avLst/>
          </a:prstGeom>
          <a:noFill/>
          <a:ln w="9525">
            <a:noFill/>
            <a:miter lim="800000"/>
            <a:headEnd/>
            <a:tailEnd/>
          </a:ln>
        </p:spPr>
      </p:pic>
      <p:pic>
        <p:nvPicPr>
          <p:cNvPr id="40965" name="image1.png" descr="ÐÐ°ÑÑÐ¸Ð½ÐºÐ¸ Ð¿Ð¾ Ð·Ð°Ð¿ÑÐ¾ÑÑ erasmus+ logo transparent"/>
          <p:cNvPicPr>
            <a:picLocks noChangeAspect="1" noChangeArrowheads="1"/>
          </p:cNvPicPr>
          <p:nvPr/>
        </p:nvPicPr>
        <p:blipFill>
          <a:blip r:embed="rId3" cstate="print"/>
          <a:srcRect/>
          <a:stretch>
            <a:fillRect/>
          </a:stretch>
        </p:blipFill>
        <p:spPr bwMode="auto">
          <a:xfrm>
            <a:off x="119063" y="163513"/>
            <a:ext cx="3079750" cy="6667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0" y="0"/>
            <a:ext cx="12192000" cy="1690688"/>
          </a:xfrm>
        </p:spPr>
        <p:txBody>
          <a:bodyPr/>
          <a:lstStyle/>
          <a:p>
            <a:pPr eaLnBrk="1" hangingPunct="1"/>
            <a:r>
              <a:rPr lang="uk-UA" dirty="0"/>
              <a:t>.</a:t>
            </a:r>
            <a:endParaRPr lang="ru-RU" dirty="0"/>
          </a:p>
        </p:txBody>
      </p:sp>
      <p:pic>
        <p:nvPicPr>
          <p:cNvPr id="18434" name="image2.png"/>
          <p:cNvPicPr>
            <a:picLocks noGrp="1"/>
          </p:cNvPicPr>
          <p:nvPr>
            <p:ph idx="1"/>
          </p:nvPr>
        </p:nvPicPr>
        <p:blipFill>
          <a:blip r:embed="rId2" cstate="print"/>
          <a:srcRect/>
          <a:stretch>
            <a:fillRect/>
          </a:stretch>
        </p:blipFill>
        <p:spPr>
          <a:xfrm>
            <a:off x="9574213" y="0"/>
            <a:ext cx="2617787" cy="745958"/>
          </a:xfrm>
        </p:spPr>
      </p:pic>
      <p:pic>
        <p:nvPicPr>
          <p:cNvPr id="18435" name="image1.png" descr="ÐÐ°ÑÑÐ¸Ð½ÐºÐ¸ Ð¿Ð¾ Ð·Ð°Ð¿ÑÐ¾ÑÑ erasmus+ logo transparent"/>
          <p:cNvPicPr>
            <a:picLocks noChangeAspect="1" noChangeArrowheads="1"/>
          </p:cNvPicPr>
          <p:nvPr/>
        </p:nvPicPr>
        <p:blipFill>
          <a:blip r:embed="rId3" cstate="print"/>
          <a:srcRect/>
          <a:stretch>
            <a:fillRect/>
          </a:stretch>
        </p:blipFill>
        <p:spPr bwMode="auto">
          <a:xfrm>
            <a:off x="166688" y="265113"/>
            <a:ext cx="3081337" cy="666750"/>
          </a:xfrm>
          <a:prstGeom prst="rect">
            <a:avLst/>
          </a:prstGeom>
          <a:noFill/>
          <a:ln w="9525">
            <a:noFill/>
            <a:miter lim="800000"/>
            <a:headEnd/>
            <a:tailEnd/>
          </a:ln>
        </p:spPr>
      </p:pic>
      <p:sp>
        <p:nvSpPr>
          <p:cNvPr id="6" name="Прямоугольник 5"/>
          <p:cNvSpPr/>
          <p:nvPr/>
        </p:nvSpPr>
        <p:spPr>
          <a:xfrm>
            <a:off x="0" y="818147"/>
            <a:ext cx="12191999" cy="5940088"/>
          </a:xfrm>
          <a:prstGeom prst="rect">
            <a:avLst/>
          </a:prstGeom>
        </p:spPr>
        <p:txBody>
          <a:bodyPr wrap="square">
            <a:spAutoFit/>
          </a:bodyPr>
          <a:lstStyle/>
          <a:p>
            <a:pPr algn="just"/>
            <a:r>
              <a:rPr lang="ru-RU" sz="2000" dirty="0">
                <a:latin typeface="Times New Roman" pitchFamily="18" charset="0"/>
                <a:cs typeface="Times New Roman" pitchFamily="18" charset="0"/>
              </a:rPr>
              <a:t>Мотивами, </a:t>
            </a:r>
            <a:r>
              <a:rPr lang="ru-RU" sz="2000" dirty="0" err="1">
                <a:latin typeface="Times New Roman" pitchFamily="18" charset="0"/>
                <a:cs typeface="Times New Roman" pitchFamily="18" charset="0"/>
              </a:rPr>
              <a:t>відповідно</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яких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компанії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вступають</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альянси</a:t>
            </a:r>
            <a:r>
              <a:rPr lang="ru-RU" sz="2000" dirty="0">
                <a:latin typeface="Times New Roman" pitchFamily="18" charset="0"/>
                <a:cs typeface="Times New Roman" pitchFamily="18" charset="0"/>
              </a:rPr>
              <a:t>, є: </a:t>
            </a:r>
            <a:r>
              <a:rPr lang="ru-RU" sz="2000" dirty="0" err="1">
                <a:latin typeface="Times New Roman" pitchFamily="18" charset="0"/>
                <a:cs typeface="Times New Roman" pitchFamily="18" charset="0"/>
              </a:rPr>
              <a:t>досягнення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економії</a:t>
            </a:r>
            <a:r>
              <a:rPr lang="ru-RU" sz="2000" dirty="0">
                <a:latin typeface="Times New Roman" pitchFamily="18" charset="0"/>
                <a:cs typeface="Times New Roman" pitchFamily="18" charset="0"/>
              </a:rPr>
              <a:t> на масштабах </a:t>
            </a:r>
            <a:r>
              <a:rPr lang="ru-RU" sz="2000" dirty="0" err="1">
                <a:latin typeface="Times New Roman" pitchFamily="18" charset="0"/>
                <a:cs typeface="Times New Roman" pitchFamily="18" charset="0"/>
              </a:rPr>
              <a:t>виробництва</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спільне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використання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виробничих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потужностей</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об'єднання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зусиль</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виробництві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турпродукту</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зниження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невизначеності</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посилення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стабільності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розвитку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оскільки</a:t>
            </a:r>
            <a:r>
              <a:rPr lang="ru-RU" sz="2000" dirty="0">
                <a:latin typeface="Times New Roman" pitchFamily="18" charset="0"/>
                <a:cs typeface="Times New Roman" pitchFamily="18" charset="0"/>
              </a:rPr>
              <a:t> в</a:t>
            </a:r>
            <a:r>
              <a:rPr lang="en-US"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довгострокових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відносинах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критичним</a:t>
            </a:r>
            <a:r>
              <a:rPr lang="ru-RU" sz="2000" dirty="0">
                <a:latin typeface="Times New Roman" pitchFamily="18" charset="0"/>
                <a:cs typeface="Times New Roman" pitchFamily="18" charset="0"/>
              </a:rPr>
              <a:t>  партнером  </a:t>
            </a:r>
            <a:r>
              <a:rPr lang="ru-RU" sz="2000" dirty="0" err="1">
                <a:latin typeface="Times New Roman" pitchFamily="18" charset="0"/>
                <a:cs typeface="Times New Roman" pitchFamily="18" charset="0"/>
              </a:rPr>
              <a:t>об'єднується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їх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досвід</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a:t>
            </a:r>
            <a:r>
              <a:rPr lang="en-US"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ресурси</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зниження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ризиків</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діяльності</a:t>
            </a:r>
            <a:r>
              <a:rPr lang="ru-RU" sz="2000" dirty="0">
                <a:latin typeface="Times New Roman" pitchFamily="18" charset="0"/>
                <a:cs typeface="Times New Roman" pitchFamily="18" charset="0"/>
              </a:rPr>
              <a:t>; </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отримання</a:t>
            </a:r>
            <a:r>
              <a:rPr lang="ru-RU" sz="2000" dirty="0">
                <a:latin typeface="Times New Roman" pitchFamily="18" charset="0"/>
                <a:cs typeface="Times New Roman" pitchFamily="18" charset="0"/>
              </a:rPr>
              <a:t> доступу на </a:t>
            </a:r>
            <a:r>
              <a:rPr lang="ru-RU" sz="2000" dirty="0" err="1">
                <a:latin typeface="Times New Roman" pitchFamily="18" charset="0"/>
                <a:cs typeface="Times New Roman" pitchFamily="18" charset="0"/>
              </a:rPr>
              <a:t>ринок</a:t>
            </a:r>
            <a:r>
              <a:rPr lang="ru-RU" sz="2000" dirty="0">
                <a:latin typeface="Times New Roman" pitchFamily="18" charset="0"/>
                <a:cs typeface="Times New Roman" pitchFamily="18" charset="0"/>
              </a:rPr>
              <a:t>, де </a:t>
            </a:r>
            <a:r>
              <a:rPr lang="ru-RU" sz="2000" dirty="0" err="1">
                <a:latin typeface="Times New Roman" pitchFamily="18" charset="0"/>
                <a:cs typeface="Times New Roman" pitchFamily="18" charset="0"/>
              </a:rPr>
              <a:t>вже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існують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сформовані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ринкові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структури</a:t>
            </a:r>
            <a:r>
              <a:rPr lang="en-US" sz="2000" dirty="0">
                <a:latin typeface="Times New Roman" pitchFamily="18" charset="0"/>
                <a:cs typeface="Times New Roman" pitchFamily="18" charset="0"/>
              </a:rPr>
              <a:t> s </a:t>
            </a:r>
            <a:r>
              <a:rPr lang="ru-RU" sz="2000" dirty="0" err="1">
                <a:latin typeface="Times New Roman" pitchFamily="18" charset="0"/>
                <a:cs typeface="Times New Roman" pitchFamily="18" charset="0"/>
              </a:rPr>
              <a:t>певний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менталітет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просування</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ринок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продукції</a:t>
            </a:r>
            <a:r>
              <a:rPr lang="ru-RU" sz="2000" dirty="0">
                <a:latin typeface="Times New Roman" pitchFamily="18" charset="0"/>
                <a:cs typeface="Times New Roman" pitchFamily="18" charset="0"/>
              </a:rPr>
              <a:t> один одного; • передача  </a:t>
            </a:r>
            <a:r>
              <a:rPr lang="ru-RU" sz="2000" dirty="0" err="1">
                <a:latin typeface="Times New Roman" pitchFamily="18" charset="0"/>
                <a:cs typeface="Times New Roman" pitchFamily="18" charset="0"/>
              </a:rPr>
              <a:t>технологій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знань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ноу-хау,  </a:t>
            </a:r>
            <a:r>
              <a:rPr lang="ru-RU" sz="2000" dirty="0" err="1">
                <a:latin typeface="Times New Roman" pitchFamily="18" charset="0"/>
                <a:cs typeface="Times New Roman" pitchFamily="18" charset="0"/>
              </a:rPr>
              <a:t>проведення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спільних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досліджень</a:t>
            </a:r>
            <a:r>
              <a:rPr lang="ru-RU" sz="2000" dirty="0">
                <a:latin typeface="Times New Roman" pitchFamily="18" charset="0"/>
                <a:cs typeface="Times New Roman" pitchFamily="18" charset="0"/>
              </a:rPr>
              <a:t>, </a:t>
            </a:r>
          </a:p>
          <a:p>
            <a:pPr algn="just"/>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персоналу. </a:t>
            </a:r>
            <a:r>
              <a:rPr lang="en-US"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Переваги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спільних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a:t>
            </a:r>
            <a:r>
              <a:rPr lang="ru-RU" sz="2000" dirty="0">
                <a:latin typeface="Times New Roman" pitchFamily="18" charset="0"/>
                <a:cs typeface="Times New Roman" pitchFamily="18" charset="0"/>
              </a:rPr>
              <a:t>(СП): • для СП практично в </a:t>
            </a:r>
            <a:r>
              <a:rPr lang="ru-RU" sz="2000" dirty="0" err="1">
                <a:latin typeface="Times New Roman" pitchFamily="18" charset="0"/>
                <a:cs typeface="Times New Roman" pitchFamily="18" charset="0"/>
              </a:rPr>
              <a:t>усіх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країнах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передбачено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досить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ліберальний</a:t>
            </a:r>
            <a:r>
              <a:rPr lang="ru-RU" sz="2000" dirty="0">
                <a:latin typeface="Times New Roman" pitchFamily="18" charset="0"/>
                <a:cs typeface="Times New Roman" pitchFamily="18" charset="0"/>
              </a:rPr>
              <a:t> режим– </a:t>
            </a:r>
            <a:r>
              <a:rPr lang="ru-RU" sz="2000" dirty="0" err="1">
                <a:latin typeface="Times New Roman" pitchFamily="18" charset="0"/>
                <a:cs typeface="Times New Roman" pitchFamily="18" charset="0"/>
              </a:rPr>
              <a:t>зареєстровані</a:t>
            </a:r>
            <a:r>
              <a:rPr lang="ru-RU" sz="2000" dirty="0">
                <a:latin typeface="Times New Roman" pitchFamily="18" charset="0"/>
                <a:cs typeface="Times New Roman" pitchFamily="18" charset="0"/>
              </a:rPr>
              <a:t> СП </a:t>
            </a:r>
            <a:r>
              <a:rPr lang="ru-RU" sz="2000" dirty="0" err="1">
                <a:latin typeface="Times New Roman" pitchFamily="18" charset="0"/>
                <a:cs typeface="Times New Roman" pitchFamily="18" charset="0"/>
              </a:rPr>
              <a:t>користуються</a:t>
            </a:r>
            <a:r>
              <a:rPr lang="ru-RU" sz="2000" dirty="0">
                <a:latin typeface="Times New Roman" pitchFamily="18" charset="0"/>
                <a:cs typeface="Times New Roman" pitchFamily="18" charset="0"/>
              </a:rPr>
              <a:t> правами, </a:t>
            </a:r>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національні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дольова</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участь  у  статутному  </a:t>
            </a:r>
            <a:r>
              <a:rPr lang="ru-RU" sz="2000" dirty="0" err="1">
                <a:latin typeface="Times New Roman" pitchFamily="18" charset="0"/>
                <a:cs typeface="Times New Roman" pitchFamily="18" charset="0"/>
              </a:rPr>
              <a:t>капіталі</a:t>
            </a:r>
            <a:r>
              <a:rPr lang="ru-RU" sz="2000" dirty="0">
                <a:latin typeface="Times New Roman" pitchFamily="18" charset="0"/>
                <a:cs typeface="Times New Roman" pitchFamily="18" charset="0"/>
              </a:rPr>
              <a:t>  СП  </a:t>
            </a:r>
            <a:r>
              <a:rPr lang="ru-RU" sz="2000" dirty="0" err="1">
                <a:latin typeface="Times New Roman" pitchFamily="18" charset="0"/>
                <a:cs typeface="Times New Roman" pitchFamily="18" charset="0"/>
              </a:rPr>
              <a:t>знижує</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інвестора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ризик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оскільки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його</a:t>
            </a:r>
            <a:r>
              <a:rPr lang="en-US"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відповідальність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обмежується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часткою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участі</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капіталі</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організаційна</a:t>
            </a:r>
            <a:r>
              <a:rPr lang="ru-RU" sz="2000" dirty="0">
                <a:latin typeface="Times New Roman" pitchFamily="18" charset="0"/>
                <a:cs typeface="Times New Roman" pitchFamily="18" charset="0"/>
              </a:rPr>
              <a:t> форма </a:t>
            </a:r>
            <a:r>
              <a:rPr lang="ru-RU" sz="2000" dirty="0" err="1">
                <a:latin typeface="Times New Roman" pitchFamily="18" charset="0"/>
                <a:cs typeface="Times New Roman" pitchFamily="18" charset="0"/>
              </a:rPr>
              <a:t>акціонерних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компаній</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переважає</a:t>
            </a:r>
            <a:r>
              <a:rPr lang="ru-RU" sz="2000" dirty="0">
                <a:latin typeface="Times New Roman" pitchFamily="18" charset="0"/>
                <a:cs typeface="Times New Roman" pitchFamily="18" charset="0"/>
              </a:rPr>
              <a:t> в СП) </a:t>
            </a:r>
            <a:r>
              <a:rPr lang="ru-RU" sz="2000" dirty="0" err="1">
                <a:latin typeface="Times New Roman" pitchFamily="18" charset="0"/>
                <a:cs typeface="Times New Roman" pitchFamily="18" charset="0"/>
              </a:rPr>
              <a:t>дозволяє</a:t>
            </a:r>
            <a:r>
              <a:rPr lang="en-US"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залучати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додаткові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кошти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тобто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обмежує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необхідність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мати</a:t>
            </a:r>
            <a:r>
              <a:rPr lang="ru-RU" sz="2000" dirty="0">
                <a:latin typeface="Times New Roman" pitchFamily="18" charset="0"/>
                <a:cs typeface="Times New Roman" pitchFamily="18" charset="0"/>
              </a:rPr>
              <a:t> великий </a:t>
            </a:r>
            <a:r>
              <a:rPr lang="ru-RU" sz="2000" dirty="0" err="1">
                <a:latin typeface="Times New Roman" pitchFamily="18" charset="0"/>
                <a:cs typeface="Times New Roman" pitchFamily="18" charset="0"/>
              </a:rPr>
              <a:t>початковий</a:t>
            </a:r>
            <a:r>
              <a:rPr lang="en-US"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капітал</a:t>
            </a:r>
            <a:r>
              <a:rPr lang="ru-RU" sz="2000" dirty="0">
                <a:latin typeface="Times New Roman" pitchFamily="18" charset="0"/>
                <a:cs typeface="Times New Roman" pitchFamily="18" charset="0"/>
              </a:rPr>
              <a:t>; </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досить</a:t>
            </a:r>
            <a:r>
              <a:rPr lang="ru-RU" sz="2000" dirty="0">
                <a:latin typeface="Times New Roman" pitchFamily="18" charset="0"/>
                <a:cs typeface="Times New Roman" pitchFamily="18" charset="0"/>
              </a:rPr>
              <a:t> часто </a:t>
            </a:r>
            <a:r>
              <a:rPr lang="ru-RU" sz="2000" dirty="0" err="1">
                <a:latin typeface="Times New Roman" pitchFamily="18" charset="0"/>
                <a:cs typeface="Times New Roman" pitchFamily="18" charset="0"/>
              </a:rPr>
              <a:t>залучення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місцевого</a:t>
            </a:r>
            <a:r>
              <a:rPr lang="ru-RU" sz="2000" dirty="0">
                <a:latin typeface="Times New Roman" pitchFamily="18" charset="0"/>
                <a:cs typeface="Times New Roman" pitchFamily="18" charset="0"/>
              </a:rPr>
              <a:t> партнера </a:t>
            </a:r>
            <a:r>
              <a:rPr lang="ru-RU" sz="2000" dirty="0" err="1">
                <a:latin typeface="Times New Roman" pitchFamily="18" charset="0"/>
                <a:cs typeface="Times New Roman" pitchFamily="18" charset="0"/>
              </a:rPr>
              <a:t>дозволяє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отримати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певні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пільги</a:t>
            </a:r>
            <a:r>
              <a:rPr lang="en-US"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a:t>
            </a:r>
            <a:r>
              <a:rPr lang="ru-RU" sz="2000" dirty="0">
                <a:latin typeface="Times New Roman" pitchFamily="18" charset="0"/>
                <a:cs typeface="Times New Roman" pitchFamily="18" charset="0"/>
              </a:rPr>
              <a:t> боку </a:t>
            </a:r>
            <a:r>
              <a:rPr lang="ru-RU" sz="2000" dirty="0" err="1">
                <a:latin typeface="Times New Roman" pitchFamily="18" charset="0"/>
                <a:cs typeface="Times New Roman" pitchFamily="18" charset="0"/>
              </a:rPr>
              <a:t>приймаючої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країни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пільгові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умови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придбання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земельної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ділянки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прямі</a:t>
            </a:r>
            <a:r>
              <a:rPr lang="en-US"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державні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субсидії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податкові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пільги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тощо</a:t>
            </a:r>
            <a:r>
              <a:rPr lang="ru-RU" sz="2000" dirty="0">
                <a:latin typeface="Times New Roman" pitchFamily="18" charset="0"/>
                <a:cs typeface="Times New Roman" pitchFamily="18" charset="0"/>
              </a:rPr>
              <a:t>. </a:t>
            </a:r>
          </a:p>
          <a:p>
            <a:pPr algn="just"/>
            <a:r>
              <a:rPr lang="ru-RU" sz="2000" dirty="0" err="1">
                <a:latin typeface="Times New Roman" pitchFamily="18" charset="0"/>
                <a:cs typeface="Times New Roman" pitchFamily="18" charset="0"/>
              </a:rPr>
              <a:t>Стратегічні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альянси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містком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кооперації</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франчайзингу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який</a:t>
            </a:r>
            <a:r>
              <a:rPr lang="en-US"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вважається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найвищою</a:t>
            </a:r>
            <a:r>
              <a:rPr lang="ru-RU" sz="2000" dirty="0">
                <a:latin typeface="Times New Roman" pitchFamily="18" charset="0"/>
                <a:cs typeface="Times New Roman" pitchFamily="18" charset="0"/>
              </a:rPr>
              <a:t> формою </a:t>
            </a:r>
            <a:r>
              <a:rPr lang="ru-RU" sz="2000" dirty="0" err="1">
                <a:latin typeface="Times New Roman" pitchFamily="18" charset="0"/>
                <a:cs typeface="Times New Roman" pitchFamily="18" charset="0"/>
              </a:rPr>
              <a:t>кооперування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одночасно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поширеною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стратегією</a:t>
            </a:r>
            <a:r>
              <a:rPr lang="en-US"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збуту</a:t>
            </a:r>
            <a:r>
              <a:rPr lang="ru-RU" sz="2000" dirty="0">
                <a:latin typeface="Times New Roman" pitchFamily="18" charset="0"/>
                <a:cs typeface="Times New Roman" pitchFamily="18" charset="0"/>
              </a:rPr>
              <a:t>, особливо в </a:t>
            </a:r>
            <a:r>
              <a:rPr lang="ru-RU" sz="2000" dirty="0" err="1">
                <a:latin typeface="Times New Roman" pitchFamily="18" charset="0"/>
                <a:cs typeface="Times New Roman" pitchFamily="18" charset="0"/>
              </a:rPr>
              <a:t>готельній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сфері</a:t>
            </a:r>
            <a:r>
              <a:rPr lang="ru-RU" sz="2000" dirty="0">
                <a:latin typeface="Times New Roman" pitchFamily="18" charset="0"/>
                <a:cs typeface="Times New Roman" pitchFamily="18" charset="0"/>
              </a:rPr>
              <a:t>. </a:t>
            </a:r>
          </a:p>
          <a:p>
            <a:pPr algn="just"/>
            <a:r>
              <a:rPr lang="ru-RU" sz="2000" dirty="0" err="1">
                <a:latin typeface="Times New Roman" pitchFamily="18" charset="0"/>
                <a:cs typeface="Times New Roman" pitchFamily="18" charset="0"/>
              </a:rPr>
              <a:t>Добровільним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стратегічним</a:t>
            </a:r>
            <a:r>
              <a:rPr lang="ru-RU" sz="2000" dirty="0">
                <a:latin typeface="Times New Roman" pitchFamily="18" charset="0"/>
                <a:cs typeface="Times New Roman" pitchFamily="18" charset="0"/>
              </a:rPr>
              <a:t> альянсом у </a:t>
            </a:r>
            <a:r>
              <a:rPr lang="ru-RU" sz="2000" dirty="0" err="1">
                <a:latin typeface="Times New Roman" pitchFamily="18" charset="0"/>
                <a:cs typeface="Times New Roman" pitchFamily="18" charset="0"/>
              </a:rPr>
              <a:t>вигляді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територіального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галузевого</a:t>
            </a:r>
            <a:r>
              <a:rPr lang="en-US"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територіально-галузевого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об'єднання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підприємницьких</a:t>
            </a:r>
            <a:r>
              <a:rPr lang="ru-RU" sz="2000" dirty="0">
                <a:latin typeface="Times New Roman" pitchFamily="18" charset="0"/>
                <a:cs typeface="Times New Roman" pitchFamily="18" charset="0"/>
              </a:rPr>
              <a:t>  структур,  </a:t>
            </a:r>
            <a:r>
              <a:rPr lang="ru-RU" sz="2000" dirty="0" err="1">
                <a:latin typeface="Times New Roman" pitchFamily="18" charset="0"/>
                <a:cs typeface="Times New Roman" pitchFamily="18" charset="0"/>
              </a:rPr>
              <a:t>наукових</a:t>
            </a:r>
            <a:r>
              <a:rPr lang="en-US"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установ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закладів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незалежно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форми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власності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влади</a:t>
            </a:r>
            <a:r>
              <a:rPr lang="ru-RU" sz="2000" dirty="0">
                <a:latin typeface="Times New Roman" pitchFamily="18" charset="0"/>
                <a:cs typeface="Times New Roman" pitchFamily="18" charset="0"/>
              </a:rPr>
              <a:t>, на</a:t>
            </a:r>
            <a:r>
              <a:rPr lang="en-US"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основі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інновації</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дотримання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економічних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інтересів</a:t>
            </a:r>
            <a:r>
              <a:rPr lang="ru-RU" sz="2000" dirty="0">
                <a:latin typeface="Times New Roman" pitchFamily="18" charset="0"/>
                <a:cs typeface="Times New Roman" pitchFamily="18" charset="0"/>
              </a:rPr>
              <a:t> кожного </a:t>
            </a:r>
            <a:r>
              <a:rPr lang="ru-RU" sz="2000" dirty="0" err="1">
                <a:latin typeface="Times New Roman" pitchFamily="18" charset="0"/>
                <a:cs typeface="Times New Roman" pitchFamily="18" charset="0"/>
              </a:rPr>
              <a:t>його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учасника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a:t>
            </a:r>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метою </a:t>
            </a:r>
            <a:r>
              <a:rPr lang="ru-RU" sz="2000" dirty="0" err="1">
                <a:latin typeface="Times New Roman" pitchFamily="18" charset="0"/>
                <a:cs typeface="Times New Roman" pitchFamily="18" charset="0"/>
              </a:rPr>
              <a:t>підвищення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конкурентоздатності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продукції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економічного</a:t>
            </a:r>
            <a:r>
              <a:rPr lang="ru-RU" sz="2000" dirty="0">
                <a:latin typeface="Times New Roman" pitchFamily="18" charset="0"/>
                <a:cs typeface="Times New Roman" pitchFamily="18" charset="0"/>
              </a:rPr>
              <a:t> росту </a:t>
            </a:r>
            <a:r>
              <a:rPr lang="ru-RU" sz="2000" dirty="0" err="1">
                <a:latin typeface="Times New Roman" pitchFamily="18" charset="0"/>
                <a:cs typeface="Times New Roman" pitchFamily="18" charset="0"/>
              </a:rPr>
              <a:t>регіону</a:t>
            </a:r>
            <a:r>
              <a:rPr lang="ru-RU" sz="2000" dirty="0">
                <a:latin typeface="Times New Roman" pitchFamily="18" charset="0"/>
                <a:cs typeface="Times New Roman" pitchFamily="18" charset="0"/>
              </a:rPr>
              <a:t> та</a:t>
            </a:r>
            <a:r>
              <a:rPr lang="en-US"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галузі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є</a:t>
            </a:r>
            <a:r>
              <a:rPr lang="ru-RU" sz="2000" dirty="0">
                <a:latin typeface="Times New Roman" pitchFamily="18" charset="0"/>
                <a:cs typeface="Times New Roman" pitchFamily="18" charset="0"/>
              </a:rPr>
              <a:t> кластер.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idx="4294967295"/>
          </p:nvPr>
        </p:nvSpPr>
        <p:spPr>
          <a:xfrm>
            <a:off x="3416300" y="0"/>
            <a:ext cx="5443538" cy="792163"/>
          </a:xfrm>
        </p:spPr>
        <p:txBody>
          <a:bodyPr/>
          <a:lstStyle/>
          <a:p>
            <a:pPr algn="ctr" eaLnBrk="1" hangingPunct="1"/>
            <a:br>
              <a:rPr kumimoji="1" lang="uk-UA" sz="2400" b="1" dirty="0"/>
            </a:br>
            <a:br>
              <a:rPr kumimoji="1" lang="uk-UA" sz="2400" b="1" dirty="0"/>
            </a:br>
            <a:br>
              <a:rPr kumimoji="1" lang="uk-UA" sz="2400" b="1" dirty="0"/>
            </a:br>
            <a:r>
              <a:rPr kumimoji="1" lang="en-US" sz="2400" b="1" dirty="0"/>
              <a:t>C</a:t>
            </a:r>
            <a:r>
              <a:rPr kumimoji="1" lang="uk-UA" sz="2400" b="1" dirty="0"/>
              <a:t>творенню кластерів передує</a:t>
            </a:r>
            <a:br>
              <a:rPr kumimoji="1" lang="uk-UA" sz="2400" b="1" dirty="0"/>
            </a:br>
            <a:br>
              <a:rPr kumimoji="1" lang="en-GB" sz="4000" b="1" dirty="0"/>
            </a:br>
            <a:endParaRPr kumimoji="1" lang="ru-RU" sz="4000" b="1" dirty="0"/>
          </a:p>
        </p:txBody>
      </p:sp>
      <p:sp>
        <p:nvSpPr>
          <p:cNvPr id="3" name="Объект 2"/>
          <p:cNvSpPr>
            <a:spLocks noGrp="1"/>
          </p:cNvSpPr>
          <p:nvPr>
            <p:ph idx="4294967295"/>
          </p:nvPr>
        </p:nvSpPr>
        <p:spPr>
          <a:xfrm>
            <a:off x="0" y="1825624"/>
            <a:ext cx="12192000" cy="5032375"/>
          </a:xfrm>
        </p:spPr>
        <p:txBody>
          <a:bodyPr>
            <a:normAutofit/>
          </a:bodyPr>
          <a:lstStyle/>
          <a:p>
            <a:pPr marL="0" indent="360363">
              <a:spcBef>
                <a:spcPct val="0"/>
              </a:spcBef>
              <a:buFont typeface="Arial" charset="0"/>
              <a:buNone/>
            </a:pPr>
            <a:r>
              <a:rPr kumimoji="1" lang="en-GB" sz="1800" dirty="0">
                <a:latin typeface="Times New Roman" pitchFamily="18" charset="0"/>
              </a:rPr>
              <a:t>.</a:t>
            </a:r>
          </a:p>
        </p:txBody>
      </p:sp>
      <p:pic>
        <p:nvPicPr>
          <p:cNvPr id="43012" name="image2.png"/>
          <p:cNvPicPr>
            <a:picLocks noChangeAspect="1" noChangeArrowheads="1"/>
          </p:cNvPicPr>
          <p:nvPr/>
        </p:nvPicPr>
        <p:blipFill>
          <a:blip r:embed="rId2" cstate="print"/>
          <a:srcRect/>
          <a:stretch>
            <a:fillRect/>
          </a:stretch>
        </p:blipFill>
        <p:spPr bwMode="auto">
          <a:xfrm>
            <a:off x="9163050" y="0"/>
            <a:ext cx="2609850" cy="790575"/>
          </a:xfrm>
          <a:prstGeom prst="rect">
            <a:avLst/>
          </a:prstGeom>
          <a:noFill/>
          <a:ln w="9525">
            <a:noFill/>
            <a:miter lim="800000"/>
            <a:headEnd/>
            <a:tailEnd/>
          </a:ln>
        </p:spPr>
      </p:pic>
      <p:pic>
        <p:nvPicPr>
          <p:cNvPr id="43013" name="image1.png" descr="ÐÐ°ÑÑÐ¸Ð½ÐºÐ¸ Ð¿Ð¾ Ð·Ð°Ð¿ÑÐ¾ÑÑ erasmus+ logo transparent"/>
          <p:cNvPicPr>
            <a:picLocks noChangeAspect="1" noChangeArrowheads="1"/>
          </p:cNvPicPr>
          <p:nvPr/>
        </p:nvPicPr>
        <p:blipFill>
          <a:blip r:embed="rId3" cstate="print"/>
          <a:srcRect/>
          <a:stretch>
            <a:fillRect/>
          </a:stretch>
        </p:blipFill>
        <p:spPr bwMode="auto">
          <a:xfrm>
            <a:off x="119063" y="163513"/>
            <a:ext cx="3079750" cy="666750"/>
          </a:xfrm>
          <a:prstGeom prst="rect">
            <a:avLst/>
          </a:prstGeom>
          <a:noFill/>
          <a:ln w="9525">
            <a:noFill/>
            <a:miter lim="800000"/>
            <a:headEnd/>
            <a:tailEnd/>
          </a:ln>
        </p:spPr>
      </p:pic>
      <p:sp>
        <p:nvSpPr>
          <p:cNvPr id="6" name="Прямоугольник 5"/>
          <p:cNvSpPr/>
          <p:nvPr/>
        </p:nvSpPr>
        <p:spPr>
          <a:xfrm>
            <a:off x="0" y="1225689"/>
            <a:ext cx="12191999" cy="5632311"/>
          </a:xfrm>
          <a:prstGeom prst="rect">
            <a:avLst/>
          </a:prstGeom>
        </p:spPr>
        <p:txBody>
          <a:bodyPr wrap="square">
            <a:spAutoFit/>
          </a:bodyPr>
          <a:lstStyle/>
          <a:p>
            <a:r>
              <a:rPr lang="ru-RU" sz="2000" dirty="0" err="1">
                <a:latin typeface="Times New Roman" pitchFamily="18" charset="0"/>
                <a:cs typeface="Times New Roman" pitchFamily="18" charset="0"/>
              </a:rPr>
              <a:t>певна</a:t>
            </a:r>
            <a:r>
              <a:rPr lang="ru-RU" sz="2000" dirty="0">
                <a:latin typeface="Times New Roman" pitchFamily="18" charset="0"/>
                <a:cs typeface="Times New Roman" pitchFamily="18" charset="0"/>
              </a:rPr>
              <a:t> мережа </a:t>
            </a:r>
            <a:r>
              <a:rPr lang="ru-RU" sz="2000" dirty="0" err="1">
                <a:latin typeface="Times New Roman" pitchFamily="18" charset="0"/>
                <a:cs typeface="Times New Roman" pitchFamily="18" charset="0"/>
              </a:rPr>
              <a:t>партнерів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Однак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між</a:t>
            </a:r>
            <a:r>
              <a:rPr lang="ru-RU" sz="2000" dirty="0">
                <a:latin typeface="Times New Roman" pitchFamily="18" charset="0"/>
                <a:cs typeface="Times New Roman" pitchFamily="18" charset="0"/>
              </a:rPr>
              <a:t> мережею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кластерами </a:t>
            </a:r>
            <a:r>
              <a:rPr lang="ru-RU" sz="2000" dirty="0" err="1">
                <a:latin typeface="Times New Roman" pitchFamily="18" charset="0"/>
                <a:cs typeface="Times New Roman" pitchFamily="18" charset="0"/>
              </a:rPr>
              <a:t>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різниця</a:t>
            </a:r>
            <a:r>
              <a:rPr lang="ru-RU" sz="2000" dirty="0">
                <a:latin typeface="Times New Roman" pitchFamily="18" charset="0"/>
                <a:cs typeface="Times New Roman" pitchFamily="18" charset="0"/>
              </a:rPr>
              <a:t>: </a:t>
            </a:r>
          </a:p>
          <a:p>
            <a:pPr indent="457200" algn="just"/>
            <a:r>
              <a:rPr lang="ru-RU" sz="2000" dirty="0">
                <a:latin typeface="Times New Roman" pitchFamily="18" charset="0"/>
                <a:cs typeface="Times New Roman" pitchFamily="18" charset="0"/>
              </a:rPr>
              <a:t>1. На </a:t>
            </a:r>
            <a:r>
              <a:rPr lang="ru-RU" sz="2000" dirty="0" err="1">
                <a:latin typeface="Times New Roman" pitchFamily="18" charset="0"/>
                <a:cs typeface="Times New Roman" pitchFamily="18" charset="0"/>
              </a:rPr>
              <a:t>відміну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кластера, мережа </a:t>
            </a:r>
            <a:r>
              <a:rPr lang="ru-RU" sz="2000" dirty="0" err="1">
                <a:latin typeface="Times New Roman" pitchFamily="18" charset="0"/>
                <a:cs typeface="Times New Roman" pitchFamily="18" charset="0"/>
              </a:rPr>
              <a:t>може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формуватися</a:t>
            </a:r>
            <a:r>
              <a:rPr lang="ru-RU" sz="2000" dirty="0">
                <a:latin typeface="Times New Roman" pitchFamily="18" charset="0"/>
                <a:cs typeface="Times New Roman" pitchFamily="18" charset="0"/>
              </a:rPr>
              <a:t> будь-де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може</a:t>
            </a:r>
            <a:r>
              <a:rPr lang="ru-RU" sz="2000" dirty="0">
                <a:latin typeface="Times New Roman" pitchFamily="18" charset="0"/>
                <a:cs typeface="Times New Roman" pitchFamily="18" charset="0"/>
              </a:rPr>
              <a:t> бути не </a:t>
            </a:r>
            <a:r>
              <a:rPr lang="ru-RU" sz="2000" dirty="0" err="1">
                <a:latin typeface="Times New Roman" pitchFamily="18" charset="0"/>
                <a:cs typeface="Times New Roman" pitchFamily="18" charset="0"/>
              </a:rPr>
              <a:t>прив’язана</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певної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географічної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території</a:t>
            </a:r>
            <a:r>
              <a:rPr lang="ru-RU" sz="2000" dirty="0">
                <a:latin typeface="Times New Roman" pitchFamily="18" charset="0"/>
                <a:cs typeface="Times New Roman" pitchFamily="18" charset="0"/>
              </a:rPr>
              <a:t>. </a:t>
            </a:r>
          </a:p>
          <a:p>
            <a:pPr indent="457200"/>
            <a:r>
              <a:rPr lang="ru-RU" sz="2000" dirty="0">
                <a:latin typeface="Times New Roman" pitchFamily="18" charset="0"/>
                <a:cs typeface="Times New Roman" pitchFamily="18" charset="0"/>
              </a:rPr>
              <a:t>2. У </a:t>
            </a:r>
            <a:r>
              <a:rPr lang="ru-RU" sz="2000" dirty="0" err="1">
                <a:latin typeface="Times New Roman" pitchFamily="18" charset="0"/>
                <a:cs typeface="Times New Roman" pitchFamily="18" charset="0"/>
              </a:rPr>
              <a:t>мережі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обмежене</a:t>
            </a:r>
            <a:r>
              <a:rPr lang="ru-RU" sz="2000" dirty="0">
                <a:latin typeface="Times New Roman" pitchFamily="18" charset="0"/>
                <a:cs typeface="Times New Roman" pitchFamily="18" charset="0"/>
              </a:rPr>
              <a:t> членство, а кластер– </a:t>
            </a:r>
            <a:r>
              <a:rPr lang="ru-RU" sz="2000" dirty="0" err="1">
                <a:latin typeface="Times New Roman" pitchFamily="18" charset="0"/>
                <a:cs typeface="Times New Roman" pitchFamily="18" charset="0"/>
              </a:rPr>
              <a:t>відкрита</a:t>
            </a:r>
            <a:r>
              <a:rPr lang="ru-RU" sz="2000" dirty="0">
                <a:latin typeface="Times New Roman" pitchFamily="18" charset="0"/>
                <a:cs typeface="Times New Roman" pitchFamily="18" charset="0"/>
              </a:rPr>
              <a:t> система. </a:t>
            </a:r>
          </a:p>
          <a:p>
            <a:pPr indent="457200"/>
            <a:r>
              <a:rPr lang="ru-RU" sz="2000" dirty="0">
                <a:latin typeface="Times New Roman" pitchFamily="18" charset="0"/>
                <a:cs typeface="Times New Roman" pitchFamily="18" charset="0"/>
              </a:rPr>
              <a:t>3. Мережа </a:t>
            </a:r>
            <a:r>
              <a:rPr lang="ru-RU" sz="2000" dirty="0" err="1">
                <a:latin typeface="Times New Roman" pitchFamily="18" charset="0"/>
                <a:cs typeface="Times New Roman" pitchFamily="18" charset="0"/>
              </a:rPr>
              <a:t>ґрунтується</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контрактних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відносинах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зобов'язаннях</a:t>
            </a:r>
            <a:r>
              <a:rPr lang="ru-RU" sz="2000" dirty="0">
                <a:latin typeface="Times New Roman" pitchFamily="18" charset="0"/>
                <a:cs typeface="Times New Roman" pitchFamily="18" charset="0"/>
              </a:rPr>
              <a:t>, а кластер – на </a:t>
            </a:r>
            <a:r>
              <a:rPr lang="ru-RU" sz="2000" dirty="0" err="1">
                <a:latin typeface="Times New Roman" pitchFamily="18" charset="0"/>
                <a:cs typeface="Times New Roman" pitchFamily="18" charset="0"/>
              </a:rPr>
              <a:t>соціальних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цінностях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довірі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взаєморозумінні</a:t>
            </a:r>
            <a:r>
              <a:rPr lang="ru-RU" sz="2000" dirty="0">
                <a:latin typeface="Times New Roman" pitchFamily="18" charset="0"/>
                <a:cs typeface="Times New Roman" pitchFamily="18" charset="0"/>
              </a:rPr>
              <a:t>. </a:t>
            </a:r>
          </a:p>
          <a:p>
            <a:pPr indent="457200"/>
            <a:r>
              <a:rPr lang="ru-RU" sz="2000" dirty="0">
                <a:latin typeface="Times New Roman" pitchFamily="18" charset="0"/>
                <a:cs typeface="Times New Roman" pitchFamily="18" charset="0"/>
              </a:rPr>
              <a:t>4. Мережа  </a:t>
            </a:r>
            <a:r>
              <a:rPr lang="ru-RU" sz="2000" dirty="0" err="1">
                <a:latin typeface="Times New Roman" pitchFamily="18" charset="0"/>
                <a:cs typeface="Times New Roman" pitchFamily="18" charset="0"/>
              </a:rPr>
              <a:t>спрощує</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учасників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складний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виробничий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a:t>
            </a:r>
            <a:r>
              <a:rPr lang="ru-RU" sz="2000" dirty="0">
                <a:latin typeface="Times New Roman" pitchFamily="18" charset="0"/>
                <a:cs typeface="Times New Roman" pitchFamily="18" charset="0"/>
              </a:rPr>
              <a:t>.  Кластер </a:t>
            </a:r>
            <a:r>
              <a:rPr lang="ru-RU" sz="2000" dirty="0" err="1">
                <a:latin typeface="Times New Roman" pitchFamily="18" charset="0"/>
                <a:cs typeface="Times New Roman" pitchFamily="18" charset="0"/>
              </a:rPr>
              <a:t>створює</a:t>
            </a:r>
            <a:r>
              <a:rPr lang="ru-RU" sz="2000" dirty="0">
                <a:latin typeface="Times New Roman" pitchFamily="18" charset="0"/>
                <a:cs typeface="Times New Roman" pitchFamily="18" charset="0"/>
              </a:rPr>
              <a:t> попит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залучає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компанії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зі</a:t>
            </a:r>
            <a:r>
              <a:rPr lang="ru-RU" sz="2000" dirty="0">
                <a:latin typeface="Times New Roman" pitchFamily="18" charset="0"/>
                <a:cs typeface="Times New Roman" pitchFamily="18" charset="0"/>
              </a:rPr>
              <a:t> схожими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взаємодоповнюючими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послугами</a:t>
            </a:r>
            <a:r>
              <a:rPr lang="ru-RU" sz="2000" dirty="0">
                <a:latin typeface="Times New Roman" pitchFamily="18" charset="0"/>
                <a:cs typeface="Times New Roman" pitchFamily="18" charset="0"/>
              </a:rPr>
              <a:t>. </a:t>
            </a:r>
          </a:p>
          <a:p>
            <a:pPr indent="457200"/>
            <a:r>
              <a:rPr lang="ru-RU" sz="2000" dirty="0">
                <a:latin typeface="Times New Roman" pitchFamily="18" charset="0"/>
                <a:cs typeface="Times New Roman" pitchFamily="18" charset="0"/>
              </a:rPr>
              <a:t>5. Мережа </a:t>
            </a:r>
            <a:r>
              <a:rPr lang="ru-RU" sz="2000" dirty="0" err="1">
                <a:latin typeface="Times New Roman" pitchFamily="18" charset="0"/>
                <a:cs typeface="Times New Roman" pitchFamily="18" charset="0"/>
              </a:rPr>
              <a:t>заснована</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кооперації</a:t>
            </a:r>
            <a:r>
              <a:rPr lang="ru-RU" sz="2000" dirty="0">
                <a:latin typeface="Times New Roman" pitchFamily="18" charset="0"/>
                <a:cs typeface="Times New Roman" pitchFamily="18" charset="0"/>
              </a:rPr>
              <a:t>, кластер– на </a:t>
            </a:r>
            <a:r>
              <a:rPr lang="ru-RU" sz="2000" dirty="0" err="1">
                <a:latin typeface="Times New Roman" pitchFamily="18" charset="0"/>
                <a:cs typeface="Times New Roman" pitchFamily="18" charset="0"/>
              </a:rPr>
              <a:t>кооперації</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конкуренції</a:t>
            </a:r>
            <a:r>
              <a:rPr lang="ru-RU" sz="2000" dirty="0">
                <a:latin typeface="Times New Roman" pitchFamily="18" charset="0"/>
                <a:cs typeface="Times New Roman" pitchFamily="18" charset="0"/>
              </a:rPr>
              <a:t>. </a:t>
            </a:r>
          </a:p>
          <a:p>
            <a:pPr indent="457200"/>
            <a:r>
              <a:rPr lang="ru-RU" sz="2000" dirty="0">
                <a:latin typeface="Times New Roman" pitchFamily="18" charset="0"/>
                <a:cs typeface="Times New Roman" pitchFamily="18" charset="0"/>
              </a:rPr>
              <a:t>6. Мережа </a:t>
            </a:r>
            <a:r>
              <a:rPr lang="ru-RU" sz="2000" dirty="0" err="1">
                <a:latin typeface="Times New Roman" pitchFamily="18" charset="0"/>
                <a:cs typeface="Times New Roman" pitchFamily="18" charset="0"/>
              </a:rPr>
              <a:t>має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загальну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бізнес-задачу</a:t>
            </a:r>
            <a:r>
              <a:rPr lang="ru-RU" sz="2000" dirty="0">
                <a:latin typeface="Times New Roman" pitchFamily="18" charset="0"/>
                <a:cs typeface="Times New Roman" pitchFamily="18" charset="0"/>
              </a:rPr>
              <a:t>, кластер– </a:t>
            </a:r>
            <a:r>
              <a:rPr lang="ru-RU" sz="2000" dirty="0" err="1">
                <a:latin typeface="Times New Roman" pitchFamily="18" charset="0"/>
                <a:cs typeface="Times New Roman" pitchFamily="18" charset="0"/>
              </a:rPr>
              <a:t>колективне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бачення</a:t>
            </a:r>
            <a:r>
              <a:rPr lang="ru-RU" sz="2000" dirty="0">
                <a:latin typeface="Times New Roman" pitchFamily="18" charset="0"/>
                <a:cs typeface="Times New Roman" pitchFamily="18" charset="0"/>
              </a:rPr>
              <a:t>. </a:t>
            </a:r>
          </a:p>
          <a:p>
            <a:pPr indent="457200" algn="just"/>
            <a:r>
              <a:rPr lang="ru-RU" sz="2000" dirty="0">
                <a:latin typeface="Times New Roman" pitchFamily="18" charset="0"/>
                <a:cs typeface="Times New Roman" pitchFamily="18" charset="0"/>
              </a:rPr>
              <a:t>Очевидно, </a:t>
            </a:r>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кластер– </a:t>
            </a:r>
            <a:r>
              <a:rPr lang="ru-RU" sz="2000" dirty="0" err="1">
                <a:latin typeface="Times New Roman" pitchFamily="18" charset="0"/>
                <a:cs typeface="Times New Roman" pitchFamily="18" charset="0"/>
              </a:rPr>
              <a:t>більш</a:t>
            </a:r>
            <a:r>
              <a:rPr lang="ru-RU" sz="2000" dirty="0">
                <a:latin typeface="Times New Roman" pitchFamily="18" charset="0"/>
                <a:cs typeface="Times New Roman" pitchFamily="18" charset="0"/>
              </a:rPr>
              <a:t> складна система, в </a:t>
            </a:r>
            <a:r>
              <a:rPr lang="ru-RU" sz="2000" dirty="0" err="1">
                <a:latin typeface="Times New Roman" pitchFamily="18" charset="0"/>
                <a:cs typeface="Times New Roman" pitchFamily="18" charset="0"/>
              </a:rPr>
              <a:t>діяльності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виділяється</a:t>
            </a:r>
            <a:r>
              <a:rPr lang="ru-RU" sz="2000" dirty="0">
                <a:latin typeface="Times New Roman" pitchFamily="18" charset="0"/>
                <a:cs typeface="Times New Roman" pitchFamily="18" charset="0"/>
              </a:rPr>
              <a:t> як </a:t>
            </a:r>
            <a:r>
              <a:rPr lang="ru-RU" sz="2000" dirty="0" err="1">
                <a:latin typeface="Times New Roman" pitchFamily="18" charset="0"/>
                <a:cs typeface="Times New Roman" pitchFamily="18" charset="0"/>
              </a:rPr>
              <a:t>мінімум</a:t>
            </a:r>
            <a:r>
              <a:rPr lang="ru-RU" sz="2000" dirty="0">
                <a:latin typeface="Times New Roman" pitchFamily="18" charset="0"/>
                <a:cs typeface="Times New Roman" pitchFamily="18" charset="0"/>
              </a:rPr>
              <a:t> три </a:t>
            </a:r>
            <a:r>
              <a:rPr lang="ru-RU" sz="2000" dirty="0" err="1">
                <a:latin typeface="Times New Roman" pitchFamily="18" charset="0"/>
                <a:cs typeface="Times New Roman" pitchFamily="18" charset="0"/>
              </a:rPr>
              <a:t>взаємопов'язаних</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зони</a:t>
            </a:r>
            <a:r>
              <a:rPr lang="ru-RU" sz="2000" dirty="0">
                <a:latin typeface="Times New Roman" pitchFamily="18" charset="0"/>
                <a:cs typeface="Times New Roman" pitchFamily="18" charset="0"/>
              </a:rPr>
              <a:t>»: </a:t>
            </a:r>
          </a:p>
          <a:p>
            <a:pPr indent="457200"/>
            <a:r>
              <a:rPr lang="ru-RU" sz="2000" dirty="0">
                <a:latin typeface="Times New Roman" pitchFamily="18" charset="0"/>
                <a:cs typeface="Times New Roman" pitchFamily="18" charset="0"/>
              </a:rPr>
              <a:t>перша– </a:t>
            </a:r>
            <a:r>
              <a:rPr lang="ru-RU" sz="2000" dirty="0" err="1">
                <a:latin typeface="Times New Roman" pitchFamily="18" charset="0"/>
                <a:cs typeface="Times New Roman" pitchFamily="18" charset="0"/>
              </a:rPr>
              <a:t>функціональна</a:t>
            </a:r>
            <a:r>
              <a:rPr lang="ru-RU" sz="2000" dirty="0">
                <a:latin typeface="Times New Roman" pitchFamily="18" charset="0"/>
                <a:cs typeface="Times New Roman" pitchFamily="18" charset="0"/>
              </a:rPr>
              <a:t> зона, де </a:t>
            </a:r>
            <a:r>
              <a:rPr lang="ru-RU" sz="2000" dirty="0" err="1">
                <a:latin typeface="Times New Roman" pitchFamily="18" charset="0"/>
                <a:cs typeface="Times New Roman" pitchFamily="18" charset="0"/>
              </a:rPr>
              <a:t>взаємодіють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учасники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виробничого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процесу</a:t>
            </a:r>
            <a:r>
              <a:rPr lang="ru-RU" sz="2000" dirty="0">
                <a:latin typeface="Times New Roman" pitchFamily="18" charset="0"/>
                <a:cs typeface="Times New Roman" pitchFamily="18" charset="0"/>
              </a:rPr>
              <a:t>; </a:t>
            </a:r>
          </a:p>
          <a:p>
            <a:pPr indent="457200" algn="just"/>
            <a:r>
              <a:rPr lang="ru-RU" sz="2000" dirty="0">
                <a:latin typeface="Times New Roman" pitchFamily="18" charset="0"/>
                <a:cs typeface="Times New Roman" pitchFamily="18" charset="0"/>
              </a:rPr>
              <a:t>друга– </a:t>
            </a:r>
            <a:r>
              <a:rPr lang="ru-RU" sz="2000" dirty="0" err="1">
                <a:latin typeface="Times New Roman" pitchFamily="18" charset="0"/>
                <a:cs typeface="Times New Roman" pitchFamily="18" charset="0"/>
              </a:rPr>
              <a:t>територіальна</a:t>
            </a:r>
            <a:r>
              <a:rPr lang="ru-RU" sz="2000" dirty="0">
                <a:latin typeface="Times New Roman" pitchFamily="18" charset="0"/>
                <a:cs typeface="Times New Roman" pitchFamily="18" charset="0"/>
              </a:rPr>
              <a:t>  зона,  де  </a:t>
            </a:r>
            <a:r>
              <a:rPr lang="ru-RU" sz="2000" dirty="0" err="1">
                <a:latin typeface="Times New Roman" pitchFamily="18" charset="0"/>
                <a:cs typeface="Times New Roman" pitchFamily="18" charset="0"/>
              </a:rPr>
              <a:t>учасники</a:t>
            </a:r>
            <a:r>
              <a:rPr lang="ru-RU" sz="2000" dirty="0">
                <a:latin typeface="Times New Roman" pitchFamily="18" charset="0"/>
                <a:cs typeface="Times New Roman" pitchFamily="18" charset="0"/>
              </a:rPr>
              <a:t>  кластера  </a:t>
            </a:r>
            <a:r>
              <a:rPr lang="ru-RU" sz="2000" dirty="0" err="1">
                <a:latin typeface="Times New Roman" pitchFamily="18" charset="0"/>
                <a:cs typeface="Times New Roman" pitchFamily="18" charset="0"/>
              </a:rPr>
              <a:t>взаємодіють</a:t>
            </a:r>
            <a:r>
              <a:rPr lang="ru-RU" sz="2000" dirty="0">
                <a:latin typeface="Times New Roman" pitchFamily="18" charset="0"/>
                <a:cs typeface="Times New Roman" pitchFamily="18" charset="0"/>
              </a:rPr>
              <a:t>  у  рамках  </a:t>
            </a:r>
            <a:r>
              <a:rPr lang="ru-RU" sz="2000" dirty="0" err="1">
                <a:latin typeface="Times New Roman" pitchFamily="18" charset="0"/>
                <a:cs typeface="Times New Roman" pitchFamily="18" charset="0"/>
              </a:rPr>
              <a:t>обмеженої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території</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туристичної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дестинації</a:t>
            </a:r>
            <a:r>
              <a:rPr lang="ru-RU" sz="2000" dirty="0">
                <a:latin typeface="Times New Roman" pitchFamily="18" charset="0"/>
                <a:cs typeface="Times New Roman" pitchFamily="18" charset="0"/>
              </a:rPr>
              <a:t>); </a:t>
            </a:r>
          </a:p>
          <a:p>
            <a:pPr indent="457200" algn="just"/>
            <a:r>
              <a:rPr lang="ru-RU" sz="2000" dirty="0" err="1">
                <a:latin typeface="Times New Roman" pitchFamily="18" charset="0"/>
                <a:cs typeface="Times New Roman" pitchFamily="18" charset="0"/>
              </a:rPr>
              <a:t>третя</a:t>
            </a:r>
            <a:r>
              <a:rPr lang="ru-RU" sz="2000" dirty="0">
                <a:latin typeface="Times New Roman" pitchFamily="18" charset="0"/>
                <a:cs typeface="Times New Roman" pitchFamily="18" charset="0"/>
              </a:rPr>
              <a:t>– зона  </a:t>
            </a:r>
            <a:r>
              <a:rPr lang="ru-RU" sz="2000" dirty="0" err="1">
                <a:latin typeface="Times New Roman" pitchFamily="18" charset="0"/>
                <a:cs typeface="Times New Roman" pitchFamily="18" charset="0"/>
              </a:rPr>
              <a:t>стратегічного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розвитку</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успішного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розвитку</a:t>
            </a:r>
            <a:r>
              <a:rPr lang="ru-RU" sz="2000" dirty="0">
                <a:latin typeface="Times New Roman" pitchFamily="18" charset="0"/>
                <a:cs typeface="Times New Roman" pitchFamily="18" charset="0"/>
              </a:rPr>
              <a:t>  кластеру </a:t>
            </a:r>
            <a:r>
              <a:rPr lang="ru-RU" sz="2000" dirty="0" err="1">
                <a:latin typeface="Times New Roman" pitchFamily="18" charset="0"/>
                <a:cs typeface="Times New Roman" pitchFamily="18" charset="0"/>
              </a:rPr>
              <a:t>необхідна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стратегія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власний</a:t>
            </a:r>
            <a:r>
              <a:rPr lang="ru-RU" sz="2000" dirty="0">
                <a:latin typeface="Times New Roman" pitchFamily="18" charset="0"/>
                <a:cs typeface="Times New Roman" pitchFamily="18" charset="0"/>
              </a:rPr>
              <a:t> бренд, </a:t>
            </a:r>
            <a:r>
              <a:rPr lang="ru-RU" sz="2000" dirty="0" err="1">
                <a:latin typeface="Times New Roman" pitchFamily="18" charset="0"/>
                <a:cs typeface="Times New Roman" pitchFamily="18" charset="0"/>
              </a:rPr>
              <a:t>програма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розвитку</a:t>
            </a:r>
            <a:r>
              <a:rPr lang="ru-RU" sz="2000" dirty="0">
                <a:latin typeface="Times New Roman" pitchFamily="18" charset="0"/>
                <a:cs typeface="Times New Roman" pitchFamily="18" charset="0"/>
              </a:rPr>
              <a:t>, яку </a:t>
            </a:r>
            <a:r>
              <a:rPr lang="ru-RU" sz="2000" dirty="0" err="1">
                <a:latin typeface="Times New Roman" pitchFamily="18" charset="0"/>
                <a:cs typeface="Times New Roman" pitchFamily="18" charset="0"/>
              </a:rPr>
              <a:t>розробляють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учасники</a:t>
            </a:r>
            <a:r>
              <a:rPr lang="ru-RU" sz="2000" dirty="0">
                <a:latin typeface="Times New Roman" pitchFamily="18" charset="0"/>
                <a:cs typeface="Times New Roman" pitchFamily="18" charset="0"/>
              </a:rPr>
              <a:t> кластеру.  Приклад  </a:t>
            </a:r>
            <a:r>
              <a:rPr lang="ru-RU" sz="2000" dirty="0" err="1">
                <a:latin typeface="Times New Roman" pitchFamily="18" charset="0"/>
                <a:cs typeface="Times New Roman" pitchFamily="18" charset="0"/>
              </a:rPr>
              <a:t>вдалих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брендів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відомих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кластерів</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Силіконова</a:t>
            </a:r>
            <a:r>
              <a:rPr lang="ru-RU" sz="2000" dirty="0">
                <a:latin typeface="Times New Roman" pitchFamily="18" charset="0"/>
                <a:cs typeface="Times New Roman" pitchFamily="18" charset="0"/>
              </a:rPr>
              <a:t>  долина»,  «</a:t>
            </a:r>
            <a:r>
              <a:rPr lang="ru-RU" sz="2000" dirty="0" err="1">
                <a:latin typeface="Times New Roman" pitchFamily="18" charset="0"/>
                <a:cs typeface="Times New Roman" pitchFamily="18" charset="0"/>
              </a:rPr>
              <a:t>Голлівуд</a:t>
            </a:r>
            <a:r>
              <a:rPr lang="ru-RU" sz="2000"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idx="4294967295"/>
          </p:nvPr>
        </p:nvSpPr>
        <p:spPr>
          <a:xfrm>
            <a:off x="3416300" y="0"/>
            <a:ext cx="5443538" cy="792163"/>
          </a:xfrm>
        </p:spPr>
        <p:txBody>
          <a:bodyPr/>
          <a:lstStyle/>
          <a:p>
            <a:pPr algn="ctr" eaLnBrk="1" hangingPunct="1"/>
            <a:br>
              <a:rPr kumimoji="1" lang="uk-UA" sz="2400" b="1"/>
            </a:br>
            <a:r>
              <a:rPr kumimoji="1" lang="en-GB" sz="2400" b="1"/>
              <a:t>Використані джерела</a:t>
            </a:r>
            <a:br>
              <a:rPr kumimoji="1" lang="en-GB" sz="4000" b="1"/>
            </a:br>
            <a:endParaRPr kumimoji="1" lang="ru-RU" sz="4000" b="1"/>
          </a:p>
        </p:txBody>
      </p:sp>
      <p:sp>
        <p:nvSpPr>
          <p:cNvPr id="3" name="Объект 2"/>
          <p:cNvSpPr>
            <a:spLocks noGrp="1"/>
          </p:cNvSpPr>
          <p:nvPr>
            <p:ph idx="4294967295"/>
          </p:nvPr>
        </p:nvSpPr>
        <p:spPr>
          <a:xfrm>
            <a:off x="0" y="673768"/>
            <a:ext cx="12192000" cy="5503195"/>
          </a:xfrm>
        </p:spPr>
        <p:txBody>
          <a:bodyPr>
            <a:noAutofit/>
          </a:bodyPr>
          <a:lstStyle/>
          <a:p>
            <a:pPr marL="0" indent="360363" algn="just">
              <a:spcBef>
                <a:spcPct val="0"/>
              </a:spcBef>
            </a:pPr>
            <a:r>
              <a:rPr kumimoji="1" lang="en-GB" sz="1800" dirty="0">
                <a:latin typeface="Times New Roman" pitchFamily="18" charset="0"/>
              </a:rPr>
              <a:t>1. 3акон </a:t>
            </a:r>
            <a:r>
              <a:rPr kumimoji="1" lang="en-GB" sz="1800" dirty="0" err="1">
                <a:latin typeface="Times New Roman" pitchFamily="18" charset="0"/>
              </a:rPr>
              <a:t>України</a:t>
            </a:r>
            <a:r>
              <a:rPr kumimoji="1" lang="en-GB" sz="1800" dirty="0">
                <a:latin typeface="Times New Roman" pitchFamily="18" charset="0"/>
              </a:rPr>
              <a:t> «</a:t>
            </a:r>
            <a:r>
              <a:rPr kumimoji="1" lang="en-GB" sz="1800" dirty="0" err="1">
                <a:latin typeface="Times New Roman" pitchFamily="18" charset="0"/>
              </a:rPr>
              <a:t>Про</a:t>
            </a:r>
            <a:r>
              <a:rPr kumimoji="1" lang="en-GB" sz="1800" dirty="0">
                <a:latin typeface="Times New Roman" pitchFamily="18" charset="0"/>
              </a:rPr>
              <a:t> </a:t>
            </a:r>
            <a:r>
              <a:rPr kumimoji="1" lang="en-GB" sz="1800" dirty="0" err="1">
                <a:latin typeface="Times New Roman" pitchFamily="18" charset="0"/>
              </a:rPr>
              <a:t>туризм</a:t>
            </a:r>
            <a:r>
              <a:rPr kumimoji="1" lang="en-GB" sz="1800" dirty="0">
                <a:latin typeface="Times New Roman" pitchFamily="18" charset="0"/>
              </a:rPr>
              <a:t>» [</a:t>
            </a:r>
            <a:r>
              <a:rPr kumimoji="1" lang="en-GB" sz="1800" dirty="0" err="1">
                <a:latin typeface="Times New Roman" pitchFamily="18" charset="0"/>
              </a:rPr>
              <a:t>Електронний</a:t>
            </a:r>
            <a:r>
              <a:rPr kumimoji="1" lang="en-GB" sz="1800" dirty="0">
                <a:latin typeface="Times New Roman" pitchFamily="18" charset="0"/>
              </a:rPr>
              <a:t> </a:t>
            </a:r>
            <a:r>
              <a:rPr kumimoji="1" lang="en-GB" sz="1800" dirty="0" err="1">
                <a:latin typeface="Times New Roman" pitchFamily="18" charset="0"/>
              </a:rPr>
              <a:t>ресурс</a:t>
            </a:r>
            <a:r>
              <a:rPr kumimoji="1" lang="en-GB" sz="1800" dirty="0">
                <a:latin typeface="Times New Roman" pitchFamily="18" charset="0"/>
              </a:rPr>
              <a:t>]. – </a:t>
            </a:r>
            <a:r>
              <a:rPr kumimoji="1" lang="en-GB" sz="1800" dirty="0" err="1">
                <a:latin typeface="Times New Roman" pitchFamily="18" charset="0"/>
              </a:rPr>
              <a:t>Режим</a:t>
            </a:r>
            <a:r>
              <a:rPr kumimoji="1" lang="uk-UA" sz="1800" dirty="0">
                <a:latin typeface="Times New Roman" pitchFamily="18" charset="0"/>
              </a:rPr>
              <a:t> </a:t>
            </a:r>
            <a:r>
              <a:rPr kumimoji="1" lang="en-GB" sz="1800" dirty="0" err="1">
                <a:latin typeface="Times New Roman" pitchFamily="18" charset="0"/>
              </a:rPr>
              <a:t>доступу:http</a:t>
            </a:r>
            <a:r>
              <a:rPr kumimoji="1" lang="en-GB" sz="1800" dirty="0">
                <a:latin typeface="Times New Roman" pitchFamily="18" charset="0"/>
              </a:rPr>
              <a:t>://zakon1.rada.gov.ua/</a:t>
            </a:r>
            <a:r>
              <a:rPr kumimoji="1" lang="en-GB" sz="1800" dirty="0" err="1">
                <a:latin typeface="Times New Roman" pitchFamily="18" charset="0"/>
              </a:rPr>
              <a:t>cgi</a:t>
            </a:r>
            <a:r>
              <a:rPr kumimoji="1" lang="en-GB" sz="1800" dirty="0">
                <a:latin typeface="Times New Roman" pitchFamily="18" charset="0"/>
              </a:rPr>
              <a:t>-bin/laws/</a:t>
            </a:r>
            <a:r>
              <a:rPr kumimoji="1" lang="en-GB" sz="1800" dirty="0" err="1">
                <a:latin typeface="Times New Roman" pitchFamily="18" charset="0"/>
              </a:rPr>
              <a:t>main.cgi</a:t>
            </a:r>
            <a:endParaRPr kumimoji="1" lang="en-GB" sz="1800" dirty="0">
              <a:latin typeface="Times New Roman" pitchFamily="18" charset="0"/>
            </a:endParaRPr>
          </a:p>
          <a:p>
            <a:pPr marL="0" indent="360363" algn="just">
              <a:spcBef>
                <a:spcPct val="0"/>
              </a:spcBef>
            </a:pPr>
            <a:r>
              <a:rPr kumimoji="1" lang="en-GB" sz="1800" dirty="0">
                <a:latin typeface="Times New Roman" pitchFamily="18" charset="0"/>
              </a:rPr>
              <a:t>2. </a:t>
            </a:r>
            <a:r>
              <a:rPr kumimoji="1" lang="en-GB" sz="1800" dirty="0" err="1">
                <a:latin typeface="Times New Roman" pitchFamily="18" charset="0"/>
              </a:rPr>
              <a:t>Босовська</a:t>
            </a:r>
            <a:r>
              <a:rPr kumimoji="1" lang="en-GB" sz="1800" dirty="0">
                <a:latin typeface="Times New Roman" pitchFamily="18" charset="0"/>
              </a:rPr>
              <a:t>, М.В. </a:t>
            </a:r>
            <a:r>
              <a:rPr kumimoji="1" lang="en-GB" sz="1800" dirty="0" err="1">
                <a:latin typeface="Times New Roman" pitchFamily="18" charset="0"/>
              </a:rPr>
              <a:t>Методологія</a:t>
            </a:r>
            <a:r>
              <a:rPr kumimoji="1" lang="en-GB" sz="1800" dirty="0">
                <a:latin typeface="Times New Roman" pitchFamily="18" charset="0"/>
              </a:rPr>
              <a:t> </a:t>
            </a:r>
            <a:r>
              <a:rPr kumimoji="1" lang="en-GB" sz="1800" dirty="0" err="1">
                <a:latin typeface="Times New Roman" pitchFamily="18" charset="0"/>
              </a:rPr>
              <a:t>формування</a:t>
            </a:r>
            <a:r>
              <a:rPr kumimoji="1" lang="en-GB" sz="1800" dirty="0">
                <a:latin typeface="Times New Roman" pitchFamily="18" charset="0"/>
              </a:rPr>
              <a:t> </a:t>
            </a:r>
            <a:r>
              <a:rPr kumimoji="1" lang="en-GB" sz="1800" dirty="0" err="1">
                <a:latin typeface="Times New Roman" pitchFamily="18" charset="0"/>
              </a:rPr>
              <a:t>та</a:t>
            </a:r>
            <a:r>
              <a:rPr kumimoji="1" lang="en-GB" sz="1800" dirty="0">
                <a:latin typeface="Times New Roman" pitchFamily="18" charset="0"/>
              </a:rPr>
              <a:t> </a:t>
            </a:r>
            <a:r>
              <a:rPr kumimoji="1" lang="en-GB" sz="1800" dirty="0" err="1">
                <a:latin typeface="Times New Roman" pitchFamily="18" charset="0"/>
              </a:rPr>
              <a:t>розвитку</a:t>
            </a:r>
            <a:r>
              <a:rPr kumimoji="1" lang="en-GB" sz="1800" dirty="0">
                <a:latin typeface="Times New Roman" pitchFamily="18" charset="0"/>
              </a:rPr>
              <a:t> </a:t>
            </a:r>
            <a:r>
              <a:rPr kumimoji="1" lang="en-GB" sz="1800" dirty="0" err="1">
                <a:latin typeface="Times New Roman" pitchFamily="18" charset="0"/>
              </a:rPr>
              <a:t>стратегічного</a:t>
            </a:r>
            <a:r>
              <a:rPr kumimoji="1" lang="en-GB" sz="1800" dirty="0">
                <a:latin typeface="Times New Roman" pitchFamily="18" charset="0"/>
              </a:rPr>
              <a:t> </a:t>
            </a:r>
            <a:r>
              <a:rPr kumimoji="1" lang="en-GB" sz="1800" dirty="0" err="1">
                <a:latin typeface="Times New Roman" pitchFamily="18" charset="0"/>
              </a:rPr>
              <a:t>партнерства</a:t>
            </a:r>
            <a:r>
              <a:rPr kumimoji="1" lang="en-GB" sz="1800" dirty="0">
                <a:latin typeface="Times New Roman" pitchFamily="18" charset="0"/>
              </a:rPr>
              <a:t> в</a:t>
            </a:r>
            <a:r>
              <a:rPr kumimoji="1" lang="uk-UA" sz="1800" dirty="0">
                <a:latin typeface="Times New Roman" pitchFamily="18" charset="0"/>
              </a:rPr>
              <a:t> </a:t>
            </a:r>
            <a:r>
              <a:rPr kumimoji="1" lang="en-GB" sz="1800" dirty="0" err="1">
                <a:latin typeface="Times New Roman" pitchFamily="18" charset="0"/>
              </a:rPr>
              <a:t>туризмі</a:t>
            </a:r>
            <a:r>
              <a:rPr kumimoji="1" lang="en-GB" sz="1800" dirty="0">
                <a:latin typeface="Times New Roman" pitchFamily="18" charset="0"/>
              </a:rPr>
              <a:t> / М.В. </a:t>
            </a:r>
            <a:r>
              <a:rPr kumimoji="1" lang="en-GB" sz="1800" dirty="0" err="1">
                <a:latin typeface="Times New Roman" pitchFamily="18" charset="0"/>
              </a:rPr>
              <a:t>Босовська</a:t>
            </a:r>
            <a:r>
              <a:rPr kumimoji="1" lang="en-GB" sz="1800" dirty="0">
                <a:latin typeface="Times New Roman" pitchFamily="18" charset="0"/>
              </a:rPr>
              <a:t> // </a:t>
            </a:r>
            <a:r>
              <a:rPr kumimoji="1" lang="en-GB" sz="1800" dirty="0" err="1">
                <a:latin typeface="Times New Roman" pitchFamily="18" charset="0"/>
              </a:rPr>
              <a:t>Науковий</a:t>
            </a:r>
            <a:r>
              <a:rPr kumimoji="1" lang="en-GB" sz="1800" dirty="0">
                <a:latin typeface="Times New Roman" pitchFamily="18" charset="0"/>
              </a:rPr>
              <a:t> </a:t>
            </a:r>
            <a:r>
              <a:rPr kumimoji="1" lang="en-GB" sz="1800" dirty="0" err="1">
                <a:latin typeface="Times New Roman" pitchFamily="18" charset="0"/>
              </a:rPr>
              <a:t>вісник</a:t>
            </a:r>
            <a:r>
              <a:rPr kumimoji="1" lang="en-GB" sz="1800" dirty="0">
                <a:latin typeface="Times New Roman" pitchFamily="18" charset="0"/>
              </a:rPr>
              <a:t> </a:t>
            </a:r>
            <a:r>
              <a:rPr kumimoji="1" lang="en-GB" sz="1800" dirty="0" err="1">
                <a:latin typeface="Times New Roman" pitchFamily="18" charset="0"/>
              </a:rPr>
              <a:t>Чернігівського</a:t>
            </a:r>
            <a:r>
              <a:rPr kumimoji="1" lang="en-GB" sz="1800" dirty="0">
                <a:latin typeface="Times New Roman" pitchFamily="18" charset="0"/>
              </a:rPr>
              <a:t> </a:t>
            </a:r>
            <a:r>
              <a:rPr kumimoji="1" lang="en-GB" sz="1800" dirty="0" err="1">
                <a:latin typeface="Times New Roman" pitchFamily="18" charset="0"/>
              </a:rPr>
              <a:t>державного</a:t>
            </a:r>
            <a:r>
              <a:rPr kumimoji="1" lang="en-GB" sz="1800" dirty="0">
                <a:latin typeface="Times New Roman" pitchFamily="18" charset="0"/>
              </a:rPr>
              <a:t> </a:t>
            </a:r>
            <a:r>
              <a:rPr kumimoji="1" lang="en-GB" sz="1800" dirty="0" err="1">
                <a:latin typeface="Times New Roman" pitchFamily="18" charset="0"/>
              </a:rPr>
              <a:t>інституту</a:t>
            </a:r>
            <a:r>
              <a:rPr kumimoji="1" lang="uk-UA" sz="1800" dirty="0">
                <a:latin typeface="Times New Roman" pitchFamily="18" charset="0"/>
              </a:rPr>
              <a:t> </a:t>
            </a:r>
            <a:r>
              <a:rPr kumimoji="1" lang="en-GB" sz="1800" dirty="0" err="1">
                <a:latin typeface="Times New Roman" pitchFamily="18" charset="0"/>
              </a:rPr>
              <a:t>економіки</a:t>
            </a:r>
            <a:r>
              <a:rPr kumimoji="1" lang="en-GB" sz="1800" dirty="0">
                <a:latin typeface="Times New Roman" pitchFamily="18" charset="0"/>
              </a:rPr>
              <a:t> і </a:t>
            </a:r>
            <a:r>
              <a:rPr kumimoji="1" lang="en-GB" sz="1800" dirty="0" err="1">
                <a:latin typeface="Times New Roman" pitchFamily="18" charset="0"/>
              </a:rPr>
              <a:t>управління</a:t>
            </a:r>
            <a:r>
              <a:rPr kumimoji="1" lang="en-GB" sz="1800" dirty="0">
                <a:latin typeface="Times New Roman" pitchFamily="18" charset="0"/>
              </a:rPr>
              <a:t>. </a:t>
            </a:r>
            <a:r>
              <a:rPr kumimoji="1" lang="en-GB" sz="1800" dirty="0" err="1">
                <a:latin typeface="Times New Roman" pitchFamily="18" charset="0"/>
              </a:rPr>
              <a:t>Серія</a:t>
            </a:r>
            <a:r>
              <a:rPr kumimoji="1" lang="en-GB" sz="1800" dirty="0">
                <a:latin typeface="Times New Roman" pitchFamily="18" charset="0"/>
              </a:rPr>
              <a:t> 1 : </a:t>
            </a:r>
            <a:r>
              <a:rPr kumimoji="1" lang="en-GB" sz="1800" dirty="0" err="1">
                <a:latin typeface="Times New Roman" pitchFamily="18" charset="0"/>
              </a:rPr>
              <a:t>Економіка</a:t>
            </a:r>
            <a:r>
              <a:rPr kumimoji="1" lang="en-GB" sz="1800" dirty="0">
                <a:latin typeface="Times New Roman" pitchFamily="18" charset="0"/>
              </a:rPr>
              <a:t>. – 2014. – </a:t>
            </a:r>
            <a:r>
              <a:rPr kumimoji="1" lang="en-GB" sz="1800" dirty="0" err="1">
                <a:latin typeface="Times New Roman" pitchFamily="18" charset="0"/>
              </a:rPr>
              <a:t>Вип</a:t>
            </a:r>
            <a:r>
              <a:rPr kumimoji="1" lang="en-GB" sz="1800" dirty="0">
                <a:latin typeface="Times New Roman" pitchFamily="18" charset="0"/>
              </a:rPr>
              <a:t>. 4. – С. 115-122. – </a:t>
            </a:r>
            <a:r>
              <a:rPr kumimoji="1" lang="en-GB" sz="1800" dirty="0" err="1">
                <a:latin typeface="Times New Roman" pitchFamily="18" charset="0"/>
              </a:rPr>
              <a:t>Режим</a:t>
            </a:r>
            <a:r>
              <a:rPr kumimoji="1" lang="uk-UA" sz="1800" dirty="0">
                <a:latin typeface="Times New Roman" pitchFamily="18" charset="0"/>
              </a:rPr>
              <a:t> </a:t>
            </a:r>
            <a:r>
              <a:rPr kumimoji="1" lang="en-GB" sz="1800" dirty="0" err="1">
                <a:latin typeface="Times New Roman" pitchFamily="18" charset="0"/>
              </a:rPr>
              <a:t>доступу</a:t>
            </a:r>
            <a:r>
              <a:rPr kumimoji="1" lang="en-GB" sz="1800" dirty="0">
                <a:latin typeface="Times New Roman" pitchFamily="18" charset="0"/>
              </a:rPr>
              <a:t>: http://nbuv.gov.ua/UJRN /NvChdieu_2014_4_20</a:t>
            </a:r>
          </a:p>
          <a:p>
            <a:pPr marL="0" indent="360363" algn="just">
              <a:spcBef>
                <a:spcPct val="0"/>
              </a:spcBef>
            </a:pPr>
            <a:r>
              <a:rPr kumimoji="1" lang="en-GB" sz="1800" dirty="0">
                <a:latin typeface="Times New Roman" pitchFamily="18" charset="0"/>
              </a:rPr>
              <a:t>3. </a:t>
            </a:r>
            <a:r>
              <a:rPr kumimoji="1" lang="en-GB" sz="1800" dirty="0" err="1">
                <a:latin typeface="Times New Roman" pitchFamily="18" charset="0"/>
              </a:rPr>
              <a:t>Мухамадишина</a:t>
            </a:r>
            <a:r>
              <a:rPr kumimoji="1" lang="en-GB" sz="1800" dirty="0">
                <a:latin typeface="Times New Roman" pitchFamily="18" charset="0"/>
              </a:rPr>
              <a:t>, Р.Р. </a:t>
            </a:r>
            <a:r>
              <a:rPr kumimoji="1" lang="en-GB" sz="1800" dirty="0" err="1">
                <a:latin typeface="Times New Roman" pitchFamily="18" charset="0"/>
              </a:rPr>
              <a:t>Стратегические</a:t>
            </a:r>
            <a:r>
              <a:rPr kumimoji="1" lang="en-GB" sz="1800" dirty="0">
                <a:latin typeface="Times New Roman" pitchFamily="18" charset="0"/>
              </a:rPr>
              <a:t> </a:t>
            </a:r>
            <a:r>
              <a:rPr kumimoji="1" lang="en-GB" sz="1800" dirty="0" err="1">
                <a:latin typeface="Times New Roman" pitchFamily="18" charset="0"/>
              </a:rPr>
              <a:t>партнерства</a:t>
            </a:r>
            <a:r>
              <a:rPr kumimoji="1" lang="en-GB" sz="1800" dirty="0">
                <a:latin typeface="Times New Roman" pitchFamily="18" charset="0"/>
              </a:rPr>
              <a:t> </a:t>
            </a:r>
            <a:r>
              <a:rPr kumimoji="1" lang="en-GB" sz="1800" dirty="0" err="1">
                <a:latin typeface="Times New Roman" pitchFamily="18" charset="0"/>
              </a:rPr>
              <a:t>как</a:t>
            </a:r>
            <a:r>
              <a:rPr kumimoji="1" lang="en-GB" sz="1800" dirty="0">
                <a:latin typeface="Times New Roman" pitchFamily="18" charset="0"/>
              </a:rPr>
              <a:t> </a:t>
            </a:r>
            <a:r>
              <a:rPr kumimoji="1" lang="en-GB" sz="1800" dirty="0" err="1">
                <a:latin typeface="Times New Roman" pitchFamily="18" charset="0"/>
              </a:rPr>
              <a:t>фактор</a:t>
            </a:r>
            <a:r>
              <a:rPr kumimoji="1" lang="en-GB" sz="1800" dirty="0">
                <a:latin typeface="Times New Roman" pitchFamily="18" charset="0"/>
              </a:rPr>
              <a:t> </a:t>
            </a:r>
            <a:r>
              <a:rPr kumimoji="1" lang="en-GB" sz="1800" dirty="0" err="1">
                <a:latin typeface="Times New Roman" pitchFamily="18" charset="0"/>
              </a:rPr>
              <a:t>повышения</a:t>
            </a:r>
            <a:r>
              <a:rPr kumimoji="1" lang="uk-UA" sz="1800" dirty="0">
                <a:latin typeface="Times New Roman" pitchFamily="18" charset="0"/>
              </a:rPr>
              <a:t> </a:t>
            </a:r>
            <a:r>
              <a:rPr kumimoji="1" lang="en-GB" sz="1800" dirty="0" err="1">
                <a:latin typeface="Times New Roman" pitchFamily="18" charset="0"/>
              </a:rPr>
              <a:t>конкурентоспособности</a:t>
            </a:r>
            <a:r>
              <a:rPr kumimoji="1" lang="en-GB" sz="1800" dirty="0">
                <a:latin typeface="Times New Roman" pitchFamily="18" charset="0"/>
              </a:rPr>
              <a:t> </a:t>
            </a:r>
            <a:r>
              <a:rPr kumimoji="1" lang="en-GB" sz="1800" dirty="0" err="1">
                <a:latin typeface="Times New Roman" pitchFamily="18" charset="0"/>
              </a:rPr>
              <a:t>предприятия</a:t>
            </a:r>
            <a:r>
              <a:rPr kumimoji="1" lang="en-GB" sz="1800" dirty="0">
                <a:latin typeface="Times New Roman" pitchFamily="18" charset="0"/>
              </a:rPr>
              <a:t> // </a:t>
            </a:r>
            <a:r>
              <a:rPr kumimoji="1" lang="en-GB" sz="1800" dirty="0" err="1">
                <a:latin typeface="Times New Roman" pitchFamily="18" charset="0"/>
              </a:rPr>
              <a:t>Научное</a:t>
            </a:r>
            <a:r>
              <a:rPr kumimoji="1" lang="en-GB" sz="1800" dirty="0">
                <a:latin typeface="Times New Roman" pitchFamily="18" charset="0"/>
              </a:rPr>
              <a:t> </a:t>
            </a:r>
            <a:r>
              <a:rPr kumimoji="1" lang="en-GB" sz="1800" dirty="0" err="1">
                <a:latin typeface="Times New Roman" pitchFamily="18" charset="0"/>
              </a:rPr>
              <a:t>сообщество</a:t>
            </a:r>
            <a:r>
              <a:rPr kumimoji="1" lang="en-GB" sz="1800" dirty="0">
                <a:latin typeface="Times New Roman" pitchFamily="18" charset="0"/>
              </a:rPr>
              <a:t> </a:t>
            </a:r>
            <a:r>
              <a:rPr kumimoji="1" lang="en-GB" sz="1800" dirty="0" err="1">
                <a:latin typeface="Times New Roman" pitchFamily="18" charset="0"/>
              </a:rPr>
              <a:t>студентов</a:t>
            </a:r>
            <a:r>
              <a:rPr kumimoji="1" lang="en-GB" sz="1800" dirty="0">
                <a:latin typeface="Times New Roman" pitchFamily="18" charset="0"/>
              </a:rPr>
              <a:t> XXI </a:t>
            </a:r>
            <a:r>
              <a:rPr kumimoji="1" lang="en-GB" sz="1800" dirty="0" err="1">
                <a:latin typeface="Times New Roman" pitchFamily="18" charset="0"/>
              </a:rPr>
              <a:t>столетия</a:t>
            </a:r>
            <a:r>
              <a:rPr kumimoji="1" lang="en-GB" sz="1800" dirty="0">
                <a:latin typeface="Times New Roman" pitchFamily="18" charset="0"/>
              </a:rPr>
              <a:t>.</a:t>
            </a:r>
            <a:r>
              <a:rPr kumimoji="1" lang="uk-UA" sz="1800" dirty="0">
                <a:latin typeface="Times New Roman" pitchFamily="18" charset="0"/>
              </a:rPr>
              <a:t> </a:t>
            </a:r>
            <a:r>
              <a:rPr kumimoji="1" lang="en-GB" sz="1800" dirty="0" err="1">
                <a:latin typeface="Times New Roman" pitchFamily="18" charset="0"/>
              </a:rPr>
              <a:t>Экономические</a:t>
            </a:r>
            <a:r>
              <a:rPr kumimoji="1" lang="en-GB" sz="1800" dirty="0">
                <a:latin typeface="Times New Roman" pitchFamily="18" charset="0"/>
              </a:rPr>
              <a:t> </a:t>
            </a:r>
            <a:r>
              <a:rPr kumimoji="1" lang="en-GB" sz="1800" dirty="0" err="1">
                <a:latin typeface="Times New Roman" pitchFamily="18" charset="0"/>
              </a:rPr>
              <a:t>науки</a:t>
            </a:r>
            <a:r>
              <a:rPr kumimoji="1" lang="en-GB" sz="1800" dirty="0">
                <a:latin typeface="Times New Roman" pitchFamily="18" charset="0"/>
              </a:rPr>
              <a:t>: </a:t>
            </a:r>
            <a:r>
              <a:rPr kumimoji="1" lang="en-GB" sz="1800" dirty="0" err="1">
                <a:latin typeface="Times New Roman" pitchFamily="18" charset="0"/>
              </a:rPr>
              <a:t>сб</a:t>
            </a:r>
            <a:r>
              <a:rPr kumimoji="1" lang="en-GB" sz="1800" dirty="0">
                <a:latin typeface="Times New Roman" pitchFamily="18" charset="0"/>
              </a:rPr>
              <a:t>. </a:t>
            </a:r>
            <a:r>
              <a:rPr kumimoji="1" lang="en-GB" sz="1800" dirty="0" err="1">
                <a:latin typeface="Times New Roman" pitchFamily="18" charset="0"/>
              </a:rPr>
              <a:t>ст</a:t>
            </a:r>
            <a:r>
              <a:rPr kumimoji="1" lang="en-GB" sz="1800" dirty="0">
                <a:latin typeface="Times New Roman" pitchFamily="18" charset="0"/>
              </a:rPr>
              <a:t>. </a:t>
            </a:r>
            <a:r>
              <a:rPr kumimoji="1" lang="en-GB" sz="1800" dirty="0" err="1">
                <a:latin typeface="Times New Roman" pitchFamily="18" charset="0"/>
              </a:rPr>
              <a:t>по</a:t>
            </a:r>
            <a:r>
              <a:rPr kumimoji="1" lang="en-GB" sz="1800" dirty="0">
                <a:latin typeface="Times New Roman" pitchFamily="18" charset="0"/>
              </a:rPr>
              <a:t> </a:t>
            </a:r>
            <a:r>
              <a:rPr kumimoji="1" lang="en-GB" sz="1800" dirty="0" err="1">
                <a:latin typeface="Times New Roman" pitchFamily="18" charset="0"/>
              </a:rPr>
              <a:t>мат</a:t>
            </a:r>
            <a:r>
              <a:rPr kumimoji="1" lang="en-GB" sz="1800" dirty="0">
                <a:latin typeface="Times New Roman" pitchFamily="18" charset="0"/>
              </a:rPr>
              <a:t>. VII </a:t>
            </a:r>
            <a:r>
              <a:rPr kumimoji="1" lang="en-GB" sz="1800" dirty="0" err="1">
                <a:latin typeface="Times New Roman" pitchFamily="18" charset="0"/>
              </a:rPr>
              <a:t>междунар</a:t>
            </a:r>
            <a:r>
              <a:rPr kumimoji="1" lang="en-GB" sz="1800" dirty="0">
                <a:latin typeface="Times New Roman" pitchFamily="18" charset="0"/>
              </a:rPr>
              <a:t>. </a:t>
            </a:r>
            <a:r>
              <a:rPr kumimoji="1" lang="en-GB" sz="1800" dirty="0" err="1">
                <a:latin typeface="Times New Roman" pitchFamily="18" charset="0"/>
              </a:rPr>
              <a:t>студ</a:t>
            </a:r>
            <a:r>
              <a:rPr kumimoji="1" lang="en-GB" sz="1800" dirty="0">
                <a:latin typeface="Times New Roman" pitchFamily="18" charset="0"/>
              </a:rPr>
              <a:t>. </a:t>
            </a:r>
            <a:r>
              <a:rPr kumimoji="1" lang="en-GB" sz="1800" dirty="0" err="1">
                <a:latin typeface="Times New Roman" pitchFamily="18" charset="0"/>
              </a:rPr>
              <a:t>науч.-практ</a:t>
            </a:r>
            <a:r>
              <a:rPr kumimoji="1" lang="en-GB" sz="1800" dirty="0">
                <a:latin typeface="Times New Roman" pitchFamily="18" charset="0"/>
              </a:rPr>
              <a:t>. </a:t>
            </a:r>
            <a:r>
              <a:rPr kumimoji="1" lang="en-GB" sz="1800" dirty="0" err="1">
                <a:latin typeface="Times New Roman" pitchFamily="18" charset="0"/>
              </a:rPr>
              <a:t>конф</a:t>
            </a:r>
            <a:r>
              <a:rPr kumimoji="1" lang="en-GB" sz="1800" dirty="0">
                <a:latin typeface="Times New Roman" pitchFamily="18" charset="0"/>
              </a:rPr>
              <a:t>. № 7.</a:t>
            </a:r>
            <a:r>
              <a:rPr kumimoji="1" lang="uk-UA" sz="1800" dirty="0">
                <a:latin typeface="Times New Roman" pitchFamily="18" charset="0"/>
              </a:rPr>
              <a:t> </a:t>
            </a:r>
            <a:r>
              <a:rPr kumimoji="1" lang="en-GB" sz="1800" dirty="0">
                <a:latin typeface="Times New Roman" pitchFamily="18" charset="0"/>
              </a:rPr>
              <a:t>URL: http://sibac.info/archive/economy/7.pdf (</a:t>
            </a:r>
            <a:r>
              <a:rPr kumimoji="1" lang="en-GB" sz="1800" dirty="0" err="1">
                <a:latin typeface="Times New Roman" pitchFamily="18" charset="0"/>
              </a:rPr>
              <a:t>дата</a:t>
            </a:r>
            <a:r>
              <a:rPr kumimoji="1" lang="en-GB" sz="1800" dirty="0">
                <a:latin typeface="Times New Roman" pitchFamily="18" charset="0"/>
              </a:rPr>
              <a:t> </a:t>
            </a:r>
            <a:r>
              <a:rPr kumimoji="1" lang="en-GB" sz="1800" dirty="0" err="1">
                <a:latin typeface="Times New Roman" pitchFamily="18" charset="0"/>
              </a:rPr>
              <a:t>обращения</a:t>
            </a:r>
            <a:r>
              <a:rPr kumimoji="1" lang="en-GB" sz="1800" dirty="0">
                <a:latin typeface="Times New Roman" pitchFamily="18" charset="0"/>
              </a:rPr>
              <a:t>: 05.10.2016)</a:t>
            </a:r>
          </a:p>
          <a:p>
            <a:pPr marL="0" indent="360363" algn="just">
              <a:spcBef>
                <a:spcPct val="0"/>
              </a:spcBef>
            </a:pPr>
            <a:r>
              <a:rPr kumimoji="1" lang="en-GB" sz="1800" dirty="0">
                <a:latin typeface="Times New Roman" pitchFamily="18" charset="0"/>
              </a:rPr>
              <a:t>4. </a:t>
            </a:r>
            <a:r>
              <a:rPr kumimoji="1" lang="en-GB" sz="1800" dirty="0" err="1">
                <a:latin typeface="Times New Roman" pitchFamily="18" charset="0"/>
              </a:rPr>
              <a:t>Пилипенко</a:t>
            </a:r>
            <a:r>
              <a:rPr kumimoji="1" lang="en-GB" sz="1800" dirty="0">
                <a:latin typeface="Times New Roman" pitchFamily="18" charset="0"/>
              </a:rPr>
              <a:t>, А.А. </a:t>
            </a:r>
            <a:r>
              <a:rPr kumimoji="1" lang="en-GB" sz="1800" dirty="0" err="1">
                <a:latin typeface="Times New Roman" pitchFamily="18" charset="0"/>
              </a:rPr>
              <a:t>Стратегічна</a:t>
            </a:r>
            <a:r>
              <a:rPr kumimoji="1" lang="en-GB" sz="1800" dirty="0">
                <a:latin typeface="Times New Roman" pitchFamily="18" charset="0"/>
              </a:rPr>
              <a:t> </a:t>
            </a:r>
            <a:r>
              <a:rPr kumimoji="1" lang="en-GB" sz="1800" dirty="0" err="1">
                <a:latin typeface="Times New Roman" pitchFamily="18" charset="0"/>
              </a:rPr>
              <a:t>інтеграція</a:t>
            </a:r>
            <a:r>
              <a:rPr kumimoji="1" lang="en-GB" sz="1800" dirty="0">
                <a:latin typeface="Times New Roman" pitchFamily="18" charset="0"/>
              </a:rPr>
              <a:t> </a:t>
            </a:r>
            <a:r>
              <a:rPr kumimoji="1" lang="en-GB" sz="1800" dirty="0" err="1">
                <a:latin typeface="Times New Roman" pitchFamily="18" charset="0"/>
              </a:rPr>
              <a:t>підприємств</a:t>
            </a:r>
            <a:r>
              <a:rPr kumimoji="1" lang="en-GB" sz="1800" dirty="0">
                <a:latin typeface="Times New Roman" pitchFamily="18" charset="0"/>
              </a:rPr>
              <a:t>: </a:t>
            </a:r>
            <a:r>
              <a:rPr kumimoji="1" lang="en-GB" sz="1800" dirty="0" err="1">
                <a:latin typeface="Times New Roman" pitchFamily="18" charset="0"/>
              </a:rPr>
              <a:t>теоретичні</a:t>
            </a:r>
            <a:r>
              <a:rPr kumimoji="1" lang="en-GB" sz="1800" dirty="0">
                <a:latin typeface="Times New Roman" pitchFamily="18" charset="0"/>
              </a:rPr>
              <a:t> </a:t>
            </a:r>
            <a:r>
              <a:rPr kumimoji="1" lang="en-GB" sz="1800" dirty="0" err="1">
                <a:latin typeface="Times New Roman" pitchFamily="18" charset="0"/>
              </a:rPr>
              <a:t>основи</a:t>
            </a:r>
            <a:r>
              <a:rPr kumimoji="1" lang="en-GB" sz="1800" dirty="0">
                <a:latin typeface="Times New Roman" pitchFamily="18" charset="0"/>
              </a:rPr>
              <a:t>, </a:t>
            </a:r>
            <a:r>
              <a:rPr kumimoji="1" lang="en-GB" sz="1800" dirty="0" err="1">
                <a:latin typeface="Times New Roman" pitchFamily="18" charset="0"/>
              </a:rPr>
              <a:t>механізм</a:t>
            </a:r>
            <a:r>
              <a:rPr kumimoji="1" lang="uk-UA" sz="1800" dirty="0">
                <a:latin typeface="Times New Roman" pitchFamily="18" charset="0"/>
              </a:rPr>
              <a:t> </a:t>
            </a:r>
            <a:r>
              <a:rPr kumimoji="1" lang="en-GB" sz="1800" dirty="0" err="1">
                <a:latin typeface="Times New Roman" pitchFamily="18" charset="0"/>
              </a:rPr>
              <a:t>управління</a:t>
            </a:r>
            <a:r>
              <a:rPr kumimoji="1" lang="en-GB" sz="1800" dirty="0">
                <a:latin typeface="Times New Roman" pitchFamily="18" charset="0"/>
              </a:rPr>
              <a:t> </a:t>
            </a:r>
            <a:r>
              <a:rPr kumimoji="1" lang="en-GB" sz="1800" dirty="0" err="1">
                <a:latin typeface="Times New Roman" pitchFamily="18" charset="0"/>
              </a:rPr>
              <a:t>та</a:t>
            </a:r>
            <a:r>
              <a:rPr kumimoji="1" lang="en-GB" sz="1800" dirty="0">
                <a:latin typeface="Times New Roman" pitchFamily="18" charset="0"/>
              </a:rPr>
              <a:t> </a:t>
            </a:r>
            <a:r>
              <a:rPr kumimoji="1" lang="en-GB" sz="1800" dirty="0" err="1">
                <a:latin typeface="Times New Roman" pitchFamily="18" charset="0"/>
              </a:rPr>
              <a:t>моделювання</a:t>
            </a:r>
            <a:r>
              <a:rPr kumimoji="1" lang="en-GB" sz="1800" dirty="0">
                <a:latin typeface="Times New Roman" pitchFamily="18" charset="0"/>
              </a:rPr>
              <a:t> </a:t>
            </a:r>
            <a:r>
              <a:rPr kumimoji="1" lang="en-GB" sz="1800" dirty="0" err="1">
                <a:latin typeface="Times New Roman" pitchFamily="18" charset="0"/>
              </a:rPr>
              <a:t>розвитку</a:t>
            </a:r>
            <a:r>
              <a:rPr kumimoji="1" lang="en-GB" sz="1800" dirty="0">
                <a:latin typeface="Times New Roman" pitchFamily="18" charset="0"/>
              </a:rPr>
              <a:t> : </a:t>
            </a:r>
            <a:r>
              <a:rPr kumimoji="1" lang="en-GB" sz="1800" dirty="0" err="1">
                <a:latin typeface="Times New Roman" pitchFamily="18" charset="0"/>
              </a:rPr>
              <a:t>монографія</a:t>
            </a:r>
            <a:r>
              <a:rPr kumimoji="1" lang="en-GB" sz="1800" dirty="0">
                <a:latin typeface="Times New Roman" pitchFamily="18" charset="0"/>
              </a:rPr>
              <a:t> / А.А. </a:t>
            </a:r>
            <a:r>
              <a:rPr kumimoji="1" lang="en-GB" sz="1800" dirty="0" err="1">
                <a:latin typeface="Times New Roman" pitchFamily="18" charset="0"/>
              </a:rPr>
              <a:t>Пилипенко</a:t>
            </a:r>
            <a:r>
              <a:rPr kumimoji="1" lang="en-GB" sz="1800" dirty="0">
                <a:latin typeface="Times New Roman" pitchFamily="18" charset="0"/>
              </a:rPr>
              <a:t>. – </a:t>
            </a:r>
            <a:r>
              <a:rPr kumimoji="1" lang="en-GB" sz="1800" dirty="0" err="1">
                <a:latin typeface="Times New Roman" pitchFamily="18" charset="0"/>
              </a:rPr>
              <a:t>Харків</a:t>
            </a:r>
            <a:r>
              <a:rPr kumimoji="1" lang="en-GB" sz="1800" dirty="0">
                <a:latin typeface="Times New Roman" pitchFamily="18" charset="0"/>
              </a:rPr>
              <a:t> : ВД</a:t>
            </a:r>
            <a:r>
              <a:rPr kumimoji="1" lang="uk-UA" sz="1800" dirty="0">
                <a:latin typeface="Times New Roman" pitchFamily="18" charset="0"/>
              </a:rPr>
              <a:t> </a:t>
            </a:r>
            <a:r>
              <a:rPr kumimoji="1" lang="en-GB" sz="1800" dirty="0">
                <a:latin typeface="Times New Roman" pitchFamily="18" charset="0"/>
              </a:rPr>
              <a:t>«</a:t>
            </a:r>
            <a:r>
              <a:rPr kumimoji="1" lang="en-GB" sz="1800" dirty="0" err="1">
                <a:latin typeface="Times New Roman" pitchFamily="18" charset="0"/>
              </a:rPr>
              <a:t>Інжек</a:t>
            </a:r>
            <a:r>
              <a:rPr kumimoji="1" lang="en-GB" sz="1800" dirty="0">
                <a:latin typeface="Times New Roman" pitchFamily="18" charset="0"/>
              </a:rPr>
              <a:t>», 2008. – 408 с.</a:t>
            </a:r>
          </a:p>
          <a:p>
            <a:pPr marL="0" indent="360363" algn="just">
              <a:spcBef>
                <a:spcPct val="0"/>
              </a:spcBef>
            </a:pPr>
            <a:r>
              <a:rPr kumimoji="1" lang="en-GB" sz="1800" dirty="0">
                <a:latin typeface="Times New Roman" pitchFamily="18" charset="0"/>
              </a:rPr>
              <a:t>5. </a:t>
            </a:r>
            <a:r>
              <a:rPr kumimoji="1" lang="en-GB" sz="1800" dirty="0" err="1">
                <a:latin typeface="Times New Roman" pitchFamily="18" charset="0"/>
              </a:rPr>
              <a:t>Жукова</a:t>
            </a:r>
            <a:r>
              <a:rPr kumimoji="1" lang="en-GB" sz="1800" dirty="0">
                <a:latin typeface="Times New Roman" pitchFamily="18" charset="0"/>
              </a:rPr>
              <a:t>, М.А. </a:t>
            </a:r>
            <a:r>
              <a:rPr kumimoji="1" lang="en-GB" sz="1800" dirty="0" err="1">
                <a:latin typeface="Times New Roman" pitchFamily="18" charset="0"/>
              </a:rPr>
              <a:t>Индустрия</a:t>
            </a:r>
            <a:r>
              <a:rPr kumimoji="1" lang="en-GB" sz="1800" dirty="0">
                <a:latin typeface="Times New Roman" pitchFamily="18" charset="0"/>
              </a:rPr>
              <a:t> </a:t>
            </a:r>
            <a:r>
              <a:rPr kumimoji="1" lang="en-GB" sz="1800" dirty="0" err="1">
                <a:latin typeface="Times New Roman" pitchFamily="18" charset="0"/>
              </a:rPr>
              <a:t>туризма</a:t>
            </a:r>
            <a:r>
              <a:rPr kumimoji="1" lang="en-GB" sz="1800" dirty="0">
                <a:latin typeface="Times New Roman" pitchFamily="18" charset="0"/>
              </a:rPr>
              <a:t>: </a:t>
            </a:r>
            <a:r>
              <a:rPr kumimoji="1" lang="en-GB" sz="1800" dirty="0" err="1">
                <a:latin typeface="Times New Roman" pitchFamily="18" charset="0"/>
              </a:rPr>
              <a:t>менеджмент</a:t>
            </a:r>
            <a:r>
              <a:rPr kumimoji="1" lang="en-GB" sz="1800" dirty="0">
                <a:latin typeface="Times New Roman" pitchFamily="18" charset="0"/>
              </a:rPr>
              <a:t> </a:t>
            </a:r>
            <a:r>
              <a:rPr kumimoji="1" lang="en-GB" sz="1800" dirty="0" err="1">
                <a:latin typeface="Times New Roman" pitchFamily="18" charset="0"/>
              </a:rPr>
              <a:t>организации</a:t>
            </a:r>
            <a:r>
              <a:rPr kumimoji="1" lang="en-GB" sz="1800" dirty="0">
                <a:latin typeface="Times New Roman" pitchFamily="18" charset="0"/>
              </a:rPr>
              <a:t> [</a:t>
            </a:r>
            <a:r>
              <a:rPr kumimoji="1" lang="en-GB" sz="1800" dirty="0" err="1">
                <a:latin typeface="Times New Roman" pitchFamily="18" charset="0"/>
              </a:rPr>
              <a:t>Текст</a:t>
            </a:r>
            <a:r>
              <a:rPr kumimoji="1" lang="en-GB" sz="1800" dirty="0">
                <a:latin typeface="Times New Roman" pitchFamily="18" charset="0"/>
              </a:rPr>
              <a:t>] : </a:t>
            </a:r>
            <a:r>
              <a:rPr kumimoji="1" lang="en-GB" sz="1800" dirty="0" err="1">
                <a:latin typeface="Times New Roman" pitchFamily="18" charset="0"/>
              </a:rPr>
              <a:t>монография</a:t>
            </a:r>
            <a:r>
              <a:rPr kumimoji="1" lang="en-GB" sz="1800" dirty="0">
                <a:latin typeface="Times New Roman" pitchFamily="18" charset="0"/>
              </a:rPr>
              <a:t> /</a:t>
            </a:r>
            <a:r>
              <a:rPr kumimoji="1" lang="uk-UA" sz="1800" dirty="0">
                <a:latin typeface="Times New Roman" pitchFamily="18" charset="0"/>
              </a:rPr>
              <a:t> </a:t>
            </a:r>
            <a:r>
              <a:rPr kumimoji="1" lang="en-GB" sz="1800" dirty="0">
                <a:latin typeface="Times New Roman" pitchFamily="18" charset="0"/>
              </a:rPr>
              <a:t>М.А. </a:t>
            </a:r>
            <a:r>
              <a:rPr kumimoji="1" lang="en-GB" sz="1800" dirty="0" err="1">
                <a:latin typeface="Times New Roman" pitchFamily="18" charset="0"/>
              </a:rPr>
              <a:t>Жукова</a:t>
            </a:r>
            <a:r>
              <a:rPr kumimoji="1" lang="en-GB" sz="1800" dirty="0">
                <a:latin typeface="Times New Roman" pitchFamily="18" charset="0"/>
              </a:rPr>
              <a:t>. – М. : </a:t>
            </a:r>
            <a:r>
              <a:rPr kumimoji="1" lang="en-GB" sz="1800" dirty="0" err="1">
                <a:latin typeface="Times New Roman" pitchFamily="18" charset="0"/>
              </a:rPr>
              <a:t>Финансы</a:t>
            </a:r>
            <a:r>
              <a:rPr kumimoji="1" lang="en-GB" sz="1800" dirty="0">
                <a:latin typeface="Times New Roman" pitchFamily="18" charset="0"/>
              </a:rPr>
              <a:t> и </a:t>
            </a:r>
            <a:r>
              <a:rPr kumimoji="1" lang="en-GB" sz="1800" dirty="0" err="1">
                <a:latin typeface="Times New Roman" pitchFamily="18" charset="0"/>
              </a:rPr>
              <a:t>статистика</a:t>
            </a:r>
            <a:r>
              <a:rPr kumimoji="1" lang="en-GB" sz="1800" dirty="0">
                <a:latin typeface="Times New Roman" pitchFamily="18" charset="0"/>
              </a:rPr>
              <a:t>, 2003. – 199 с.</a:t>
            </a:r>
          </a:p>
          <a:p>
            <a:pPr marL="0" indent="360363" algn="just">
              <a:spcBef>
                <a:spcPct val="0"/>
              </a:spcBef>
            </a:pPr>
            <a:r>
              <a:rPr kumimoji="1" lang="en-GB" sz="1800" dirty="0">
                <a:latin typeface="Times New Roman" pitchFamily="18" charset="0"/>
              </a:rPr>
              <a:t>6. </a:t>
            </a:r>
            <a:r>
              <a:rPr kumimoji="1" lang="en-GB" sz="1800" dirty="0" err="1">
                <a:latin typeface="Times New Roman" pitchFamily="18" charset="0"/>
              </a:rPr>
              <a:t>Квартальнов</a:t>
            </a:r>
            <a:r>
              <a:rPr kumimoji="1" lang="en-GB" sz="1800" dirty="0">
                <a:latin typeface="Times New Roman" pitchFamily="18" charset="0"/>
              </a:rPr>
              <a:t>, В.А. </a:t>
            </a:r>
            <a:r>
              <a:rPr kumimoji="1" lang="en-GB" sz="1800" dirty="0" err="1">
                <a:latin typeface="Times New Roman" pitchFamily="18" charset="0"/>
              </a:rPr>
              <a:t>Туризм</a:t>
            </a:r>
            <a:r>
              <a:rPr kumimoji="1" lang="en-GB" sz="1800" dirty="0">
                <a:latin typeface="Times New Roman" pitchFamily="18" charset="0"/>
              </a:rPr>
              <a:t> : </a:t>
            </a:r>
            <a:r>
              <a:rPr kumimoji="1" lang="en-GB" sz="1800" dirty="0" err="1">
                <a:latin typeface="Times New Roman" pitchFamily="18" charset="0"/>
              </a:rPr>
              <a:t>учебник</a:t>
            </a:r>
            <a:r>
              <a:rPr kumimoji="1" lang="en-GB" sz="1800" dirty="0">
                <a:latin typeface="Times New Roman" pitchFamily="18" charset="0"/>
              </a:rPr>
              <a:t> / В.А. </a:t>
            </a:r>
            <a:r>
              <a:rPr kumimoji="1" lang="en-GB" sz="1800" dirty="0" err="1">
                <a:latin typeface="Times New Roman" pitchFamily="18" charset="0"/>
              </a:rPr>
              <a:t>Квартальнов</a:t>
            </a:r>
            <a:r>
              <a:rPr kumimoji="1" lang="en-GB" sz="1800" dirty="0">
                <a:latin typeface="Times New Roman" pitchFamily="18" charset="0"/>
              </a:rPr>
              <a:t>. – М. : </a:t>
            </a:r>
            <a:r>
              <a:rPr kumimoji="1" lang="en-GB" sz="1800" dirty="0" err="1">
                <a:latin typeface="Times New Roman" pitchFamily="18" charset="0"/>
              </a:rPr>
              <a:t>Финансы</a:t>
            </a:r>
            <a:r>
              <a:rPr kumimoji="1" lang="en-GB" sz="1800" dirty="0">
                <a:latin typeface="Times New Roman" pitchFamily="18" charset="0"/>
              </a:rPr>
              <a:t> и</a:t>
            </a:r>
            <a:r>
              <a:rPr kumimoji="1" lang="uk-UA" sz="1800" dirty="0">
                <a:latin typeface="Times New Roman" pitchFamily="18" charset="0"/>
              </a:rPr>
              <a:t> </a:t>
            </a:r>
            <a:r>
              <a:rPr kumimoji="1" lang="en-GB" sz="1800" dirty="0" err="1">
                <a:latin typeface="Times New Roman" pitchFamily="18" charset="0"/>
              </a:rPr>
              <a:t>статистика</a:t>
            </a:r>
            <a:r>
              <a:rPr kumimoji="1" lang="en-GB" sz="1800" dirty="0">
                <a:latin typeface="Times New Roman" pitchFamily="18" charset="0"/>
              </a:rPr>
              <a:t>, 2007. – 320 с.</a:t>
            </a:r>
          </a:p>
          <a:p>
            <a:pPr marL="0" indent="360363" algn="just">
              <a:spcBef>
                <a:spcPct val="0"/>
              </a:spcBef>
            </a:pPr>
            <a:r>
              <a:rPr kumimoji="1" lang="en-GB" sz="1800" dirty="0">
                <a:latin typeface="Times New Roman" pitchFamily="18" charset="0"/>
              </a:rPr>
              <a:t>7. </a:t>
            </a:r>
            <a:r>
              <a:rPr kumimoji="1" lang="en-GB" sz="1800" dirty="0" err="1">
                <a:latin typeface="Times New Roman" pitchFamily="18" charset="0"/>
              </a:rPr>
              <a:t>Морозова</a:t>
            </a:r>
            <a:r>
              <a:rPr kumimoji="1" lang="en-GB" sz="1800" dirty="0">
                <a:latin typeface="Times New Roman" pitchFamily="18" charset="0"/>
              </a:rPr>
              <a:t>, М.А. </a:t>
            </a:r>
            <a:r>
              <a:rPr kumimoji="1" lang="en-GB" sz="1800" dirty="0" err="1">
                <a:latin typeface="Times New Roman" pitchFamily="18" charset="0"/>
              </a:rPr>
              <a:t>Сетевой</a:t>
            </a:r>
            <a:r>
              <a:rPr kumimoji="1" lang="en-GB" sz="1800" dirty="0">
                <a:latin typeface="Times New Roman" pitchFamily="18" charset="0"/>
              </a:rPr>
              <a:t> </a:t>
            </a:r>
            <a:r>
              <a:rPr kumimoji="1" lang="en-GB" sz="1800" dirty="0" err="1">
                <a:latin typeface="Times New Roman" pitchFamily="18" charset="0"/>
              </a:rPr>
              <a:t>гостиничный</a:t>
            </a:r>
            <a:r>
              <a:rPr kumimoji="1" lang="en-GB" sz="1800" dirty="0">
                <a:latin typeface="Times New Roman" pitchFamily="18" charset="0"/>
              </a:rPr>
              <a:t> </a:t>
            </a:r>
            <a:r>
              <a:rPr kumimoji="1" lang="en-GB" sz="1800" dirty="0" err="1">
                <a:latin typeface="Times New Roman" pitchFamily="18" charset="0"/>
              </a:rPr>
              <a:t>бизнес</a:t>
            </a:r>
            <a:r>
              <a:rPr kumimoji="1" lang="en-GB" sz="1800" dirty="0">
                <a:latin typeface="Times New Roman" pitchFamily="18" charset="0"/>
              </a:rPr>
              <a:t>: </a:t>
            </a:r>
            <a:r>
              <a:rPr kumimoji="1" lang="en-GB" sz="1800" dirty="0" err="1">
                <a:latin typeface="Times New Roman" pitchFamily="18" charset="0"/>
              </a:rPr>
              <a:t>теория</a:t>
            </a:r>
            <a:r>
              <a:rPr kumimoji="1" lang="en-GB" sz="1800" dirty="0">
                <a:latin typeface="Times New Roman" pitchFamily="18" charset="0"/>
              </a:rPr>
              <a:t> и </a:t>
            </a:r>
            <a:r>
              <a:rPr kumimoji="1" lang="en-GB" sz="1800" dirty="0" err="1">
                <a:latin typeface="Times New Roman" pitchFamily="18" charset="0"/>
              </a:rPr>
              <a:t>практика</a:t>
            </a:r>
            <a:r>
              <a:rPr kumimoji="1" lang="en-GB" sz="1800" dirty="0">
                <a:latin typeface="Times New Roman" pitchFamily="18" charset="0"/>
              </a:rPr>
              <a:t> : </a:t>
            </a:r>
            <a:r>
              <a:rPr kumimoji="1" lang="en-GB" sz="1800" dirty="0" err="1">
                <a:latin typeface="Times New Roman" pitchFamily="18" charset="0"/>
              </a:rPr>
              <a:t>монография</a:t>
            </a:r>
            <a:r>
              <a:rPr kumimoji="1" lang="en-GB" sz="1800" dirty="0">
                <a:latin typeface="Times New Roman" pitchFamily="18" charset="0"/>
              </a:rPr>
              <a:t> / М.А.</a:t>
            </a:r>
            <a:r>
              <a:rPr kumimoji="1" lang="uk-UA" sz="1800" dirty="0">
                <a:latin typeface="Times New Roman" pitchFamily="18" charset="0"/>
              </a:rPr>
              <a:t> </a:t>
            </a:r>
            <a:r>
              <a:rPr kumimoji="1" lang="en-GB" sz="1800" dirty="0" err="1">
                <a:latin typeface="Times New Roman" pitchFamily="18" charset="0"/>
              </a:rPr>
              <a:t>Морозова</a:t>
            </a:r>
            <a:r>
              <a:rPr kumimoji="1" lang="en-GB" sz="1800" dirty="0">
                <a:latin typeface="Times New Roman" pitchFamily="18" charset="0"/>
              </a:rPr>
              <a:t>. – </a:t>
            </a:r>
            <a:r>
              <a:rPr kumimoji="1" lang="en-GB" sz="1800" dirty="0" err="1">
                <a:latin typeface="Times New Roman" pitchFamily="18" charset="0"/>
              </a:rPr>
              <a:t>СПб</a:t>
            </a:r>
            <a:r>
              <a:rPr kumimoji="1" lang="en-GB" sz="1800" dirty="0">
                <a:latin typeface="Times New Roman" pitchFamily="18" charset="0"/>
              </a:rPr>
              <a:t>. : СПБГИЭУ, 2009. – 206 с.</a:t>
            </a:r>
          </a:p>
          <a:p>
            <a:pPr marL="0" indent="360363" algn="just">
              <a:spcBef>
                <a:spcPct val="0"/>
              </a:spcBef>
            </a:pPr>
            <a:r>
              <a:rPr kumimoji="1" lang="en-GB" sz="1800" dirty="0">
                <a:latin typeface="Times New Roman" pitchFamily="18" charset="0"/>
              </a:rPr>
              <a:t>8. </a:t>
            </a:r>
            <a:r>
              <a:rPr kumimoji="1" lang="en-GB" sz="1800" dirty="0" err="1">
                <a:latin typeface="Times New Roman" pitchFamily="18" charset="0"/>
              </a:rPr>
              <a:t>Бойко</a:t>
            </a:r>
            <a:r>
              <a:rPr kumimoji="1" lang="en-GB" sz="1800" dirty="0">
                <a:latin typeface="Times New Roman" pitchFamily="18" charset="0"/>
              </a:rPr>
              <a:t>, М.Г. </a:t>
            </a:r>
            <a:r>
              <a:rPr kumimoji="1" lang="en-GB" sz="1800" dirty="0" err="1">
                <a:latin typeface="Times New Roman" pitchFamily="18" charset="0"/>
              </a:rPr>
              <a:t>Кластери</a:t>
            </a:r>
            <a:r>
              <a:rPr kumimoji="1" lang="en-GB" sz="1800" dirty="0">
                <a:latin typeface="Times New Roman" pitchFamily="18" charset="0"/>
              </a:rPr>
              <a:t> </a:t>
            </a:r>
            <a:r>
              <a:rPr kumimoji="1" lang="en-GB" sz="1800" dirty="0" err="1">
                <a:latin typeface="Times New Roman" pitchFamily="18" charset="0"/>
              </a:rPr>
              <a:t>як</a:t>
            </a:r>
            <a:r>
              <a:rPr kumimoji="1" lang="en-GB" sz="1800" dirty="0">
                <a:latin typeface="Times New Roman" pitchFamily="18" charset="0"/>
              </a:rPr>
              <a:t> </a:t>
            </a:r>
            <a:r>
              <a:rPr kumimoji="1" lang="en-GB" sz="1800" dirty="0" err="1">
                <a:latin typeface="Times New Roman" pitchFamily="18" charset="0"/>
              </a:rPr>
              <a:t>інноваційна</a:t>
            </a:r>
            <a:r>
              <a:rPr kumimoji="1" lang="en-GB" sz="1800" dirty="0">
                <a:latin typeface="Times New Roman" pitchFamily="18" charset="0"/>
              </a:rPr>
              <a:t> </a:t>
            </a:r>
            <a:r>
              <a:rPr kumimoji="1" lang="en-GB" sz="1800" dirty="0" err="1">
                <a:latin typeface="Times New Roman" pitchFamily="18" charset="0"/>
              </a:rPr>
              <a:t>форма</a:t>
            </a:r>
            <a:r>
              <a:rPr kumimoji="1" lang="en-GB" sz="1800" dirty="0">
                <a:latin typeface="Times New Roman" pitchFamily="18" charset="0"/>
              </a:rPr>
              <a:t> </a:t>
            </a:r>
            <a:r>
              <a:rPr kumimoji="1" lang="en-GB" sz="1800" dirty="0" err="1">
                <a:latin typeface="Times New Roman" pitchFamily="18" charset="0"/>
              </a:rPr>
              <a:t>розвитку</a:t>
            </a:r>
            <a:r>
              <a:rPr kumimoji="1" lang="en-GB" sz="1800" dirty="0">
                <a:latin typeface="Times New Roman" pitchFamily="18" charset="0"/>
              </a:rPr>
              <a:t> </a:t>
            </a:r>
            <a:r>
              <a:rPr kumimoji="1" lang="en-GB" sz="1800" dirty="0" err="1">
                <a:latin typeface="Times New Roman" pitchFamily="18" charset="0"/>
              </a:rPr>
              <a:t>економічного</a:t>
            </a:r>
            <a:r>
              <a:rPr kumimoji="1" lang="en-GB" sz="1800" dirty="0">
                <a:latin typeface="Times New Roman" pitchFamily="18" charset="0"/>
              </a:rPr>
              <a:t> </a:t>
            </a:r>
            <a:r>
              <a:rPr kumimoji="1" lang="en-GB" sz="1800" dirty="0" err="1">
                <a:latin typeface="Times New Roman" pitchFamily="18" charset="0"/>
              </a:rPr>
              <a:t>розвитку</a:t>
            </a:r>
            <a:r>
              <a:rPr kumimoji="1" lang="en-GB" sz="1800" dirty="0">
                <a:latin typeface="Times New Roman" pitchFamily="18" charset="0"/>
              </a:rPr>
              <a:t> </a:t>
            </a:r>
            <a:r>
              <a:rPr kumimoji="1" lang="en-GB" sz="1800" dirty="0" err="1">
                <a:latin typeface="Times New Roman" pitchFamily="18" charset="0"/>
              </a:rPr>
              <a:t>регіонів</a:t>
            </a:r>
            <a:endParaRPr kumimoji="1" lang="en-GB" sz="1800" dirty="0">
              <a:latin typeface="Times New Roman" pitchFamily="18" charset="0"/>
            </a:endParaRPr>
          </a:p>
          <a:p>
            <a:pPr marL="0" indent="360363" algn="just">
              <a:spcBef>
                <a:spcPct val="0"/>
              </a:spcBef>
            </a:pPr>
            <a:r>
              <a:rPr kumimoji="1" lang="en-GB" sz="1800" dirty="0">
                <a:latin typeface="Times New Roman" pitchFamily="18" charset="0"/>
              </a:rPr>
              <a:t>/ М.Г. </a:t>
            </a:r>
            <a:r>
              <a:rPr kumimoji="1" lang="en-GB" sz="1800" dirty="0" err="1">
                <a:latin typeface="Times New Roman" pitchFamily="18" charset="0"/>
              </a:rPr>
              <a:t>Бойко</a:t>
            </a:r>
            <a:r>
              <a:rPr kumimoji="1" lang="en-GB" sz="1800" dirty="0">
                <a:latin typeface="Times New Roman" pitchFamily="18" charset="0"/>
              </a:rPr>
              <a:t> // </a:t>
            </a:r>
            <a:r>
              <a:rPr kumimoji="1" lang="en-GB" sz="1800" dirty="0" err="1">
                <a:latin typeface="Times New Roman" pitchFamily="18" charset="0"/>
              </a:rPr>
              <a:t>Вісник</a:t>
            </a:r>
            <a:r>
              <a:rPr kumimoji="1" lang="en-GB" sz="1800" dirty="0">
                <a:latin typeface="Times New Roman" pitchFamily="18" charset="0"/>
              </a:rPr>
              <a:t> КНТЕУ. – 2008. – № 2. – С. 7-16.</a:t>
            </a:r>
          </a:p>
          <a:p>
            <a:pPr marL="0" indent="360363" algn="just">
              <a:spcBef>
                <a:spcPct val="0"/>
              </a:spcBef>
            </a:pPr>
            <a:r>
              <a:rPr kumimoji="1" lang="en-GB" sz="1800" dirty="0">
                <a:latin typeface="Times New Roman" pitchFamily="18" charset="0"/>
              </a:rPr>
              <a:t>9. </a:t>
            </a:r>
            <a:r>
              <a:rPr kumimoji="1" lang="en-GB" sz="1800" dirty="0" err="1">
                <a:latin typeface="Times New Roman" pitchFamily="18" charset="0"/>
              </a:rPr>
              <a:t>Александрова</a:t>
            </a:r>
            <a:r>
              <a:rPr kumimoji="1" lang="en-GB" sz="1800" dirty="0">
                <a:latin typeface="Times New Roman" pitchFamily="18" charset="0"/>
              </a:rPr>
              <a:t>, А.Ю. </a:t>
            </a:r>
            <a:r>
              <a:rPr kumimoji="1" lang="en-GB" sz="1800" dirty="0" err="1">
                <a:latin typeface="Times New Roman" pitchFamily="18" charset="0"/>
              </a:rPr>
              <a:t>Кластеры</a:t>
            </a:r>
            <a:r>
              <a:rPr kumimoji="1" lang="en-GB" sz="1800" dirty="0">
                <a:latin typeface="Times New Roman" pitchFamily="18" charset="0"/>
              </a:rPr>
              <a:t> в </a:t>
            </a:r>
            <a:r>
              <a:rPr kumimoji="1" lang="en-GB" sz="1800" dirty="0" err="1">
                <a:latin typeface="Times New Roman" pitchFamily="18" charset="0"/>
              </a:rPr>
              <a:t>мировой</a:t>
            </a:r>
            <a:r>
              <a:rPr kumimoji="1" lang="en-GB" sz="1800" dirty="0">
                <a:latin typeface="Times New Roman" pitchFamily="18" charset="0"/>
              </a:rPr>
              <a:t> </a:t>
            </a:r>
            <a:r>
              <a:rPr kumimoji="1" lang="en-GB" sz="1800" dirty="0" err="1">
                <a:latin typeface="Times New Roman" pitchFamily="18" charset="0"/>
              </a:rPr>
              <a:t>индустрии</a:t>
            </a:r>
            <a:r>
              <a:rPr kumimoji="1" lang="en-GB" sz="1800" dirty="0">
                <a:latin typeface="Times New Roman" pitchFamily="18" charset="0"/>
              </a:rPr>
              <a:t> </a:t>
            </a:r>
            <a:r>
              <a:rPr kumimoji="1" lang="en-GB" sz="1800" dirty="0" err="1">
                <a:latin typeface="Times New Roman" pitchFamily="18" charset="0"/>
              </a:rPr>
              <a:t>туризма</a:t>
            </a:r>
            <a:r>
              <a:rPr kumimoji="1" lang="en-GB" sz="1800" dirty="0">
                <a:latin typeface="Times New Roman" pitchFamily="18" charset="0"/>
              </a:rPr>
              <a:t> / А.Ю. </a:t>
            </a:r>
            <a:r>
              <a:rPr kumimoji="1" lang="en-GB" sz="1800" dirty="0" err="1">
                <a:latin typeface="Times New Roman" pitchFamily="18" charset="0"/>
              </a:rPr>
              <a:t>Александрова</a:t>
            </a:r>
            <a:r>
              <a:rPr kumimoji="1" lang="en-GB" sz="1800" dirty="0">
                <a:latin typeface="Times New Roman" pitchFamily="18" charset="0"/>
              </a:rPr>
              <a:t> //</a:t>
            </a:r>
            <a:r>
              <a:rPr kumimoji="1" lang="uk-UA" sz="1800" dirty="0">
                <a:latin typeface="Times New Roman" pitchFamily="18" charset="0"/>
              </a:rPr>
              <a:t> </a:t>
            </a:r>
            <a:r>
              <a:rPr kumimoji="1" lang="en-GB" sz="1800" dirty="0" err="1">
                <a:latin typeface="Times New Roman" pitchFamily="18" charset="0"/>
              </a:rPr>
              <a:t>Вестник</a:t>
            </a:r>
            <a:r>
              <a:rPr kumimoji="1" lang="en-GB" sz="1800" dirty="0">
                <a:latin typeface="Times New Roman" pitchFamily="18" charset="0"/>
              </a:rPr>
              <a:t> </a:t>
            </a:r>
            <a:r>
              <a:rPr kumimoji="1" lang="en-GB" sz="1800" dirty="0" err="1">
                <a:latin typeface="Times New Roman" pitchFamily="18" charset="0"/>
              </a:rPr>
              <a:t>Московского</a:t>
            </a:r>
            <a:r>
              <a:rPr kumimoji="1" lang="en-GB" sz="1800" dirty="0">
                <a:latin typeface="Times New Roman" pitchFamily="18" charset="0"/>
              </a:rPr>
              <a:t> </a:t>
            </a:r>
            <a:r>
              <a:rPr kumimoji="1" lang="en-GB" sz="1800" dirty="0" err="1">
                <a:latin typeface="Times New Roman" pitchFamily="18" charset="0"/>
              </a:rPr>
              <a:t>университета</a:t>
            </a:r>
            <a:r>
              <a:rPr kumimoji="1" lang="en-GB" sz="1800" dirty="0">
                <a:latin typeface="Times New Roman" pitchFamily="18" charset="0"/>
              </a:rPr>
              <a:t>. – 2007. – № 5. – С. 43-62. </a:t>
            </a:r>
            <a:r>
              <a:rPr kumimoji="1" lang="en-GB" sz="1800" dirty="0" err="1">
                <a:latin typeface="Times New Roman" pitchFamily="18" charset="0"/>
              </a:rPr>
              <a:t>Українська</a:t>
            </a:r>
            <a:r>
              <a:rPr kumimoji="1" lang="en-GB" sz="1800" dirty="0">
                <a:latin typeface="Times New Roman" pitchFamily="18" charset="0"/>
              </a:rPr>
              <a:t> </a:t>
            </a:r>
            <a:r>
              <a:rPr kumimoji="1" lang="en-GB" sz="1800" dirty="0" err="1">
                <a:latin typeface="Times New Roman" pitchFamily="18" charset="0"/>
              </a:rPr>
              <a:t>асоціація</a:t>
            </a:r>
            <a:r>
              <a:rPr kumimoji="1" lang="uk-UA" sz="1800" dirty="0">
                <a:latin typeface="Times New Roman" pitchFamily="18" charset="0"/>
              </a:rPr>
              <a:t> </a:t>
            </a:r>
            <a:r>
              <a:rPr kumimoji="1" lang="en-GB" sz="1800" dirty="0" err="1">
                <a:latin typeface="Times New Roman" pitchFamily="18" charset="0"/>
              </a:rPr>
              <a:t>франчайзингу</a:t>
            </a:r>
            <a:r>
              <a:rPr kumimoji="1" lang="en-GB" sz="1800" dirty="0">
                <a:latin typeface="Times New Roman" pitchFamily="18" charset="0"/>
              </a:rPr>
              <a:t> / </a:t>
            </a:r>
            <a:r>
              <a:rPr kumimoji="1" lang="en-GB" sz="1800" dirty="0" err="1">
                <a:latin typeface="Times New Roman" pitchFamily="18" charset="0"/>
              </a:rPr>
              <a:t>Офіційний</a:t>
            </a:r>
            <a:r>
              <a:rPr kumimoji="1" lang="en-GB" sz="1800" dirty="0">
                <a:latin typeface="Times New Roman" pitchFamily="18" charset="0"/>
              </a:rPr>
              <a:t> </a:t>
            </a:r>
            <a:r>
              <a:rPr kumimoji="1" lang="en-GB" sz="1800" dirty="0" err="1">
                <a:latin typeface="Times New Roman" pitchFamily="18" charset="0"/>
              </a:rPr>
              <a:t>сайт</a:t>
            </a:r>
            <a:r>
              <a:rPr kumimoji="1" lang="en-GB" sz="1800" dirty="0">
                <a:latin typeface="Times New Roman" pitchFamily="18" charset="0"/>
              </a:rPr>
              <a:t> [</a:t>
            </a:r>
            <a:r>
              <a:rPr kumimoji="1" lang="en-GB" sz="1800" dirty="0" err="1">
                <a:latin typeface="Times New Roman" pitchFamily="18" charset="0"/>
              </a:rPr>
              <a:t>Електронний</a:t>
            </a:r>
            <a:r>
              <a:rPr kumimoji="1" lang="en-GB" sz="1800" dirty="0">
                <a:latin typeface="Times New Roman" pitchFamily="18" charset="0"/>
              </a:rPr>
              <a:t> </a:t>
            </a:r>
            <a:r>
              <a:rPr kumimoji="1" lang="en-GB" sz="1800" dirty="0" err="1">
                <a:latin typeface="Times New Roman" pitchFamily="18" charset="0"/>
              </a:rPr>
              <a:t>ресурс</a:t>
            </a:r>
            <a:r>
              <a:rPr kumimoji="1" lang="en-GB" sz="1800" dirty="0">
                <a:latin typeface="Times New Roman" pitchFamily="18" charset="0"/>
              </a:rPr>
              <a:t>]. – </a:t>
            </a:r>
            <a:r>
              <a:rPr kumimoji="1" lang="en-GB" sz="1800" dirty="0" err="1">
                <a:latin typeface="Times New Roman" pitchFamily="18" charset="0"/>
              </a:rPr>
              <a:t>Режим</a:t>
            </a:r>
            <a:r>
              <a:rPr kumimoji="1" lang="en-GB" sz="1800" dirty="0">
                <a:latin typeface="Times New Roman" pitchFamily="18" charset="0"/>
              </a:rPr>
              <a:t> </a:t>
            </a:r>
            <a:r>
              <a:rPr kumimoji="1" lang="en-GB" sz="1800" dirty="0" err="1">
                <a:latin typeface="Times New Roman" pitchFamily="18" charset="0"/>
              </a:rPr>
              <a:t>доступу</a:t>
            </a:r>
            <a:r>
              <a:rPr kumimoji="1" lang="en-GB" sz="1800" dirty="0">
                <a:latin typeface="Times New Roman" pitchFamily="18" charset="0"/>
              </a:rPr>
              <a:t>:</a:t>
            </a:r>
            <a:r>
              <a:rPr kumimoji="1" lang="uk-UA" sz="1800" dirty="0">
                <a:latin typeface="Times New Roman" pitchFamily="18" charset="0"/>
              </a:rPr>
              <a:t> </a:t>
            </a:r>
            <a:r>
              <a:rPr kumimoji="1" lang="en-GB" sz="1800" dirty="0">
                <a:latin typeface="Times New Roman" pitchFamily="18" charset="0"/>
              </a:rPr>
              <a:t>http://franchising.ua/aktualno/ </a:t>
            </a:r>
            <a:r>
              <a:rPr kumimoji="1" lang="en-GB" sz="1800" dirty="0" err="1">
                <a:latin typeface="Times New Roman" pitchFamily="18" charset="0"/>
              </a:rPr>
              <a:t>asociaciya-franchayzingu</a:t>
            </a:r>
            <a:r>
              <a:rPr kumimoji="1" lang="en-GB" sz="1800" dirty="0">
                <a:latin typeface="Times New Roman" pitchFamily="18" charset="0"/>
              </a:rPr>
              <a:t>/</a:t>
            </a:r>
          </a:p>
          <a:p>
            <a:pPr marL="0" indent="360363" algn="just">
              <a:spcBef>
                <a:spcPct val="0"/>
              </a:spcBef>
            </a:pPr>
            <a:r>
              <a:rPr kumimoji="1" lang="en-GB" sz="1800" dirty="0">
                <a:latin typeface="Times New Roman" pitchFamily="18" charset="0"/>
              </a:rPr>
              <a:t>10. </a:t>
            </a:r>
            <a:r>
              <a:rPr kumimoji="1" lang="en-GB" sz="1800" dirty="0" err="1">
                <a:latin typeface="Times New Roman" pitchFamily="18" charset="0"/>
              </a:rPr>
              <a:t>Босовська</a:t>
            </a:r>
            <a:r>
              <a:rPr kumimoji="1" lang="en-GB" sz="1800" dirty="0">
                <a:latin typeface="Times New Roman" pitchFamily="18" charset="0"/>
              </a:rPr>
              <a:t>, М.В. </a:t>
            </a:r>
            <a:r>
              <a:rPr kumimoji="1" lang="en-GB" sz="1800" dirty="0" err="1">
                <a:latin typeface="Times New Roman" pitchFamily="18" charset="0"/>
              </a:rPr>
              <a:t>Методологічні</a:t>
            </a:r>
            <a:r>
              <a:rPr kumimoji="1" lang="en-GB" sz="1800" dirty="0">
                <a:latin typeface="Times New Roman" pitchFamily="18" charset="0"/>
              </a:rPr>
              <a:t> </a:t>
            </a:r>
            <a:r>
              <a:rPr kumimoji="1" lang="en-GB" sz="1800" dirty="0" err="1">
                <a:latin typeface="Times New Roman" pitchFamily="18" charset="0"/>
              </a:rPr>
              <a:t>засади</a:t>
            </a:r>
            <a:r>
              <a:rPr kumimoji="1" lang="en-GB" sz="1800" dirty="0">
                <a:latin typeface="Times New Roman" pitchFamily="18" charset="0"/>
              </a:rPr>
              <a:t> </a:t>
            </a:r>
            <a:r>
              <a:rPr kumimoji="1" lang="en-GB" sz="1800" dirty="0" err="1">
                <a:latin typeface="Times New Roman" pitchFamily="18" charset="0"/>
              </a:rPr>
              <a:t>мережевої</a:t>
            </a:r>
            <a:r>
              <a:rPr kumimoji="1" lang="en-GB" sz="1800" dirty="0">
                <a:latin typeface="Times New Roman" pitchFamily="18" charset="0"/>
              </a:rPr>
              <a:t> </a:t>
            </a:r>
            <a:r>
              <a:rPr kumimoji="1" lang="en-GB" sz="1800" dirty="0" err="1">
                <a:latin typeface="Times New Roman" pitchFamily="18" charset="0"/>
              </a:rPr>
              <a:t>взаємодії</a:t>
            </a:r>
            <a:r>
              <a:rPr kumimoji="1" lang="en-GB" sz="1800" dirty="0">
                <a:latin typeface="Times New Roman" pitchFamily="18" charset="0"/>
              </a:rPr>
              <a:t> </a:t>
            </a:r>
            <a:r>
              <a:rPr kumimoji="1" lang="en-GB" sz="1800" dirty="0" err="1">
                <a:latin typeface="Times New Roman" pitchFamily="18" charset="0"/>
              </a:rPr>
              <a:t>туристичних</a:t>
            </a:r>
            <a:r>
              <a:rPr kumimoji="1" lang="en-GB" sz="1800" dirty="0">
                <a:latin typeface="Times New Roman" pitchFamily="18" charset="0"/>
              </a:rPr>
              <a:t> </a:t>
            </a:r>
            <a:r>
              <a:rPr kumimoji="1" lang="en-GB" sz="1800" dirty="0" err="1">
                <a:latin typeface="Times New Roman" pitchFamily="18" charset="0"/>
              </a:rPr>
              <a:t>підприємств</a:t>
            </a:r>
            <a:r>
              <a:rPr kumimoji="1" lang="en-GB" sz="1800" dirty="0">
                <a:latin typeface="Times New Roman" pitchFamily="18" charset="0"/>
              </a:rPr>
              <a:t>.</a:t>
            </a:r>
            <a:r>
              <a:rPr kumimoji="1" lang="uk-UA" sz="1800" dirty="0">
                <a:latin typeface="Times New Roman" pitchFamily="18" charset="0"/>
              </a:rPr>
              <a:t> </a:t>
            </a:r>
            <a:r>
              <a:rPr kumimoji="1" lang="en-GB" sz="1800" dirty="0" err="1">
                <a:latin typeface="Times New Roman" pitchFamily="18" charset="0"/>
              </a:rPr>
              <a:t>Науковий</a:t>
            </a:r>
            <a:r>
              <a:rPr kumimoji="1" lang="en-GB" sz="1800" dirty="0">
                <a:latin typeface="Times New Roman" pitchFamily="18" charset="0"/>
              </a:rPr>
              <a:t> </a:t>
            </a:r>
            <a:r>
              <a:rPr kumimoji="1" lang="en-GB" sz="1800" dirty="0" err="1">
                <a:latin typeface="Times New Roman" pitchFamily="18" charset="0"/>
              </a:rPr>
              <a:t>вісник</a:t>
            </a:r>
            <a:r>
              <a:rPr kumimoji="1" lang="en-GB" sz="1800" dirty="0">
                <a:latin typeface="Times New Roman" pitchFamily="18" charset="0"/>
              </a:rPr>
              <a:t> </a:t>
            </a:r>
            <a:r>
              <a:rPr kumimoji="1" lang="en-GB" sz="1800" dirty="0" err="1">
                <a:latin typeface="Times New Roman" pitchFamily="18" charset="0"/>
              </a:rPr>
              <a:t>Полтавського</a:t>
            </a:r>
            <a:r>
              <a:rPr kumimoji="1" lang="en-GB" sz="1800" dirty="0">
                <a:latin typeface="Times New Roman" pitchFamily="18" charset="0"/>
              </a:rPr>
              <a:t> </a:t>
            </a:r>
            <a:r>
              <a:rPr kumimoji="1" lang="en-GB" sz="1800" dirty="0" err="1">
                <a:latin typeface="Times New Roman" pitchFamily="18" charset="0"/>
              </a:rPr>
              <a:t>університету</a:t>
            </a:r>
            <a:r>
              <a:rPr kumimoji="1" lang="en-GB" sz="1800" dirty="0">
                <a:latin typeface="Times New Roman" pitchFamily="18" charset="0"/>
              </a:rPr>
              <a:t> </a:t>
            </a:r>
            <a:r>
              <a:rPr kumimoji="1" lang="en-GB" sz="1800" dirty="0" err="1">
                <a:latin typeface="Times New Roman" pitchFamily="18" charset="0"/>
              </a:rPr>
              <a:t>економіки</a:t>
            </a:r>
            <a:r>
              <a:rPr kumimoji="1" lang="en-GB" sz="1800" dirty="0">
                <a:latin typeface="Times New Roman" pitchFamily="18" charset="0"/>
              </a:rPr>
              <a:t> і </a:t>
            </a:r>
            <a:r>
              <a:rPr kumimoji="1" lang="en-GB" sz="1800" dirty="0" err="1">
                <a:latin typeface="Times New Roman" pitchFamily="18" charset="0"/>
              </a:rPr>
              <a:t>торгівлі</a:t>
            </a:r>
            <a:r>
              <a:rPr kumimoji="1" lang="en-GB" sz="1800" dirty="0">
                <a:latin typeface="Times New Roman" pitchFamily="18" charset="0"/>
              </a:rPr>
              <a:t>, 2014. – № 2 (64). –</a:t>
            </a:r>
            <a:r>
              <a:rPr kumimoji="1" lang="uk-UA" sz="1800" dirty="0">
                <a:latin typeface="Times New Roman" pitchFamily="18" charset="0"/>
              </a:rPr>
              <a:t> </a:t>
            </a:r>
            <a:r>
              <a:rPr kumimoji="1" lang="en-GB" sz="1800" dirty="0">
                <a:latin typeface="Times New Roman" pitchFamily="18" charset="0"/>
              </a:rPr>
              <a:t>C.146-153 http://journal.puet.edu.ua/index.phpnven/article/view/801/849</a:t>
            </a:r>
          </a:p>
          <a:p>
            <a:pPr marL="0" indent="360363" algn="just">
              <a:spcBef>
                <a:spcPct val="0"/>
              </a:spcBef>
            </a:pPr>
            <a:r>
              <a:rPr kumimoji="1" lang="en-GB" sz="1800" dirty="0">
                <a:latin typeface="Times New Roman" pitchFamily="18" charset="0"/>
              </a:rPr>
              <a:t>11. </a:t>
            </a:r>
            <a:r>
              <a:rPr kumimoji="1" lang="en-GB" sz="1800" dirty="0" err="1">
                <a:latin typeface="Times New Roman" pitchFamily="18" charset="0"/>
              </a:rPr>
              <a:t>Семенов</a:t>
            </a:r>
            <a:r>
              <a:rPr kumimoji="1" lang="en-GB" sz="1800" dirty="0">
                <a:latin typeface="Times New Roman" pitchFamily="18" charset="0"/>
              </a:rPr>
              <a:t>, В.Ф., </a:t>
            </a:r>
            <a:r>
              <a:rPr kumimoji="1" lang="en-GB" sz="1800" dirty="0" err="1">
                <a:latin typeface="Times New Roman" pitchFamily="18" charset="0"/>
              </a:rPr>
              <a:t>Герасименко</a:t>
            </a:r>
            <a:r>
              <a:rPr kumimoji="1" lang="en-GB" sz="1800" dirty="0">
                <a:latin typeface="Times New Roman" pitchFamily="18" charset="0"/>
              </a:rPr>
              <a:t> В.Г., </a:t>
            </a:r>
            <a:r>
              <a:rPr kumimoji="1" lang="en-GB" sz="1800" dirty="0" err="1">
                <a:latin typeface="Times New Roman" pitchFamily="18" charset="0"/>
              </a:rPr>
              <a:t>Горбань</a:t>
            </a:r>
            <a:r>
              <a:rPr kumimoji="1" lang="en-GB" sz="1800" dirty="0">
                <a:latin typeface="Times New Roman" pitchFamily="18" charset="0"/>
              </a:rPr>
              <a:t> Г.П., </a:t>
            </a:r>
            <a:r>
              <a:rPr kumimoji="1" lang="en-GB" sz="1800" dirty="0" err="1">
                <a:latin typeface="Times New Roman" pitchFamily="18" charset="0"/>
              </a:rPr>
              <a:t>Богадьорова</a:t>
            </a:r>
            <a:r>
              <a:rPr kumimoji="1" lang="en-GB" sz="1800" dirty="0">
                <a:latin typeface="Times New Roman" pitchFamily="18" charset="0"/>
              </a:rPr>
              <a:t> Л.М. </a:t>
            </a:r>
            <a:r>
              <a:rPr kumimoji="1" lang="en-GB" sz="1800" dirty="0" err="1">
                <a:latin typeface="Times New Roman" pitchFamily="18" charset="0"/>
              </a:rPr>
              <a:t>Управління</a:t>
            </a:r>
            <a:r>
              <a:rPr kumimoji="1" lang="uk-UA" sz="1800" dirty="0">
                <a:latin typeface="Times New Roman" pitchFamily="18" charset="0"/>
              </a:rPr>
              <a:t> </a:t>
            </a:r>
            <a:r>
              <a:rPr kumimoji="1" lang="en-GB" sz="1800" dirty="0" err="1">
                <a:latin typeface="Times New Roman" pitchFamily="18" charset="0"/>
              </a:rPr>
              <a:t>регіональним</a:t>
            </a:r>
            <a:r>
              <a:rPr kumimoji="1" lang="en-GB" sz="1800" dirty="0">
                <a:latin typeface="Times New Roman" pitchFamily="18" charset="0"/>
              </a:rPr>
              <a:t> </a:t>
            </a:r>
            <a:r>
              <a:rPr kumimoji="1" lang="en-GB" sz="1800" dirty="0" err="1">
                <a:latin typeface="Times New Roman" pitchFamily="18" charset="0"/>
              </a:rPr>
              <a:t>розвитком</a:t>
            </a:r>
            <a:r>
              <a:rPr kumimoji="1" lang="en-GB" sz="1800" dirty="0">
                <a:latin typeface="Times New Roman" pitchFamily="18" charset="0"/>
              </a:rPr>
              <a:t> </a:t>
            </a:r>
            <a:r>
              <a:rPr kumimoji="1" lang="en-GB" sz="1800" dirty="0" err="1">
                <a:latin typeface="Times New Roman" pitchFamily="18" charset="0"/>
              </a:rPr>
              <a:t>туризму</a:t>
            </a:r>
            <a:r>
              <a:rPr kumimoji="1" lang="en-GB" sz="1800" dirty="0">
                <a:latin typeface="Times New Roman" pitchFamily="18" charset="0"/>
              </a:rPr>
              <a:t> : </a:t>
            </a:r>
            <a:r>
              <a:rPr kumimoji="1" lang="en-GB" sz="1800" dirty="0" err="1">
                <a:latin typeface="Times New Roman" pitchFamily="18" charset="0"/>
              </a:rPr>
              <a:t>навч</a:t>
            </a:r>
            <a:r>
              <a:rPr kumimoji="1" lang="en-GB" sz="1800" dirty="0">
                <a:latin typeface="Times New Roman" pitchFamily="18" charset="0"/>
              </a:rPr>
              <a:t>. </a:t>
            </a:r>
            <a:r>
              <a:rPr kumimoji="1" lang="en-GB" sz="1800" dirty="0" err="1">
                <a:latin typeface="Times New Roman" pitchFamily="18" charset="0"/>
              </a:rPr>
              <a:t>посіб</a:t>
            </a:r>
            <a:r>
              <a:rPr kumimoji="1" lang="en-GB" sz="1800" dirty="0">
                <a:latin typeface="Times New Roman" pitchFamily="18" charset="0"/>
              </a:rPr>
              <a:t>. - </a:t>
            </a:r>
            <a:r>
              <a:rPr kumimoji="1" lang="en-GB" sz="1800" dirty="0" err="1">
                <a:latin typeface="Times New Roman" pitchFamily="18" charset="0"/>
              </a:rPr>
              <a:t>Одеса</a:t>
            </a:r>
            <a:r>
              <a:rPr kumimoji="1" lang="en-GB" sz="1800" dirty="0">
                <a:latin typeface="Times New Roman" pitchFamily="18" charset="0"/>
              </a:rPr>
              <a:t>: </a:t>
            </a:r>
            <a:r>
              <a:rPr kumimoji="1" lang="en-GB" sz="1800" dirty="0" err="1">
                <a:latin typeface="Times New Roman" pitchFamily="18" charset="0"/>
              </a:rPr>
              <a:t>Одеський</a:t>
            </a:r>
            <a:r>
              <a:rPr kumimoji="1" lang="en-GB" sz="1800" dirty="0">
                <a:latin typeface="Times New Roman" pitchFamily="18" charset="0"/>
              </a:rPr>
              <a:t> </a:t>
            </a:r>
            <a:r>
              <a:rPr kumimoji="1" lang="en-GB" sz="1800" dirty="0" err="1">
                <a:latin typeface="Times New Roman" pitchFamily="18" charset="0"/>
              </a:rPr>
              <a:t>державний</a:t>
            </a:r>
            <a:r>
              <a:rPr kumimoji="1" lang="uk-UA" sz="1800" dirty="0">
                <a:latin typeface="Times New Roman" pitchFamily="18" charset="0"/>
              </a:rPr>
              <a:t> </a:t>
            </a:r>
            <a:r>
              <a:rPr kumimoji="1" lang="en-GB" sz="1800" dirty="0" err="1">
                <a:latin typeface="Times New Roman" pitchFamily="18" charset="0"/>
              </a:rPr>
              <a:t>економічний</a:t>
            </a:r>
            <a:r>
              <a:rPr kumimoji="1" lang="en-GB" sz="1800" dirty="0">
                <a:latin typeface="Times New Roman" pitchFamily="18" charset="0"/>
              </a:rPr>
              <a:t> </a:t>
            </a:r>
            <a:r>
              <a:rPr kumimoji="1" lang="en-GB" sz="1800" dirty="0" err="1">
                <a:latin typeface="Times New Roman" pitchFamily="18" charset="0"/>
              </a:rPr>
              <a:t>університет</a:t>
            </a:r>
            <a:r>
              <a:rPr kumimoji="1" lang="en-GB" sz="1800" dirty="0">
                <a:latin typeface="Times New Roman" pitchFamily="18" charset="0"/>
              </a:rPr>
              <a:t>, 2011. –225 с.</a:t>
            </a:r>
          </a:p>
          <a:p>
            <a:pPr marL="0" indent="360363">
              <a:spcBef>
                <a:spcPct val="0"/>
              </a:spcBef>
              <a:buFont typeface="Arial" charset="0"/>
              <a:buNone/>
            </a:pPr>
            <a:endParaRPr kumimoji="1" lang="en-GB" sz="1800" dirty="0">
              <a:latin typeface="Times New Roman" pitchFamily="18" charset="0"/>
            </a:endParaRPr>
          </a:p>
        </p:txBody>
      </p:sp>
      <p:pic>
        <p:nvPicPr>
          <p:cNvPr id="43012" name="image2.png"/>
          <p:cNvPicPr>
            <a:picLocks noChangeAspect="1" noChangeArrowheads="1"/>
          </p:cNvPicPr>
          <p:nvPr/>
        </p:nvPicPr>
        <p:blipFill>
          <a:blip r:embed="rId2" cstate="print"/>
          <a:srcRect/>
          <a:stretch>
            <a:fillRect/>
          </a:stretch>
        </p:blipFill>
        <p:spPr bwMode="auto">
          <a:xfrm>
            <a:off x="9163050" y="0"/>
            <a:ext cx="2609850" cy="790575"/>
          </a:xfrm>
          <a:prstGeom prst="rect">
            <a:avLst/>
          </a:prstGeom>
          <a:noFill/>
          <a:ln w="9525">
            <a:noFill/>
            <a:miter lim="800000"/>
            <a:headEnd/>
            <a:tailEnd/>
          </a:ln>
        </p:spPr>
      </p:pic>
      <p:pic>
        <p:nvPicPr>
          <p:cNvPr id="43013" name="image1.png" descr="ÐÐ°ÑÑÐ¸Ð½ÐºÐ¸ Ð¿Ð¾ Ð·Ð°Ð¿ÑÐ¾ÑÑ erasmus+ logo transparent"/>
          <p:cNvPicPr>
            <a:picLocks noChangeAspect="1" noChangeArrowheads="1"/>
          </p:cNvPicPr>
          <p:nvPr/>
        </p:nvPicPr>
        <p:blipFill>
          <a:blip r:embed="rId3" cstate="print"/>
          <a:srcRect/>
          <a:stretch>
            <a:fillRect/>
          </a:stretch>
        </p:blipFill>
        <p:spPr bwMode="auto">
          <a:xfrm>
            <a:off x="0" y="0"/>
            <a:ext cx="3079750" cy="6667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a:xfrm>
            <a:off x="4546600" y="0"/>
            <a:ext cx="4203700" cy="1690688"/>
          </a:xfrm>
        </p:spPr>
        <p:txBody>
          <a:bodyPr/>
          <a:lstStyle/>
          <a:p>
            <a:pPr algn="ctr" eaLnBrk="1" hangingPunct="1"/>
            <a:r>
              <a:rPr lang="ru-RU" sz="2000" b="1">
                <a:latin typeface="Times New Roman" pitchFamily="18" charset="0"/>
              </a:rPr>
              <a:t>Інтегроване управління </a:t>
            </a:r>
            <a:br>
              <a:rPr lang="ru-RU" sz="2000" b="1">
                <a:latin typeface="Times New Roman" pitchFamily="18" charset="0"/>
              </a:rPr>
            </a:br>
            <a:r>
              <a:rPr lang="ru-RU" sz="2000" b="1">
                <a:latin typeface="Times New Roman" pitchFamily="18" charset="0"/>
              </a:rPr>
              <a:t>туристичною дестинацією</a:t>
            </a:r>
            <a:br>
              <a:rPr lang="ru-RU" sz="2000" b="1">
                <a:latin typeface="Times New Roman" pitchFamily="18" charset="0"/>
              </a:rPr>
            </a:br>
            <a:r>
              <a:rPr lang="ru-RU" sz="2000" b="1">
                <a:latin typeface="Times New Roman" pitchFamily="18" charset="0"/>
              </a:rPr>
              <a:t>охоплює систему об’єктів, </a:t>
            </a:r>
            <a:br>
              <a:rPr lang="ru-RU" sz="2000" b="1">
                <a:latin typeface="Times New Roman" pitchFamily="18" charset="0"/>
              </a:rPr>
            </a:br>
            <a:r>
              <a:rPr lang="ru-RU" sz="2000" b="1">
                <a:latin typeface="Times New Roman" pitchFamily="18" charset="0"/>
              </a:rPr>
              <a:t>що обслуговують туристів, яке відображено на рисунку 1.</a:t>
            </a:r>
            <a:br>
              <a:rPr lang="ru-RU" sz="2000" b="1">
                <a:latin typeface="Times New Roman" pitchFamily="18" charset="0"/>
              </a:rPr>
            </a:br>
            <a:endParaRPr lang="ru-RU" sz="2000" b="1">
              <a:latin typeface="Times New Roman" pitchFamily="18" charset="0"/>
            </a:endParaRPr>
          </a:p>
        </p:txBody>
      </p:sp>
      <p:pic>
        <p:nvPicPr>
          <p:cNvPr id="16386" name="image2.png"/>
          <p:cNvPicPr>
            <a:picLocks noChangeAspect="1" noChangeArrowheads="1"/>
          </p:cNvPicPr>
          <p:nvPr/>
        </p:nvPicPr>
        <p:blipFill>
          <a:blip r:embed="rId2" cstate="print"/>
          <a:srcRect/>
          <a:stretch>
            <a:fillRect/>
          </a:stretch>
        </p:blipFill>
        <p:spPr bwMode="auto">
          <a:xfrm>
            <a:off x="9194800" y="0"/>
            <a:ext cx="2744788" cy="1658938"/>
          </a:xfrm>
          <a:prstGeom prst="rect">
            <a:avLst/>
          </a:prstGeom>
          <a:noFill/>
          <a:ln w="9525">
            <a:noFill/>
            <a:miter lim="800000"/>
            <a:headEnd/>
            <a:tailEnd/>
          </a:ln>
        </p:spPr>
      </p:pic>
      <p:pic>
        <p:nvPicPr>
          <p:cNvPr id="16387" name="image1.png" descr="ÐÐ°ÑÑÐ¸Ð½ÐºÐ¸ Ð¿Ð¾ Ð·Ð°Ð¿ÑÐ¾ÑÑ erasmus+ logo transparent"/>
          <p:cNvPicPr>
            <a:picLocks noGrp="1"/>
          </p:cNvPicPr>
          <p:nvPr>
            <p:ph idx="1"/>
          </p:nvPr>
        </p:nvPicPr>
        <p:blipFill>
          <a:blip r:embed="rId3" cstate="print"/>
          <a:srcRect/>
          <a:stretch>
            <a:fillRect/>
          </a:stretch>
        </p:blipFill>
        <p:spPr>
          <a:xfrm>
            <a:off x="34925" y="195263"/>
            <a:ext cx="4562475" cy="990600"/>
          </a:xfrm>
        </p:spPr>
      </p:pic>
      <p:sp>
        <p:nvSpPr>
          <p:cNvPr id="16389" name="Rectangle 5"/>
          <p:cNvSpPr>
            <a:spLocks noChangeArrowheads="1"/>
          </p:cNvSpPr>
          <p:nvPr/>
        </p:nvSpPr>
        <p:spPr bwMode="auto">
          <a:xfrm>
            <a:off x="152400" y="1546225"/>
            <a:ext cx="12039600" cy="5119688"/>
          </a:xfrm>
          <a:prstGeom prst="rect">
            <a:avLst/>
          </a:prstGeom>
          <a:noFill/>
          <a:ln w="9525">
            <a:noFill/>
            <a:miter lim="800000"/>
            <a:headEnd/>
            <a:tailEnd/>
          </a:ln>
          <a:effectLst/>
        </p:spPr>
        <p:txBody>
          <a:bodyPr>
            <a:spAutoFit/>
          </a:bodyPr>
          <a:lstStyle/>
          <a:p>
            <a:endParaRPr lang="ru-RU"/>
          </a:p>
          <a:p>
            <a:endParaRPr lang="ru-RU"/>
          </a:p>
          <a:p>
            <a:endParaRPr lang="ru-RU"/>
          </a:p>
          <a:p>
            <a:endParaRPr lang="ru-RU"/>
          </a:p>
          <a:p>
            <a:endParaRPr lang="ru-RU"/>
          </a:p>
          <a:p>
            <a:endParaRPr lang="ru-RU"/>
          </a:p>
          <a:p>
            <a:endParaRPr lang="ru-RU"/>
          </a:p>
          <a:p>
            <a:endParaRPr lang="ru-RU"/>
          </a:p>
          <a:p>
            <a:endParaRPr lang="ru-RU"/>
          </a:p>
          <a:p>
            <a:pPr algn="just"/>
            <a:endParaRPr lang="ru-RU" sz="2400">
              <a:latin typeface="Times New Roman" pitchFamily="18" charset="0"/>
            </a:endParaRPr>
          </a:p>
          <a:p>
            <a:pPr algn="just"/>
            <a:r>
              <a:rPr lang="ru-RU" sz="2400">
                <a:latin typeface="Times New Roman" pitchFamily="18" charset="0"/>
              </a:rPr>
              <a:t>Рисунок 1 – Управління об’єктами туристичної дестинації</a:t>
            </a:r>
          </a:p>
          <a:p>
            <a:pPr algn="just"/>
            <a:r>
              <a:rPr lang="ru-RU" sz="2400">
                <a:latin typeface="Times New Roman" pitchFamily="18" charset="0"/>
              </a:rPr>
              <a:t>Інтегроване управління туристичною дестинацією спрямовується на вирішення таких завдань: - збереження та примноження наявного туристичного потенціалу;</a:t>
            </a:r>
          </a:p>
          <a:p>
            <a:pPr algn="just"/>
            <a:r>
              <a:rPr lang="ru-RU" sz="2400">
                <a:latin typeface="Times New Roman" pitchFamily="18" charset="0"/>
              </a:rPr>
              <a:t>- забезпечення необхідних умов для організації обслуговування туристів; - організація та підтримка економічних зв’язків між підприємствами, задіяними у процесі туристичної діяльності; - забезпечення якості туристичних послуг, що виробляються.</a:t>
            </a:r>
          </a:p>
        </p:txBody>
      </p:sp>
      <p:sp>
        <p:nvSpPr>
          <p:cNvPr id="16392" name="AutoShape 8"/>
          <p:cNvSpPr>
            <a:spLocks noChangeArrowheads="1"/>
          </p:cNvSpPr>
          <p:nvPr/>
        </p:nvSpPr>
        <p:spPr bwMode="auto">
          <a:xfrm>
            <a:off x="2692400" y="2184400"/>
            <a:ext cx="5486400" cy="381000"/>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uk-UA"/>
              <a:t>Інтегроване управліня туристичною дестинацією</a:t>
            </a:r>
            <a:endParaRPr lang="ru-RU"/>
          </a:p>
        </p:txBody>
      </p:sp>
      <p:sp>
        <p:nvSpPr>
          <p:cNvPr id="16393" name="AutoShape 9"/>
          <p:cNvSpPr>
            <a:spLocks noChangeArrowheads="1"/>
          </p:cNvSpPr>
          <p:nvPr/>
        </p:nvSpPr>
        <p:spPr bwMode="auto">
          <a:xfrm>
            <a:off x="2654300" y="3009900"/>
            <a:ext cx="5486400" cy="381000"/>
          </a:xfrm>
          <a:prstGeom prst="flowChartAlternateProcess">
            <a:avLst/>
          </a:prstGeom>
          <a:solidFill>
            <a:schemeClr val="accent1"/>
          </a:solidFill>
          <a:ln w="9525">
            <a:solidFill>
              <a:schemeClr val="tx1"/>
            </a:solidFill>
            <a:miter lim="800000"/>
            <a:headEnd/>
            <a:tailEnd/>
          </a:ln>
          <a:effectLst/>
        </p:spPr>
        <p:txBody>
          <a:bodyPr wrap="none" anchor="ctr"/>
          <a:lstStyle/>
          <a:p>
            <a:pPr algn="ctr"/>
            <a:r>
              <a:rPr lang="uk-UA">
                <a:cs typeface="Arial" charset="0"/>
              </a:rPr>
              <a:t>О’єкти обслуговування туристів</a:t>
            </a:r>
          </a:p>
        </p:txBody>
      </p:sp>
      <p:sp>
        <p:nvSpPr>
          <p:cNvPr id="16394" name="AutoShape 10"/>
          <p:cNvSpPr>
            <a:spLocks noChangeArrowheads="1"/>
          </p:cNvSpPr>
          <p:nvPr/>
        </p:nvSpPr>
        <p:spPr bwMode="auto">
          <a:xfrm>
            <a:off x="2438400" y="3835400"/>
            <a:ext cx="1460500" cy="609600"/>
          </a:xfrm>
          <a:prstGeom prst="flowChartProcess">
            <a:avLst/>
          </a:prstGeom>
          <a:solidFill>
            <a:schemeClr val="accent1"/>
          </a:solidFill>
          <a:ln w="9525">
            <a:solidFill>
              <a:schemeClr val="tx1"/>
            </a:solidFill>
            <a:miter lim="800000"/>
            <a:headEnd/>
            <a:tailEnd/>
          </a:ln>
          <a:effectLst/>
        </p:spPr>
        <p:txBody>
          <a:bodyPr wrap="none" anchor="ctr"/>
          <a:lstStyle/>
          <a:p>
            <a:pPr algn="ctr"/>
            <a:r>
              <a:rPr lang="uk-UA"/>
              <a:t>Атракції</a:t>
            </a:r>
            <a:endParaRPr lang="ru-RU"/>
          </a:p>
        </p:txBody>
      </p:sp>
      <p:sp>
        <p:nvSpPr>
          <p:cNvPr id="16395" name="AutoShape 11"/>
          <p:cNvSpPr>
            <a:spLocks noChangeArrowheads="1"/>
          </p:cNvSpPr>
          <p:nvPr/>
        </p:nvSpPr>
        <p:spPr bwMode="auto">
          <a:xfrm>
            <a:off x="4978400" y="3810000"/>
            <a:ext cx="1638300" cy="609600"/>
          </a:xfrm>
          <a:prstGeom prst="flowChartProcess">
            <a:avLst/>
          </a:prstGeom>
          <a:solidFill>
            <a:schemeClr val="accent1"/>
          </a:solidFill>
          <a:ln w="9525">
            <a:solidFill>
              <a:schemeClr val="tx1"/>
            </a:solidFill>
            <a:miter lim="800000"/>
            <a:headEnd/>
            <a:tailEnd/>
          </a:ln>
          <a:effectLst/>
        </p:spPr>
        <p:txBody>
          <a:bodyPr wrap="none" anchor="ctr"/>
          <a:lstStyle/>
          <a:p>
            <a:pPr algn="ctr"/>
            <a:r>
              <a:rPr lang="uk-UA"/>
              <a:t>Інфраструктура </a:t>
            </a:r>
          </a:p>
          <a:p>
            <a:pPr algn="ctr"/>
            <a:r>
              <a:rPr lang="uk-UA"/>
              <a:t>розваг</a:t>
            </a:r>
            <a:endParaRPr lang="ru-RU"/>
          </a:p>
        </p:txBody>
      </p:sp>
      <p:sp>
        <p:nvSpPr>
          <p:cNvPr id="16396" name="AutoShape 12"/>
          <p:cNvSpPr>
            <a:spLocks noChangeArrowheads="1"/>
          </p:cNvSpPr>
          <p:nvPr/>
        </p:nvSpPr>
        <p:spPr bwMode="auto">
          <a:xfrm>
            <a:off x="7874000" y="3873500"/>
            <a:ext cx="1524000" cy="609600"/>
          </a:xfrm>
          <a:prstGeom prst="flowChartProcess">
            <a:avLst/>
          </a:prstGeom>
          <a:solidFill>
            <a:schemeClr val="accent1"/>
          </a:solidFill>
          <a:ln w="9525">
            <a:solidFill>
              <a:schemeClr val="tx1"/>
            </a:solidFill>
            <a:miter lim="800000"/>
            <a:headEnd/>
            <a:tailEnd/>
          </a:ln>
          <a:effectLst/>
        </p:spPr>
        <p:txBody>
          <a:bodyPr wrap="none" anchor="ctr"/>
          <a:lstStyle/>
          <a:p>
            <a:pPr algn="ctr"/>
            <a:r>
              <a:rPr lang="uk-UA"/>
              <a:t>Транспорт</a:t>
            </a:r>
            <a:endParaRPr lang="ru-RU"/>
          </a:p>
        </p:txBody>
      </p:sp>
      <p:sp>
        <p:nvSpPr>
          <p:cNvPr id="16397" name="AutoShape 13"/>
          <p:cNvSpPr>
            <a:spLocks noChangeArrowheads="1"/>
          </p:cNvSpPr>
          <p:nvPr/>
        </p:nvSpPr>
        <p:spPr bwMode="auto">
          <a:xfrm>
            <a:off x="228600" y="3708400"/>
            <a:ext cx="1955800" cy="698500"/>
          </a:xfrm>
          <a:prstGeom prst="flowChartProcess">
            <a:avLst/>
          </a:prstGeom>
          <a:solidFill>
            <a:schemeClr val="accent1"/>
          </a:solidFill>
          <a:ln w="9525">
            <a:solidFill>
              <a:schemeClr val="tx1"/>
            </a:solidFill>
            <a:miter lim="800000"/>
            <a:headEnd/>
            <a:tailEnd/>
          </a:ln>
          <a:effectLst/>
        </p:spPr>
        <p:txBody>
          <a:bodyPr wrap="none" anchor="ctr"/>
          <a:lstStyle/>
          <a:p>
            <a:pPr algn="ctr"/>
            <a:r>
              <a:rPr lang="uk-UA"/>
              <a:t>Іфраструктура </a:t>
            </a:r>
          </a:p>
          <a:p>
            <a:pPr algn="ctr"/>
            <a:r>
              <a:rPr lang="uk-UA"/>
              <a:t>обслуговування</a:t>
            </a:r>
            <a:endParaRPr lang="ru-RU"/>
          </a:p>
        </p:txBody>
      </p:sp>
      <p:sp>
        <p:nvSpPr>
          <p:cNvPr id="16398" name="AutoShape 14"/>
          <p:cNvSpPr>
            <a:spLocks noChangeArrowheads="1"/>
          </p:cNvSpPr>
          <p:nvPr/>
        </p:nvSpPr>
        <p:spPr bwMode="auto">
          <a:xfrm>
            <a:off x="10248900" y="3822700"/>
            <a:ext cx="1625600" cy="673100"/>
          </a:xfrm>
          <a:prstGeom prst="flowChartProcess">
            <a:avLst/>
          </a:prstGeom>
          <a:solidFill>
            <a:schemeClr val="accent1"/>
          </a:solidFill>
          <a:ln w="9525">
            <a:solidFill>
              <a:schemeClr val="tx1"/>
            </a:solidFill>
            <a:miter lim="800000"/>
            <a:headEnd/>
            <a:tailEnd/>
          </a:ln>
          <a:effectLst/>
        </p:spPr>
        <p:txBody>
          <a:bodyPr wrap="none" anchor="ctr"/>
          <a:lstStyle/>
          <a:p>
            <a:pPr algn="ctr"/>
            <a:r>
              <a:rPr lang="uk-UA"/>
              <a:t>Соціальна </a:t>
            </a:r>
          </a:p>
          <a:p>
            <a:pPr algn="ctr"/>
            <a:r>
              <a:rPr lang="uk-UA"/>
              <a:t>інфраструктура</a:t>
            </a:r>
            <a:endParaRPr lang="ru-RU"/>
          </a:p>
        </p:txBody>
      </p:sp>
      <p:sp>
        <p:nvSpPr>
          <p:cNvPr id="16408" name="Line 24"/>
          <p:cNvSpPr>
            <a:spLocks noChangeShapeType="1"/>
          </p:cNvSpPr>
          <p:nvPr/>
        </p:nvSpPr>
        <p:spPr bwMode="auto">
          <a:xfrm>
            <a:off x="5245100" y="2590800"/>
            <a:ext cx="0" cy="431800"/>
          </a:xfrm>
          <a:prstGeom prst="line">
            <a:avLst/>
          </a:prstGeom>
          <a:noFill/>
          <a:ln w="9525">
            <a:solidFill>
              <a:schemeClr val="tx1"/>
            </a:solidFill>
            <a:round/>
            <a:headEnd/>
            <a:tailEnd type="triangle" w="med" len="med"/>
          </a:ln>
          <a:effectLst/>
        </p:spPr>
        <p:txBody>
          <a:bodyPr/>
          <a:lstStyle/>
          <a:p>
            <a:endParaRPr lang="ru-RU"/>
          </a:p>
        </p:txBody>
      </p:sp>
      <p:sp>
        <p:nvSpPr>
          <p:cNvPr id="16413" name="Line 29"/>
          <p:cNvSpPr>
            <a:spLocks noChangeShapeType="1"/>
          </p:cNvSpPr>
          <p:nvPr/>
        </p:nvSpPr>
        <p:spPr bwMode="auto">
          <a:xfrm flipH="1">
            <a:off x="2171700" y="3429000"/>
            <a:ext cx="3175000" cy="266700"/>
          </a:xfrm>
          <a:prstGeom prst="line">
            <a:avLst/>
          </a:prstGeom>
          <a:noFill/>
          <a:ln w="9525">
            <a:solidFill>
              <a:schemeClr val="tx1"/>
            </a:solidFill>
            <a:round/>
            <a:headEnd/>
            <a:tailEnd type="triangle" w="med" len="med"/>
          </a:ln>
          <a:effectLst/>
        </p:spPr>
        <p:txBody>
          <a:bodyPr/>
          <a:lstStyle/>
          <a:p>
            <a:endParaRPr lang="ru-RU"/>
          </a:p>
        </p:txBody>
      </p:sp>
      <p:sp>
        <p:nvSpPr>
          <p:cNvPr id="16414" name="Line 30"/>
          <p:cNvSpPr>
            <a:spLocks noChangeShapeType="1"/>
          </p:cNvSpPr>
          <p:nvPr/>
        </p:nvSpPr>
        <p:spPr bwMode="auto">
          <a:xfrm>
            <a:off x="5308600" y="3378200"/>
            <a:ext cx="4953000" cy="444500"/>
          </a:xfrm>
          <a:prstGeom prst="line">
            <a:avLst/>
          </a:prstGeom>
          <a:noFill/>
          <a:ln w="9525">
            <a:solidFill>
              <a:schemeClr val="tx1"/>
            </a:solidFill>
            <a:round/>
            <a:headEnd/>
            <a:tailEnd type="triangle" w="med" len="med"/>
          </a:ln>
          <a:effectLst/>
        </p:spPr>
        <p:txBody>
          <a:bodyPr/>
          <a:lstStyle/>
          <a:p>
            <a:endParaRPr lang="ru-RU"/>
          </a:p>
        </p:txBody>
      </p:sp>
      <p:sp>
        <p:nvSpPr>
          <p:cNvPr id="16415" name="Line 31"/>
          <p:cNvSpPr>
            <a:spLocks noChangeShapeType="1"/>
          </p:cNvSpPr>
          <p:nvPr/>
        </p:nvSpPr>
        <p:spPr bwMode="auto">
          <a:xfrm flipH="1">
            <a:off x="3098800" y="3390900"/>
            <a:ext cx="2222500" cy="444500"/>
          </a:xfrm>
          <a:prstGeom prst="line">
            <a:avLst/>
          </a:prstGeom>
          <a:noFill/>
          <a:ln w="9525">
            <a:solidFill>
              <a:schemeClr val="tx1"/>
            </a:solidFill>
            <a:round/>
            <a:headEnd/>
            <a:tailEnd type="triangle" w="med" len="med"/>
          </a:ln>
          <a:effectLst/>
        </p:spPr>
        <p:txBody>
          <a:bodyPr/>
          <a:lstStyle/>
          <a:p>
            <a:endParaRPr lang="ru-RU"/>
          </a:p>
        </p:txBody>
      </p:sp>
      <p:sp>
        <p:nvSpPr>
          <p:cNvPr id="16416" name="Line 32"/>
          <p:cNvSpPr>
            <a:spLocks noChangeShapeType="1"/>
          </p:cNvSpPr>
          <p:nvPr/>
        </p:nvSpPr>
        <p:spPr bwMode="auto">
          <a:xfrm>
            <a:off x="5334000" y="3378200"/>
            <a:ext cx="406400" cy="431800"/>
          </a:xfrm>
          <a:prstGeom prst="line">
            <a:avLst/>
          </a:prstGeom>
          <a:noFill/>
          <a:ln w="9525">
            <a:solidFill>
              <a:schemeClr val="tx1"/>
            </a:solidFill>
            <a:round/>
            <a:headEnd/>
            <a:tailEnd type="triangle" w="med" len="med"/>
          </a:ln>
          <a:effectLst/>
        </p:spPr>
        <p:txBody>
          <a:bodyPr/>
          <a:lstStyle/>
          <a:p>
            <a:endParaRPr lang="ru-RU"/>
          </a:p>
        </p:txBody>
      </p:sp>
      <p:sp>
        <p:nvSpPr>
          <p:cNvPr id="16418" name="Line 34"/>
          <p:cNvSpPr>
            <a:spLocks noChangeShapeType="1"/>
          </p:cNvSpPr>
          <p:nvPr/>
        </p:nvSpPr>
        <p:spPr bwMode="auto">
          <a:xfrm>
            <a:off x="5346700" y="3378200"/>
            <a:ext cx="3251200" cy="482600"/>
          </a:xfrm>
          <a:prstGeom prst="line">
            <a:avLst/>
          </a:prstGeom>
          <a:noFill/>
          <a:ln w="9525">
            <a:solidFill>
              <a:schemeClr val="tx1"/>
            </a:solidFill>
            <a:round/>
            <a:headEnd/>
            <a:tailEnd type="triangle" w="med" len="med"/>
          </a:ln>
          <a:effectLst/>
        </p:spPr>
        <p:txBody>
          <a:bodyPr/>
          <a:lstStyle/>
          <a:p>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a:xfrm>
            <a:off x="0" y="0"/>
            <a:ext cx="12192000" cy="1690688"/>
          </a:xfrm>
        </p:spPr>
        <p:txBody>
          <a:bodyPr/>
          <a:lstStyle/>
          <a:p>
            <a:pPr algn="ctr" eaLnBrk="1" hangingPunct="1"/>
            <a:r>
              <a:rPr lang="uk-UA"/>
              <a:t>.Європейський </a:t>
            </a:r>
            <a:br>
              <a:rPr lang="uk-UA"/>
            </a:br>
            <a:r>
              <a:rPr lang="uk-UA"/>
              <a:t>досвід</a:t>
            </a:r>
            <a:endParaRPr lang="ru-RU"/>
          </a:p>
        </p:txBody>
      </p:sp>
      <p:pic>
        <p:nvPicPr>
          <p:cNvPr id="17410" name="image2.png"/>
          <p:cNvPicPr>
            <a:picLocks noChangeAspect="1" noChangeArrowheads="1"/>
          </p:cNvPicPr>
          <p:nvPr/>
        </p:nvPicPr>
        <p:blipFill>
          <a:blip r:embed="rId2" cstate="print"/>
          <a:srcRect/>
          <a:stretch>
            <a:fillRect/>
          </a:stretch>
        </p:blipFill>
        <p:spPr bwMode="auto">
          <a:xfrm>
            <a:off x="9404350" y="-134938"/>
            <a:ext cx="2609850" cy="1658938"/>
          </a:xfrm>
          <a:prstGeom prst="rect">
            <a:avLst/>
          </a:prstGeom>
          <a:noFill/>
          <a:ln w="9525">
            <a:noFill/>
            <a:miter lim="800000"/>
            <a:headEnd/>
            <a:tailEnd/>
          </a:ln>
        </p:spPr>
      </p:pic>
      <p:pic>
        <p:nvPicPr>
          <p:cNvPr id="17411" name="image1.png" descr="ÐÐ°ÑÑÐ¸Ð½ÐºÐ¸ Ð¿Ð¾ Ð·Ð°Ð¿ÑÐ¾ÑÑ erasmus+ logo transparent"/>
          <p:cNvPicPr>
            <a:picLocks noGrp="1"/>
          </p:cNvPicPr>
          <p:nvPr>
            <p:ph idx="1"/>
          </p:nvPr>
        </p:nvPicPr>
        <p:blipFill>
          <a:blip r:embed="rId3" cstate="print"/>
          <a:srcRect/>
          <a:stretch>
            <a:fillRect/>
          </a:stretch>
        </p:blipFill>
        <p:spPr>
          <a:xfrm>
            <a:off x="139700" y="200025"/>
            <a:ext cx="4562475" cy="990600"/>
          </a:xfrm>
        </p:spPr>
      </p:pic>
      <p:sp>
        <p:nvSpPr>
          <p:cNvPr id="17414" name="Rectangle 6"/>
          <p:cNvSpPr>
            <a:spLocks noChangeArrowheads="1"/>
          </p:cNvSpPr>
          <p:nvPr/>
        </p:nvSpPr>
        <p:spPr bwMode="auto">
          <a:xfrm>
            <a:off x="0" y="1617663"/>
            <a:ext cx="12192000" cy="5203825"/>
          </a:xfrm>
          <a:prstGeom prst="rect">
            <a:avLst/>
          </a:prstGeom>
          <a:noFill/>
          <a:ln w="9525">
            <a:noFill/>
            <a:miter lim="800000"/>
            <a:headEnd/>
            <a:tailEnd/>
          </a:ln>
          <a:effectLst/>
        </p:spPr>
        <p:txBody>
          <a:bodyPr>
            <a:spAutoFit/>
          </a:bodyPr>
          <a:lstStyle/>
          <a:p>
            <a:pPr algn="just"/>
            <a:r>
              <a:rPr lang="ru-RU" sz="2400">
                <a:latin typeface="Times New Roman" pitchFamily="18" charset="0"/>
              </a:rPr>
              <a:t>свідчить, що практичне використання концепцій конкурентоспроможності дестинації проявляється в розробці програм і стратегій розвитку локальних адміністративних одиниць (громад, округів, провінцій) як територій, привабливих для кваліфікованих кадрів і вибагливих споживачів. Локальні адміністративні одиниці виступають у ролі туристичних дестинацій, а туризм розглядається як форма розширення збуту місцевих товарів і послуг. В умовах посиленої конкуренції дестинації підвищують свою конкурентоспроможність тільки реалізуючи механізм послідовного накопичення компетенції, інновацій, якості обслуговування, що приводить до отримання необхідних обсягів доходів заради забезпечення гідного рівня життя місцевого населення. Першу регіональну туристичну організацію було створено в місті Сент-Моріц (Швейцарія) в 1864 р. А вже в 1879 році муніципальні органи міста Блекпула (Англія) вибороли право стягувати податок з власності для фінансування реклами місцевих пам'яток. Таким чином було закладено один з основних принципів в організації роботи подібних структур, а саме </a:t>
            </a:r>
            <a:r>
              <a:rPr lang="ru-RU" sz="2400" i="1">
                <a:latin typeface="Times New Roman" pitchFamily="18" charset="0"/>
              </a:rPr>
              <a:t>– </a:t>
            </a:r>
            <a:r>
              <a:rPr lang="ru-RU" sz="2400">
                <a:latin typeface="Times New Roman" pitchFamily="18" charset="0"/>
              </a:rPr>
              <a:t>державне фінансування</a:t>
            </a:r>
            <a:r>
              <a:rPr lang="ru-RU"/>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a:xfrm>
            <a:off x="0" y="0"/>
            <a:ext cx="11861800" cy="1893888"/>
          </a:xfrm>
        </p:spPr>
        <p:txBody>
          <a:bodyPr/>
          <a:lstStyle/>
          <a:p>
            <a:pPr algn="ctr" eaLnBrk="1" hangingPunct="1"/>
            <a:r>
              <a:rPr lang="ru-RU" sz="2400" b="1"/>
              <a:t>Рада з туризму</a:t>
            </a:r>
            <a:br>
              <a:rPr lang="ru-RU" sz="2400" b="1"/>
            </a:br>
            <a:r>
              <a:rPr lang="ru-RU" sz="2400" b="1"/>
              <a:t> Нової Зеландії </a:t>
            </a:r>
            <a:br>
              <a:rPr lang="ru-RU" sz="2400" b="1"/>
            </a:br>
            <a:r>
              <a:rPr lang="ru-RU" sz="2400" b="1"/>
              <a:t>(Tourism New Zealand)</a:t>
            </a:r>
          </a:p>
        </p:txBody>
      </p:sp>
      <p:pic>
        <p:nvPicPr>
          <p:cNvPr id="19458" name="image2.png"/>
          <p:cNvPicPr>
            <a:picLocks noGrp="1"/>
          </p:cNvPicPr>
          <p:nvPr>
            <p:ph idx="1"/>
          </p:nvPr>
        </p:nvPicPr>
        <p:blipFill>
          <a:blip r:embed="rId2" cstate="print"/>
          <a:srcRect/>
          <a:stretch>
            <a:fillRect/>
          </a:stretch>
        </p:blipFill>
        <p:spPr>
          <a:xfrm>
            <a:off x="8629650" y="0"/>
            <a:ext cx="3257550" cy="1676400"/>
          </a:xfrm>
        </p:spPr>
      </p:pic>
      <p:pic>
        <p:nvPicPr>
          <p:cNvPr id="19459" name="image1.png" descr="ÐÐ°ÑÑÐ¸Ð½ÐºÐ¸ Ð¿Ð¾ Ð·Ð°Ð¿ÑÐ¾ÑÑ erasmus+ logo transparent"/>
          <p:cNvPicPr>
            <a:picLocks noChangeAspect="1" noChangeArrowheads="1"/>
          </p:cNvPicPr>
          <p:nvPr/>
        </p:nvPicPr>
        <p:blipFill>
          <a:blip r:embed="rId3" cstate="print"/>
          <a:srcRect/>
          <a:stretch>
            <a:fillRect/>
          </a:stretch>
        </p:blipFill>
        <p:spPr bwMode="auto">
          <a:xfrm>
            <a:off x="128588" y="265113"/>
            <a:ext cx="3079750" cy="666750"/>
          </a:xfrm>
          <a:prstGeom prst="rect">
            <a:avLst/>
          </a:prstGeom>
          <a:noFill/>
          <a:ln w="9525">
            <a:noFill/>
            <a:miter lim="800000"/>
            <a:headEnd/>
            <a:tailEnd/>
          </a:ln>
        </p:spPr>
      </p:pic>
      <p:sp>
        <p:nvSpPr>
          <p:cNvPr id="19461" name="Rectangle 5"/>
          <p:cNvSpPr>
            <a:spLocks noChangeArrowheads="1"/>
          </p:cNvSpPr>
          <p:nvPr/>
        </p:nvSpPr>
        <p:spPr bwMode="auto">
          <a:xfrm>
            <a:off x="0" y="1617663"/>
            <a:ext cx="12192000" cy="4524315"/>
          </a:xfrm>
          <a:prstGeom prst="rect">
            <a:avLst/>
          </a:prstGeom>
          <a:noFill/>
          <a:ln w="9525">
            <a:noFill/>
            <a:miter lim="800000"/>
            <a:headEnd/>
            <a:tailEnd/>
          </a:ln>
          <a:effectLst/>
        </p:spPr>
        <p:txBody>
          <a:bodyPr>
            <a:spAutoFit/>
          </a:bodyPr>
          <a:lstStyle/>
          <a:p>
            <a:pPr algn="just"/>
            <a:r>
              <a:rPr lang="ru-RU" dirty="0" err="1">
                <a:latin typeface="Times New Roman" pitchFamily="18" charset="0"/>
              </a:rPr>
              <a:t>найстаріша</a:t>
            </a:r>
            <a:r>
              <a:rPr lang="ru-RU" dirty="0">
                <a:latin typeface="Times New Roman" pitchFamily="18" charset="0"/>
              </a:rPr>
              <a:t> </a:t>
            </a:r>
            <a:r>
              <a:rPr lang="ru-RU" dirty="0" err="1">
                <a:latin typeface="Times New Roman" pitchFamily="18" charset="0"/>
              </a:rPr>
              <a:t>організація</a:t>
            </a:r>
            <a:r>
              <a:rPr lang="ru-RU" dirty="0">
                <a:latin typeface="Times New Roman" pitchFamily="18" charset="0"/>
              </a:rPr>
              <a:t> з менеджменту </a:t>
            </a:r>
            <a:r>
              <a:rPr lang="ru-RU" dirty="0" err="1">
                <a:latin typeface="Times New Roman" pitchFamily="18" charset="0"/>
              </a:rPr>
              <a:t>дестинації</a:t>
            </a:r>
            <a:r>
              <a:rPr lang="ru-RU" dirty="0">
                <a:latin typeface="Times New Roman" pitchFamily="18" charset="0"/>
              </a:rPr>
              <a:t> в </a:t>
            </a:r>
            <a:r>
              <a:rPr lang="ru-RU" dirty="0" err="1">
                <a:latin typeface="Times New Roman" pitchFamily="18" charset="0"/>
              </a:rPr>
              <a:t>світі</a:t>
            </a:r>
            <a:r>
              <a:rPr lang="ru-RU" dirty="0">
                <a:latin typeface="Times New Roman" pitchFamily="18" charset="0"/>
              </a:rPr>
              <a:t>, </a:t>
            </a:r>
            <a:r>
              <a:rPr lang="ru-RU" dirty="0" err="1">
                <a:latin typeface="Times New Roman" pitchFamily="18" charset="0"/>
              </a:rPr>
              <a:t>відповідає</a:t>
            </a:r>
            <a:r>
              <a:rPr lang="ru-RU" dirty="0">
                <a:latin typeface="Times New Roman" pitchFamily="18" charset="0"/>
              </a:rPr>
              <a:t>:</a:t>
            </a:r>
          </a:p>
          <a:p>
            <a:pPr algn="just"/>
            <a:r>
              <a:rPr lang="ru-RU" dirty="0">
                <a:latin typeface="Times New Roman" pitchFamily="18" charset="0"/>
              </a:rPr>
              <a:t>1) за </a:t>
            </a:r>
            <a:r>
              <a:rPr lang="ru-RU" dirty="0" err="1">
                <a:latin typeface="Times New Roman" pitchFamily="18" charset="0"/>
              </a:rPr>
              <a:t>просування</a:t>
            </a:r>
            <a:r>
              <a:rPr lang="ru-RU" dirty="0">
                <a:latin typeface="Times New Roman" pitchFamily="18" charset="0"/>
              </a:rPr>
              <a:t> </a:t>
            </a:r>
            <a:r>
              <a:rPr lang="ru-RU" dirty="0" err="1">
                <a:latin typeface="Times New Roman" pitchFamily="18" charset="0"/>
              </a:rPr>
              <a:t>Нової</a:t>
            </a:r>
            <a:r>
              <a:rPr lang="ru-RU" dirty="0">
                <a:latin typeface="Times New Roman" pitchFamily="18" charset="0"/>
              </a:rPr>
              <a:t> </a:t>
            </a:r>
            <a:r>
              <a:rPr lang="ru-RU" dirty="0" err="1">
                <a:latin typeface="Times New Roman" pitchFamily="18" charset="0"/>
              </a:rPr>
              <a:t>Зеландії</a:t>
            </a:r>
            <a:r>
              <a:rPr lang="ru-RU" dirty="0">
                <a:latin typeface="Times New Roman" pitchFamily="18" charset="0"/>
              </a:rPr>
              <a:t> як </a:t>
            </a:r>
            <a:r>
              <a:rPr lang="ru-RU" dirty="0" err="1">
                <a:latin typeface="Times New Roman" pitchFamily="18" charset="0"/>
              </a:rPr>
              <a:t>міжнародної</a:t>
            </a:r>
            <a:r>
              <a:rPr lang="ru-RU" dirty="0">
                <a:latin typeface="Times New Roman" pitchFamily="18" charset="0"/>
              </a:rPr>
              <a:t> </a:t>
            </a:r>
            <a:r>
              <a:rPr lang="ru-RU" dirty="0" err="1">
                <a:latin typeface="Times New Roman" pitchFamily="18" charset="0"/>
              </a:rPr>
              <a:t>туристичної</a:t>
            </a:r>
            <a:r>
              <a:rPr lang="ru-RU" dirty="0">
                <a:latin typeface="Times New Roman" pitchFamily="18" charset="0"/>
              </a:rPr>
              <a:t> </a:t>
            </a:r>
            <a:r>
              <a:rPr lang="ru-RU" dirty="0" err="1">
                <a:latin typeface="Times New Roman" pitchFamily="18" charset="0"/>
              </a:rPr>
              <a:t>дестинації</a:t>
            </a:r>
            <a:r>
              <a:rPr lang="ru-RU" dirty="0">
                <a:latin typeface="Times New Roman" pitchFamily="18" charset="0"/>
              </a:rPr>
              <a:t> з метою </a:t>
            </a:r>
            <a:r>
              <a:rPr lang="ru-RU" dirty="0" err="1">
                <a:latin typeface="Times New Roman" pitchFamily="18" charset="0"/>
              </a:rPr>
              <a:t>отримання</a:t>
            </a:r>
            <a:r>
              <a:rPr lang="ru-RU" dirty="0">
                <a:latin typeface="Times New Roman" pitchFamily="18" charset="0"/>
              </a:rPr>
              <a:t> </a:t>
            </a:r>
            <a:r>
              <a:rPr lang="ru-RU" dirty="0" err="1">
                <a:latin typeface="Times New Roman" pitchFamily="18" charset="0"/>
              </a:rPr>
              <a:t>довгострокового</a:t>
            </a:r>
            <a:r>
              <a:rPr lang="ru-RU" dirty="0">
                <a:latin typeface="Times New Roman" pitchFamily="18" charset="0"/>
              </a:rPr>
              <a:t> </a:t>
            </a:r>
            <a:r>
              <a:rPr lang="ru-RU" dirty="0" err="1">
                <a:latin typeface="Times New Roman" pitchFamily="18" charset="0"/>
              </a:rPr>
              <a:t>прибутку</a:t>
            </a:r>
            <a:r>
              <a:rPr lang="ru-RU" dirty="0">
                <a:latin typeface="Times New Roman" pitchFamily="18" charset="0"/>
              </a:rPr>
              <a:t> і </a:t>
            </a:r>
            <a:r>
              <a:rPr lang="ru-RU" dirty="0" err="1">
                <a:latin typeface="Times New Roman" pitchFamily="18" charset="0"/>
              </a:rPr>
              <a:t>збільшення</a:t>
            </a:r>
            <a:r>
              <a:rPr lang="ru-RU" dirty="0">
                <a:latin typeface="Times New Roman" pitchFamily="18" charset="0"/>
              </a:rPr>
              <a:t> </a:t>
            </a:r>
            <a:r>
              <a:rPr lang="ru-RU" dirty="0" err="1">
                <a:latin typeface="Times New Roman" pitchFamily="18" charset="0"/>
              </a:rPr>
              <a:t>частки</a:t>
            </a:r>
            <a:r>
              <a:rPr lang="ru-RU" dirty="0">
                <a:latin typeface="Times New Roman" pitchFamily="18" charset="0"/>
              </a:rPr>
              <a:t> туризму в </a:t>
            </a:r>
            <a:r>
              <a:rPr lang="ru-RU" dirty="0" err="1">
                <a:latin typeface="Times New Roman" pitchFamily="18" charset="0"/>
              </a:rPr>
              <a:t>показниках</a:t>
            </a:r>
            <a:r>
              <a:rPr lang="ru-RU" dirty="0">
                <a:latin typeface="Times New Roman" pitchFamily="18" charset="0"/>
              </a:rPr>
              <a:t> </a:t>
            </a:r>
            <a:r>
              <a:rPr lang="ru-RU" dirty="0" err="1">
                <a:latin typeface="Times New Roman" pitchFamily="18" charset="0"/>
              </a:rPr>
              <a:t>економічного</a:t>
            </a:r>
            <a:r>
              <a:rPr lang="ru-RU" dirty="0">
                <a:latin typeface="Times New Roman" pitchFamily="18" charset="0"/>
              </a:rPr>
              <a:t> </a:t>
            </a:r>
            <a:r>
              <a:rPr lang="ru-RU" dirty="0" err="1">
                <a:latin typeface="Times New Roman" pitchFamily="18" charset="0"/>
              </a:rPr>
              <a:t>зростання</a:t>
            </a:r>
            <a:r>
              <a:rPr lang="ru-RU" dirty="0">
                <a:latin typeface="Times New Roman" pitchFamily="18" charset="0"/>
              </a:rPr>
              <a:t> </a:t>
            </a:r>
            <a:r>
              <a:rPr lang="ru-RU" dirty="0" err="1">
                <a:latin typeface="Times New Roman" pitchFamily="18" charset="0"/>
              </a:rPr>
              <a:t>країни</a:t>
            </a:r>
            <a:r>
              <a:rPr lang="ru-RU" dirty="0">
                <a:latin typeface="Times New Roman" pitchFamily="18" charset="0"/>
              </a:rPr>
              <a:t>. </a:t>
            </a:r>
            <a:r>
              <a:rPr lang="ru-RU" dirty="0" err="1">
                <a:latin typeface="Times New Roman" pitchFamily="18" charset="0"/>
              </a:rPr>
              <a:t>Просування</a:t>
            </a:r>
            <a:r>
              <a:rPr lang="ru-RU" dirty="0">
                <a:latin typeface="Times New Roman" pitchFamily="18" charset="0"/>
              </a:rPr>
              <a:t> </a:t>
            </a:r>
            <a:r>
              <a:rPr lang="ru-RU" dirty="0" err="1">
                <a:latin typeface="Times New Roman" pitchFamily="18" charset="0"/>
              </a:rPr>
              <a:t>здійснюється</a:t>
            </a:r>
            <a:r>
              <a:rPr lang="ru-RU" dirty="0">
                <a:latin typeface="Times New Roman" pitchFamily="18" charset="0"/>
              </a:rPr>
              <a:t> у </a:t>
            </a:r>
            <a:r>
              <a:rPr lang="ru-RU" dirty="0" err="1">
                <a:latin typeface="Times New Roman" pitchFamily="18" charset="0"/>
              </a:rPr>
              <a:t>вигляді</a:t>
            </a:r>
            <a:r>
              <a:rPr lang="ru-RU" dirty="0">
                <a:latin typeface="Times New Roman" pitchFamily="18" charset="0"/>
              </a:rPr>
              <a:t> </a:t>
            </a:r>
            <a:r>
              <a:rPr lang="ru-RU" dirty="0" err="1">
                <a:latin typeface="Times New Roman" pitchFamily="18" charset="0"/>
              </a:rPr>
              <a:t>маркетингової</a:t>
            </a:r>
            <a:r>
              <a:rPr lang="ru-RU" dirty="0">
                <a:latin typeface="Times New Roman" pitchFamily="18" charset="0"/>
              </a:rPr>
              <a:t> </a:t>
            </a:r>
            <a:r>
              <a:rPr lang="ru-RU" dirty="0" err="1">
                <a:latin typeface="Times New Roman" pitchFamily="18" charset="0"/>
              </a:rPr>
              <a:t>кампанії</a:t>
            </a:r>
            <a:r>
              <a:rPr lang="ru-RU" dirty="0">
                <a:latin typeface="Times New Roman" pitchFamily="18" charset="0"/>
              </a:rPr>
              <a:t> «100 % </a:t>
            </a:r>
            <a:r>
              <a:rPr lang="ru-RU" dirty="0" err="1">
                <a:latin typeface="Times New Roman" pitchFamily="18" charset="0"/>
              </a:rPr>
              <a:t>Pure</a:t>
            </a:r>
            <a:r>
              <a:rPr lang="ru-RU" dirty="0">
                <a:latin typeface="Times New Roman" pitchFamily="18" charset="0"/>
              </a:rPr>
              <a:t> </a:t>
            </a:r>
            <a:r>
              <a:rPr lang="ru-RU" dirty="0" err="1">
                <a:latin typeface="Times New Roman" pitchFamily="18" charset="0"/>
              </a:rPr>
              <a:t>New</a:t>
            </a:r>
            <a:r>
              <a:rPr lang="ru-RU" dirty="0">
                <a:latin typeface="Times New Roman" pitchFamily="18" charset="0"/>
              </a:rPr>
              <a:t> </a:t>
            </a:r>
            <a:r>
              <a:rPr lang="ru-RU" dirty="0" err="1">
                <a:latin typeface="Times New Roman" pitchFamily="18" charset="0"/>
              </a:rPr>
              <a:t>Zealand</a:t>
            </a:r>
            <a:r>
              <a:rPr lang="ru-RU" dirty="0">
                <a:latin typeface="Times New Roman" pitchFamily="18" charset="0"/>
              </a:rPr>
              <a:t>», </a:t>
            </a:r>
            <a:r>
              <a:rPr lang="ru-RU" dirty="0" err="1">
                <a:latin typeface="Times New Roman" pitchFamily="18" charset="0"/>
              </a:rPr>
              <a:t>що</a:t>
            </a:r>
            <a:r>
              <a:rPr lang="ru-RU" dirty="0">
                <a:latin typeface="Times New Roman" pitchFamily="18" charset="0"/>
              </a:rPr>
              <a:t> </a:t>
            </a:r>
            <a:r>
              <a:rPr lang="ru-RU" dirty="0" err="1">
                <a:latin typeface="Times New Roman" pitchFamily="18" charset="0"/>
              </a:rPr>
              <a:t>почалася</a:t>
            </a:r>
            <a:r>
              <a:rPr lang="ru-RU" dirty="0">
                <a:latin typeface="Times New Roman" pitchFamily="18" charset="0"/>
              </a:rPr>
              <a:t> в 1999 р. і </a:t>
            </a:r>
            <a:r>
              <a:rPr lang="ru-RU" dirty="0" err="1">
                <a:latin typeface="Times New Roman" pitchFamily="18" charset="0"/>
              </a:rPr>
              <a:t>зробила</a:t>
            </a:r>
            <a:r>
              <a:rPr lang="ru-RU" dirty="0">
                <a:latin typeface="Times New Roman" pitchFamily="18" charset="0"/>
              </a:rPr>
              <a:t> </a:t>
            </a:r>
            <a:r>
              <a:rPr lang="ru-RU" dirty="0" err="1">
                <a:latin typeface="Times New Roman" pitchFamily="18" charset="0"/>
              </a:rPr>
              <a:t>Нову</a:t>
            </a:r>
            <a:r>
              <a:rPr lang="ru-RU" dirty="0">
                <a:latin typeface="Times New Roman" pitchFamily="18" charset="0"/>
              </a:rPr>
              <a:t> </a:t>
            </a:r>
            <a:r>
              <a:rPr lang="ru-RU" dirty="0" err="1">
                <a:latin typeface="Times New Roman" pitchFamily="18" charset="0"/>
              </a:rPr>
              <a:t>Зеландію</a:t>
            </a:r>
            <a:r>
              <a:rPr lang="ru-RU" dirty="0">
                <a:latin typeface="Times New Roman" pitchFamily="18" charset="0"/>
              </a:rPr>
              <a:t> одним </a:t>
            </a:r>
            <a:r>
              <a:rPr lang="ru-RU" dirty="0" err="1">
                <a:latin typeface="Times New Roman" pitchFamily="18" charset="0"/>
              </a:rPr>
              <a:t>із</a:t>
            </a:r>
            <a:r>
              <a:rPr lang="ru-RU" dirty="0">
                <a:latin typeface="Times New Roman" pitchFamily="18" charset="0"/>
              </a:rPr>
              <a:t> </a:t>
            </a:r>
            <a:r>
              <a:rPr lang="ru-RU" dirty="0" err="1">
                <a:latin typeface="Times New Roman" pitchFamily="18" charset="0"/>
              </a:rPr>
              <a:t>найбільш</a:t>
            </a:r>
            <a:r>
              <a:rPr lang="ru-RU" dirty="0">
                <a:latin typeface="Times New Roman" pitchFamily="18" charset="0"/>
              </a:rPr>
              <a:t> </a:t>
            </a:r>
            <a:r>
              <a:rPr lang="ru-RU" dirty="0" err="1">
                <a:latin typeface="Times New Roman" pitchFamily="18" charset="0"/>
              </a:rPr>
              <a:t>пізнаваних</a:t>
            </a:r>
            <a:r>
              <a:rPr lang="ru-RU" dirty="0">
                <a:latin typeface="Times New Roman" pitchFamily="18" charset="0"/>
              </a:rPr>
              <a:t> і </a:t>
            </a:r>
            <a:r>
              <a:rPr lang="ru-RU" dirty="0" err="1">
                <a:latin typeface="Times New Roman" pitchFamily="18" charset="0"/>
              </a:rPr>
              <a:t>позитивних</a:t>
            </a:r>
            <a:r>
              <a:rPr lang="ru-RU" dirty="0">
                <a:latin typeface="Times New Roman" pitchFamily="18" charset="0"/>
              </a:rPr>
              <a:t> </a:t>
            </a:r>
            <a:r>
              <a:rPr lang="ru-RU" dirty="0" err="1">
                <a:latin typeface="Times New Roman" pitchFamily="18" charset="0"/>
              </a:rPr>
              <a:t>туристичних</a:t>
            </a:r>
            <a:r>
              <a:rPr lang="ru-RU" dirty="0">
                <a:latin typeface="Times New Roman" pitchFamily="18" charset="0"/>
              </a:rPr>
              <a:t> </a:t>
            </a:r>
            <a:r>
              <a:rPr lang="ru-RU" dirty="0" err="1">
                <a:latin typeface="Times New Roman" pitchFamily="18" charset="0"/>
              </a:rPr>
              <a:t>брендів</a:t>
            </a:r>
            <a:r>
              <a:rPr lang="ru-RU" dirty="0">
                <a:latin typeface="Times New Roman" pitchFamily="18" charset="0"/>
              </a:rPr>
              <a:t> у </a:t>
            </a:r>
            <a:r>
              <a:rPr lang="ru-RU" dirty="0" err="1">
                <a:latin typeface="Times New Roman" pitchFamily="18" charset="0"/>
              </a:rPr>
              <a:t>світі</a:t>
            </a:r>
            <a:r>
              <a:rPr lang="ru-RU" dirty="0">
                <a:latin typeface="Times New Roman" pitchFamily="18" charset="0"/>
              </a:rPr>
              <a:t>;</a:t>
            </a:r>
          </a:p>
          <a:p>
            <a:pPr algn="just"/>
            <a:r>
              <a:rPr lang="ru-RU" dirty="0">
                <a:latin typeface="Times New Roman" pitchFamily="18" charset="0"/>
              </a:rPr>
              <a:t>2) за </a:t>
            </a:r>
            <a:r>
              <a:rPr lang="ru-RU" dirty="0" err="1">
                <a:latin typeface="Times New Roman" pitchFamily="18" charset="0"/>
              </a:rPr>
              <a:t>розробку</a:t>
            </a:r>
            <a:r>
              <a:rPr lang="ru-RU" dirty="0">
                <a:latin typeface="Times New Roman" pitchFamily="18" charset="0"/>
              </a:rPr>
              <a:t> та </a:t>
            </a:r>
            <a:r>
              <a:rPr lang="ru-RU" dirty="0" err="1">
                <a:latin typeface="Times New Roman" pitchFamily="18" charset="0"/>
              </a:rPr>
              <a:t>реалізацію</a:t>
            </a:r>
            <a:r>
              <a:rPr lang="ru-RU" dirty="0">
                <a:latin typeface="Times New Roman" pitchFamily="18" charset="0"/>
              </a:rPr>
              <a:t> </a:t>
            </a:r>
            <a:r>
              <a:rPr lang="ru-RU" dirty="0" err="1">
                <a:latin typeface="Times New Roman" pitchFamily="18" charset="0"/>
              </a:rPr>
              <a:t>стратегій</a:t>
            </a:r>
            <a:r>
              <a:rPr lang="ru-RU" dirty="0">
                <a:latin typeface="Times New Roman" pitchFamily="18" charset="0"/>
              </a:rPr>
              <a:t> </a:t>
            </a:r>
            <a:r>
              <a:rPr lang="ru-RU" dirty="0" err="1">
                <a:latin typeface="Times New Roman" pitchFamily="18" charset="0"/>
              </a:rPr>
              <a:t>розвитку</a:t>
            </a:r>
            <a:r>
              <a:rPr lang="ru-RU" dirty="0">
                <a:latin typeface="Times New Roman" pitchFamily="18" charset="0"/>
              </a:rPr>
              <a:t> туризму в </a:t>
            </a:r>
            <a:r>
              <a:rPr lang="ru-RU" dirty="0" err="1">
                <a:latin typeface="Times New Roman" pitchFamily="18" charset="0"/>
              </a:rPr>
              <a:t>Новій</a:t>
            </a:r>
            <a:r>
              <a:rPr lang="ru-RU" dirty="0">
                <a:latin typeface="Times New Roman" pitchFamily="18" charset="0"/>
              </a:rPr>
              <a:t> </a:t>
            </a:r>
            <a:r>
              <a:rPr lang="ru-RU" dirty="0" err="1">
                <a:latin typeface="Times New Roman" pitchFamily="18" charset="0"/>
              </a:rPr>
              <a:t>Зеландії</a:t>
            </a:r>
            <a:r>
              <a:rPr lang="ru-RU" dirty="0">
                <a:latin typeface="Times New Roman" pitchFamily="18" charset="0"/>
              </a:rPr>
              <a:t>, </a:t>
            </a:r>
            <a:r>
              <a:rPr lang="ru-RU" dirty="0" err="1">
                <a:latin typeface="Times New Roman" pitchFamily="18" charset="0"/>
              </a:rPr>
              <a:t>консультування</a:t>
            </a:r>
            <a:r>
              <a:rPr lang="ru-RU" dirty="0">
                <a:latin typeface="Times New Roman" pitchFamily="18" charset="0"/>
              </a:rPr>
              <a:t> та </a:t>
            </a:r>
            <a:r>
              <a:rPr lang="ru-RU" dirty="0" err="1">
                <a:latin typeface="Times New Roman" pitchFamily="18" charset="0"/>
              </a:rPr>
              <a:t>вироблення</a:t>
            </a:r>
            <a:r>
              <a:rPr lang="ru-RU" dirty="0">
                <a:latin typeface="Times New Roman" pitchFamily="18" charset="0"/>
              </a:rPr>
              <a:t> </a:t>
            </a:r>
            <a:r>
              <a:rPr lang="ru-RU" dirty="0" err="1">
                <a:latin typeface="Times New Roman" pitchFamily="18" charset="0"/>
              </a:rPr>
              <a:t>рекомендацій</a:t>
            </a:r>
            <a:r>
              <a:rPr lang="ru-RU" dirty="0">
                <a:latin typeface="Times New Roman" pitchFamily="18" charset="0"/>
              </a:rPr>
              <a:t> для уряду </a:t>
            </a:r>
            <a:r>
              <a:rPr lang="ru-RU" dirty="0" err="1">
                <a:latin typeface="Times New Roman" pitchFamily="18" charset="0"/>
              </a:rPr>
              <a:t>Нової</a:t>
            </a:r>
            <a:r>
              <a:rPr lang="ru-RU" dirty="0">
                <a:latin typeface="Times New Roman" pitchFamily="18" charset="0"/>
              </a:rPr>
              <a:t> </a:t>
            </a:r>
            <a:r>
              <a:rPr lang="ru-RU" dirty="0" err="1">
                <a:latin typeface="Times New Roman" pitchFamily="18" charset="0"/>
              </a:rPr>
              <a:t>Зеландії</a:t>
            </a:r>
            <a:r>
              <a:rPr lang="ru-RU" dirty="0">
                <a:latin typeface="Times New Roman" pitchFamily="18" charset="0"/>
              </a:rPr>
              <a:t> та </a:t>
            </a:r>
            <a:r>
              <a:rPr lang="ru-RU" dirty="0" err="1">
                <a:latin typeface="Times New Roman" pitchFamily="18" charset="0"/>
              </a:rPr>
              <a:t>туристичної</a:t>
            </a:r>
            <a:r>
              <a:rPr lang="ru-RU" dirty="0">
                <a:latin typeface="Times New Roman" pitchFamily="18" charset="0"/>
              </a:rPr>
              <a:t> </a:t>
            </a:r>
            <a:r>
              <a:rPr lang="ru-RU" dirty="0" err="1">
                <a:latin typeface="Times New Roman" pitchFamily="18" charset="0"/>
              </a:rPr>
              <a:t>індустрії</a:t>
            </a:r>
            <a:r>
              <a:rPr lang="ru-RU" dirty="0">
                <a:latin typeface="Times New Roman" pitchFamily="18" charset="0"/>
              </a:rPr>
              <a:t> </a:t>
            </a:r>
            <a:r>
              <a:rPr lang="ru-RU" dirty="0" err="1">
                <a:latin typeface="Times New Roman" pitchFamily="18" charset="0"/>
              </a:rPr>
              <a:t>щодо</a:t>
            </a:r>
            <a:r>
              <a:rPr lang="ru-RU" dirty="0">
                <a:latin typeface="Times New Roman" pitchFamily="18" charset="0"/>
              </a:rPr>
              <a:t> </a:t>
            </a:r>
            <a:r>
              <a:rPr lang="ru-RU" dirty="0" err="1">
                <a:latin typeface="Times New Roman" pitchFamily="18" charset="0"/>
              </a:rPr>
              <a:t>реалізації</a:t>
            </a:r>
            <a:r>
              <a:rPr lang="ru-RU" dirty="0">
                <a:latin typeface="Times New Roman" pitchFamily="18" charset="0"/>
              </a:rPr>
              <a:t> </a:t>
            </a:r>
            <a:r>
              <a:rPr lang="ru-RU" dirty="0" err="1">
                <a:latin typeface="Times New Roman" pitchFamily="18" charset="0"/>
              </a:rPr>
              <a:t>цих</a:t>
            </a:r>
            <a:r>
              <a:rPr lang="ru-RU" dirty="0">
                <a:latin typeface="Times New Roman" pitchFamily="18" charset="0"/>
              </a:rPr>
              <a:t> </a:t>
            </a:r>
            <a:r>
              <a:rPr lang="ru-RU" dirty="0" err="1">
                <a:latin typeface="Times New Roman" pitchFamily="18" charset="0"/>
              </a:rPr>
              <a:t>стратегій</a:t>
            </a:r>
            <a:r>
              <a:rPr lang="ru-RU" dirty="0">
                <a:latin typeface="Times New Roman" pitchFamily="18" charset="0"/>
              </a:rPr>
              <a:t>;</a:t>
            </a:r>
          </a:p>
          <a:p>
            <a:pPr algn="just"/>
            <a:r>
              <a:rPr lang="ru-RU" dirty="0">
                <a:latin typeface="Times New Roman" pitchFamily="18" charset="0"/>
              </a:rPr>
              <a:t>3) за </a:t>
            </a:r>
            <a:r>
              <a:rPr lang="ru-RU" dirty="0" err="1">
                <a:latin typeface="Times New Roman" pitchFamily="18" charset="0"/>
              </a:rPr>
              <a:t>проведення</a:t>
            </a:r>
            <a:r>
              <a:rPr lang="ru-RU" dirty="0">
                <a:latin typeface="Times New Roman" pitchFamily="18" charset="0"/>
              </a:rPr>
              <a:t> </a:t>
            </a:r>
            <a:r>
              <a:rPr lang="ru-RU" dirty="0" err="1">
                <a:latin typeface="Times New Roman" pitchFamily="18" charset="0"/>
              </a:rPr>
              <a:t>масштабних</a:t>
            </a:r>
            <a:r>
              <a:rPr lang="ru-RU" dirty="0">
                <a:latin typeface="Times New Roman" pitchFamily="18" charset="0"/>
              </a:rPr>
              <a:t> </a:t>
            </a:r>
            <a:r>
              <a:rPr lang="ru-RU" dirty="0" err="1">
                <a:latin typeface="Times New Roman" pitchFamily="18" charset="0"/>
              </a:rPr>
              <a:t>маркетингових</a:t>
            </a:r>
            <a:r>
              <a:rPr lang="ru-RU" dirty="0">
                <a:latin typeface="Times New Roman" pitchFamily="18" charset="0"/>
              </a:rPr>
              <a:t> </a:t>
            </a:r>
            <a:r>
              <a:rPr lang="ru-RU" dirty="0" err="1">
                <a:latin typeface="Times New Roman" pitchFamily="18" charset="0"/>
              </a:rPr>
              <a:t>досліджень</a:t>
            </a:r>
            <a:r>
              <a:rPr lang="ru-RU" dirty="0">
                <a:latin typeface="Times New Roman" pitchFamily="18" charset="0"/>
              </a:rPr>
              <a:t> і </a:t>
            </a:r>
            <a:r>
              <a:rPr lang="ru-RU" dirty="0" err="1">
                <a:latin typeface="Times New Roman" pitchFamily="18" charset="0"/>
              </a:rPr>
              <a:t>збір</a:t>
            </a:r>
            <a:r>
              <a:rPr lang="ru-RU" dirty="0">
                <a:latin typeface="Times New Roman" pitchFamily="18" charset="0"/>
              </a:rPr>
              <a:t> статистики для </a:t>
            </a:r>
            <a:r>
              <a:rPr lang="ru-RU" dirty="0" err="1">
                <a:latin typeface="Times New Roman" pitchFamily="18" charset="0"/>
              </a:rPr>
              <a:t>досягнення</a:t>
            </a:r>
            <a:r>
              <a:rPr lang="ru-RU" dirty="0">
                <a:latin typeface="Times New Roman" pitchFamily="18" charset="0"/>
              </a:rPr>
              <a:t> </a:t>
            </a:r>
            <a:r>
              <a:rPr lang="ru-RU" dirty="0" err="1">
                <a:latin typeface="Times New Roman" pitchFamily="18" charset="0"/>
              </a:rPr>
              <a:t>максимальної</a:t>
            </a:r>
            <a:r>
              <a:rPr lang="ru-RU" dirty="0">
                <a:latin typeface="Times New Roman" pitchFamily="18" charset="0"/>
              </a:rPr>
              <a:t> </a:t>
            </a:r>
            <a:r>
              <a:rPr lang="ru-RU" dirty="0" err="1">
                <a:latin typeface="Times New Roman" pitchFamily="18" charset="0"/>
              </a:rPr>
              <a:t>відповідності</a:t>
            </a:r>
            <a:r>
              <a:rPr lang="ru-RU" dirty="0">
                <a:latin typeface="Times New Roman" pitchFamily="18" charset="0"/>
              </a:rPr>
              <a:t> </a:t>
            </a:r>
            <a:r>
              <a:rPr lang="ru-RU" dirty="0" err="1">
                <a:latin typeface="Times New Roman" pitchFamily="18" charset="0"/>
              </a:rPr>
              <a:t>отриманого</a:t>
            </a:r>
            <a:r>
              <a:rPr lang="ru-RU" dirty="0">
                <a:latin typeface="Times New Roman" pitchFamily="18" charset="0"/>
              </a:rPr>
              <a:t> </a:t>
            </a:r>
            <a:r>
              <a:rPr lang="ru-RU" dirty="0" err="1">
                <a:latin typeface="Times New Roman" pitchFamily="18" charset="0"/>
              </a:rPr>
              <a:t>туристичного</a:t>
            </a:r>
            <a:r>
              <a:rPr lang="ru-RU" dirty="0">
                <a:latin typeface="Times New Roman" pitchFamily="18" charset="0"/>
              </a:rPr>
              <a:t> </a:t>
            </a:r>
            <a:r>
              <a:rPr lang="ru-RU" dirty="0" err="1">
                <a:latin typeface="Times New Roman" pitchFamily="18" charset="0"/>
              </a:rPr>
              <a:t>досвіду</a:t>
            </a:r>
            <a:r>
              <a:rPr lang="ru-RU" dirty="0">
                <a:latin typeface="Times New Roman" pitchFamily="18" charset="0"/>
              </a:rPr>
              <a:t> </a:t>
            </a:r>
            <a:r>
              <a:rPr lang="ru-RU" dirty="0" err="1">
                <a:latin typeface="Times New Roman" pitchFamily="18" charset="0"/>
              </a:rPr>
              <a:t>очікуванням</a:t>
            </a:r>
            <a:r>
              <a:rPr lang="ru-RU" dirty="0">
                <a:latin typeface="Times New Roman" pitchFamily="18" charset="0"/>
              </a:rPr>
              <a:t> </a:t>
            </a:r>
            <a:r>
              <a:rPr lang="ru-RU" dirty="0" err="1">
                <a:latin typeface="Times New Roman" pitchFamily="18" charset="0"/>
              </a:rPr>
              <a:t>відвідувачів</a:t>
            </a:r>
            <a:r>
              <a:rPr lang="ru-RU" dirty="0">
                <a:latin typeface="Times New Roman" pitchFamily="18" charset="0"/>
              </a:rPr>
              <a:t> </a:t>
            </a:r>
            <a:r>
              <a:rPr lang="ru-RU" dirty="0" err="1">
                <a:latin typeface="Times New Roman" pitchFamily="18" charset="0"/>
              </a:rPr>
              <a:t>дестинації</a:t>
            </a:r>
            <a:r>
              <a:rPr lang="ru-RU" dirty="0">
                <a:latin typeface="Times New Roman" pitchFamily="18" charset="0"/>
              </a:rPr>
              <a:t>;</a:t>
            </a:r>
          </a:p>
          <a:p>
            <a:pPr algn="just"/>
            <a:r>
              <a:rPr lang="ru-RU" dirty="0">
                <a:latin typeface="Times New Roman" pitchFamily="18" charset="0"/>
              </a:rPr>
              <a:t>4) за менеджмент </a:t>
            </a:r>
            <a:r>
              <a:rPr lang="ru-RU" dirty="0" err="1">
                <a:latin typeface="Times New Roman" pitchFamily="18" charset="0"/>
              </a:rPr>
              <a:t>якості</a:t>
            </a:r>
            <a:r>
              <a:rPr lang="ru-RU" dirty="0">
                <a:latin typeface="Times New Roman" pitchFamily="18" charset="0"/>
              </a:rPr>
              <a:t> </a:t>
            </a:r>
            <a:r>
              <a:rPr lang="ru-RU" dirty="0" err="1">
                <a:latin typeface="Times New Roman" pitchFamily="18" charset="0"/>
              </a:rPr>
              <a:t>туристичного</a:t>
            </a:r>
            <a:r>
              <a:rPr lang="ru-RU" dirty="0">
                <a:latin typeface="Times New Roman" pitchFamily="18" charset="0"/>
              </a:rPr>
              <a:t> продукту </a:t>
            </a:r>
            <a:r>
              <a:rPr lang="ru-RU" dirty="0" err="1">
                <a:latin typeface="Times New Roman" pitchFamily="18" charset="0"/>
              </a:rPr>
              <a:t>дестинації</a:t>
            </a:r>
            <a:r>
              <a:rPr lang="ru-RU" dirty="0">
                <a:latin typeface="Times New Roman" pitchFamily="18" charset="0"/>
              </a:rPr>
              <a:t> </a:t>
            </a:r>
            <a:r>
              <a:rPr lang="ru-RU" dirty="0" err="1">
                <a:latin typeface="Times New Roman" pitchFamily="18" charset="0"/>
              </a:rPr>
              <a:t>засобами</a:t>
            </a:r>
            <a:r>
              <a:rPr lang="ru-RU" dirty="0">
                <a:latin typeface="Times New Roman" pitchFamily="18" charset="0"/>
              </a:rPr>
              <a:t> </a:t>
            </a:r>
            <a:r>
              <a:rPr lang="ru-RU" dirty="0" err="1">
                <a:latin typeface="Times New Roman" pitchFamily="18" charset="0"/>
              </a:rPr>
              <a:t>програми</a:t>
            </a:r>
            <a:r>
              <a:rPr lang="ru-RU" dirty="0">
                <a:latin typeface="Times New Roman" pitchFamily="18" charset="0"/>
              </a:rPr>
              <a:t> </a:t>
            </a:r>
            <a:r>
              <a:rPr lang="ru-RU" dirty="0" err="1">
                <a:latin typeface="Times New Roman" pitchFamily="18" charset="0"/>
              </a:rPr>
              <a:t>акредитації</a:t>
            </a:r>
            <a:r>
              <a:rPr lang="ru-RU" dirty="0">
                <a:latin typeface="Times New Roman" pitchFamily="18" charset="0"/>
              </a:rPr>
              <a:t> </a:t>
            </a:r>
            <a:r>
              <a:rPr lang="ru-RU" dirty="0" err="1">
                <a:latin typeface="Times New Roman" pitchFamily="18" charset="0"/>
              </a:rPr>
              <a:t>якості</a:t>
            </a:r>
            <a:r>
              <a:rPr lang="ru-RU" dirty="0">
                <a:latin typeface="Times New Roman" pitchFamily="18" charset="0"/>
              </a:rPr>
              <a:t> </a:t>
            </a:r>
            <a:r>
              <a:rPr lang="ru-RU" dirty="0" err="1">
                <a:latin typeface="Times New Roman" pitchFamily="18" charset="0"/>
              </a:rPr>
              <a:t>підприємств</a:t>
            </a:r>
            <a:r>
              <a:rPr lang="ru-RU" dirty="0">
                <a:latin typeface="Times New Roman" pitchFamily="18" charset="0"/>
              </a:rPr>
              <a:t> </a:t>
            </a:r>
            <a:r>
              <a:rPr lang="ru-RU" dirty="0" err="1">
                <a:latin typeface="Times New Roman" pitchFamily="18" charset="0"/>
              </a:rPr>
              <a:t>індустрії</a:t>
            </a:r>
            <a:r>
              <a:rPr lang="ru-RU" dirty="0">
                <a:latin typeface="Times New Roman" pitchFamily="18" charset="0"/>
              </a:rPr>
              <a:t> туризму «</a:t>
            </a:r>
            <a:r>
              <a:rPr lang="ru-RU" dirty="0" err="1">
                <a:latin typeface="Times New Roman" pitchFamily="18" charset="0"/>
              </a:rPr>
              <a:t>Qualmark</a:t>
            </a:r>
            <a:r>
              <a:rPr lang="ru-RU" dirty="0">
                <a:latin typeface="Times New Roman" pitchFamily="18" charset="0"/>
              </a:rPr>
              <a:t>», </a:t>
            </a:r>
            <a:r>
              <a:rPr lang="ru-RU" dirty="0" err="1">
                <a:latin typeface="Times New Roman" pitchFamily="18" charset="0"/>
              </a:rPr>
              <a:t>що</a:t>
            </a:r>
            <a:r>
              <a:rPr lang="ru-RU" dirty="0">
                <a:latin typeface="Times New Roman" pitchFamily="18" charset="0"/>
              </a:rPr>
              <a:t> </a:t>
            </a:r>
            <a:r>
              <a:rPr lang="ru-RU" dirty="0" err="1">
                <a:latin typeface="Times New Roman" pitchFamily="18" charset="0"/>
              </a:rPr>
              <a:t>реалізується</a:t>
            </a:r>
            <a:r>
              <a:rPr lang="ru-RU" dirty="0">
                <a:latin typeface="Times New Roman" pitchFamily="18" charset="0"/>
              </a:rPr>
              <a:t> </a:t>
            </a:r>
            <a:r>
              <a:rPr lang="ru-RU" dirty="0" err="1">
                <a:latin typeface="Times New Roman" pitchFamily="18" charset="0"/>
              </a:rPr>
              <a:t>спільно</a:t>
            </a:r>
            <a:r>
              <a:rPr lang="ru-RU" dirty="0">
                <a:latin typeface="Times New Roman" pitchFamily="18" charset="0"/>
              </a:rPr>
              <a:t> з </a:t>
            </a:r>
            <a:r>
              <a:rPr lang="ru-RU" dirty="0" err="1">
                <a:latin typeface="Times New Roman" pitchFamily="18" charset="0"/>
              </a:rPr>
              <a:t>Автомобільної</a:t>
            </a:r>
            <a:r>
              <a:rPr lang="ru-RU" dirty="0">
                <a:latin typeface="Times New Roman" pitchFamily="18" charset="0"/>
              </a:rPr>
              <a:t> </a:t>
            </a:r>
            <a:r>
              <a:rPr lang="ru-RU" dirty="0" err="1">
                <a:latin typeface="Times New Roman" pitchFamily="18" charset="0"/>
              </a:rPr>
              <a:t>асоціацією</a:t>
            </a:r>
            <a:r>
              <a:rPr lang="ru-RU" dirty="0">
                <a:latin typeface="Times New Roman" pitchFamily="18" charset="0"/>
              </a:rPr>
              <a:t> </a:t>
            </a:r>
            <a:r>
              <a:rPr lang="ru-RU" dirty="0" err="1">
                <a:latin typeface="Times New Roman" pitchFamily="18" charset="0"/>
              </a:rPr>
              <a:t>Нової</a:t>
            </a:r>
            <a:r>
              <a:rPr lang="ru-RU" dirty="0">
                <a:latin typeface="Times New Roman" pitchFamily="18" charset="0"/>
              </a:rPr>
              <a:t> </a:t>
            </a:r>
            <a:r>
              <a:rPr lang="ru-RU" dirty="0" err="1">
                <a:latin typeface="Times New Roman" pitchFamily="18" charset="0"/>
              </a:rPr>
              <a:t>Зеландії</a:t>
            </a:r>
            <a:r>
              <a:rPr lang="ru-RU" dirty="0">
                <a:latin typeface="Times New Roman" pitchFamily="18" charset="0"/>
              </a:rPr>
              <a:t>;</a:t>
            </a:r>
          </a:p>
          <a:p>
            <a:pPr algn="just"/>
            <a:r>
              <a:rPr lang="ru-RU" dirty="0">
                <a:latin typeface="Times New Roman" pitchFamily="18" charset="0"/>
              </a:rPr>
              <a:t>5) за </a:t>
            </a:r>
            <a:r>
              <a:rPr lang="ru-RU" dirty="0" err="1">
                <a:latin typeface="Times New Roman" pitchFamily="18" charset="0"/>
              </a:rPr>
              <a:t>управління</a:t>
            </a:r>
            <a:r>
              <a:rPr lang="ru-RU" dirty="0">
                <a:latin typeface="Times New Roman" pitchFamily="18" charset="0"/>
              </a:rPr>
              <a:t> мережею </a:t>
            </a:r>
            <a:r>
              <a:rPr lang="ru-RU" dirty="0" err="1">
                <a:latin typeface="Times New Roman" pitchFamily="18" charset="0"/>
              </a:rPr>
              <a:t>туристично-інформаційних</a:t>
            </a:r>
            <a:r>
              <a:rPr lang="ru-RU" dirty="0">
                <a:latin typeface="Times New Roman" pitchFamily="18" charset="0"/>
              </a:rPr>
              <a:t> </a:t>
            </a:r>
            <a:r>
              <a:rPr lang="ru-RU" dirty="0" err="1">
                <a:latin typeface="Times New Roman" pitchFamily="18" charset="0"/>
              </a:rPr>
              <a:t>центрів</a:t>
            </a:r>
            <a:r>
              <a:rPr lang="ru-RU" dirty="0">
                <a:latin typeface="Times New Roman" pitchFamily="18" charset="0"/>
              </a:rPr>
              <a:t> «i-SITE» (</a:t>
            </a:r>
            <a:r>
              <a:rPr lang="ru-RU" dirty="0" err="1">
                <a:latin typeface="Times New Roman" pitchFamily="18" charset="0"/>
              </a:rPr>
              <a:t>понад</a:t>
            </a:r>
            <a:r>
              <a:rPr lang="ru-RU" dirty="0">
                <a:latin typeface="Times New Roman" pitchFamily="18" charset="0"/>
              </a:rPr>
              <a:t> 80 </a:t>
            </a:r>
            <a:r>
              <a:rPr lang="ru-RU" dirty="0" err="1">
                <a:latin typeface="Times New Roman" pitchFamily="18" charset="0"/>
              </a:rPr>
              <a:t>центрів</a:t>
            </a:r>
            <a:r>
              <a:rPr lang="ru-RU" dirty="0">
                <a:latin typeface="Times New Roman" pitchFamily="18" charset="0"/>
              </a:rPr>
              <a:t> по </a:t>
            </a:r>
            <a:r>
              <a:rPr lang="ru-RU" dirty="0" err="1">
                <a:latin typeface="Times New Roman" pitchFamily="18" charset="0"/>
              </a:rPr>
              <a:t>всій</a:t>
            </a:r>
            <a:r>
              <a:rPr lang="ru-RU" dirty="0">
                <a:latin typeface="Times New Roman" pitchFamily="18" charset="0"/>
              </a:rPr>
              <a:t> </a:t>
            </a:r>
            <a:r>
              <a:rPr lang="ru-RU" dirty="0" err="1">
                <a:latin typeface="Times New Roman" pitchFamily="18" charset="0"/>
              </a:rPr>
              <a:t>Новій</a:t>
            </a:r>
            <a:r>
              <a:rPr lang="ru-RU" dirty="0">
                <a:latin typeface="Times New Roman" pitchFamily="18" charset="0"/>
              </a:rPr>
              <a:t> </a:t>
            </a:r>
            <a:r>
              <a:rPr lang="ru-RU" dirty="0" err="1">
                <a:latin typeface="Times New Roman" pitchFamily="18" charset="0"/>
              </a:rPr>
              <a:t>Зеландії</a:t>
            </a:r>
            <a:r>
              <a:rPr lang="ru-RU" dirty="0">
                <a:latin typeface="Times New Roman" pitchFamily="18" charset="0"/>
              </a:rPr>
              <a:t>). Той факт, </a:t>
            </a:r>
            <a:r>
              <a:rPr lang="ru-RU" dirty="0" err="1">
                <a:latin typeface="Times New Roman" pitchFamily="18" charset="0"/>
              </a:rPr>
              <a:t>що</a:t>
            </a:r>
            <a:r>
              <a:rPr lang="ru-RU" dirty="0">
                <a:latin typeface="Times New Roman" pitchFamily="18" charset="0"/>
              </a:rPr>
              <a:t> 90 % </a:t>
            </a:r>
            <a:r>
              <a:rPr lang="ru-RU" dirty="0" err="1">
                <a:latin typeface="Times New Roman" pitchFamily="18" charset="0"/>
              </a:rPr>
              <a:t>відвідувачів</a:t>
            </a:r>
            <a:r>
              <a:rPr lang="ru-RU" dirty="0">
                <a:latin typeface="Times New Roman" pitchFamily="18" charset="0"/>
              </a:rPr>
              <a:t>, </a:t>
            </a:r>
            <a:r>
              <a:rPr lang="ru-RU" dirty="0" err="1">
                <a:latin typeface="Times New Roman" pitchFamily="18" charset="0"/>
              </a:rPr>
              <a:t>які</a:t>
            </a:r>
            <a:r>
              <a:rPr lang="ru-RU" dirty="0">
                <a:latin typeface="Times New Roman" pitchFamily="18" charset="0"/>
              </a:rPr>
              <a:t> </a:t>
            </a:r>
            <a:r>
              <a:rPr lang="ru-RU" dirty="0" err="1">
                <a:latin typeface="Times New Roman" pitchFamily="18" charset="0"/>
              </a:rPr>
              <a:t>скористалися</a:t>
            </a:r>
            <a:r>
              <a:rPr lang="ru-RU" dirty="0">
                <a:latin typeface="Times New Roman" pitchFamily="18" charset="0"/>
              </a:rPr>
              <a:t> </a:t>
            </a:r>
            <a:r>
              <a:rPr lang="ru-RU" dirty="0" err="1">
                <a:latin typeface="Times New Roman" pitchFamily="18" charset="0"/>
              </a:rPr>
              <a:t>послугами</a:t>
            </a:r>
            <a:r>
              <a:rPr lang="ru-RU" dirty="0">
                <a:latin typeface="Times New Roman" pitchFamily="18" charset="0"/>
              </a:rPr>
              <a:t> </a:t>
            </a:r>
            <a:r>
              <a:rPr lang="ru-RU" dirty="0" err="1">
                <a:latin typeface="Times New Roman" pitchFamily="18" charset="0"/>
              </a:rPr>
              <a:t>центрів</a:t>
            </a:r>
            <a:r>
              <a:rPr lang="ru-RU" dirty="0">
                <a:latin typeface="Times New Roman" pitchFamily="18" charset="0"/>
              </a:rPr>
              <a:t>, </a:t>
            </a:r>
            <a:r>
              <a:rPr lang="ru-RU" dirty="0" err="1">
                <a:latin typeface="Times New Roman" pitchFamily="18" charset="0"/>
              </a:rPr>
              <a:t>бронювали</a:t>
            </a:r>
            <a:r>
              <a:rPr lang="ru-RU" dirty="0">
                <a:latin typeface="Times New Roman" pitchFamily="18" charset="0"/>
              </a:rPr>
              <a:t> </a:t>
            </a:r>
            <a:r>
              <a:rPr lang="ru-RU" dirty="0" err="1">
                <a:latin typeface="Times New Roman" pitchFamily="18" charset="0"/>
              </a:rPr>
              <a:t>ті</a:t>
            </a:r>
            <a:r>
              <a:rPr lang="ru-RU" dirty="0">
                <a:latin typeface="Times New Roman" pitchFamily="18" charset="0"/>
              </a:rPr>
              <a:t> </a:t>
            </a:r>
            <a:r>
              <a:rPr lang="ru-RU" dirty="0" err="1">
                <a:latin typeface="Times New Roman" pitchFamily="18" charset="0"/>
              </a:rPr>
              <a:t>чи</a:t>
            </a:r>
            <a:r>
              <a:rPr lang="ru-RU" dirty="0">
                <a:latin typeface="Times New Roman" pitchFamily="18" charset="0"/>
              </a:rPr>
              <a:t> </a:t>
            </a:r>
            <a:r>
              <a:rPr lang="ru-RU" dirty="0" err="1">
                <a:latin typeface="Times New Roman" pitchFamily="18" charset="0"/>
              </a:rPr>
              <a:t>інші</a:t>
            </a:r>
            <a:r>
              <a:rPr lang="ru-RU" dirty="0">
                <a:latin typeface="Times New Roman" pitchFamily="18" charset="0"/>
              </a:rPr>
              <a:t> </a:t>
            </a:r>
            <a:r>
              <a:rPr lang="ru-RU" dirty="0" err="1">
                <a:latin typeface="Times New Roman" pitchFamily="18" charset="0"/>
              </a:rPr>
              <a:t>туристичні</a:t>
            </a:r>
            <a:r>
              <a:rPr lang="ru-RU" dirty="0">
                <a:latin typeface="Times New Roman" pitchFamily="18" charset="0"/>
              </a:rPr>
              <a:t> </a:t>
            </a:r>
            <a:r>
              <a:rPr lang="ru-RU" dirty="0" err="1">
                <a:latin typeface="Times New Roman" pitchFamily="18" charset="0"/>
              </a:rPr>
              <a:t>продукти</a:t>
            </a:r>
            <a:r>
              <a:rPr lang="ru-RU" dirty="0">
                <a:latin typeface="Times New Roman" pitchFamily="18" charset="0"/>
              </a:rPr>
              <a:t>,</a:t>
            </a:r>
          </a:p>
          <a:p>
            <a:pPr algn="just"/>
            <a:r>
              <a:rPr lang="ru-RU" dirty="0">
                <a:latin typeface="Times New Roman" pitchFamily="18" charset="0"/>
              </a:rPr>
              <a:t>доводить </a:t>
            </a:r>
            <a:r>
              <a:rPr lang="ru-RU" dirty="0" err="1">
                <a:latin typeface="Times New Roman" pitchFamily="18" charset="0"/>
              </a:rPr>
              <a:t>економічну</a:t>
            </a:r>
            <a:r>
              <a:rPr lang="ru-RU" dirty="0">
                <a:latin typeface="Times New Roman" pitchFamily="18" charset="0"/>
              </a:rPr>
              <a:t> </a:t>
            </a:r>
            <a:r>
              <a:rPr lang="ru-RU" dirty="0" err="1">
                <a:latin typeface="Times New Roman" pitchFamily="18" charset="0"/>
              </a:rPr>
              <a:t>ефективність</a:t>
            </a:r>
            <a:r>
              <a:rPr lang="ru-RU" dirty="0">
                <a:latin typeface="Times New Roman" pitchFamily="18" charset="0"/>
              </a:rPr>
              <a:t> </a:t>
            </a:r>
            <a:r>
              <a:rPr lang="ru-RU" dirty="0" err="1">
                <a:latin typeface="Times New Roman" pitchFamily="18" charset="0"/>
              </a:rPr>
              <a:t>роботи</a:t>
            </a:r>
            <a:r>
              <a:rPr lang="ru-RU" dirty="0">
                <a:latin typeface="Times New Roman" pitchFamily="18" charset="0"/>
              </a:rPr>
              <a:t> «i-SITE» і НТО </a:t>
            </a:r>
            <a:r>
              <a:rPr lang="ru-RU" dirty="0" err="1">
                <a:latin typeface="Times New Roman" pitchFamily="18" charset="0"/>
              </a:rPr>
              <a:t>Нової</a:t>
            </a:r>
            <a:r>
              <a:rPr lang="ru-RU" dirty="0">
                <a:latin typeface="Times New Roman" pitchFamily="18" charset="0"/>
              </a:rPr>
              <a:t> </a:t>
            </a:r>
            <a:r>
              <a:rPr lang="ru-RU" dirty="0" err="1">
                <a:latin typeface="Times New Roman" pitchFamily="18" charset="0"/>
              </a:rPr>
              <a:t>Зеландії</a:t>
            </a:r>
            <a:r>
              <a:rPr lang="ru-RU" dirty="0">
                <a:latin typeface="Times New Roman" pitchFamily="18" charset="0"/>
              </a:rPr>
              <a:t>;</a:t>
            </a:r>
          </a:p>
          <a:p>
            <a:pPr algn="just"/>
            <a:r>
              <a:rPr lang="ru-RU" dirty="0">
                <a:latin typeface="Times New Roman" pitchFamily="18" charset="0"/>
              </a:rPr>
              <a:t>6) за </a:t>
            </a:r>
            <a:r>
              <a:rPr lang="ru-RU" dirty="0" err="1">
                <a:latin typeface="Times New Roman" pitchFamily="18" charset="0"/>
              </a:rPr>
              <a:t>здійснення</a:t>
            </a:r>
            <a:r>
              <a:rPr lang="ru-RU" dirty="0">
                <a:latin typeface="Times New Roman" pitchFamily="18" charset="0"/>
              </a:rPr>
              <a:t> </a:t>
            </a:r>
            <a:r>
              <a:rPr lang="ru-RU" dirty="0" err="1">
                <a:latin typeface="Times New Roman" pitchFamily="18" charset="0"/>
              </a:rPr>
              <a:t>інших</a:t>
            </a:r>
            <a:r>
              <a:rPr lang="ru-RU" dirty="0">
                <a:latin typeface="Times New Roman" pitchFamily="18" charset="0"/>
              </a:rPr>
              <a:t> </a:t>
            </a:r>
            <a:r>
              <a:rPr lang="ru-RU" dirty="0" err="1">
                <a:latin typeface="Times New Roman" pitchFamily="18" charset="0"/>
              </a:rPr>
              <a:t>видів</a:t>
            </a:r>
            <a:r>
              <a:rPr lang="ru-RU" dirty="0">
                <a:latin typeface="Times New Roman" pitchFamily="18" charset="0"/>
              </a:rPr>
              <a:t> </a:t>
            </a:r>
            <a:r>
              <a:rPr lang="ru-RU" dirty="0" err="1">
                <a:latin typeface="Times New Roman" pitchFamily="18" charset="0"/>
              </a:rPr>
              <a:t>діяльності</a:t>
            </a:r>
            <a:r>
              <a:rPr lang="ru-RU" dirty="0">
                <a:latin typeface="Times New Roman" pitchFamily="18" charset="0"/>
              </a:rPr>
              <a:t>, в тому </a:t>
            </a:r>
            <a:r>
              <a:rPr lang="ru-RU" dirty="0" err="1">
                <a:latin typeface="Times New Roman" pitchFamily="18" charset="0"/>
              </a:rPr>
              <a:t>числі</a:t>
            </a:r>
            <a:r>
              <a:rPr lang="ru-RU" dirty="0">
                <a:latin typeface="Times New Roman" pitchFamily="18" charset="0"/>
              </a:rPr>
              <a:t> </a:t>
            </a:r>
            <a:r>
              <a:rPr lang="ru-RU" dirty="0" err="1">
                <a:latin typeface="Times New Roman" pitchFamily="18" charset="0"/>
              </a:rPr>
              <a:t>консультації</a:t>
            </a:r>
            <a:r>
              <a:rPr lang="ru-RU" dirty="0">
                <a:latin typeface="Times New Roman" pitchFamily="18" charset="0"/>
              </a:rPr>
              <a:t> та </a:t>
            </a:r>
            <a:r>
              <a:rPr lang="ru-RU" dirty="0" err="1">
                <a:latin typeface="Times New Roman" pitchFamily="18" charset="0"/>
              </a:rPr>
              <a:t>освітні</a:t>
            </a:r>
            <a:endParaRPr lang="ru-RU" dirty="0">
              <a:latin typeface="Times New Roman" pitchFamily="18" charset="0"/>
            </a:endParaRPr>
          </a:p>
          <a:p>
            <a:pPr algn="just"/>
            <a:r>
              <a:rPr lang="ru-RU" dirty="0" err="1">
                <a:latin typeface="Times New Roman" pitchFamily="18" charset="0"/>
              </a:rPr>
              <a:t>програми</a:t>
            </a:r>
            <a:r>
              <a:rPr lang="ru-RU" dirty="0">
                <a:latin typeface="Times New Roman" pitchFamily="18" charset="0"/>
              </a:rPr>
              <a:t> для </a:t>
            </a:r>
            <a:r>
              <a:rPr lang="ru-RU" dirty="0" err="1">
                <a:latin typeface="Times New Roman" pitchFamily="18" charset="0"/>
              </a:rPr>
              <a:t>представників</a:t>
            </a:r>
            <a:r>
              <a:rPr lang="ru-RU" dirty="0">
                <a:latin typeface="Times New Roman" pitchFamily="18" charset="0"/>
              </a:rPr>
              <a:t> </a:t>
            </a:r>
            <a:r>
              <a:rPr lang="ru-RU" dirty="0" err="1">
                <a:latin typeface="Times New Roman" pitchFamily="18" charset="0"/>
              </a:rPr>
              <a:t>бізнесу</a:t>
            </a:r>
            <a:r>
              <a:rPr lang="ru-RU" dirty="0">
                <a:latin typeface="Times New Roman" pitchFamily="18"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a:xfrm>
            <a:off x="3403600" y="0"/>
            <a:ext cx="5461000" cy="1347788"/>
          </a:xfrm>
        </p:spPr>
        <p:txBody>
          <a:bodyPr/>
          <a:lstStyle/>
          <a:p>
            <a:pPr algn="ctr" eaLnBrk="1" hangingPunct="1"/>
            <a:r>
              <a:rPr lang="uk-UA"/>
              <a:t>Грузія</a:t>
            </a:r>
            <a:endParaRPr lang="ru-RU"/>
          </a:p>
        </p:txBody>
      </p:sp>
      <p:pic>
        <p:nvPicPr>
          <p:cNvPr id="20482" name="image2.png"/>
          <p:cNvPicPr>
            <a:picLocks noGrp="1"/>
          </p:cNvPicPr>
          <p:nvPr>
            <p:ph idx="1"/>
          </p:nvPr>
        </p:nvPicPr>
        <p:blipFill>
          <a:blip r:embed="rId2" cstate="print"/>
          <a:srcRect/>
          <a:stretch>
            <a:fillRect/>
          </a:stretch>
        </p:blipFill>
        <p:spPr>
          <a:xfrm>
            <a:off x="9499600" y="0"/>
            <a:ext cx="2535238" cy="1544638"/>
          </a:xfrm>
        </p:spPr>
      </p:pic>
      <p:pic>
        <p:nvPicPr>
          <p:cNvPr id="20483" name="image1.png" descr="ÐÐ°ÑÑÐ¸Ð½ÐºÐ¸ Ð¿Ð¾ Ð·Ð°Ð¿ÑÐ¾ÑÑ erasmus+ logo transparent"/>
          <p:cNvPicPr>
            <a:picLocks noChangeAspect="1" noChangeArrowheads="1"/>
          </p:cNvPicPr>
          <p:nvPr/>
        </p:nvPicPr>
        <p:blipFill>
          <a:blip r:embed="rId3" cstate="print"/>
          <a:srcRect/>
          <a:stretch>
            <a:fillRect/>
          </a:stretch>
        </p:blipFill>
        <p:spPr bwMode="auto">
          <a:xfrm>
            <a:off x="130175" y="361950"/>
            <a:ext cx="3079750" cy="666750"/>
          </a:xfrm>
          <a:prstGeom prst="rect">
            <a:avLst/>
          </a:prstGeom>
          <a:noFill/>
          <a:ln w="9525">
            <a:noFill/>
            <a:miter lim="800000"/>
            <a:headEnd/>
            <a:tailEnd/>
          </a:ln>
        </p:spPr>
      </p:pic>
      <p:sp>
        <p:nvSpPr>
          <p:cNvPr id="20485" name="Rectangle 5"/>
          <p:cNvSpPr>
            <a:spLocks noChangeArrowheads="1"/>
          </p:cNvSpPr>
          <p:nvPr/>
        </p:nvSpPr>
        <p:spPr bwMode="auto">
          <a:xfrm>
            <a:off x="0" y="1395413"/>
            <a:ext cx="12192000" cy="3785652"/>
          </a:xfrm>
          <a:prstGeom prst="rect">
            <a:avLst/>
          </a:prstGeom>
          <a:noFill/>
          <a:ln w="9525">
            <a:noFill/>
            <a:miter lim="800000"/>
            <a:headEnd/>
            <a:tailEnd/>
          </a:ln>
          <a:effectLst/>
        </p:spPr>
        <p:txBody>
          <a:bodyPr>
            <a:spAutoFit/>
          </a:bodyPr>
          <a:lstStyle/>
          <a:p>
            <a:pPr indent="444500" algn="just"/>
            <a:r>
              <a:rPr lang="ru-RU" sz="2000" dirty="0" err="1">
                <a:latin typeface="Times New Roman" pitchFamily="18" charset="0"/>
              </a:rPr>
              <a:t>Ефективність</a:t>
            </a:r>
            <a:r>
              <a:rPr lang="ru-RU" sz="2000" dirty="0">
                <a:latin typeface="Times New Roman" pitchFamily="18" charset="0"/>
              </a:rPr>
              <a:t> </a:t>
            </a:r>
            <a:r>
              <a:rPr lang="ru-RU" sz="2000" dirty="0" err="1">
                <a:latin typeface="Times New Roman" pitchFamily="18" charset="0"/>
              </a:rPr>
              <a:t>діяльності</a:t>
            </a:r>
            <a:r>
              <a:rPr lang="ru-RU" sz="2000" dirty="0">
                <a:latin typeface="Times New Roman" pitchFamily="18" charset="0"/>
              </a:rPr>
              <a:t> </a:t>
            </a:r>
            <a:r>
              <a:rPr lang="ru-RU" sz="2000" dirty="0" err="1">
                <a:latin typeface="Times New Roman" pitchFamily="18" charset="0"/>
              </a:rPr>
              <a:t>щодо</a:t>
            </a:r>
            <a:r>
              <a:rPr lang="ru-RU" sz="2000" dirty="0">
                <a:latin typeface="Times New Roman" pitchFamily="18" charset="0"/>
              </a:rPr>
              <a:t> </a:t>
            </a:r>
            <a:r>
              <a:rPr lang="ru-RU" sz="2000" dirty="0" err="1">
                <a:latin typeface="Times New Roman" pitchFamily="18" charset="0"/>
              </a:rPr>
              <a:t>розвитку</a:t>
            </a:r>
            <a:r>
              <a:rPr lang="ru-RU" sz="2000" dirty="0">
                <a:latin typeface="Times New Roman" pitchFamily="18" charset="0"/>
              </a:rPr>
              <a:t> </a:t>
            </a:r>
            <a:r>
              <a:rPr lang="ru-RU" sz="2000" dirty="0" err="1">
                <a:latin typeface="Times New Roman" pitchFamily="18" charset="0"/>
              </a:rPr>
              <a:t>національного</a:t>
            </a:r>
            <a:r>
              <a:rPr lang="ru-RU" sz="2000" dirty="0">
                <a:latin typeface="Times New Roman" pitchFamily="18" charset="0"/>
              </a:rPr>
              <a:t> туризму </a:t>
            </a:r>
            <a:r>
              <a:rPr lang="ru-RU" sz="2000" dirty="0" err="1">
                <a:latin typeface="Times New Roman" pitchFamily="18" charset="0"/>
              </a:rPr>
              <a:t>засвідчила</a:t>
            </a:r>
            <a:r>
              <a:rPr lang="ru-RU" sz="2000" dirty="0">
                <a:latin typeface="Times New Roman" pitchFamily="18" charset="0"/>
              </a:rPr>
              <a:t> робота </a:t>
            </a:r>
            <a:r>
              <a:rPr lang="ru-RU" sz="2000" dirty="0" err="1">
                <a:latin typeface="Times New Roman" pitchFamily="18" charset="0"/>
              </a:rPr>
              <a:t>Національної</a:t>
            </a:r>
            <a:r>
              <a:rPr lang="ru-RU" sz="2000" dirty="0">
                <a:latin typeface="Times New Roman" pitchFamily="18" charset="0"/>
              </a:rPr>
              <a:t> </a:t>
            </a:r>
            <a:r>
              <a:rPr lang="ru-RU" sz="2000" dirty="0" err="1">
                <a:latin typeface="Times New Roman" pitchFamily="18" charset="0"/>
              </a:rPr>
              <a:t>туристичної</a:t>
            </a:r>
            <a:r>
              <a:rPr lang="ru-RU" sz="2000" dirty="0">
                <a:latin typeface="Times New Roman" pitchFamily="18" charset="0"/>
              </a:rPr>
              <a:t> </a:t>
            </a:r>
            <a:r>
              <a:rPr lang="ru-RU" sz="2000" dirty="0" err="1">
                <a:latin typeface="Times New Roman" pitchFamily="18" charset="0"/>
              </a:rPr>
              <a:t>адміністрації</a:t>
            </a:r>
            <a:r>
              <a:rPr lang="ru-RU" sz="2000" dirty="0">
                <a:latin typeface="Times New Roman" pitchFamily="18" charset="0"/>
              </a:rPr>
              <a:t> </a:t>
            </a:r>
            <a:r>
              <a:rPr lang="ru-RU" sz="2000" dirty="0" err="1">
                <a:latin typeface="Times New Roman" pitchFamily="18" charset="0"/>
              </a:rPr>
              <a:t>Грузії</a:t>
            </a:r>
            <a:r>
              <a:rPr lang="ru-RU" sz="2000" dirty="0">
                <a:latin typeface="Times New Roman" pitchFamily="18" charset="0"/>
              </a:rPr>
              <a:t>. У </a:t>
            </a:r>
            <a:r>
              <a:rPr lang="ru-RU" sz="2000" dirty="0" err="1">
                <a:latin typeface="Times New Roman" pitchFamily="18" charset="0"/>
              </a:rPr>
              <a:t>період</a:t>
            </a:r>
            <a:r>
              <a:rPr lang="ru-RU" sz="2000" dirty="0">
                <a:latin typeface="Times New Roman" pitchFamily="18" charset="0"/>
              </a:rPr>
              <a:t> 2009</a:t>
            </a:r>
            <a:r>
              <a:rPr lang="ru-RU" sz="2000" i="1" dirty="0">
                <a:latin typeface="Times New Roman" pitchFamily="18" charset="0"/>
              </a:rPr>
              <a:t>–</a:t>
            </a:r>
            <a:r>
              <a:rPr lang="ru-RU" sz="2000" dirty="0">
                <a:latin typeface="Times New Roman" pitchFamily="18" charset="0"/>
              </a:rPr>
              <a:t>2013 </a:t>
            </a:r>
            <a:r>
              <a:rPr lang="ru-RU" sz="2000" dirty="0" err="1">
                <a:latin typeface="Times New Roman" pitchFamily="18" charset="0"/>
              </a:rPr>
              <a:t>рр</a:t>
            </a:r>
            <a:r>
              <a:rPr lang="ru-RU" sz="2000" dirty="0">
                <a:latin typeface="Times New Roman" pitchFamily="18" charset="0"/>
              </a:rPr>
              <a:t>. </a:t>
            </a:r>
            <a:r>
              <a:rPr lang="ru-RU" sz="2000" dirty="0" err="1">
                <a:latin typeface="Times New Roman" pitchFamily="18" charset="0"/>
              </a:rPr>
              <a:t>Грузія</a:t>
            </a:r>
            <a:r>
              <a:rPr lang="ru-RU" sz="2000" dirty="0">
                <a:latin typeface="Times New Roman" pitchFamily="18" charset="0"/>
              </a:rPr>
              <a:t> </a:t>
            </a:r>
            <a:r>
              <a:rPr lang="ru-RU" sz="2000" dirty="0" err="1">
                <a:latin typeface="Times New Roman" pitchFamily="18" charset="0"/>
              </a:rPr>
              <a:t>продемонструвала</a:t>
            </a:r>
            <a:r>
              <a:rPr lang="ru-RU" sz="2000" dirty="0">
                <a:latin typeface="Times New Roman" pitchFamily="18" charset="0"/>
              </a:rPr>
              <a:t> </a:t>
            </a:r>
            <a:r>
              <a:rPr lang="ru-RU" sz="2000" dirty="0" err="1">
                <a:latin typeface="Times New Roman" pitchFamily="18" charset="0"/>
              </a:rPr>
              <a:t>одні</a:t>
            </a:r>
            <a:r>
              <a:rPr lang="ru-RU" sz="2000" dirty="0">
                <a:latin typeface="Times New Roman" pitchFamily="18" charset="0"/>
              </a:rPr>
              <a:t> з </a:t>
            </a:r>
            <a:r>
              <a:rPr lang="ru-RU" sz="2000" dirty="0" err="1">
                <a:latin typeface="Times New Roman" pitchFamily="18" charset="0"/>
              </a:rPr>
              <a:t>найвищих</a:t>
            </a:r>
            <a:r>
              <a:rPr lang="ru-RU" sz="2000" dirty="0">
                <a:latin typeface="Times New Roman" pitchFamily="18" charset="0"/>
              </a:rPr>
              <a:t> у </a:t>
            </a:r>
            <a:r>
              <a:rPr lang="ru-RU" sz="2000" dirty="0" err="1">
                <a:latin typeface="Times New Roman" pitchFamily="18" charset="0"/>
              </a:rPr>
              <a:t>світі</a:t>
            </a:r>
            <a:r>
              <a:rPr lang="ru-RU" sz="2000" dirty="0">
                <a:latin typeface="Times New Roman" pitchFamily="18" charset="0"/>
              </a:rPr>
              <a:t> </a:t>
            </a:r>
            <a:r>
              <a:rPr lang="ru-RU" sz="2000" dirty="0" err="1">
                <a:latin typeface="Times New Roman" pitchFamily="18" charset="0"/>
              </a:rPr>
              <a:t>темпи</a:t>
            </a:r>
            <a:r>
              <a:rPr lang="ru-RU" sz="2000" dirty="0">
                <a:latin typeface="Times New Roman" pitchFamily="18" charset="0"/>
              </a:rPr>
              <a:t> </a:t>
            </a:r>
            <a:r>
              <a:rPr lang="ru-RU" sz="2000" dirty="0" err="1">
                <a:latin typeface="Times New Roman" pitchFamily="18" charset="0"/>
              </a:rPr>
              <a:t>зростання</a:t>
            </a:r>
            <a:r>
              <a:rPr lang="ru-RU" sz="2000" dirty="0">
                <a:latin typeface="Times New Roman" pitchFamily="18" charset="0"/>
              </a:rPr>
              <a:t> туризму: </a:t>
            </a:r>
            <a:r>
              <a:rPr lang="ru-RU" sz="2000" dirty="0" err="1">
                <a:latin typeface="Times New Roman" pitchFamily="18" charset="0"/>
              </a:rPr>
              <a:t>загальна</a:t>
            </a:r>
            <a:r>
              <a:rPr lang="ru-RU" sz="2000" dirty="0">
                <a:latin typeface="Times New Roman" pitchFamily="18" charset="0"/>
              </a:rPr>
              <a:t> </a:t>
            </a:r>
            <a:r>
              <a:rPr lang="ru-RU" sz="2000" dirty="0" err="1">
                <a:latin typeface="Times New Roman" pitchFamily="18" charset="0"/>
              </a:rPr>
              <a:t>кількість</a:t>
            </a:r>
            <a:r>
              <a:rPr lang="ru-RU" sz="2000" dirty="0">
                <a:latin typeface="Times New Roman" pitchFamily="18" charset="0"/>
              </a:rPr>
              <a:t> </a:t>
            </a:r>
            <a:r>
              <a:rPr lang="ru-RU" sz="2000" dirty="0" err="1">
                <a:latin typeface="Times New Roman" pitchFamily="18" charset="0"/>
              </a:rPr>
              <a:t>прибуттів</a:t>
            </a:r>
            <a:r>
              <a:rPr lang="ru-RU" sz="2000" dirty="0">
                <a:latin typeface="Times New Roman" pitchFamily="18" charset="0"/>
              </a:rPr>
              <a:t> </a:t>
            </a:r>
            <a:r>
              <a:rPr lang="ru-RU" sz="2000" dirty="0" err="1">
                <a:latin typeface="Times New Roman" pitchFamily="18" charset="0"/>
              </a:rPr>
              <a:t>туристів</a:t>
            </a:r>
            <a:r>
              <a:rPr lang="ru-RU" sz="2000" dirty="0">
                <a:latin typeface="Times New Roman" pitchFamily="18" charset="0"/>
              </a:rPr>
              <a:t> у </a:t>
            </a:r>
            <a:r>
              <a:rPr lang="ru-RU" sz="2000" dirty="0" err="1">
                <a:latin typeface="Times New Roman" pitchFamily="18" charset="0"/>
              </a:rPr>
              <a:t>країну</a:t>
            </a:r>
            <a:r>
              <a:rPr lang="ru-RU" sz="2000" dirty="0">
                <a:latin typeface="Times New Roman" pitchFamily="18" charset="0"/>
              </a:rPr>
              <a:t> </a:t>
            </a:r>
            <a:r>
              <a:rPr lang="ru-RU" sz="2000" dirty="0" err="1">
                <a:latin typeface="Times New Roman" pitchFamily="18" charset="0"/>
              </a:rPr>
              <a:t>збільшилася</a:t>
            </a:r>
            <a:r>
              <a:rPr lang="ru-RU" sz="2000" dirty="0">
                <a:latin typeface="Times New Roman" pitchFamily="18" charset="0"/>
              </a:rPr>
              <a:t> </a:t>
            </a:r>
            <a:r>
              <a:rPr lang="ru-RU" sz="2000" dirty="0" err="1">
                <a:latin typeface="Times New Roman" pitchFamily="18" charset="0"/>
              </a:rPr>
              <a:t>більш</a:t>
            </a:r>
            <a:r>
              <a:rPr lang="ru-RU" sz="2000" dirty="0">
                <a:latin typeface="Times New Roman" pitchFamily="18" charset="0"/>
              </a:rPr>
              <a:t> як на 300 % </a:t>
            </a:r>
            <a:r>
              <a:rPr lang="ru-RU" sz="2000" i="1" dirty="0">
                <a:latin typeface="Times New Roman" pitchFamily="18" charset="0"/>
              </a:rPr>
              <a:t>– </a:t>
            </a:r>
            <a:r>
              <a:rPr lang="ru-RU" sz="2000" dirty="0">
                <a:latin typeface="Times New Roman" pitchFamily="18" charset="0"/>
              </a:rPr>
              <a:t>з 1,5 до 5,4 млн </a:t>
            </a:r>
            <a:r>
              <a:rPr lang="ru-RU" sz="2000" dirty="0" err="1">
                <a:latin typeface="Times New Roman" pitchFamily="18" charset="0"/>
              </a:rPr>
              <a:t>осіб</a:t>
            </a:r>
            <a:r>
              <a:rPr lang="ru-RU" sz="2000" dirty="0">
                <a:latin typeface="Times New Roman" pitchFamily="18" charset="0"/>
              </a:rPr>
              <a:t>, </a:t>
            </a:r>
            <a:r>
              <a:rPr lang="ru-RU" sz="2000" dirty="0" err="1">
                <a:latin typeface="Times New Roman" pitchFamily="18" charset="0"/>
              </a:rPr>
              <a:t>загальні</a:t>
            </a:r>
            <a:r>
              <a:rPr lang="ru-RU" sz="2000" dirty="0">
                <a:latin typeface="Times New Roman" pitchFamily="18" charset="0"/>
              </a:rPr>
              <a:t> доходи </a:t>
            </a:r>
            <a:r>
              <a:rPr lang="ru-RU" sz="2000" dirty="0" err="1">
                <a:latin typeface="Times New Roman" pitchFamily="18" charset="0"/>
              </a:rPr>
              <a:t>від</a:t>
            </a:r>
            <a:r>
              <a:rPr lang="ru-RU" sz="2000" dirty="0">
                <a:latin typeface="Times New Roman" pitchFamily="18" charset="0"/>
              </a:rPr>
              <a:t> </a:t>
            </a:r>
            <a:r>
              <a:rPr lang="ru-RU" sz="2000" dirty="0" err="1">
                <a:latin typeface="Times New Roman" pitchFamily="18" charset="0"/>
              </a:rPr>
              <a:t>туристичної</a:t>
            </a:r>
            <a:r>
              <a:rPr lang="ru-RU" sz="2000" dirty="0">
                <a:latin typeface="Times New Roman" pitchFamily="18" charset="0"/>
              </a:rPr>
              <a:t> </a:t>
            </a:r>
            <a:r>
              <a:rPr lang="ru-RU" sz="2000" dirty="0" err="1">
                <a:latin typeface="Times New Roman" pitchFamily="18" charset="0"/>
              </a:rPr>
              <a:t>діяльності</a:t>
            </a:r>
            <a:r>
              <a:rPr lang="ru-RU" sz="2000" dirty="0">
                <a:latin typeface="Times New Roman" pitchFamily="18" charset="0"/>
              </a:rPr>
              <a:t> </a:t>
            </a:r>
            <a:r>
              <a:rPr lang="ru-RU" sz="2000" dirty="0" err="1">
                <a:latin typeface="Times New Roman" pitchFamily="18" charset="0"/>
              </a:rPr>
              <a:t>зросли</a:t>
            </a:r>
            <a:r>
              <a:rPr lang="ru-RU" sz="2000" dirty="0">
                <a:latin typeface="Times New Roman" pitchFamily="18" charset="0"/>
              </a:rPr>
              <a:t> за той же </a:t>
            </a:r>
            <a:r>
              <a:rPr lang="ru-RU" sz="2000" dirty="0" err="1">
                <a:latin typeface="Times New Roman" pitchFamily="18" charset="0"/>
              </a:rPr>
              <a:t>період</a:t>
            </a:r>
            <a:r>
              <a:rPr lang="ru-RU" sz="2000" dirty="0">
                <a:latin typeface="Times New Roman" pitchFamily="18" charset="0"/>
              </a:rPr>
              <a:t> з 475 млн. до 1,8 млрд. дол. США, </a:t>
            </a:r>
            <a:r>
              <a:rPr lang="ru-RU" sz="2000" dirty="0" err="1">
                <a:latin typeface="Times New Roman" pitchFamily="18" charset="0"/>
              </a:rPr>
              <a:t>більш</a:t>
            </a:r>
            <a:r>
              <a:rPr lang="ru-RU" sz="2000" dirty="0">
                <a:latin typeface="Times New Roman" pitchFamily="18" charset="0"/>
              </a:rPr>
              <a:t> як у 20 </a:t>
            </a:r>
            <a:r>
              <a:rPr lang="ru-RU" sz="2000" dirty="0" err="1">
                <a:latin typeface="Times New Roman" pitchFamily="18" charset="0"/>
              </a:rPr>
              <a:t>разів</a:t>
            </a:r>
            <a:r>
              <a:rPr lang="ru-RU" sz="2000" dirty="0">
                <a:latin typeface="Times New Roman" pitchFamily="18" charset="0"/>
              </a:rPr>
              <a:t> </a:t>
            </a:r>
            <a:r>
              <a:rPr lang="ru-RU" sz="2000" dirty="0" err="1">
                <a:latin typeface="Times New Roman" pitchFamily="18" charset="0"/>
              </a:rPr>
              <a:t>перевищивши</a:t>
            </a:r>
            <a:r>
              <a:rPr lang="ru-RU" sz="2000" dirty="0">
                <a:latin typeface="Times New Roman" pitchFamily="18" charset="0"/>
              </a:rPr>
              <a:t> </a:t>
            </a:r>
            <a:r>
              <a:rPr lang="ru-RU" sz="2000" dirty="0" err="1">
                <a:latin typeface="Times New Roman" pitchFamily="18" charset="0"/>
              </a:rPr>
              <a:t>середньосвітовий</a:t>
            </a:r>
            <a:r>
              <a:rPr lang="ru-RU" sz="2000" dirty="0">
                <a:latin typeface="Times New Roman" pitchFamily="18" charset="0"/>
              </a:rPr>
              <a:t> </a:t>
            </a:r>
            <a:r>
              <a:rPr lang="ru-RU" sz="2000" dirty="0" err="1">
                <a:latin typeface="Times New Roman" pitchFamily="18" charset="0"/>
              </a:rPr>
              <a:t>показник</a:t>
            </a:r>
            <a:r>
              <a:rPr lang="ru-RU" sz="2000" dirty="0">
                <a:latin typeface="Times New Roman" pitchFamily="18" charset="0"/>
              </a:rPr>
              <a:t>. </a:t>
            </a:r>
          </a:p>
          <a:p>
            <a:pPr indent="444500" algn="just"/>
            <a:r>
              <a:rPr lang="ru-RU" sz="2000" dirty="0">
                <a:latin typeface="Times New Roman" pitchFamily="18" charset="0"/>
              </a:rPr>
              <a:t>НТА </a:t>
            </a:r>
            <a:r>
              <a:rPr lang="ru-RU" sz="2000" dirty="0" err="1">
                <a:latin typeface="Times New Roman" pitchFamily="18" charset="0"/>
              </a:rPr>
              <a:t>Грузії</a:t>
            </a:r>
            <a:r>
              <a:rPr lang="ru-RU" sz="2000" dirty="0">
                <a:latin typeface="Times New Roman" pitchFamily="18" charset="0"/>
              </a:rPr>
              <a:t> за один </a:t>
            </a:r>
            <a:r>
              <a:rPr lang="ru-RU" sz="2000" dirty="0" err="1">
                <a:latin typeface="Times New Roman" pitchFamily="18" charset="0"/>
              </a:rPr>
              <a:t>рік</a:t>
            </a:r>
            <a:r>
              <a:rPr lang="ru-RU" sz="2000" dirty="0">
                <a:latin typeface="Times New Roman" pitchFamily="18" charset="0"/>
              </a:rPr>
              <a:t> за </a:t>
            </a:r>
            <a:r>
              <a:rPr lang="ru-RU" sz="2000" dirty="0" err="1">
                <a:latin typeface="Times New Roman" pitchFamily="18" charset="0"/>
              </a:rPr>
              <a:t>підтримки</a:t>
            </a:r>
            <a:r>
              <a:rPr lang="ru-RU" sz="2000" dirty="0">
                <a:latin typeface="Times New Roman" pitchFamily="18" charset="0"/>
              </a:rPr>
              <a:t> з боку </a:t>
            </a:r>
            <a:r>
              <a:rPr lang="ru-RU" sz="2000" dirty="0" err="1">
                <a:latin typeface="Times New Roman" pitchFamily="18" charset="0"/>
              </a:rPr>
              <a:t>Світового</a:t>
            </a:r>
            <a:r>
              <a:rPr lang="ru-RU" sz="2000" dirty="0">
                <a:latin typeface="Times New Roman" pitchFamily="18" charset="0"/>
              </a:rPr>
              <a:t> банку, а </a:t>
            </a:r>
            <a:r>
              <a:rPr lang="ru-RU" sz="2000" dirty="0" err="1">
                <a:latin typeface="Times New Roman" pitchFamily="18" charset="0"/>
              </a:rPr>
              <a:t>також</a:t>
            </a:r>
            <a:r>
              <a:rPr lang="ru-RU" sz="2000" dirty="0">
                <a:latin typeface="Times New Roman" pitchFamily="18" charset="0"/>
              </a:rPr>
              <a:t> </a:t>
            </a:r>
            <a:r>
              <a:rPr lang="ru-RU" sz="2000" dirty="0" err="1">
                <a:latin typeface="Times New Roman" pitchFamily="18" charset="0"/>
              </a:rPr>
              <a:t>всіх</a:t>
            </a:r>
            <a:r>
              <a:rPr lang="ru-RU" sz="2000" dirty="0">
                <a:latin typeface="Times New Roman" pitchFamily="18" charset="0"/>
              </a:rPr>
              <a:t> </a:t>
            </a:r>
            <a:r>
              <a:rPr lang="ru-RU" sz="2000" dirty="0" err="1">
                <a:latin typeface="Times New Roman" pitchFamily="18" charset="0"/>
              </a:rPr>
              <a:t>зацікавлених</a:t>
            </a:r>
            <a:r>
              <a:rPr lang="ru-RU" sz="2000" dirty="0">
                <a:latin typeface="Times New Roman" pitchFamily="18" charset="0"/>
              </a:rPr>
              <a:t> </a:t>
            </a:r>
            <a:r>
              <a:rPr lang="ru-RU" sz="2000" dirty="0" err="1">
                <a:latin typeface="Times New Roman" pitchFamily="18" charset="0"/>
              </a:rPr>
              <a:t>сторін</a:t>
            </a:r>
            <a:r>
              <a:rPr lang="ru-RU" sz="2000" dirty="0">
                <a:latin typeface="Times New Roman" pitchFamily="18" charset="0"/>
              </a:rPr>
              <a:t> </a:t>
            </a:r>
            <a:r>
              <a:rPr lang="ru-RU" sz="2000" dirty="0" err="1">
                <a:latin typeface="Times New Roman" pitchFamily="18" charset="0"/>
              </a:rPr>
              <a:t>туристичної</a:t>
            </a:r>
            <a:r>
              <a:rPr lang="ru-RU" sz="2000" dirty="0">
                <a:latin typeface="Times New Roman" pitchFamily="18" charset="0"/>
              </a:rPr>
              <a:t> </a:t>
            </a:r>
            <a:r>
              <a:rPr lang="ru-RU" sz="2000" dirty="0" err="1">
                <a:latin typeface="Times New Roman" pitchFamily="18" charset="0"/>
              </a:rPr>
              <a:t>галузі</a:t>
            </a:r>
            <a:r>
              <a:rPr lang="ru-RU" sz="2000" dirty="0">
                <a:latin typeface="Times New Roman" pitchFamily="18" charset="0"/>
              </a:rPr>
              <a:t>, </a:t>
            </a:r>
            <a:r>
              <a:rPr lang="ru-RU" sz="2000" dirty="0" err="1">
                <a:latin typeface="Times New Roman" pitchFamily="18" charset="0"/>
              </a:rPr>
              <a:t>було</a:t>
            </a:r>
            <a:r>
              <a:rPr lang="ru-RU" sz="2000" dirty="0">
                <a:latin typeface="Times New Roman" pitchFamily="18" charset="0"/>
              </a:rPr>
              <a:t> </a:t>
            </a:r>
            <a:r>
              <a:rPr lang="ru-RU" sz="2000" dirty="0" err="1">
                <a:latin typeface="Times New Roman" pitchFamily="18" charset="0"/>
              </a:rPr>
              <a:t>розроблено</a:t>
            </a:r>
            <a:r>
              <a:rPr lang="ru-RU" sz="2000" dirty="0">
                <a:latin typeface="Times New Roman" pitchFamily="18" charset="0"/>
              </a:rPr>
              <a:t> </a:t>
            </a:r>
            <a:r>
              <a:rPr lang="ru-RU" sz="2000" dirty="0" err="1">
                <a:latin typeface="Times New Roman" pitchFamily="18" charset="0"/>
              </a:rPr>
              <a:t>Національну</a:t>
            </a:r>
            <a:r>
              <a:rPr lang="ru-RU" sz="2000" dirty="0">
                <a:latin typeface="Times New Roman" pitchFamily="18" charset="0"/>
              </a:rPr>
              <a:t> </a:t>
            </a:r>
            <a:r>
              <a:rPr lang="ru-RU" sz="2000" dirty="0" err="1">
                <a:latin typeface="Times New Roman" pitchFamily="18" charset="0"/>
              </a:rPr>
              <a:t>стратегію</a:t>
            </a:r>
            <a:r>
              <a:rPr lang="ru-RU" sz="2000" dirty="0">
                <a:latin typeface="Times New Roman" pitchFamily="18" charset="0"/>
              </a:rPr>
              <a:t> </a:t>
            </a:r>
            <a:r>
              <a:rPr lang="ru-RU" sz="2000" dirty="0" err="1">
                <a:latin typeface="Times New Roman" pitchFamily="18" charset="0"/>
              </a:rPr>
              <a:t>розвитку</a:t>
            </a:r>
            <a:r>
              <a:rPr lang="ru-RU" sz="2000" dirty="0">
                <a:latin typeface="Times New Roman" pitchFamily="18" charset="0"/>
              </a:rPr>
              <a:t> туризму. </a:t>
            </a:r>
            <a:r>
              <a:rPr lang="ru-RU" sz="2000" dirty="0" err="1">
                <a:latin typeface="Times New Roman" pitchFamily="18" charset="0"/>
              </a:rPr>
              <a:t>Стратегія</a:t>
            </a:r>
            <a:r>
              <a:rPr lang="ru-RU" sz="2000" dirty="0">
                <a:latin typeface="Times New Roman" pitchFamily="18" charset="0"/>
              </a:rPr>
              <a:t> </a:t>
            </a:r>
            <a:r>
              <a:rPr lang="ru-RU" sz="2000" dirty="0" err="1">
                <a:latin typeface="Times New Roman" pitchFamily="18" charset="0"/>
              </a:rPr>
              <a:t>розвитку</a:t>
            </a:r>
            <a:r>
              <a:rPr lang="ru-RU" sz="2000" dirty="0">
                <a:latin typeface="Times New Roman" pitchFamily="18" charset="0"/>
              </a:rPr>
              <a:t> туризму в </a:t>
            </a:r>
            <a:r>
              <a:rPr lang="ru-RU" sz="2000" dirty="0" err="1">
                <a:latin typeface="Times New Roman" pitchFamily="18" charset="0"/>
              </a:rPr>
              <a:t>Грузії</a:t>
            </a:r>
            <a:r>
              <a:rPr lang="ru-RU" sz="2000" dirty="0">
                <a:latin typeface="Times New Roman" pitchFamily="18" charset="0"/>
              </a:rPr>
              <a:t> на 2015</a:t>
            </a:r>
            <a:r>
              <a:rPr lang="ru-RU" sz="2000" i="1" dirty="0">
                <a:latin typeface="Times New Roman" pitchFamily="18" charset="0"/>
              </a:rPr>
              <a:t>–</a:t>
            </a:r>
            <a:r>
              <a:rPr lang="ru-RU" sz="2000" dirty="0">
                <a:latin typeface="Times New Roman" pitchFamily="18" charset="0"/>
              </a:rPr>
              <a:t>2025 роки є </a:t>
            </a:r>
            <a:r>
              <a:rPr lang="ru-RU" sz="2000" dirty="0" err="1">
                <a:latin typeface="Times New Roman" pitchFamily="18" charset="0"/>
              </a:rPr>
              <a:t>викладом</a:t>
            </a:r>
            <a:r>
              <a:rPr lang="ru-RU" sz="2000" dirty="0">
                <a:latin typeface="Times New Roman" pitchFamily="18" charset="0"/>
              </a:rPr>
              <a:t> </a:t>
            </a:r>
            <a:r>
              <a:rPr lang="ru-RU" sz="2000" dirty="0" err="1">
                <a:latin typeface="Times New Roman" pitchFamily="18" charset="0"/>
              </a:rPr>
              <a:t>бачення</a:t>
            </a:r>
            <a:r>
              <a:rPr lang="ru-RU" sz="2000" dirty="0">
                <a:latin typeface="Times New Roman" pitchFamily="18" charset="0"/>
              </a:rPr>
              <a:t> </a:t>
            </a:r>
            <a:r>
              <a:rPr lang="ru-RU" sz="2000" dirty="0" err="1">
                <a:latin typeface="Times New Roman" pitchFamily="18" charset="0"/>
              </a:rPr>
              <a:t>галузі</a:t>
            </a:r>
            <a:r>
              <a:rPr lang="ru-RU" sz="2000" dirty="0">
                <a:latin typeface="Times New Roman" pitchFamily="18" charset="0"/>
              </a:rPr>
              <a:t> на </a:t>
            </a:r>
            <a:r>
              <a:rPr lang="ru-RU" sz="2000" dirty="0" err="1">
                <a:latin typeface="Times New Roman" pitchFamily="18" charset="0"/>
              </a:rPr>
              <a:t>майбутні</a:t>
            </a:r>
            <a:r>
              <a:rPr lang="ru-RU" sz="2000" dirty="0">
                <a:latin typeface="Times New Roman" pitchFamily="18" charset="0"/>
              </a:rPr>
              <a:t> десять </a:t>
            </a:r>
            <a:r>
              <a:rPr lang="ru-RU" sz="2000" dirty="0" err="1">
                <a:latin typeface="Times New Roman" pitchFamily="18" charset="0"/>
              </a:rPr>
              <a:t>років</a:t>
            </a:r>
            <a:r>
              <a:rPr lang="ru-RU" sz="2000" dirty="0">
                <a:latin typeface="Times New Roman" pitchFamily="18" charset="0"/>
              </a:rPr>
              <a:t> разом </a:t>
            </a:r>
            <a:r>
              <a:rPr lang="ru-RU" sz="2000" dirty="0" err="1">
                <a:latin typeface="Times New Roman" pitchFamily="18" charset="0"/>
              </a:rPr>
              <a:t>зі</a:t>
            </a:r>
            <a:r>
              <a:rPr lang="ru-RU" sz="2000" dirty="0">
                <a:latin typeface="Times New Roman" pitchFamily="18" charset="0"/>
              </a:rPr>
              <a:t> </a:t>
            </a:r>
            <a:r>
              <a:rPr lang="ru-RU" sz="2000" dirty="0" err="1">
                <a:latin typeface="Times New Roman" pitchFamily="18" charset="0"/>
              </a:rPr>
              <a:t>стратегічним</a:t>
            </a:r>
            <a:r>
              <a:rPr lang="ru-RU" sz="2000" dirty="0">
                <a:latin typeface="Times New Roman" pitchFamily="18" charset="0"/>
              </a:rPr>
              <a:t> планом </a:t>
            </a:r>
            <a:r>
              <a:rPr lang="ru-RU" sz="2000" dirty="0" err="1">
                <a:latin typeface="Times New Roman" pitchFamily="18" charset="0"/>
              </a:rPr>
              <a:t>заходів</a:t>
            </a:r>
            <a:r>
              <a:rPr lang="ru-RU" sz="2000" dirty="0">
                <a:latin typeface="Times New Roman" pitchFamily="18" charset="0"/>
              </a:rPr>
              <a:t> </a:t>
            </a:r>
            <a:r>
              <a:rPr lang="ru-RU" sz="2000" dirty="0" err="1">
                <a:latin typeface="Times New Roman" pitchFamily="18" charset="0"/>
              </a:rPr>
              <a:t>щодо</a:t>
            </a:r>
            <a:r>
              <a:rPr lang="ru-RU" sz="2000" dirty="0">
                <a:latin typeface="Times New Roman" pitchFamily="18" charset="0"/>
              </a:rPr>
              <a:t> </a:t>
            </a:r>
            <a:r>
              <a:rPr lang="ru-RU" sz="2000" dirty="0" err="1">
                <a:latin typeface="Times New Roman" pitchFamily="18" charset="0"/>
              </a:rPr>
              <a:t>підвищення</a:t>
            </a:r>
            <a:r>
              <a:rPr lang="ru-RU" sz="2000" dirty="0">
                <a:latin typeface="Times New Roman" pitchFamily="18" charset="0"/>
              </a:rPr>
              <a:t> </a:t>
            </a:r>
            <a:r>
              <a:rPr lang="ru-RU" sz="2000" dirty="0" err="1">
                <a:latin typeface="Times New Roman" pitchFamily="18" charset="0"/>
              </a:rPr>
              <a:t>цінності</a:t>
            </a:r>
            <a:r>
              <a:rPr lang="ru-RU" sz="2000" dirty="0">
                <a:latin typeface="Times New Roman" pitchFamily="18" charset="0"/>
              </a:rPr>
              <a:t> та </a:t>
            </a:r>
            <a:r>
              <a:rPr lang="ru-RU" sz="2000" dirty="0" err="1">
                <a:latin typeface="Times New Roman" pitchFamily="18" charset="0"/>
              </a:rPr>
              <a:t>значущості</a:t>
            </a:r>
            <a:r>
              <a:rPr lang="ru-RU" sz="2000" dirty="0">
                <a:latin typeface="Times New Roman" pitchFamily="18" charset="0"/>
              </a:rPr>
              <a:t> туризму в </a:t>
            </a:r>
            <a:r>
              <a:rPr lang="ru-RU" sz="2000" dirty="0" err="1">
                <a:latin typeface="Times New Roman" pitchFamily="18" charset="0"/>
              </a:rPr>
              <a:t>інтересах</a:t>
            </a:r>
            <a:r>
              <a:rPr lang="ru-RU" sz="2000" dirty="0">
                <a:latin typeface="Times New Roman" pitchFamily="18" charset="0"/>
              </a:rPr>
              <a:t> </a:t>
            </a:r>
            <a:r>
              <a:rPr lang="ru-RU" sz="2000" dirty="0" err="1">
                <a:latin typeface="Times New Roman" pitchFamily="18" charset="0"/>
              </a:rPr>
              <a:t>економіки</a:t>
            </a:r>
            <a:r>
              <a:rPr lang="ru-RU" sz="2000" dirty="0">
                <a:latin typeface="Times New Roman" pitchFamily="18" charset="0"/>
              </a:rPr>
              <a:t> </a:t>
            </a:r>
            <a:r>
              <a:rPr lang="ru-RU" sz="2000" dirty="0" err="1">
                <a:latin typeface="Times New Roman" pitchFamily="18" charset="0"/>
              </a:rPr>
              <a:t>країни</a:t>
            </a:r>
            <a:r>
              <a:rPr lang="ru-RU" sz="2000" dirty="0">
                <a:latin typeface="Times New Roman" pitchFamily="18" charset="0"/>
              </a:rPr>
              <a:t> і, в </a:t>
            </a:r>
            <a:r>
              <a:rPr lang="ru-RU" sz="2000" dirty="0" err="1">
                <a:latin typeface="Times New Roman" pitchFamily="18" charset="0"/>
              </a:rPr>
              <a:t>кінцевому</a:t>
            </a:r>
            <a:r>
              <a:rPr lang="ru-RU" sz="2000" dirty="0">
                <a:latin typeface="Times New Roman" pitchFamily="18" charset="0"/>
              </a:rPr>
              <a:t> </a:t>
            </a:r>
            <a:r>
              <a:rPr lang="ru-RU" sz="2000" dirty="0" err="1">
                <a:latin typeface="Times New Roman" pitchFamily="18" charset="0"/>
              </a:rPr>
              <a:t>підсумку</a:t>
            </a:r>
            <a:r>
              <a:rPr lang="ru-RU" sz="2000" dirty="0">
                <a:latin typeface="Times New Roman" pitchFamily="18" charset="0"/>
              </a:rPr>
              <a:t>, на благо </a:t>
            </a:r>
            <a:r>
              <a:rPr lang="ru-RU" sz="2000" dirty="0" err="1">
                <a:latin typeface="Times New Roman" pitchFamily="18" charset="0"/>
              </a:rPr>
              <a:t>її</a:t>
            </a:r>
            <a:r>
              <a:rPr lang="ru-RU" sz="2000" dirty="0">
                <a:latin typeface="Times New Roman" pitchFamily="18" charset="0"/>
              </a:rPr>
              <a:t> </a:t>
            </a:r>
            <a:r>
              <a:rPr lang="ru-RU" sz="2000" dirty="0" err="1">
                <a:latin typeface="Times New Roman" pitchFamily="18" charset="0"/>
              </a:rPr>
              <a:t>громадян</a:t>
            </a:r>
            <a:r>
              <a:rPr lang="ru-RU" sz="2000" dirty="0">
                <a:latin typeface="Times New Roman" pitchFamily="18" charset="0"/>
              </a:rPr>
              <a:t>. План </a:t>
            </a:r>
            <a:r>
              <a:rPr lang="ru-RU" sz="2000" dirty="0" err="1">
                <a:latin typeface="Times New Roman" pitchFamily="18" charset="0"/>
              </a:rPr>
              <a:t>було</a:t>
            </a:r>
            <a:r>
              <a:rPr lang="ru-RU" sz="2000" dirty="0">
                <a:latin typeface="Times New Roman" pitchFamily="18" charset="0"/>
              </a:rPr>
              <a:t> </a:t>
            </a:r>
            <a:r>
              <a:rPr lang="ru-RU" sz="2000" dirty="0" err="1">
                <a:latin typeface="Times New Roman" pitchFamily="18" charset="0"/>
              </a:rPr>
              <a:t>розроблено</a:t>
            </a:r>
            <a:r>
              <a:rPr lang="ru-RU" sz="2000" dirty="0">
                <a:latin typeface="Times New Roman" pitchFamily="18" charset="0"/>
              </a:rPr>
              <a:t> в рамках партнерства уряду і приватного сектора з метою </a:t>
            </a:r>
            <a:r>
              <a:rPr lang="ru-RU" sz="2000" dirty="0" err="1">
                <a:latin typeface="Times New Roman" pitchFamily="18" charset="0"/>
              </a:rPr>
              <a:t>максимізації</a:t>
            </a:r>
            <a:r>
              <a:rPr lang="ru-RU" sz="2000" dirty="0">
                <a:latin typeface="Times New Roman" pitchFamily="18" charset="0"/>
              </a:rPr>
              <a:t> </a:t>
            </a:r>
            <a:r>
              <a:rPr lang="ru-RU" sz="2000" dirty="0" err="1">
                <a:latin typeface="Times New Roman" pitchFamily="18" charset="0"/>
              </a:rPr>
              <a:t>ступеня</a:t>
            </a:r>
            <a:r>
              <a:rPr lang="ru-RU" sz="2000" dirty="0">
                <a:latin typeface="Times New Roman" pitchFamily="18" charset="0"/>
              </a:rPr>
              <a:t> </a:t>
            </a:r>
            <a:r>
              <a:rPr lang="ru-RU" sz="2000" dirty="0" err="1">
                <a:latin typeface="Times New Roman" pitchFamily="18" charset="0"/>
              </a:rPr>
              <a:t>задоволеності</a:t>
            </a:r>
            <a:r>
              <a:rPr lang="ru-RU" sz="2000" dirty="0">
                <a:latin typeface="Times New Roman" pitchFamily="18" charset="0"/>
              </a:rPr>
              <a:t> </a:t>
            </a:r>
            <a:r>
              <a:rPr lang="ru-RU" sz="2000" dirty="0" err="1">
                <a:latin typeface="Times New Roman" pitchFamily="18" charset="0"/>
              </a:rPr>
              <a:t>туристів</a:t>
            </a:r>
            <a:r>
              <a:rPr lang="ru-RU" sz="2000" dirty="0">
                <a:latin typeface="Times New Roman" pitchFamily="18" charset="0"/>
              </a:rPr>
              <a:t>, </a:t>
            </a:r>
            <a:r>
              <a:rPr lang="ru-RU" sz="2000" dirty="0" err="1">
                <a:latin typeface="Times New Roman" pitchFamily="18" charset="0"/>
              </a:rPr>
              <a:t>диверсифікації</a:t>
            </a:r>
            <a:r>
              <a:rPr lang="ru-RU" sz="2000" dirty="0">
                <a:latin typeface="Times New Roman" pitchFamily="18" charset="0"/>
              </a:rPr>
              <a:t> ринку і </a:t>
            </a:r>
            <a:r>
              <a:rPr lang="ru-RU" sz="2000" dirty="0" err="1">
                <a:latin typeface="Times New Roman" pitchFamily="18" charset="0"/>
              </a:rPr>
              <a:t>продуктів</a:t>
            </a:r>
            <a:r>
              <a:rPr lang="ru-RU" sz="2000" dirty="0">
                <a:latin typeface="Times New Roman" pitchFamily="18" charset="0"/>
              </a:rPr>
              <a:t>, </a:t>
            </a:r>
            <a:r>
              <a:rPr lang="ru-RU" sz="2000" dirty="0" err="1">
                <a:latin typeface="Times New Roman" pitchFamily="18" charset="0"/>
              </a:rPr>
              <a:t>стійкого</a:t>
            </a:r>
            <a:r>
              <a:rPr lang="ru-RU" sz="2000" dirty="0">
                <a:latin typeface="Times New Roman" pitchFamily="18" charset="0"/>
              </a:rPr>
              <a:t> </a:t>
            </a:r>
            <a:r>
              <a:rPr lang="ru-RU" sz="2000" dirty="0" err="1">
                <a:latin typeface="Times New Roman" pitchFamily="18" charset="0"/>
              </a:rPr>
              <a:t>збільшення</a:t>
            </a:r>
            <a:r>
              <a:rPr lang="ru-RU" sz="2000" dirty="0">
                <a:latin typeface="Times New Roman" pitchFamily="18" charset="0"/>
              </a:rPr>
              <a:t> </a:t>
            </a:r>
            <a:r>
              <a:rPr lang="ru-RU" sz="2000" dirty="0" err="1">
                <a:latin typeface="Times New Roman" pitchFamily="18" charset="0"/>
              </a:rPr>
              <a:t>розмірів</a:t>
            </a:r>
            <a:r>
              <a:rPr lang="ru-RU" sz="2000" dirty="0">
                <a:latin typeface="Times New Roman" pitchFamily="18" charset="0"/>
              </a:rPr>
              <a:t> і </a:t>
            </a:r>
            <a:r>
              <a:rPr lang="ru-RU" sz="2000" dirty="0" err="1">
                <a:latin typeface="Times New Roman" pitchFamily="18" charset="0"/>
              </a:rPr>
              <a:t>рентабельності</a:t>
            </a:r>
            <a:r>
              <a:rPr lang="ru-RU" sz="2000" dirty="0">
                <a:latin typeface="Times New Roman" pitchFamily="18" charset="0"/>
              </a:rPr>
              <a:t> </a:t>
            </a:r>
            <a:r>
              <a:rPr lang="ru-RU" sz="2000" dirty="0" err="1">
                <a:latin typeface="Times New Roman" pitchFamily="18" charset="0"/>
              </a:rPr>
              <a:t>туристичної</a:t>
            </a:r>
            <a:r>
              <a:rPr lang="ru-RU" sz="2000" dirty="0">
                <a:latin typeface="Times New Roman" pitchFamily="18" charset="0"/>
              </a:rPr>
              <a:t> </a:t>
            </a:r>
            <a:r>
              <a:rPr lang="ru-RU" sz="2000" dirty="0" err="1">
                <a:latin typeface="Times New Roman" pitchFamily="18" charset="0"/>
              </a:rPr>
              <a:t>індустрії</a:t>
            </a:r>
            <a:r>
              <a:rPr lang="ru-RU" sz="2000" dirty="0">
                <a:latin typeface="Times New Roman" pitchFamily="18" charset="0"/>
              </a:rPr>
              <a:t>, а </a:t>
            </a:r>
            <a:r>
              <a:rPr lang="ru-RU" sz="2000" dirty="0" err="1">
                <a:latin typeface="Times New Roman" pitchFamily="18" charset="0"/>
              </a:rPr>
              <a:t>також</a:t>
            </a:r>
            <a:r>
              <a:rPr lang="ru-RU" sz="2000" dirty="0">
                <a:latin typeface="Times New Roman" pitchFamily="18" charset="0"/>
              </a:rPr>
              <a:t> </a:t>
            </a:r>
            <a:r>
              <a:rPr lang="ru-RU" sz="2000" dirty="0" err="1">
                <a:latin typeface="Times New Roman" pitchFamily="18" charset="0"/>
              </a:rPr>
              <a:t>максимізації</a:t>
            </a:r>
            <a:r>
              <a:rPr lang="ru-RU" sz="2000" dirty="0">
                <a:latin typeface="Times New Roman" pitchFamily="18" charset="0"/>
              </a:rPr>
              <a:t> </a:t>
            </a:r>
            <a:r>
              <a:rPr lang="ru-RU" sz="2000" dirty="0" err="1">
                <a:latin typeface="Times New Roman" pitchFamily="18" charset="0"/>
              </a:rPr>
              <a:t>можливостей</a:t>
            </a:r>
            <a:r>
              <a:rPr lang="ru-RU" sz="2000" dirty="0">
                <a:latin typeface="Times New Roman" pitchFamily="18" charset="0"/>
              </a:rPr>
              <a:t> для </a:t>
            </a:r>
            <a:r>
              <a:rPr lang="ru-RU" sz="2000" dirty="0" err="1">
                <a:latin typeface="Times New Roman" pitchFamily="18" charset="0"/>
              </a:rPr>
              <a:t>створення</a:t>
            </a:r>
            <a:r>
              <a:rPr lang="ru-RU" sz="2000" dirty="0">
                <a:latin typeface="Times New Roman" pitchFamily="18" charset="0"/>
              </a:rPr>
              <a:t> </a:t>
            </a:r>
            <a:r>
              <a:rPr lang="ru-RU" sz="2000" dirty="0" err="1">
                <a:latin typeface="Times New Roman" pitchFamily="18" charset="0"/>
              </a:rPr>
              <a:t>нових</a:t>
            </a:r>
            <a:r>
              <a:rPr lang="ru-RU" sz="2000" dirty="0">
                <a:latin typeface="Times New Roman" pitchFamily="18" charset="0"/>
              </a:rPr>
              <a:t> </a:t>
            </a:r>
            <a:r>
              <a:rPr lang="ru-RU" sz="2000" dirty="0" err="1">
                <a:latin typeface="Times New Roman" pitchFamily="18" charset="0"/>
              </a:rPr>
              <a:t>робочих</a:t>
            </a:r>
            <a:r>
              <a:rPr lang="ru-RU" sz="2000" dirty="0">
                <a:latin typeface="Times New Roman" pitchFamily="18" charset="0"/>
              </a:rPr>
              <a:t> </a:t>
            </a:r>
            <a:r>
              <a:rPr lang="ru-RU" sz="2000" dirty="0" err="1">
                <a:latin typeface="Times New Roman" pitchFamily="18" charset="0"/>
              </a:rPr>
              <a:t>місць</a:t>
            </a:r>
            <a:r>
              <a:rPr lang="ru-RU" sz="2000" dirty="0">
                <a:latin typeface="Times New Roman" pitchFamily="18"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a:xfrm>
            <a:off x="3746500" y="0"/>
            <a:ext cx="5080000" cy="1373188"/>
          </a:xfrm>
        </p:spPr>
        <p:txBody>
          <a:bodyPr/>
          <a:lstStyle/>
          <a:p>
            <a:pPr algn="ctr" eaLnBrk="1" hangingPunct="1"/>
            <a:r>
              <a:rPr lang="ru-RU" sz="2400" b="1">
                <a:latin typeface="Times New Roman" pitchFamily="18" charset="0"/>
              </a:rPr>
              <a:t>У вересні 2016 року Національну</a:t>
            </a:r>
            <a:br>
              <a:rPr lang="ru-RU" sz="2400" b="1">
                <a:latin typeface="Times New Roman" pitchFamily="18" charset="0"/>
              </a:rPr>
            </a:br>
            <a:r>
              <a:rPr lang="ru-RU" sz="2400" b="1">
                <a:latin typeface="Times New Roman" pitchFamily="18" charset="0"/>
              </a:rPr>
              <a:t> туристичну організацію</a:t>
            </a:r>
            <a:br>
              <a:rPr lang="ru-RU" sz="2400" b="1">
                <a:latin typeface="Times New Roman" pitchFamily="18" charset="0"/>
              </a:rPr>
            </a:br>
            <a:r>
              <a:rPr lang="ru-RU" sz="2400" b="1">
                <a:latin typeface="Times New Roman" pitchFamily="18" charset="0"/>
              </a:rPr>
              <a:t> було створено і в</a:t>
            </a:r>
            <a:br>
              <a:rPr lang="ru-RU" sz="2400" b="1">
                <a:latin typeface="Times New Roman" pitchFamily="18" charset="0"/>
              </a:rPr>
            </a:br>
            <a:r>
              <a:rPr lang="ru-RU" sz="2400" b="1">
                <a:latin typeface="Times New Roman" pitchFamily="18" charset="0"/>
              </a:rPr>
              <a:t>Україні</a:t>
            </a:r>
          </a:p>
        </p:txBody>
      </p:sp>
      <p:pic>
        <p:nvPicPr>
          <p:cNvPr id="21506" name="image2.png"/>
          <p:cNvPicPr>
            <a:picLocks noGrp="1"/>
          </p:cNvPicPr>
          <p:nvPr>
            <p:ph idx="1"/>
          </p:nvPr>
        </p:nvPicPr>
        <p:blipFill>
          <a:blip r:embed="rId2" cstate="print"/>
          <a:srcRect/>
          <a:stretch>
            <a:fillRect/>
          </a:stretch>
        </p:blipFill>
        <p:spPr>
          <a:xfrm>
            <a:off x="9385300" y="0"/>
            <a:ext cx="2513013" cy="1690688"/>
          </a:xfrm>
        </p:spPr>
      </p:pic>
      <p:pic>
        <p:nvPicPr>
          <p:cNvPr id="21507" name="image1.png" descr="ÐÐ°ÑÑÐ¸Ð½ÐºÐ¸ Ð¿Ð¾ Ð·Ð°Ð¿ÑÐ¾ÑÑ erasmus+ logo transparent"/>
          <p:cNvPicPr>
            <a:picLocks noChangeAspect="1" noChangeArrowheads="1"/>
          </p:cNvPicPr>
          <p:nvPr/>
        </p:nvPicPr>
        <p:blipFill>
          <a:blip r:embed="rId3" cstate="print"/>
          <a:srcRect/>
          <a:stretch>
            <a:fillRect/>
          </a:stretch>
        </p:blipFill>
        <p:spPr bwMode="auto">
          <a:xfrm>
            <a:off x="147638" y="304800"/>
            <a:ext cx="3079750" cy="666750"/>
          </a:xfrm>
          <a:prstGeom prst="rect">
            <a:avLst/>
          </a:prstGeom>
          <a:noFill/>
          <a:ln w="9525">
            <a:noFill/>
            <a:miter lim="800000"/>
            <a:headEnd/>
            <a:tailEnd/>
          </a:ln>
        </p:spPr>
      </p:pic>
      <p:sp>
        <p:nvSpPr>
          <p:cNvPr id="21509" name="Rectangle 5"/>
          <p:cNvSpPr>
            <a:spLocks noChangeArrowheads="1"/>
          </p:cNvSpPr>
          <p:nvPr/>
        </p:nvSpPr>
        <p:spPr bwMode="auto">
          <a:xfrm>
            <a:off x="0" y="1592263"/>
            <a:ext cx="12192000" cy="4968875"/>
          </a:xfrm>
          <a:prstGeom prst="rect">
            <a:avLst/>
          </a:prstGeom>
          <a:noFill/>
          <a:ln w="9525">
            <a:noFill/>
            <a:miter lim="800000"/>
            <a:headEnd/>
            <a:tailEnd/>
          </a:ln>
          <a:effectLst/>
        </p:spPr>
        <p:txBody>
          <a:bodyPr>
            <a:spAutoFit/>
          </a:bodyPr>
          <a:lstStyle/>
          <a:p>
            <a:pPr indent="444500" algn="just"/>
            <a:r>
              <a:rPr lang="ru-RU" sz="2000">
                <a:latin typeface="Times New Roman" pitchFamily="18" charset="0"/>
              </a:rPr>
              <a:t>Таке рішення було ухвалено у рамках першої Міжнародної конференції у сфері туризму «Брендинг дестинацій: запорука побудови успішної репутації», що відбулася у Києві. Талеб Ріфаї, Генеральний секретар UNWTO зазначив: "</a:t>
            </a:r>
            <a:r>
              <a:rPr lang="ru-RU" sz="2000" b="1">
                <a:latin typeface="Times New Roman" pitchFamily="18" charset="0"/>
              </a:rPr>
              <a:t>Створення національної туристичної асоціації</a:t>
            </a:r>
            <a:r>
              <a:rPr lang="ru-RU" sz="2000">
                <a:latin typeface="Times New Roman" pitchFamily="18" charset="0"/>
              </a:rPr>
              <a:t> дасть можливість координувати всі дії та активізувати роботу регіональних асоціацій –коли ми, люди, об'єднуємося, виграють всі. Туризм може змінити світ –коли люди подорожують, вони пізнають один одного, приятелюють незалежно від національностей. Україна має великий потенціал для розвитку туризму, тільки відкрийте свої серця, відкрийте двері. Україна – це одна із самих красивих країн у світі. Не будьте в депресії, любіть життя!«</a:t>
            </a:r>
          </a:p>
          <a:p>
            <a:pPr indent="444500" algn="just"/>
            <a:r>
              <a:rPr lang="ru-RU" sz="2000">
                <a:latin typeface="Times New Roman" pitchFamily="18" charset="0"/>
              </a:rPr>
              <a:t>На регіональному рівні організації з менеджменту дестинації активно залучають до вирішення завдань розвитку туризму різні зацікавлені сторони (стейкхолдерів), зокрема приватний сектор приваблює можливість просування свого продукту силами ОМД. </a:t>
            </a:r>
          </a:p>
          <a:p>
            <a:pPr indent="444500" algn="just"/>
            <a:r>
              <a:rPr lang="ru-RU" sz="2000">
                <a:latin typeface="Times New Roman" pitchFamily="18" charset="0"/>
              </a:rPr>
              <a:t>Реалізуючи маркетингову роль, ОМД має у розпорядженні власний бюджет, а також виступає своєрідним «містком» між національними організаціями та туристичною індустрією. Це є важливим, оскільки доки національні туристичні органи влади будуть єдиним найбільш помітним гравцем (суб'єктом) туристичного ринку, колективні витрати індустрії будуть значно більшими. Якщо регіональна ОМД зможе об'єднати ресурси приватного і державного сектора, то вони спільно подолають проблеми та досягнуть великих результатів за такого самого фінансування.</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0" y="0"/>
            <a:ext cx="12192000" cy="1690688"/>
          </a:xfrm>
        </p:spPr>
        <p:txBody>
          <a:bodyPr/>
          <a:lstStyle/>
          <a:p>
            <a:pPr eaLnBrk="1" hangingPunct="1"/>
            <a:r>
              <a:rPr lang="uk-UA"/>
              <a:t>.</a:t>
            </a:r>
            <a:endParaRPr lang="ru-RU"/>
          </a:p>
        </p:txBody>
      </p:sp>
      <p:pic>
        <p:nvPicPr>
          <p:cNvPr id="22530" name="image2.png"/>
          <p:cNvPicPr>
            <a:picLocks noGrp="1"/>
          </p:cNvPicPr>
          <p:nvPr>
            <p:ph idx="1"/>
          </p:nvPr>
        </p:nvPicPr>
        <p:blipFill>
          <a:blip r:embed="rId2" cstate="print"/>
          <a:srcRect/>
          <a:stretch>
            <a:fillRect/>
          </a:stretch>
        </p:blipFill>
        <p:spPr>
          <a:xfrm>
            <a:off x="9310688" y="128588"/>
            <a:ext cx="2565400" cy="1433512"/>
          </a:xfrm>
        </p:spPr>
      </p:pic>
      <p:pic>
        <p:nvPicPr>
          <p:cNvPr id="22531" name="image1.png" descr="ÐÐ°ÑÑÐ¸Ð½ÐºÐ¸ Ð¿Ð¾ Ð·Ð°Ð¿ÑÐ¾ÑÑ erasmus+ logo transparent"/>
          <p:cNvPicPr>
            <a:picLocks noChangeAspect="1" noChangeArrowheads="1"/>
          </p:cNvPicPr>
          <p:nvPr/>
        </p:nvPicPr>
        <p:blipFill>
          <a:blip r:embed="rId3" cstate="print"/>
          <a:srcRect/>
          <a:stretch>
            <a:fillRect/>
          </a:stretch>
        </p:blipFill>
        <p:spPr bwMode="auto">
          <a:xfrm>
            <a:off x="176213" y="295275"/>
            <a:ext cx="3079750" cy="666750"/>
          </a:xfrm>
          <a:prstGeom prst="rect">
            <a:avLst/>
          </a:prstGeom>
          <a:noFill/>
          <a:ln w="9525">
            <a:noFill/>
            <a:miter lim="800000"/>
            <a:headEnd/>
            <a:tailEnd/>
          </a:ln>
        </p:spPr>
      </p:pic>
      <p:sp>
        <p:nvSpPr>
          <p:cNvPr id="22533" name="Rectangle 5"/>
          <p:cNvSpPr>
            <a:spLocks noChangeArrowheads="1"/>
          </p:cNvSpPr>
          <p:nvPr/>
        </p:nvSpPr>
        <p:spPr bwMode="auto">
          <a:xfrm>
            <a:off x="3276600" y="0"/>
            <a:ext cx="5867400" cy="1552575"/>
          </a:xfrm>
          <a:prstGeom prst="rect">
            <a:avLst/>
          </a:prstGeom>
          <a:noFill/>
          <a:ln w="9525">
            <a:noFill/>
            <a:miter lim="800000"/>
            <a:headEnd/>
            <a:tailEnd/>
          </a:ln>
          <a:effectLst/>
        </p:spPr>
        <p:txBody>
          <a:bodyPr>
            <a:spAutoFit/>
          </a:bodyPr>
          <a:lstStyle/>
          <a:p>
            <a:pPr algn="ctr"/>
            <a:r>
              <a:rPr lang="ru-RU" sz="2400" b="1" i="1">
                <a:latin typeface="Times New Roman" pitchFamily="18" charset="0"/>
              </a:rPr>
              <a:t>Місцева туристична адміністрація (МТА) </a:t>
            </a:r>
            <a:r>
              <a:rPr lang="ru-RU" sz="2400">
                <a:latin typeface="Times New Roman" pitchFamily="18" charset="0"/>
              </a:rPr>
              <a:t>– організація, що забезпечує менеджмент і/або маркетинг міста або туристичного центру</a:t>
            </a:r>
          </a:p>
        </p:txBody>
      </p:sp>
      <p:sp>
        <p:nvSpPr>
          <p:cNvPr id="22534" name="Rectangle 6"/>
          <p:cNvSpPr>
            <a:spLocks noChangeArrowheads="1"/>
          </p:cNvSpPr>
          <p:nvPr/>
        </p:nvSpPr>
        <p:spPr bwMode="auto">
          <a:xfrm>
            <a:off x="0" y="1528763"/>
            <a:ext cx="12192000" cy="5608637"/>
          </a:xfrm>
          <a:prstGeom prst="rect">
            <a:avLst/>
          </a:prstGeom>
          <a:noFill/>
          <a:ln w="9525">
            <a:noFill/>
            <a:miter lim="800000"/>
            <a:headEnd/>
            <a:tailEnd/>
          </a:ln>
          <a:effectLst/>
        </p:spPr>
        <p:txBody>
          <a:bodyPr>
            <a:spAutoFit/>
          </a:bodyPr>
          <a:lstStyle/>
          <a:p>
            <a:pPr indent="444500" algn="just"/>
            <a:r>
              <a:rPr lang="ru-RU" sz="2000">
                <a:latin typeface="Times New Roman" pitchFamily="18" charset="0"/>
              </a:rPr>
              <a:t>Округ  Падерборна, розташований у федеральній землі Північний Рейн-Вестфалія (</a:t>
            </a:r>
            <a:r>
              <a:rPr lang="ru-RU" sz="2000" b="1">
                <a:latin typeface="Times New Roman" pitchFamily="18" charset="0"/>
              </a:rPr>
              <a:t>Німеччина).</a:t>
            </a:r>
            <a:r>
              <a:rPr lang="ru-RU" sz="2000">
                <a:latin typeface="Times New Roman" pitchFamily="18" charset="0"/>
              </a:rPr>
              <a:t> Щорічно округ відвідують 225 тис туристів, які здійснюють 720 тис нічлігів. Туризм не є для нього основною галуззю економіки, проте маркетингу турпродукту Падерборна місцева влада приділяє велику увагу, підтримуючи спеціалізований центр туризму – Touristik zentrale Paderborner Land (TPL) [9]. Однаковість передумов розвитку туризму в сусідніх дестинаціях ускладнює пошук своєї ніші на ринку туристичного обслуговування. Фактично дестинації- конкуренти (Білефельд, Кассель і Геттінген) ведуть боротьбу за туристичні ринки. Засновником центру є рада депутатів округу (Landrat). Поточні витрати здійснюються за рахунок місцевого бюджету, в якому додатково передбачено видатки на маркетингові заходи – приблизно 130 тис євро на рік [9]. Крім того, щорічно підтримку в розмірі 30 тис євро здійснюють спонсори. Центр туризму –некомерційна організація, однак він здійснює реалізацію друкованої туристично-інформаційної продукції. Це дає додатковий дохід у вигляді комісійних близько 10 тис євро на рік, який після необхідних податкових відрахувань використовують підприємства на свій розсуд. Загалом на централізований маркетинг туристичної дестинації щорічно витрачається 160 тис євро, що достатньо для забезпечення його ефективності. Функціями TPL є: • збір маркетингової інформації та її аналіз; • координація діяльності 60 підприємств індустрії гостинності та 10 інформаційних бюро в Падерборні та населених пунктах округу; • розробка та розповсюдження інформаційних матеріалів про пропоновані тури, туристичні визначні пам'ятки, виробників туристичних послуг; • проведення маркетингових заходів (PR-акцій, виставок).</a:t>
            </a:r>
          </a:p>
          <a:p>
            <a:pPr indent="444500" algn="just"/>
            <a:r>
              <a:rPr lang="ru-RU" sz="2200">
                <a:latin typeface="Times New Roman" pitchFamily="18"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a:xfrm>
            <a:off x="4775200" y="0"/>
            <a:ext cx="4330700" cy="1208088"/>
          </a:xfrm>
        </p:spPr>
        <p:txBody>
          <a:bodyPr/>
          <a:lstStyle/>
          <a:p>
            <a:pPr algn="ctr" eaLnBrk="1" hangingPunct="1"/>
            <a:r>
              <a:rPr lang="uk-UA"/>
              <a:t>Німеччина</a:t>
            </a:r>
            <a:endParaRPr lang="ru-RU"/>
          </a:p>
        </p:txBody>
      </p:sp>
      <p:pic>
        <p:nvPicPr>
          <p:cNvPr id="23554" name="image2.png"/>
          <p:cNvPicPr>
            <a:picLocks noChangeAspect="1" noChangeArrowheads="1"/>
          </p:cNvPicPr>
          <p:nvPr/>
        </p:nvPicPr>
        <p:blipFill>
          <a:blip r:embed="rId2" cstate="print"/>
          <a:srcRect/>
          <a:stretch>
            <a:fillRect/>
          </a:stretch>
        </p:blipFill>
        <p:spPr bwMode="auto">
          <a:xfrm>
            <a:off x="9226550" y="146050"/>
            <a:ext cx="2609850" cy="1398588"/>
          </a:xfrm>
          <a:prstGeom prst="rect">
            <a:avLst/>
          </a:prstGeom>
          <a:noFill/>
          <a:ln w="9525">
            <a:noFill/>
            <a:miter lim="800000"/>
            <a:headEnd/>
            <a:tailEnd/>
          </a:ln>
        </p:spPr>
      </p:pic>
      <p:pic>
        <p:nvPicPr>
          <p:cNvPr id="23555" name="image1.png" descr="ÐÐ°ÑÑÐ¸Ð½ÐºÐ¸ Ð¿Ð¾ Ð·Ð°Ð¿ÑÐ¾ÑÑ erasmus+ logo transparent"/>
          <p:cNvPicPr>
            <a:picLocks noGrp="1"/>
          </p:cNvPicPr>
          <p:nvPr>
            <p:ph idx="1"/>
          </p:nvPr>
        </p:nvPicPr>
        <p:blipFill>
          <a:blip r:embed="rId3" cstate="print"/>
          <a:srcRect/>
          <a:stretch>
            <a:fillRect/>
          </a:stretch>
        </p:blipFill>
        <p:spPr>
          <a:xfrm>
            <a:off x="50800" y="146050"/>
            <a:ext cx="4562475" cy="990600"/>
          </a:xfrm>
        </p:spPr>
      </p:pic>
      <p:sp>
        <p:nvSpPr>
          <p:cNvPr id="23557" name="Rectangle 5"/>
          <p:cNvSpPr>
            <a:spLocks noChangeArrowheads="1"/>
          </p:cNvSpPr>
          <p:nvPr/>
        </p:nvSpPr>
        <p:spPr bwMode="auto">
          <a:xfrm>
            <a:off x="0" y="1392238"/>
            <a:ext cx="12192000" cy="5203825"/>
          </a:xfrm>
          <a:prstGeom prst="rect">
            <a:avLst/>
          </a:prstGeom>
          <a:noFill/>
          <a:ln w="9525">
            <a:noFill/>
            <a:miter lim="800000"/>
            <a:headEnd/>
            <a:tailEnd/>
          </a:ln>
          <a:effectLst/>
        </p:spPr>
        <p:txBody>
          <a:bodyPr>
            <a:spAutoFit/>
          </a:bodyPr>
          <a:lstStyle/>
          <a:p>
            <a:pPr indent="444500"/>
            <a:r>
              <a:rPr lang="ru-RU" sz="2400">
                <a:latin typeface="Times New Roman" pitchFamily="18" charset="0"/>
              </a:rPr>
              <a:t>Турпродукт, який просуває туристичний центр Падерборна, складається з трьох частин:</a:t>
            </a:r>
          </a:p>
          <a:p>
            <a:pPr indent="444500"/>
            <a:r>
              <a:rPr lang="ru-RU" sz="2400">
                <a:latin typeface="Times New Roman" pitchFamily="18" charset="0"/>
              </a:rPr>
              <a:t>• спортивно-оздоровчий туризм (велосипедний і пішохідний); • культурно-пізнавальний та подієвий туризм; • лікувально-оздоровчий туризм [9].</a:t>
            </a:r>
          </a:p>
          <a:p>
            <a:pPr indent="444500"/>
            <a:r>
              <a:rPr lang="ru-RU" sz="2400">
                <a:latin typeface="Times New Roman" pitchFamily="18" charset="0"/>
              </a:rPr>
              <a:t>Види туризму, що входять до першої частини, ґрунтуються на природних туристичних ресурсах. Конкурентоспроможність велосипедного та пішохідного туризму досягається завдяки наступним заходам:</a:t>
            </a:r>
          </a:p>
          <a:p>
            <a:pPr indent="444500"/>
            <a:r>
              <a:rPr lang="ru-RU" sz="2400">
                <a:latin typeface="Times New Roman" pitchFamily="18" charset="0"/>
              </a:rPr>
              <a:t>• підтримання якості відповідної інфраструктури (оптимізація маршрутів туристичних трас, регулярний контроль за їх станом і наявністю покажчиків, забезпечення туристичних груп засобами глобальної навігаційної системи (GPS);</a:t>
            </a:r>
          </a:p>
          <a:p>
            <a:pPr indent="444500"/>
            <a:r>
              <a:rPr lang="ru-RU" sz="2400">
                <a:latin typeface="Times New Roman" pitchFamily="18" charset="0"/>
              </a:rPr>
              <a:t>• рекламно-інформаційне забезпечення (надання туристам актуальних інформаційних і картографічних матеріалів, пропозиція турпродукту через Інтернет, розсилка інформації закордонним цільовим аудиторіям);</a:t>
            </a:r>
          </a:p>
          <a:p>
            <a:pPr indent="444500"/>
            <a:r>
              <a:rPr lang="ru-RU" sz="2400">
                <a:latin typeface="Times New Roman" pitchFamily="18" charset="0"/>
              </a:rPr>
              <a:t>• робота з громадськими організаціями (співпраця з Товариствами велосипедного туризму в окрузі Падерборн та інших районах Німеччини) [9].</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1303</TotalTime>
  <Words>5277</Words>
  <Application>Microsoft Office PowerPoint</Application>
  <PresentationFormat>Широкоэкранный</PresentationFormat>
  <Paragraphs>242</Paragraphs>
  <Slides>29</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29</vt:i4>
      </vt:variant>
    </vt:vector>
  </HeadingPairs>
  <TitlesOfParts>
    <vt:vector size="38" baseType="lpstr">
      <vt:lpstr>等线 Light</vt:lpstr>
      <vt:lpstr>Arial</vt:lpstr>
      <vt:lpstr>Calibri</vt:lpstr>
      <vt:lpstr>Calibri Light</vt:lpstr>
      <vt:lpstr>Droid Sans Fallback</vt:lpstr>
      <vt:lpstr>FreeSans</vt:lpstr>
      <vt:lpstr>StoneSans-Semibold</vt:lpstr>
      <vt:lpstr>Times New Roman</vt:lpstr>
      <vt:lpstr>Тема Office</vt:lpstr>
      <vt:lpstr>Новітні форми бізнес-моделей у сільському туризмі в країнах ЄС як чинник збалансованого сталого розвитку: системно-структурний аспект . </vt:lpstr>
      <vt:lpstr>.</vt:lpstr>
      <vt:lpstr>Інтегроване управління  туристичною дестинацією охоплює систему об’єктів,  що обслуговують туристів, яке відображено на рисунку 1. </vt:lpstr>
      <vt:lpstr>.Європейський  досвід</vt:lpstr>
      <vt:lpstr>Рада з туризму  Нової Зеландії  (Tourism New Zealand)</vt:lpstr>
      <vt:lpstr>Грузія</vt:lpstr>
      <vt:lpstr>У вересні 2016 року Національну  туристичну організацію  було створено і в Україні</vt:lpstr>
      <vt:lpstr>.</vt:lpstr>
      <vt:lpstr>Німеччина</vt:lpstr>
      <vt:lpstr> Місцеві туристичні організації  забезпечують супровід  програм і проектів </vt:lpstr>
      <vt:lpstr>Партнерство із  органами державного самоврядування</vt:lpstr>
      <vt:lpstr>.</vt:lpstr>
      <vt:lpstr>Приклади атракціонів парку Spieleland: парк розваг у Равенсбурзі та на Боденскому озері (Фото сайту www.ravensburger.de) </vt:lpstr>
      <vt:lpstr>У Німеччині та інших країнах Західної Європи</vt:lpstr>
      <vt:lpstr>Форма залучення приватного сектору  до діяльності ОМД</vt:lpstr>
      <vt:lpstr>Розглянемо один з варіантів  організаційної структури та змішаного фінансування організації з менеджменту  дестинації на прикладі Австрії.</vt:lpstr>
      <vt:lpstr> Ускладнення зовнішнього середовища, ризикованість глобального середовища бізнесу, необхідність доступу до глобальних ринків, а також набору інформаційних технологій для координації внутрішньоорганізаційної роботи, фінансові проблеми актуалізують інтеграційні процеси в туризмі за участю органів місцевого самоврядування, об'єднань туристичних фірм з горизонтальними та вертикальними взаємозв'язками</vt:lpstr>
      <vt:lpstr> Класифікація інтеграційних  процесів у туризмі</vt:lpstr>
      <vt:lpstr>Форми інтеграції</vt:lpstr>
      <vt:lpstr>Сучасними тенденціями в інтеграційних  процесах можна назвати такі:</vt:lpstr>
      <vt:lpstr>Реалізація стратегічного партнерства потребує запровадження таких механізмів</vt:lpstr>
      <vt:lpstr>Форми інтеграції</vt:lpstr>
      <vt:lpstr>Ключовими умовами ефективного функціонування мереж є</vt:lpstr>
      <vt:lpstr>Ефективність мережевої організації досягається дотриманням наступних принципів:</vt:lpstr>
      <vt:lpstr>Складовою частиною формування мереж  в туризмі є технологія створення системи управління мережевою взаємодією,  яка включає наступні етапи:</vt:lpstr>
      <vt:lpstr>.</vt:lpstr>
      <vt:lpstr>.</vt:lpstr>
      <vt:lpstr>   Cтворенню кластерів передує  </vt:lpstr>
      <vt:lpstr> Використані джерела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Venherska Natalia</cp:lastModifiedBy>
  <cp:revision>44</cp:revision>
  <dcterms:created xsi:type="dcterms:W3CDTF">2021-02-10T18:07:05Z</dcterms:created>
  <dcterms:modified xsi:type="dcterms:W3CDTF">2021-03-31T16:47:53Z</dcterms:modified>
</cp:coreProperties>
</file>