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108F77-029A-40DD-A236-D6776691B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667" y="299636"/>
            <a:ext cx="7766936" cy="1096900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Проактивне управління HR економічними системами в умовах цифрової економіки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EE0232-CF57-455D-AD66-5B47E42272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7030A0"/>
                </a:solidFill>
              </a:rPr>
              <a:t>Лекція 5</a:t>
            </a:r>
          </a:p>
        </p:txBody>
      </p:sp>
    </p:spTree>
    <p:extLst>
      <p:ext uri="{BB962C8B-B14F-4D97-AF65-F5344CB8AC3E}">
        <p14:creationId xmlns:p14="http://schemas.microsoft.com/office/powerpoint/2010/main" val="1815622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AA12566-4E84-49BA-9114-A1932A154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434" y="355601"/>
            <a:ext cx="10231966" cy="5685762"/>
          </a:xfrm>
        </p:spPr>
        <p:txBody>
          <a:bodyPr/>
          <a:lstStyle/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 правила виглядає таким чином: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Npfd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InterchangeabilityLevel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Conflict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SpecialtyLevel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StaffEfficiency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NotHardworking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Npfd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InterchangeabilityLevel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bachelor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Conflict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SpecialtyLevel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StaffEfficiency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NotHardworking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Npfd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InterchangeabilityLevel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Conflict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SpecialtyLevel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StaffEfficiency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NotHardworking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71711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A7E94-B0D0-4898-AADC-C57877D89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4200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Побудовані функції належності вхідних лінгвістичних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EAE43BD-4752-427A-8831-604E0BC16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5414" y="1193800"/>
            <a:ext cx="7757023" cy="27559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EBD32F-0F40-49F6-83E1-A709BCD66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849" y="3934050"/>
            <a:ext cx="7735738" cy="29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90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4318C-93A6-4A93-8718-CDE79A1EF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5800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функції приналежності вихідної змінної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4E4728C-7D90-4CF4-9DF4-0792DC6DA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828800"/>
            <a:ext cx="9083313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52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B12F3-3020-4DA2-A54E-C6966762D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4200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оцінки ступеня ефективності персоналу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26B8854-FBB2-4B1E-9328-2C0E72EC3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216" y="1327236"/>
            <a:ext cx="6446091" cy="29780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C183F4-D601-4161-8DB0-422EEE82B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805" y="4444366"/>
            <a:ext cx="6520402" cy="232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48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A8A0503-0D17-4B35-8CF6-0FCE7A62D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634" y="43338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Питання:</a:t>
            </a:r>
          </a:p>
          <a:p>
            <a:pPr marL="0" indent="0">
              <a:buNone/>
            </a:pPr>
            <a:r>
              <a:rPr lang="uk-UA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Генезис розвитку управління HR.</a:t>
            </a:r>
          </a:p>
          <a:p>
            <a:pPr marL="0" indent="0">
              <a:buNone/>
            </a:pPr>
            <a:r>
              <a:rPr lang="uk-UA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Модель обміну даними в процесі управління HR.</a:t>
            </a:r>
          </a:p>
          <a:p>
            <a:pPr marL="0" indent="0">
              <a:buNone/>
            </a:pPr>
            <a:endParaRPr lang="uk-UA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45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ECEB5-01BA-4EE3-AA31-0D1BE0DED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2300"/>
          </a:xfrm>
        </p:spPr>
        <p:txBody>
          <a:bodyPr>
            <a:normAutofit fontScale="90000"/>
          </a:bodyPr>
          <a:lstStyle/>
          <a:p>
            <a:r>
              <a:rPr lang="uk-UA" sz="2800" dirty="0">
                <a:solidFill>
                  <a:srgbClr val="7030A0"/>
                </a:solidFill>
              </a:rPr>
              <a:t>1. Генезис розвитку управління HR .</a:t>
            </a:r>
            <a:br>
              <a:rPr lang="ru-RU" dirty="0"/>
            </a:b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51A8D9-9A7E-438E-9165-372856294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32" y="1000125"/>
            <a:ext cx="8596668" cy="56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5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D2E9B-BF22-4702-A3E9-50DA5658C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2300"/>
          </a:xfrm>
        </p:spPr>
        <p:txBody>
          <a:bodyPr>
            <a:normAutofit fontScale="90000"/>
          </a:bodyPr>
          <a:lstStyle/>
          <a:p>
            <a:r>
              <a:rPr lang="uk-UA" sz="3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Модель обміну даними в процесі управління HR.</a:t>
            </a:r>
            <a:br>
              <a:rPr lang="uk-UA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C02BD6-F3BE-463E-BF2C-AC8347D53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377949"/>
            <a:ext cx="8904078" cy="528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23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4077845-D6D0-42C0-BA72-599EB6E747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558801"/>
                <a:ext cx="8596668" cy="5482562"/>
              </a:xfrm>
            </p:spPr>
            <p:txBody>
              <a:bodyPr>
                <a:normAutofit/>
              </a:bodyPr>
              <a:lstStyle/>
              <a:p>
                <a:pPr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другому етапі застосовуються процедури, які дозволяють: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1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Перша (I)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процедура дозволяє оцінити нормативне або середнє значення виконання службових обов’язків працівниками – </a:t>
                </a:r>
                <a14:m>
                  <m:oMath xmlns:m="http://schemas.openxmlformats.org/officeDocument/2006/math"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0=</m:t>
                    </m:r>
                    <m:d>
                      <m:dPr>
                        <m:begChr m:val="{"/>
                        <m:endChr m:val="}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b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𝑜𝑝</m:t>
                            </m:r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01,</m:t>
                            </m:r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𝑜𝑝</m:t>
                            </m:r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02</m:t>
                            </m:r>
                          </m:e>
                        </m:d>
                      </m:e>
                    </m:d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</m:t>
                        </m:r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uk-UA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де </a:t>
                </a:r>
                <a14:m>
                  <m:oMath xmlns:m="http://schemas.openxmlformats.org/officeDocument/2006/math"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𝑜𝑝</m:t>
                    </m:r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01</m:t>
                    </m:r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нормативне або середнє значення результатів роботи </a:t>
                </a:r>
                <a:r>
                  <a:rPr lang="uk-UA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-го працівника,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𝑜𝑝</m:t>
                    </m:r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02</m:t>
                    </m:r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нормативне або середнє значення рівня оцінки виконання завдань </a:t>
                </a:r>
                <a:r>
                  <a:rPr lang="uk-UA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-го працівника.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1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Друга (II)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процедура спрямована на визначення багатьох спеціальностей (економіст, програміст, будівельник та ін.) – </a:t>
                </a:r>
                <a14:m>
                  <m:oMath xmlns:m="http://schemas.openxmlformats.org/officeDocument/2006/math"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𝑆𝑃</m:t>
                    </m:r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	</a:t>
                </a:r>
                <a14:m>
                  <m:oMath xmlns:m="http://schemas.openxmlformats.org/officeDocument/2006/math"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𝑆𝑃</m:t>
                    </m:r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𝑠𝑝</m:t>
                            </m:r>
                          </m:e>
                          <m:sub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</m:t>
                        </m:r>
                        <m:sSup>
                          <m:sSup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𝑠𝑝</m:t>
                            </m:r>
                          </m:sup>
                        </m:sSup>
                      </m:e>
                    </m:acc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	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𝑠𝑝</m:t>
                        </m:r>
                      </m:e>
                      <m:sub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спеціальність,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𝑠𝑝</m:t>
                        </m:r>
                      </m:sup>
                    </m:sSup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кількість спеціальностей.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uk-UA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4077845-D6D0-42C0-BA72-599EB6E747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558801"/>
                <a:ext cx="8596668" cy="5482562"/>
              </a:xfrm>
              <a:blipFill>
                <a:blip r:embed="rId2"/>
                <a:stretch>
                  <a:fillRect t="-111" r="-63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5888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DFA49F9-6D9F-4F50-A853-B43C600440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647701"/>
                <a:ext cx="8596668" cy="5393662"/>
              </a:xfrm>
            </p:spPr>
            <p:txBody>
              <a:bodyPr>
                <a:normAutofit/>
              </a:bodyPr>
              <a:lstStyle/>
              <a:p>
                <a:pPr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1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Третя процедура 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дозволяє оцінити рівень освіти (середня, бакалаврська, магістерська та інші) –</a:t>
                </a:r>
                <a:r>
                  <a:rPr lang="uk-UA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UO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	</a:t>
                </a:r>
                <a14:m>
                  <m:oMath xmlns:m="http://schemas.openxmlformats.org/officeDocument/2006/math"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𝑈𝑂</m:t>
                    </m:r>
                    <m:r>
                      <a:rPr lang="uk-UA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𝑢𝑜</m:t>
                            </m:r>
                          </m:e>
                          <m:sub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uk-UA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=(</m:t>
                        </m:r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𝑛𝑎𝑚𝑒</m:t>
                        </m:r>
                        <m:r>
                          <a:rPr lang="uk-UA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  <m:r>
                          <a:rPr lang="uk-UA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uk-UA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uk-UA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</m:t>
                        </m:r>
                        <m:sSup>
                          <m:sSup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𝑢𝑜</m:t>
                            </m:r>
                          </m:sup>
                        </m:sSup>
                      </m:e>
                    </m:acc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𝑢𝑜</m:t>
                        </m:r>
                      </m:e>
                      <m:sub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вектор характеристик </a:t>
                </a:r>
                <a:r>
                  <a:rPr lang="uk-UA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uk-UA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ої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категорії,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18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name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назва категорії,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оцінка рівня освіти за категорією в балах,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𝑠𝑝</m:t>
                        </m:r>
                      </m:sup>
                    </m:sSup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це кількість категорій.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uk-UA" sz="1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Четверта (IV) 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процедура спрямована на оцінку рівня управління підприємством (вищий, середній та нижчий рівень) – </a:t>
                </a:r>
                <a14:m>
                  <m:oMath xmlns:m="http://schemas.openxmlformats.org/officeDocument/2006/math"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𝑈𝐷</m:t>
                    </m:r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	</a:t>
                </a:r>
                <a14:m>
                  <m:oMath xmlns:m="http://schemas.openxmlformats.org/officeDocument/2006/math"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𝑈𝐷</m:t>
                    </m:r>
                    <m:r>
                      <a:rPr lang="uk-UA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𝑢𝑑</m:t>
                            </m:r>
                          </m:e>
                          <m:sub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uk-UA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=(</m:t>
                        </m:r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𝑛𝑎𝑚𝑒</m:t>
                        </m:r>
                        <m:r>
                          <a:rPr lang="uk-UA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uk-UA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</m:d>
                    <m:r>
                      <a:rPr lang="uk-UA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uk-UA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</m:t>
                        </m:r>
                        <m:sSup>
                          <m:sSup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𝑢𝑑</m:t>
                            </m:r>
                          </m:sup>
                        </m:sSup>
                      </m:e>
                    </m:acc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𝑢𝑑</m:t>
                        </m:r>
                      </m:e>
                      <m:sub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вектор характеристик </a:t>
                </a:r>
                <a:r>
                  <a:rPr lang="uk-UA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-го рівня,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𝑛𝑎𝑚𝑒</m:t>
                    </m:r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ім’я рівня,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це оцінка рівня в балах,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𝑢𝑑</m:t>
                        </m:r>
                      </m:sup>
                    </m:sSup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кількість рівнів, яка визначається масштабами підприємства.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uk-UA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DFA49F9-6D9F-4F50-A853-B43C600440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647701"/>
                <a:ext cx="8596668" cy="5393662"/>
              </a:xfrm>
              <a:blipFill>
                <a:blip r:embed="rId2"/>
                <a:stretch>
                  <a:fillRect r="-63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161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DE9D5F8-7515-4633-AC18-C9B9E6D6C2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876301"/>
                <a:ext cx="8596668" cy="5165062"/>
              </a:xfrm>
            </p:spPr>
            <p:txBody>
              <a:bodyPr>
                <a:normAutofit fontScale="77500" lnSpcReduction="20000"/>
              </a:bodyPr>
              <a:lstStyle/>
              <a:p>
                <a:pPr indent="0" algn="just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П’ята (V) процедура вирішує проблему опису робот багатьох позицій на підприємстві – </a:t>
                </a:r>
                <a14:m>
                  <m:oMath xmlns:m="http://schemas.openxmlformats.org/officeDocument/2006/math"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𝑛𝑎𝑚𝑒</m:t>
                            </m:r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𝑢𝑑</m:t>
                            </m:r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𝑢𝑜</m:t>
                            </m:r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𝑘𝑙</m:t>
                            </m:r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𝑆𝑃𝐷</m:t>
                            </m:r>
                          </m:e>
                        </m:d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𝑢𝑑</m:t>
                        </m:r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𝑈𝐷</m:t>
                        </m:r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 </m:t>
                        </m:r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𝑢𝑜</m:t>
                        </m:r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𝑈𝑂</m:t>
                        </m:r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</m:t>
                        </m:r>
                        <m:sSup>
                          <m:sSup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</m:e>
                    </m:acc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	</a:t>
                </a:r>
              </a:p>
              <a:p>
                <a:pPr inden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𝑆𝑃𝐷</m:t>
                    </m:r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𝑠𝑝𝑑</m:t>
                            </m:r>
                          </m:e>
                          <m:sub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𝑠𝑝</m:t>
                            </m:r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d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𝑠𝑝</m:t>
                        </m:r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𝑆𝑃</m:t>
                        </m:r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 0≤</m:t>
                        </m:r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≤1 </m:t>
                        </m:r>
                      </m:e>
                    </m:d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</m:t>
                        </m:r>
                        <m:sSubSup>
                          <m:sSubSup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𝑠𝑝𝑑</m:t>
                            </m:r>
                          </m:sup>
                        </m:sSubSup>
                      </m:e>
                    </m:acc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	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робота </a:t>
                </a:r>
                <a:r>
                  <a:rPr lang="uk-UA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uk-UA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ої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позиції,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𝑛𝑎𝑚𝑒</m:t>
                    </m:r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назва роботи,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18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ud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рівень посади в організаційній та кадровій структурі підприємства,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𝑢𝑜</m:t>
                    </m:r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рівень освіти, необхідний для</a:t>
                </a:r>
                <a:r>
                  <a:rPr lang="uk-UA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uk-UA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ої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посади,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18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необхідний досвід роботи (мінімальна кількість років) на даній посаді для оптимального кваліфікаційного рівня,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𝑆𝑃𝐷</m:t>
                    </m:r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багато спеціальностей, пов’язаних з цією посадою,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𝑠𝑝𝑑</m:t>
                        </m:r>
                      </m:e>
                      <m:sub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вектор відповідності характеристик </a:t>
                </a:r>
                <a:r>
                  <a:rPr lang="uk-UA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uk-UA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ої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спеціальності </a:t>
                </a:r>
                <a:r>
                  <a:rPr lang="uk-UA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uk-UA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ої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позиції </a:t>
                </a:r>
                <a14:m>
                  <m:oMath xmlns:m="http://schemas.openxmlformats.org/officeDocument/2006/math"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коефіцієнт відповідності спеціальності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sp</m:t>
                    </m:r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uk-UA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ої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позиції,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кількість повідомлень,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𝑠𝑝𝑑</m:t>
                        </m:r>
                      </m:sup>
                    </m:sSubSup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кількість спеціальностей на </a:t>
                </a:r>
                <a:r>
                  <a:rPr lang="uk-UA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-й позиції.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Шоста процедура (VI) вирішує завдання опису відповідності та взаємозамінності завдань – </a:t>
                </a:r>
                <a14:m>
                  <m:oMath xmlns:m="http://schemas.openxmlformats.org/officeDocument/2006/math"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𝑆𝐷</m:t>
                    </m:r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	</a:t>
                </a:r>
                <a14:m>
                  <m:oMath xmlns:m="http://schemas.openxmlformats.org/officeDocument/2006/math"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𝑆𝐷</m:t>
                    </m:r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𝑠𝑑</m:t>
                            </m:r>
                          </m:e>
                          <m:sub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1, </m:t>
                            </m:r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2,</m:t>
                            </m:r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1∈</m:t>
                        </m:r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2∈</m:t>
                        </m:r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0≤</m:t>
                        </m:r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≤1,  </m:t>
                        </m:r>
                        <m:d>
                          <m:d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1=</m:t>
                            </m:r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⇒</m:t>
                        </m:r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 </m:t>
                        </m:r>
                      </m:e>
                    </m:d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   </m:t>
                    </m:r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</m:t>
                        </m:r>
                        <m:sSup>
                          <m:sSup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𝑠𝑑</m:t>
                            </m:r>
                          </m:sup>
                        </m:sSup>
                      </m:e>
                    </m:acc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	(7)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indent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990600" algn="l"/>
                    <a:tab pos="5581015" algn="l"/>
                  </a:tabLst>
                </a:pP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uk-UA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uk-UA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sd</m:t>
                        </m:r>
                      </m:sup>
                    </m:sSup>
                    <m:r>
                      <a:rPr lang="uk-UA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uk-UA" sz="1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L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uk-UA" sz="1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sup>
                        </m:sSup>
                        <m:r>
                          <a:rPr lang="uk-UA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uk-UA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	                                             (8)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𝑠𝑑</m:t>
                        </m:r>
                      </m:e>
                      <m:sub>
                        <m:r>
                          <a:rPr lang="uk-UA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uk-UA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вектор характеристик відповідності завдання </a:t>
                </a:r>
                <a14:m>
                  <m:oMath xmlns:m="http://schemas.openxmlformats.org/officeDocument/2006/math"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uk-UA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коефіцієнт відповідності.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uk-UA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DE9D5F8-7515-4633-AC18-C9B9E6D6C2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876301"/>
                <a:ext cx="8596668" cy="5165062"/>
              </a:xfrm>
              <a:blipFill>
                <a:blip r:embed="rId2"/>
                <a:stretch>
                  <a:fillRect r="-21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488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FF5F6188-4EE8-43D9-99B9-028E07EBA1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4139629"/>
                  </p:ext>
                </p:extLst>
              </p:nvPr>
            </p:nvGraphicFramePr>
            <p:xfrm>
              <a:off x="1054100" y="1244600"/>
              <a:ext cx="7188200" cy="5295900"/>
            </p:xfrm>
            <a:graphic>
              <a:graphicData uri="http://schemas.openxmlformats.org/drawingml/2006/table">
                <a:tbl>
                  <a:tblPr firstRow="1" firstCol="1" bandRow="1">
                    <a:tableStyleId>{7DF18680-E054-41AD-8BC1-D1AEF772440D}</a:tableStyleId>
                  </a:tblPr>
                  <a:tblGrid>
                    <a:gridCol w="1102744">
                      <a:extLst>
                        <a:ext uri="{9D8B030D-6E8A-4147-A177-3AD203B41FA5}">
                          <a16:colId xmlns:a16="http://schemas.microsoft.com/office/drawing/2014/main" val="3280527745"/>
                        </a:ext>
                      </a:extLst>
                    </a:gridCol>
                    <a:gridCol w="2628700">
                      <a:extLst>
                        <a:ext uri="{9D8B030D-6E8A-4147-A177-3AD203B41FA5}">
                          <a16:colId xmlns:a16="http://schemas.microsoft.com/office/drawing/2014/main" val="2814194808"/>
                        </a:ext>
                      </a:extLst>
                    </a:gridCol>
                    <a:gridCol w="910303">
                      <a:extLst>
                        <a:ext uri="{9D8B030D-6E8A-4147-A177-3AD203B41FA5}">
                          <a16:colId xmlns:a16="http://schemas.microsoft.com/office/drawing/2014/main" val="3284774387"/>
                        </a:ext>
                      </a:extLst>
                    </a:gridCol>
                    <a:gridCol w="792123">
                      <a:extLst>
                        <a:ext uri="{9D8B030D-6E8A-4147-A177-3AD203B41FA5}">
                          <a16:colId xmlns:a16="http://schemas.microsoft.com/office/drawing/2014/main" val="226268076"/>
                        </a:ext>
                      </a:extLst>
                    </a:gridCol>
                    <a:gridCol w="1754330">
                      <a:extLst>
                        <a:ext uri="{9D8B030D-6E8A-4147-A177-3AD203B41FA5}">
                          <a16:colId xmlns:a16="http://schemas.microsoft.com/office/drawing/2014/main" val="3768939078"/>
                        </a:ext>
                      </a:extLst>
                    </a:gridCol>
                  </a:tblGrid>
                  <a:tr h="522222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 dirty="0">
                              <a:effectLst/>
                            </a:rPr>
                            <a:t>Терм множини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Метрика та тип дії</a:t>
                          </a:r>
                          <a:endParaRPr lang="ru-RU" sz="14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 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200">
                                        <a:effectLst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uk-UA" sz="1200">
                                        <a:effectLst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uk-UA" sz="1200">
                                        <a:effectLst/>
                                      </a:rPr>
                                      <m:t>𝑚𝑖𝑛</m:t>
                                    </m:r>
                                  </m:sub>
                                  <m:sup>
                                    <m:r>
                                      <a:rPr lang="uk-UA" sz="1200">
                                        <a:effectLst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200">
                                        <a:effectLst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uk-UA" sz="1200">
                                        <a:effectLst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uk-UA" sz="1200">
                                        <a:effectLst/>
                                      </a:rPr>
                                      <m:t>𝑚𝑎𝑥</m:t>
                                    </m:r>
                                  </m:sub>
                                  <m:sup>
                                    <m:r>
                                      <a:rPr lang="uk-UA" sz="1200">
                                        <a:effectLst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Умовне позначення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70561574"/>
                      </a:ext>
                    </a:extLst>
                  </a:tr>
                  <a:tr h="106286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200">
                                      <a:effectLst/>
                                    </a:rPr>
                                  </m:ctrlPr>
                                </m:sSubSupPr>
                                <m:e>
                                  <m:r>
                                    <a:rPr lang="uk-UA" sz="1200">
                                      <a:effectLst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uk-UA" sz="1200">
                                      <a:effectLst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uk-UA" sz="1200">
                                      <a:effectLst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uk-UA" sz="1200">
                                  <a:effectLst/>
                                </a:rPr>
                                <m:t>=∪</m:t>
                              </m:r>
                              <m:sSubSup>
                                <m:sSubSupPr>
                                  <m:ctrlPr>
                                    <a:rPr lang="ru-RU" sz="1200">
                                      <a:effectLst/>
                                    </a:rPr>
                                  </m:ctrlPr>
                                </m:sSubSupPr>
                                <m:e>
                                  <m:r>
                                    <a:rPr lang="uk-UA" sz="1200">
                                      <a:effectLst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uk-UA" sz="1200">
                                      <a:effectLst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uk-UA" sz="1200">
                                      <a:effectLst/>
                                    </a:rPr>
                                    <m:t>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uk-UA" sz="1200">
                              <a:effectLst/>
                            </a:rPr>
                            <a:t>,</a:t>
                          </a:r>
                          <a:endParaRPr lang="ru-RU" sz="14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1200">
                                    <a:effectLst/>
                                  </a:rPr>
                                  <m:t>𝑗</m:t>
                                </m:r>
                                <m:r>
                                  <a:rPr lang="uk-UA" sz="1200">
                                    <a:effectLst/>
                                  </a:rPr>
                                  <m:t>=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ru-RU" sz="1200">
                                        <a:effectLst/>
                                      </a:rPr>
                                    </m:ctrlPr>
                                  </m:accPr>
                                  <m:e>
                                    <m:r>
                                      <a:rPr lang="uk-UA" sz="1200">
                                        <a:effectLst/>
                                      </a:rPr>
                                      <m:t>1,3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Performance of duties &lt;position&gt; – stimulation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0</a:t>
                          </a:r>
                          <a:endParaRPr lang="ru-RU" sz="14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 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1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Not performed</a:t>
                          </a:r>
                          <a:endParaRPr lang="ru-RU" sz="14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Partially completed</a:t>
                          </a:r>
                          <a:endParaRPr lang="ru-RU" sz="14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Performed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21706125"/>
                      </a:ext>
                    </a:extLst>
                  </a:tr>
                  <a:tr h="79254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200">
                                      <a:effectLst/>
                                    </a:rPr>
                                  </m:ctrlPr>
                                </m:sSubSupPr>
                                <m:e>
                                  <m:r>
                                    <a:rPr lang="uk-UA" sz="1200">
                                      <a:effectLst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uk-UA" sz="1200">
                                      <a:effectLst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uk-UA" sz="1200">
                                      <a:effectLst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uk-UA" sz="1200">
                                  <a:effectLst/>
                                </a:rPr>
                                <m:t>=∪</m:t>
                              </m:r>
                              <m:sSubSup>
                                <m:sSubSupPr>
                                  <m:ctrlPr>
                                    <a:rPr lang="ru-RU" sz="1200">
                                      <a:effectLst/>
                                    </a:rPr>
                                  </m:ctrlPr>
                                </m:sSubSupPr>
                                <m:e>
                                  <m:r>
                                    <a:rPr lang="uk-UA" sz="1200">
                                      <a:effectLst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uk-UA" sz="1200">
                                      <a:effectLst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uk-UA" sz="1200">
                                      <a:effectLst/>
                                    </a:rPr>
                                    <m:t>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uk-UA" sz="1200">
                              <a:effectLst/>
                            </a:rPr>
                            <a:t>,</a:t>
                          </a:r>
                          <a:endParaRPr lang="ru-RU" sz="14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1200">
                                    <a:effectLst/>
                                  </a:rPr>
                                  <m:t>𝑗</m:t>
                                </m:r>
                                <m:r>
                                  <a:rPr lang="uk-UA" sz="1200">
                                    <a:effectLst/>
                                  </a:rPr>
                                  <m:t>=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ru-RU" sz="1200">
                                        <a:effectLst/>
                                      </a:rPr>
                                    </m:ctrlPr>
                                  </m:accPr>
                                  <m:e>
                                    <m:r>
                                      <a:rPr lang="uk-UA" sz="1200">
                                        <a:effectLst/>
                                      </a:rPr>
                                      <m:t>1,3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Job Interchangeability &lt;Interchangeability Level&gt;,</a:t>
                          </a:r>
                          <a:endParaRPr lang="ru-RU" sz="14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discouragement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1</a:t>
                          </a:r>
                          <a:endParaRPr lang="ru-RU" sz="14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 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3,0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Low</a:t>
                          </a:r>
                          <a:endParaRPr lang="ru-RU" sz="14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Average</a:t>
                          </a:r>
                          <a:endParaRPr lang="ru-RU" sz="14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High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60948609"/>
                      </a:ext>
                    </a:extLst>
                  </a:tr>
                  <a:tr h="106286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200">
                                      <a:effectLst/>
                                    </a:rPr>
                                  </m:ctrlPr>
                                </m:sSubSupPr>
                                <m:e>
                                  <m:r>
                                    <a:rPr lang="uk-UA" sz="1200">
                                      <a:effectLst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uk-UA" sz="1200">
                                      <a:effectLst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uk-UA" sz="1200">
                                      <a:effectLst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uk-UA" sz="1200">
                                  <a:effectLst/>
                                </a:rPr>
                                <m:t>=∪</m:t>
                              </m:r>
                              <m:sSubSup>
                                <m:sSubSupPr>
                                  <m:ctrlPr>
                                    <a:rPr lang="ru-RU" sz="1200">
                                      <a:effectLst/>
                                    </a:rPr>
                                  </m:ctrlPr>
                                </m:sSubSupPr>
                                <m:e>
                                  <m:r>
                                    <a:rPr lang="uk-UA" sz="1200">
                                      <a:effectLst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uk-UA" sz="1200">
                                      <a:effectLst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uk-UA" sz="1200">
                                      <a:effectLst/>
                                    </a:rPr>
                                    <m:t>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uk-UA" sz="1200">
                              <a:effectLst/>
                            </a:rPr>
                            <a:t>,</a:t>
                          </a:r>
                          <a:endParaRPr lang="ru-RU" sz="14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1200">
                                    <a:effectLst/>
                                  </a:rPr>
                                  <m:t>𝑗</m:t>
                                </m:r>
                                <m:r>
                                  <a:rPr lang="uk-UA" sz="1200">
                                    <a:effectLst/>
                                  </a:rPr>
                                  <m:t>=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ru-RU" sz="1200">
                                        <a:effectLst/>
                                      </a:rPr>
                                    </m:ctrlPr>
                                  </m:accPr>
                                  <m:e>
                                    <m:r>
                                      <a:rPr lang="uk-UA" sz="1200">
                                        <a:effectLst/>
                                      </a:rPr>
                                      <m:t>1,3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Level of education &lt;education&gt;, stimulation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1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3,0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Secondary education</a:t>
                          </a:r>
                          <a:endParaRPr lang="ru-RU" sz="14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Bachelor</a:t>
                          </a:r>
                          <a:endParaRPr lang="ru-RU" sz="14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Master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49554386"/>
                      </a:ext>
                    </a:extLst>
                  </a:tr>
                  <a:tr h="79254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200">
                                      <a:effectLst/>
                                    </a:rPr>
                                  </m:ctrlPr>
                                </m:sSubSupPr>
                                <m:e>
                                  <m:r>
                                    <a:rPr lang="uk-UA" sz="1200">
                                      <a:effectLst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uk-UA" sz="1200">
                                      <a:effectLst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uk-UA" sz="1200">
                                      <a:effectLst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uk-UA" sz="1200">
                                  <a:effectLst/>
                                </a:rPr>
                                <m:t>=∪</m:t>
                              </m:r>
                              <m:sSubSup>
                                <m:sSubSupPr>
                                  <m:ctrlPr>
                                    <a:rPr lang="ru-RU" sz="1200">
                                      <a:effectLst/>
                                    </a:rPr>
                                  </m:ctrlPr>
                                </m:sSubSupPr>
                                <m:e>
                                  <m:r>
                                    <a:rPr lang="uk-UA" sz="1200">
                                      <a:effectLst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uk-UA" sz="1200">
                                      <a:effectLst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uk-UA" sz="1200">
                                      <a:effectLst/>
                                    </a:rPr>
                                    <m:t>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uk-UA" sz="1200">
                              <a:effectLst/>
                            </a:rPr>
                            <a:t>,</a:t>
                          </a:r>
                          <a:endParaRPr lang="ru-RU" sz="14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1200">
                                    <a:effectLst/>
                                  </a:rPr>
                                  <m:t>𝑗</m:t>
                                </m:r>
                                <m:r>
                                  <a:rPr lang="uk-UA" sz="1200">
                                    <a:effectLst/>
                                  </a:rPr>
                                  <m:t>=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ru-RU" sz="1200">
                                        <a:effectLst/>
                                      </a:rPr>
                                    </m:ctrlPr>
                                  </m:accPr>
                                  <m:e>
                                    <m:r>
                                      <a:rPr lang="uk-UA" sz="1200">
                                        <a:effectLst/>
                                      </a:rPr>
                                      <m:t>1,3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Conflict &lt;conflict&gt; ,stimulation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0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3,0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Low</a:t>
                          </a:r>
                          <a:endParaRPr lang="ru-RU" sz="14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Average</a:t>
                          </a:r>
                          <a:endParaRPr lang="ru-RU" sz="14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High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44720790"/>
                      </a:ext>
                    </a:extLst>
                  </a:tr>
                  <a:tr h="106286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200">
                                      <a:effectLst/>
                                    </a:rPr>
                                  </m:ctrlPr>
                                </m:sSubSupPr>
                                <m:e>
                                  <m:r>
                                    <a:rPr lang="uk-UA" sz="1200">
                                      <a:effectLst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uk-UA" sz="1200">
                                      <a:effectLst/>
                                    </a:rPr>
                                    <m:t>5</m:t>
                                  </m:r>
                                </m:sub>
                                <m:sup>
                                  <m:r>
                                    <a:rPr lang="uk-UA" sz="1200">
                                      <a:effectLst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uk-UA" sz="1200">
                                  <a:effectLst/>
                                </a:rPr>
                                <m:t>=∪</m:t>
                              </m:r>
                              <m:sSubSup>
                                <m:sSubSupPr>
                                  <m:ctrlPr>
                                    <a:rPr lang="ru-RU" sz="1200">
                                      <a:effectLst/>
                                    </a:rPr>
                                  </m:ctrlPr>
                                </m:sSubSupPr>
                                <m:e>
                                  <m:r>
                                    <a:rPr lang="uk-UA" sz="1200">
                                      <a:effectLst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uk-UA" sz="1200">
                                      <a:effectLst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uk-UA" sz="1200">
                                      <a:effectLst/>
                                    </a:rPr>
                                    <m:t>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uk-UA" sz="1200">
                              <a:effectLst/>
                            </a:rPr>
                            <a:t>,</a:t>
                          </a:r>
                          <a:endParaRPr lang="ru-RU" sz="14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1200">
                                    <a:effectLst/>
                                  </a:rPr>
                                  <m:t>𝑗</m:t>
                                </m:r>
                                <m:r>
                                  <a:rPr lang="uk-UA" sz="1200">
                                    <a:effectLst/>
                                  </a:rPr>
                                  <m:t>=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ru-RU" sz="1200">
                                        <a:effectLst/>
                                      </a:rPr>
                                    </m:ctrlPr>
                                  </m:accPr>
                                  <m:e>
                                    <m:r>
                                      <a:rPr lang="uk-UA" sz="1200">
                                        <a:effectLst/>
                                      </a:rPr>
                                      <m:t>1,3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The importance level of the specialty </a:t>
                          </a:r>
                          <a:endParaRPr lang="ru-RU" sz="14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 &lt; SpecialtyLevel &gt;,</a:t>
                          </a:r>
                          <a:endParaRPr lang="ru-RU" sz="14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discouragement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0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0,5</a:t>
                          </a:r>
                          <a:endParaRPr lang="ru-RU" sz="14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 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 dirty="0" err="1">
                              <a:effectLst/>
                            </a:rPr>
                            <a:t>Low</a:t>
                          </a:r>
                          <a:endParaRPr lang="ru-RU" sz="14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 dirty="0" err="1">
                              <a:effectLst/>
                            </a:rPr>
                            <a:t>Average</a:t>
                          </a:r>
                          <a:endParaRPr lang="ru-RU" sz="14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 dirty="0" err="1">
                              <a:effectLst/>
                            </a:rPr>
                            <a:t>High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5516582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FF5F6188-4EE8-43D9-99B9-028E07EBA1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4139629"/>
                  </p:ext>
                </p:extLst>
              </p:nvPr>
            </p:nvGraphicFramePr>
            <p:xfrm>
              <a:off x="1054100" y="1244600"/>
              <a:ext cx="7188200" cy="5295900"/>
            </p:xfrm>
            <a:graphic>
              <a:graphicData uri="http://schemas.openxmlformats.org/drawingml/2006/table">
                <a:tbl>
                  <a:tblPr firstRow="1" firstCol="1" bandRow="1">
                    <a:tableStyleId>{7DF18680-E054-41AD-8BC1-D1AEF772440D}</a:tableStyleId>
                  </a:tblPr>
                  <a:tblGrid>
                    <a:gridCol w="1102744">
                      <a:extLst>
                        <a:ext uri="{9D8B030D-6E8A-4147-A177-3AD203B41FA5}">
                          <a16:colId xmlns:a16="http://schemas.microsoft.com/office/drawing/2014/main" val="3280527745"/>
                        </a:ext>
                      </a:extLst>
                    </a:gridCol>
                    <a:gridCol w="2628700">
                      <a:extLst>
                        <a:ext uri="{9D8B030D-6E8A-4147-A177-3AD203B41FA5}">
                          <a16:colId xmlns:a16="http://schemas.microsoft.com/office/drawing/2014/main" val="2814194808"/>
                        </a:ext>
                      </a:extLst>
                    </a:gridCol>
                    <a:gridCol w="910303">
                      <a:extLst>
                        <a:ext uri="{9D8B030D-6E8A-4147-A177-3AD203B41FA5}">
                          <a16:colId xmlns:a16="http://schemas.microsoft.com/office/drawing/2014/main" val="3284774387"/>
                        </a:ext>
                      </a:extLst>
                    </a:gridCol>
                    <a:gridCol w="792123">
                      <a:extLst>
                        <a:ext uri="{9D8B030D-6E8A-4147-A177-3AD203B41FA5}">
                          <a16:colId xmlns:a16="http://schemas.microsoft.com/office/drawing/2014/main" val="226268076"/>
                        </a:ext>
                      </a:extLst>
                    </a:gridCol>
                    <a:gridCol w="1754330">
                      <a:extLst>
                        <a:ext uri="{9D8B030D-6E8A-4147-A177-3AD203B41FA5}">
                          <a16:colId xmlns:a16="http://schemas.microsoft.com/office/drawing/2014/main" val="3768939078"/>
                        </a:ext>
                      </a:extLst>
                    </a:gridCol>
                  </a:tblGrid>
                  <a:tr h="522222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 dirty="0">
                              <a:effectLst/>
                            </a:rPr>
                            <a:t>Терм множини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Метрика та тип дії</a:t>
                          </a:r>
                          <a:endParaRPr lang="ru-RU" sz="14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 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09333" t="-1163" r="-281333" b="-912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587692" t="-1163" r="-224615" b="-912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Умовне позначення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70561574"/>
                      </a:ext>
                    </a:extLst>
                  </a:tr>
                  <a:tr h="106286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52" t="-50000" r="-554696" b="-35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Performance of duties &lt;position&gt; – stimulation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0</a:t>
                          </a:r>
                          <a:endParaRPr lang="ru-RU" sz="14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 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1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Not performed</a:t>
                          </a:r>
                          <a:endParaRPr lang="ru-RU" sz="14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Partially completed</a:t>
                          </a:r>
                          <a:endParaRPr lang="ru-RU" sz="14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Performed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21706125"/>
                      </a:ext>
                    </a:extLst>
                  </a:tr>
                  <a:tr h="79254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52" t="-200769" r="-554696" b="-3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Job Interchangeability &lt;Interchangeability Level&gt;,</a:t>
                          </a:r>
                          <a:endParaRPr lang="ru-RU" sz="14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discouragement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1</a:t>
                          </a:r>
                          <a:endParaRPr lang="ru-RU" sz="14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 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3,0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Low</a:t>
                          </a:r>
                          <a:endParaRPr lang="ru-RU" sz="14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Average</a:t>
                          </a:r>
                          <a:endParaRPr lang="ru-RU" sz="14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High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60948609"/>
                      </a:ext>
                    </a:extLst>
                  </a:tr>
                  <a:tr h="106286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52" t="-223429" r="-554696" b="-174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Level of education &lt;education&gt;, stimulation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1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3,0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Secondary education</a:t>
                          </a:r>
                          <a:endParaRPr lang="ru-RU" sz="14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Bachelor</a:t>
                          </a:r>
                          <a:endParaRPr lang="ru-RU" sz="14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Master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49554386"/>
                      </a:ext>
                    </a:extLst>
                  </a:tr>
                  <a:tr h="79254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52" t="-435385" r="-554696" b="-13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Conflict &lt;conflict&gt; ,stimulation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0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3,0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Low</a:t>
                          </a:r>
                          <a:endParaRPr lang="ru-RU" sz="14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Average</a:t>
                          </a:r>
                          <a:endParaRPr lang="ru-RU" sz="14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High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44720790"/>
                      </a:ext>
                    </a:extLst>
                  </a:tr>
                  <a:tr h="106286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52" t="-400000" r="-554696" b="-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The importance level of the specialty </a:t>
                          </a:r>
                          <a:endParaRPr lang="ru-RU" sz="14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 &lt; SpecialtyLevel &gt;,</a:t>
                          </a:r>
                          <a:endParaRPr lang="ru-RU" sz="14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discouragement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0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0,5</a:t>
                          </a:r>
                          <a:endParaRPr lang="ru-RU" sz="14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 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 dirty="0" err="1">
                              <a:effectLst/>
                            </a:rPr>
                            <a:t>Low</a:t>
                          </a:r>
                          <a:endParaRPr lang="ru-RU" sz="14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 dirty="0" err="1">
                              <a:effectLst/>
                            </a:rPr>
                            <a:t>Average</a:t>
                          </a:r>
                          <a:endParaRPr lang="ru-RU" sz="14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 dirty="0" err="1">
                              <a:effectLst/>
                            </a:rPr>
                            <a:t>High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551658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1">
            <a:extLst>
              <a:ext uri="{FF2B5EF4-FFF2-40B4-BE49-F238E27FC236}">
                <a16:creationId xmlns:a16="http://schemas.microsoft.com/office/drawing/2014/main" id="{0DF08E07-D892-4E8F-87AA-4B788745F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7388" y="826483"/>
            <a:ext cx="52368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Таблиця Лінгвістичні змінні характеристики працівників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437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52B291C-28C2-4E18-91D8-17BEBC1CD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824" y="381001"/>
            <a:ext cx="7597956" cy="19078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DB34BA-4AC1-406A-BB7E-469D80C8CAA0}"/>
              </a:ext>
            </a:extLst>
          </p:cNvPr>
          <p:cNvSpPr txBox="1"/>
          <p:nvPr/>
        </p:nvSpPr>
        <p:spPr>
          <a:xfrm>
            <a:off x="482600" y="2288809"/>
            <a:ext cx="9232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2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Структурна модель обміну даними в управлінні HR-процесом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39C468-6370-44CE-81D6-B0F14F7B004E}"/>
              </a:ext>
            </a:extLst>
          </p:cNvPr>
          <p:cNvSpPr txBox="1"/>
          <p:nvPr/>
        </p:nvSpPr>
        <p:spPr>
          <a:xfrm>
            <a:off x="482600" y="3573850"/>
            <a:ext cx="102235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uk-UA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Мамдані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включає такі етапи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формування бази правил для систем нечіткого виводу;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нечіткість вхідних змінних;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агрегування умов у нечітких правилах для знаходження ступеня істинності умов кожного з правил нечіткої логіки;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накопичення висновків нечітких правил виробництва;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дефузіфікація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вихідних змінних на основі методу центру ваги.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09623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</TotalTime>
  <Words>794</Words>
  <Application>Microsoft Office PowerPoint</Application>
  <PresentationFormat>Широкоэкранный</PresentationFormat>
  <Paragraphs>115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Cambria Math</vt:lpstr>
      <vt:lpstr>Times New Roman</vt:lpstr>
      <vt:lpstr>Trebuchet MS</vt:lpstr>
      <vt:lpstr>Wingdings</vt:lpstr>
      <vt:lpstr>Wingdings 3</vt:lpstr>
      <vt:lpstr>Аспект</vt:lpstr>
      <vt:lpstr>Проактивне управління HR економічними системами в умовах цифрової економіки</vt:lpstr>
      <vt:lpstr>Презентация PowerPoint</vt:lpstr>
      <vt:lpstr>1. Генезис розвитку управління HR . </vt:lpstr>
      <vt:lpstr>2. Модель обміну даними в процесі управління HR.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Побудовані функції належності вхідних лінгвістичних</vt:lpstr>
      <vt:lpstr>Побудова функції приналежності вихідної змінної </vt:lpstr>
      <vt:lpstr>Результат оцінки ступеня ефективності персоналу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Проактивне управління HR економічними системами в умовах цифрової економіки</dc:title>
  <dc:creator>M Ivanov</dc:creator>
  <cp:lastModifiedBy>M Ivanov</cp:lastModifiedBy>
  <cp:revision>3</cp:revision>
  <dcterms:created xsi:type="dcterms:W3CDTF">2025-04-04T07:56:05Z</dcterms:created>
  <dcterms:modified xsi:type="dcterms:W3CDTF">2025-04-04T08:40:16Z</dcterms:modified>
</cp:coreProperties>
</file>