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0" r:id="rId3"/>
    <p:sldId id="306" r:id="rId4"/>
    <p:sldId id="344" r:id="rId5"/>
    <p:sldId id="339" r:id="rId6"/>
    <p:sldId id="338" r:id="rId7"/>
    <p:sldId id="345" r:id="rId8"/>
    <p:sldId id="359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21" r:id="rId2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24" autoAdjust="0"/>
  </p:normalViewPr>
  <p:slideViewPr>
    <p:cSldViewPr>
      <p:cViewPr varScale="1">
        <p:scale>
          <a:sx n="76" d="100"/>
          <a:sy n="76" d="100"/>
        </p:scale>
        <p:origin x="398" y="-1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08.05.2023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08.05.2023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08.05.2023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08.05.2023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08.05.2023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08.05.2023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08.05.2023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ЗМІ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АГРЕСІЯ </a:t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 МАСОВІЙ КОМУНІКАЦІЇ ТА ЗМІ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кандидатом соціологічних наук,  доцентом кафедри соціології ЗНУ, членом Соціологічної асоціації України</a:t>
            </a:r>
          </a:p>
          <a:p>
            <a:pPr eaLnBrk="1" hangingPunct="1">
              <a:lnSpc>
                <a:spcPct val="150000"/>
              </a:lnSpc>
            </a:pP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Основні роботи Еріха </a:t>
            </a:r>
            <a:r>
              <a:rPr lang="uk-UA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Фромма</a:t>
            </a: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4496" y="178592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Е.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Фромм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намагався перенести акцент з інстинктів на соціальні фактори поведінки особистості. Основні роботи: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“Втеча</a:t>
            </a:r>
            <a:r>
              <a:rPr kumimoji="0" lang="uk-UA" sz="1800" b="1" i="0" u="none" strike="noStrike" kern="1200" cap="none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 від </a:t>
            </a:r>
            <a:r>
              <a:rPr kumimoji="0" lang="uk-UA" sz="1800" b="1" i="0" u="none" strike="noStrike" kern="1200" cap="none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свободи”</a:t>
            </a:r>
            <a:r>
              <a:rPr kumimoji="0" lang="uk-UA" sz="1800" b="1" i="0" u="none" strike="noStrike" kern="1200" cap="none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 (1941)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західна культура тяжіє до індивідуалізму, яка передбачає індивідуальну відповідальність та самотність. Аби позбутися самотності реалізується стратегія втечі від свободи.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“Мистецтво</a:t>
            </a:r>
            <a:r>
              <a:rPr kumimoji="0" lang="uk-UA" sz="1800" b="1" i="0" u="none" strike="noStrike" kern="1200" cap="none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uk-UA" sz="1800" b="1" i="0" u="none" strike="noStrike" kern="1200" cap="none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любові”</a:t>
            </a:r>
            <a:r>
              <a:rPr kumimoji="0" lang="uk-UA" sz="1800" b="1" i="0" u="none" strike="noStrike" kern="1200" cap="none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 (1956)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дослідження самої природи любові, її першопричини та відповідь на питання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“Чи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доступна любов кожному?”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Втеча від свобод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0" y="1928802"/>
            <a:ext cx="2066925" cy="2838450"/>
          </a:xfrm>
          <a:prstGeom prst="rect">
            <a:avLst/>
          </a:prstGeom>
          <a:noFill/>
        </p:spPr>
      </p:pic>
      <p:pic>
        <p:nvPicPr>
          <p:cNvPr id="7172" name="Picture 4" descr="Мистецтво любов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8414" y="1928802"/>
            <a:ext cx="1925138" cy="29098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Основні роботи Еріха </a:t>
            </a:r>
            <a:r>
              <a:rPr lang="uk-UA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Фромма</a:t>
            </a: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4496" y="178592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Ключовою роботою Е.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Фромма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даного курсу є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“Анатомія</a:t>
            </a:r>
            <a:r>
              <a:rPr kumimoji="0" lang="uk-UA" sz="1800" b="1" i="0" u="none" strike="noStrike" kern="1200" cap="none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 людської </a:t>
            </a:r>
            <a:r>
              <a:rPr kumimoji="0" lang="uk-UA" sz="1800" b="1" i="0" u="none" strike="noStrike" kern="1200" cap="none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деструктивності”</a:t>
            </a:r>
            <a:r>
              <a:rPr kumimoji="0" lang="uk-UA" sz="1800" b="1" i="0" u="none" strike="noStrike" kern="1200" cap="none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 (1973)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західна культура тяжіє до індивідуалізму, яка передбачає індивідуальну відповідальність та самотність. Аби позбутися самотності реалізується стратегія втечі від свободи.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“Мистецтво</a:t>
            </a:r>
            <a:r>
              <a:rPr kumimoji="0" lang="uk-UA" sz="1800" b="1" i="0" u="none" strike="noStrike" kern="1200" cap="none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uk-UA" sz="1800" b="1" i="0" u="none" strike="noStrike" kern="1200" cap="none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любові”</a:t>
            </a:r>
            <a:r>
              <a:rPr kumimoji="0" lang="uk-UA" sz="1800" b="1" i="0" u="none" strike="noStrike" kern="1200" cap="none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 (1956)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дослідження самої природи любові, її першопричини та відповідь на питання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“Чи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доступна любов кожному?”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554" name="Picture 2" descr="Читать книгу «Анатомия человеческой деструктивности»📚 онлайн полностью —  Эрих Фром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092" y="1500174"/>
            <a:ext cx="2774432" cy="44813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62114" y="-14287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381488" y="1357298"/>
            <a:ext cx="6357982" cy="2706728"/>
          </a:xfrm>
        </p:spPr>
        <p:txBody>
          <a:bodyPr rtlCol="0">
            <a:noAutofit/>
          </a:bodyPr>
          <a:lstStyle/>
          <a:p>
            <a:b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“</a:t>
            </a:r>
            <a:r>
              <a:rPr lang="uk-UA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Агресія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- </a:t>
            </a:r>
            <a:r>
              <a:rPr lang="ru-RU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всі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ті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дії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, </a:t>
            </a:r>
            <a:r>
              <a:rPr lang="ru-RU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які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чинять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, </a:t>
            </a:r>
            <a:r>
              <a:rPr lang="ru-RU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або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мають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намір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вчинити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в ущерб </a:t>
            </a:r>
            <a:r>
              <a:rPr lang="ru-RU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іншій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людині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, </a:t>
            </a:r>
            <a:r>
              <a:rPr lang="ru-RU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тварині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або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неживому предмету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“ </a:t>
            </a:r>
            <a:b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6146" name="Picture 2" descr="Намалюй свою агресі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02" y="2643182"/>
            <a:ext cx="2438400" cy="1876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Види агресії за Е.</a:t>
            </a:r>
            <a:r>
              <a:rPr lang="uk-UA" sz="32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Фроммом</a:t>
            </a:r>
            <a:endParaRPr lang="ru-RU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10116" y="1714488"/>
            <a:ext cx="2357454" cy="135732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Агресія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96066" y="3357562"/>
            <a:ext cx="2357454" cy="200026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ЗЛОЯКІСНА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біологічно </a:t>
            </a:r>
            <a:r>
              <a:rPr kumimoji="0" lang="uk-UA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неадаптивна</a:t>
            </a:r>
            <a:endParaRPr kumimoji="0" lang="uk-UA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пов'язана зі збереженням життя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9918" y="3357562"/>
            <a:ext cx="2357454" cy="20002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ДОБРОЯКІСНА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біологічно адаптивна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здатна до підтримки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4095736" y="2857496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167570" y="2857496"/>
            <a:ext cx="847732" cy="347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70 лет назад Красная армия освободила лагерь смерти Освенци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0710" y="1857364"/>
            <a:ext cx="2395053" cy="1500198"/>
          </a:xfrm>
          <a:prstGeom prst="rect">
            <a:avLst/>
          </a:prstGeom>
          <a:noFill/>
        </p:spPr>
      </p:pic>
      <p:pic>
        <p:nvPicPr>
          <p:cNvPr id="5124" name="Picture 4" descr="Всё о сафари - охота на львов: стоимость, оружие, собака для охоты,  экипировка и виде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2148" y="3571876"/>
            <a:ext cx="2214578" cy="1660933"/>
          </a:xfrm>
          <a:prstGeom prst="rect">
            <a:avLst/>
          </a:prstGeom>
          <a:noFill/>
        </p:spPr>
      </p:pic>
      <p:pic>
        <p:nvPicPr>
          <p:cNvPr id="5130" name="Picture 10" descr="Львица защищает своих детенышей: denis_balin — LiveJour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522" y="3714752"/>
            <a:ext cx="2643207" cy="1850245"/>
          </a:xfrm>
          <a:prstGeom prst="rect">
            <a:avLst/>
          </a:prstGeom>
          <a:noFill/>
        </p:spPr>
      </p:pic>
      <p:pic>
        <p:nvPicPr>
          <p:cNvPr id="5132" name="Picture 12" descr="самозащита | Grom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960" y="1643050"/>
            <a:ext cx="2649590" cy="17049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Види доброякісної агресії за Е.</a:t>
            </a:r>
            <a:r>
              <a:rPr lang="uk-UA" sz="32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Фроммом</a:t>
            </a:r>
            <a:endParaRPr lang="ru-RU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10116" y="1714488"/>
            <a:ext cx="2357454" cy="135732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ДОБРОЯКІСНА АГРЕСІЯ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24628" y="3357562"/>
            <a:ext cx="2357454" cy="200026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Захисна агресія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нарцисизм</a:t>
            </a:r>
            <a:endParaRPr kumimoji="0" lang="uk-UA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Конформізм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інструментальна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9918" y="3357562"/>
            <a:ext cx="2357454" cy="20002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Псевдоагресія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Ігрова агресія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Агресія самоствердження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4095736" y="2857496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167570" y="2857496"/>
            <a:ext cx="847732" cy="347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578" name="Picture 2" descr="Последняя победа в карьере Мохаммеда Али, бой с Леоном Спинксом - Чемпион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36" y="1928802"/>
            <a:ext cx="2357454" cy="1768090"/>
          </a:xfrm>
          <a:prstGeom prst="rect">
            <a:avLst/>
          </a:prstGeom>
          <a:noFill/>
        </p:spPr>
      </p:pic>
      <p:pic>
        <p:nvPicPr>
          <p:cNvPr id="24580" name="Picture 4" descr="Помни о своих победах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398" y="4000504"/>
            <a:ext cx="2428892" cy="1563664"/>
          </a:xfrm>
          <a:prstGeom prst="rect">
            <a:avLst/>
          </a:prstGeom>
          <a:noFill/>
        </p:spPr>
      </p:pic>
      <p:pic>
        <p:nvPicPr>
          <p:cNvPr id="24584" name="Picture 8" descr="Нарциссизм: диагностика и психотера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53520" y="1643050"/>
            <a:ext cx="2786082" cy="1743292"/>
          </a:xfrm>
          <a:prstGeom prst="rect">
            <a:avLst/>
          </a:prstGeom>
          <a:noFill/>
        </p:spPr>
      </p:pic>
      <p:pic>
        <p:nvPicPr>
          <p:cNvPr id="24586" name="Picture 10" descr="СРСР планував захопити Францію швидше, ніж нацистська Німечч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3520" y="3786190"/>
            <a:ext cx="3071834" cy="1674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Теорія аномії та дезорганізації суспільства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546"/>
            <a:ext cx="6275624" cy="112548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Еміль Дюркгейм</a:t>
            </a:r>
            <a:br>
              <a:rPr lang="en-GB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Émile</a:t>
            </a:r>
            <a:r>
              <a:rPr lang="en-GB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Durkheim</a:t>
            </a:r>
            <a:b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738150" y="1857364"/>
            <a:ext cx="455134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857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–19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Французький соціолог, засновник французької соціологічної школи та попередник структурного функціоналізму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Э.ДЮРКГЕЙМ – Социология и теория познания: konstmikh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8810" y="-285750"/>
            <a:ext cx="7600950" cy="7143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9502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Механічна та органічна солідарність</a:t>
            </a: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24892" y="2786058"/>
            <a:ext cx="2786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Е. Дюркгейм </a:t>
            </a:r>
            <a:r>
              <a:rPr kumimoji="0" lang="uk-UA" sz="1800" b="0" i="0" u="none" strike="noStrike" kern="1200" cap="none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ствреджує</a:t>
            </a:r>
            <a:r>
              <a:rPr kumimoji="0" lang="uk-UA" sz="1800" b="0" i="0" u="none" strike="noStrike" kern="1200" cap="none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, що </a:t>
            </a:r>
            <a:r>
              <a:rPr kumimoji="0" lang="uk-UA" sz="1800" b="1" i="1" u="none" strike="noStrike" kern="1200" cap="none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нормальний стан суспільства </a:t>
            </a:r>
            <a:r>
              <a:rPr kumimoji="0" lang="uk-UA" sz="1800" b="0" i="0" u="none" strike="noStrike" kern="1200" cap="none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повинен базуватися на професіоналізації та спеціалізації функцій.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2" descr="Durkheim's Mechanical and Organic Solidarity: what holds society together? 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40" y="1785926"/>
            <a:ext cx="7215238" cy="40585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188" y="-435774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23902" y="2071678"/>
            <a:ext cx="4572032" cy="2706728"/>
          </a:xfrm>
        </p:spPr>
        <p:txBody>
          <a:bodyPr rtlCol="0">
            <a:noAutofit/>
          </a:bodyPr>
          <a:lstStyle/>
          <a:p>
            <a:b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b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b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Ненормальний стан </a:t>
            </a:r>
            <a:r>
              <a:rPr lang="uk-UA" sz="28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суспільства 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пов’язаний із аномією. </a:t>
            </a:r>
            <a:b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b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Аномія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- це такий суспільний стан, </a:t>
            </a:r>
            <a:b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якому характерна </a:t>
            </a:r>
            <a:r>
              <a:rPr 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дезинтеграція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суспільства й особи, брак чіткої моральної регуляції поведінки індивідів</a:t>
            </a:r>
            <a:br>
              <a:rPr lang="uk-UA" sz="2800" i="1" dirty="0">
                <a:latin typeface="Times New Roman" pitchFamily="18" charset="0"/>
                <a:cs typeface="Times New Roman" pitchFamily="18" charset="0"/>
              </a:rPr>
            </a:br>
            <a:br>
              <a:rPr lang="uk-UA" sz="2800" i="1" dirty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5122" name="Picture 2" descr="MV Video UNiTE. - ANOMiE? | JpopA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-48"/>
            <a:ext cx="5715000" cy="6858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398" y="1500174"/>
            <a:ext cx="6275624" cy="112548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Мертон</a:t>
            </a:r>
            <a:br>
              <a:rPr lang="en-GB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i="1" dirty="0"/>
              <a:t> </a:t>
            </a:r>
            <a:r>
              <a:rPr lang="en-GB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Robert King Merton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023902" y="2786058"/>
            <a:ext cx="45513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910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2003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Американський соціолог, класик структурного функціоналізму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554" name="Picture 2" descr="Мертон Роберт Кинг электронные книги, биограф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4" y="0"/>
            <a:ext cx="4810116" cy="6871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880" y="980728"/>
            <a:ext cx="6275624" cy="112548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Зігмунд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Фройд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800" i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381092" y="1785926"/>
            <a:ext cx="455134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(1856 –1939)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Австрійський невролог, психіатр, засновник психоаналізу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клінічного методу лікування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психопатологій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 допомогою діалогу між пацієнтом та психоаналітиком.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upload.wikimedia.org/wikipedia/commons/3/36/Si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9533" y="0"/>
            <a:ext cx="504246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9502" y="-492924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95274" y="2214554"/>
          <a:ext cx="7572426" cy="3962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4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2241"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C</a:t>
                      </a:r>
                      <a:r>
                        <a:rPr lang="uk-UA" sz="2800" kern="120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посіб</a:t>
                      </a:r>
                      <a:r>
                        <a:rPr lang="uk-UA" sz="2800" kern="120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 адаптації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Схвалювані суспільством цілі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Схвалювані суспільством засоби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069">
                <a:tc>
                  <a:txBody>
                    <a:bodyPr/>
                    <a:lstStyle/>
                    <a:p>
                      <a:r>
                        <a:rPr lang="uk-UA" sz="2800" kern="120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Конформізм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+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+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069">
                <a:tc>
                  <a:txBody>
                    <a:bodyPr/>
                    <a:lstStyle/>
                    <a:p>
                      <a:r>
                        <a:rPr lang="uk-UA" sz="2800" kern="120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Інновація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+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069">
                <a:tc>
                  <a:txBody>
                    <a:bodyPr/>
                    <a:lstStyle/>
                    <a:p>
                      <a:r>
                        <a:rPr lang="uk-UA" sz="2800" kern="120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Ритуалізм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+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069">
                <a:tc>
                  <a:txBody>
                    <a:bodyPr/>
                    <a:lstStyle/>
                    <a:p>
                      <a:r>
                        <a:rPr lang="uk-UA" sz="2800" kern="120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Ретритизм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069">
                <a:tc>
                  <a:txBody>
                    <a:bodyPr/>
                    <a:lstStyle/>
                    <a:p>
                      <a:r>
                        <a:rPr lang="uk-UA" sz="2800" kern="120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Бунт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+/-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+/-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100" name="Picture 4" descr="Бунт мигрантов. «Третий мир» в Москве стоит на пороге - Владимир Лактюшин -  ИА REGN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9918" y="357166"/>
            <a:ext cx="2793082" cy="1571636"/>
          </a:xfrm>
          <a:prstGeom prst="rect">
            <a:avLst/>
          </a:prstGeom>
          <a:noFill/>
        </p:spPr>
      </p:pic>
      <p:pic>
        <p:nvPicPr>
          <p:cNvPr id="4104" name="Picture 8" descr="Воровство в Испании: как уберечься и что делать в случае кражи |  Недвижимость на Коста-Блан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084" y="357166"/>
            <a:ext cx="2772929" cy="1500198"/>
          </a:xfrm>
          <a:prstGeom prst="rect">
            <a:avLst/>
          </a:prstGeom>
          <a:noFill/>
        </p:spPr>
      </p:pic>
      <p:pic>
        <p:nvPicPr>
          <p:cNvPr id="4106" name="Picture 10" descr="Чудеса XXI века. В США выбрали лучшие изобретения года - Экспресс газе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0314" y="357166"/>
            <a:ext cx="2428892" cy="1640874"/>
          </a:xfrm>
          <a:prstGeom prst="rect">
            <a:avLst/>
          </a:prstGeom>
          <a:noFill/>
        </p:spPr>
      </p:pic>
      <p:pic>
        <p:nvPicPr>
          <p:cNvPr id="4108" name="Picture 12" descr="Prens William'a sordular: Çocuklarınız ileride eşcinsel olduklarını  açıklasalar ne dersiniz? - Magazin Haberleri | NT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96395" y="357166"/>
            <a:ext cx="2458849" cy="1905609"/>
          </a:xfrm>
          <a:prstGeom prst="rect">
            <a:avLst/>
          </a:prstGeom>
          <a:noFill/>
        </p:spPr>
      </p:pic>
      <p:pic>
        <p:nvPicPr>
          <p:cNvPr id="4110" name="Picture 14" descr="Интересное о Тибет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24958" y="2476586"/>
            <a:ext cx="2500330" cy="1665260"/>
          </a:xfrm>
          <a:prstGeom prst="rect">
            <a:avLst/>
          </a:prstGeom>
          <a:noFill/>
        </p:spPr>
      </p:pic>
      <p:pic>
        <p:nvPicPr>
          <p:cNvPr id="4112" name="Picture 16" descr="Как нужно одеваться идя в церковь?, - 2586905 - Кашалот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24958" y="4524384"/>
            <a:ext cx="2500330" cy="16668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188" y="-435774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23902" y="2071678"/>
            <a:ext cx="4572032" cy="2706728"/>
          </a:xfrm>
        </p:spPr>
        <p:txBody>
          <a:bodyPr rtlCol="0">
            <a:noAutofit/>
          </a:bodyPr>
          <a:lstStyle/>
          <a:p>
            <a:b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b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b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Злочинність – </a:t>
            </a:r>
            <a:r>
              <a:rPr lang="uk-UA" sz="28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нормальне суспільне явище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. </a:t>
            </a:r>
            <a:b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b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Злочинець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– людина, яка реагує на </a:t>
            </a:r>
            <a:r>
              <a:rPr 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аномічний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стан суспільства</a:t>
            </a:r>
            <a:br>
              <a:rPr lang="uk-UA" sz="2800" i="1" dirty="0">
                <a:latin typeface="Times New Roman" pitchFamily="18" charset="0"/>
                <a:cs typeface="Times New Roman" pitchFamily="18" charset="0"/>
              </a:rPr>
            </a:br>
            <a:br>
              <a:rPr lang="uk-UA" sz="2800" i="1" dirty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5122" name="Picture 2" descr="MV Video UNiTE. - ANOMiE? | JpopA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-48"/>
            <a:ext cx="5715000" cy="6858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СТРУКТУРА ОСОБИСТОСТІ за З. </a:t>
            </a:r>
            <a:r>
              <a:rPr lang="uk-UA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Фройдом</a:t>
            </a: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7175" name="Picture 7" descr="Pin by 8ucket -&quot;Bucket&quot; on Psychoanalytics | Social work exam, Freud  psychology, Freud the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50" y="2214554"/>
            <a:ext cx="4706320" cy="35946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667372" y="235743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відповідності до теорії З.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Фройда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THE ID </a:t>
            </a: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(Воно)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примітивна та інстинктивна частина особистості, що включає сексуальні та агресивні інстинкти та витіснені потреби.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THE SUPER-EGO</a:t>
            </a: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(</a:t>
            </a:r>
            <a:r>
              <a:rPr lang="uk-UA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Над-Я</a:t>
            </a: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)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оперує нормами та правилами, які особистість взяла для себе з соціального оточення (включає Совість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Его-Ідеал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THE EGO </a:t>
            </a: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(Я)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реалістична частина особистості, яка відповідає за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здіснення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конструктивного діалогу між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Super-Ego</a:t>
            </a:r>
            <a:endParaRPr lang="uk-UA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62114" y="-14287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310314" y="1357298"/>
            <a:ext cx="4429156" cy="2706728"/>
          </a:xfrm>
        </p:spPr>
        <p:txBody>
          <a:bodyPr rtlCol="0">
            <a:noAutofit/>
          </a:bodyPr>
          <a:lstStyle/>
          <a:p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Базуючись на теорії психоаналізу</a:t>
            </a:r>
            <a:r>
              <a:rPr lang="en-US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, </a:t>
            </a:r>
            <a:r>
              <a:rPr 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Зійгмунд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Фройд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розвинул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терапевтичний метод, 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який використовує </a:t>
            </a: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вільні асоціації пацієнта.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39938" name="Picture 2" descr="Плекання душі: Світові концепції психотерапії та їхні творці - новини ZIK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12" y="1214422"/>
            <a:ext cx="5419725" cy="3790950"/>
          </a:xfrm>
          <a:prstGeom prst="rect">
            <a:avLst/>
          </a:prstGeom>
          <a:noFill/>
        </p:spPr>
      </p:pic>
      <p:pic>
        <p:nvPicPr>
          <p:cNvPr id="8" name="Picture 12" descr="Sigmund Freud Books - Biography and List of Works - Author of 'Th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28" y="4071942"/>
            <a:ext cx="1531635" cy="244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Biareview.com - The Books of Psychoanalys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68" y="4000504"/>
            <a:ext cx="1785950" cy="25186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Структура </a:t>
            </a:r>
            <a:r>
              <a:rPr lang="uk-UA" sz="32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безсвідомого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за </a:t>
            </a:r>
            <a:r>
              <a:rPr lang="uk-UA" sz="32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Зігмудом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Фройдом</a:t>
            </a:r>
            <a:endParaRPr lang="ru-RU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9223" name="Picture 7" descr="Архетипы - Каталог Курса - Аматор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3058" y="3357562"/>
            <a:ext cx="6311705" cy="300037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952596" y="2071678"/>
            <a:ext cx="2357454" cy="135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2"/>
                </a:solidFill>
              </a:rPr>
              <a:t>ІД</a:t>
            </a:r>
          </a:p>
          <a:p>
            <a:pPr algn="ctr"/>
            <a:r>
              <a:rPr lang="uk-UA" i="1" dirty="0" err="1">
                <a:solidFill>
                  <a:schemeClr val="accent2"/>
                </a:solidFill>
              </a:rPr>
              <a:t>безсвідоме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24166" y="3786190"/>
            <a:ext cx="2357454" cy="135732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Інстинкт </a:t>
            </a:r>
            <a:r>
              <a:rPr lang="uk-UA" b="1" dirty="0" err="1">
                <a:solidFill>
                  <a:schemeClr val="bg1"/>
                </a:solidFill>
              </a:rPr>
              <a:t>Мортідо</a:t>
            </a:r>
            <a:r>
              <a:rPr lang="uk-UA" b="1" dirty="0">
                <a:solidFill>
                  <a:schemeClr val="bg1"/>
                </a:solidFill>
              </a:rPr>
              <a:t> (Смерті)</a:t>
            </a:r>
          </a:p>
          <a:p>
            <a:pPr algn="ctr"/>
            <a:r>
              <a:rPr lang="uk-UA" i="1" dirty="0">
                <a:solidFill>
                  <a:schemeClr val="bg1"/>
                </a:solidFill>
              </a:rPr>
              <a:t>Інстинкт руйнації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2398" y="3786190"/>
            <a:ext cx="2357454" cy="135732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Інстинкт Лібідо (Життя)</a:t>
            </a:r>
          </a:p>
          <a:p>
            <a:pPr algn="ctr"/>
            <a:r>
              <a:rPr lang="uk-UA" i="1" dirty="0">
                <a:solidFill>
                  <a:schemeClr val="bg1"/>
                </a:solidFill>
              </a:rPr>
              <a:t>Сексуальний інстинкт, самозбереження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1381092" y="3286124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52860" y="3357562"/>
            <a:ext cx="847732" cy="347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238348" y="571480"/>
            <a:ext cx="7772400" cy="127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Психоаналіз</a:t>
            </a:r>
            <a:r>
              <a:rPr lang="en-US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: </a:t>
            </a:r>
            <a:r>
              <a:rPr lang="uk-UA" altLang="uk-UA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іллюстрація</a:t>
            </a:r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uk-UA" altLang="uk-UA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внутрішньоособистісного</a:t>
            </a:r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діалогу </a:t>
            </a:r>
          </a:p>
          <a:p>
            <a:pPr algn="ctr"/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(між підструктурами особистості)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8199" name="Picture 7" descr="Id, Ego &amp; Superego (Journal Entry) – TheSeedSowerz Communic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4" y="2500306"/>
            <a:ext cx="3181350" cy="288607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881026" y="2643182"/>
            <a:ext cx="2357454" cy="1357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ІД</a:t>
            </a:r>
          </a:p>
          <a:p>
            <a:pPr algn="ctr"/>
            <a:r>
              <a:rPr lang="uk-UA" i="1" dirty="0">
                <a:solidFill>
                  <a:schemeClr val="bg1"/>
                </a:solidFill>
              </a:rPr>
              <a:t>“Я хочу з</a:t>
            </a:r>
            <a:r>
              <a:rPr lang="en-GB" i="1" dirty="0">
                <a:solidFill>
                  <a:schemeClr val="bg1"/>
                </a:solidFill>
              </a:rPr>
              <a:t>’</a:t>
            </a:r>
            <a:r>
              <a:rPr lang="uk-UA" i="1" dirty="0">
                <a:solidFill>
                  <a:schemeClr val="bg1"/>
                </a:solidFill>
              </a:rPr>
              <a:t>їсти морозиво зараз!”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67174" y="2643182"/>
            <a:ext cx="2357454" cy="1357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СУПЕРЕГО</a:t>
            </a:r>
          </a:p>
          <a:p>
            <a:pPr algn="ctr"/>
            <a:r>
              <a:rPr lang="uk-UA" i="1" dirty="0" err="1">
                <a:solidFill>
                  <a:schemeClr val="bg1"/>
                </a:solidFill>
              </a:rPr>
              <a:t>“Зараз</a:t>
            </a:r>
            <a:r>
              <a:rPr lang="uk-UA" i="1" dirty="0">
                <a:solidFill>
                  <a:schemeClr val="bg1"/>
                </a:solidFill>
              </a:rPr>
              <a:t> не можна - іде пара!”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4100" y="4643446"/>
            <a:ext cx="2357454" cy="1357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ЕГО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“З</a:t>
            </a:r>
            <a:r>
              <a:rPr lang="en-GB" dirty="0">
                <a:solidFill>
                  <a:schemeClr val="bg1"/>
                </a:solidFill>
              </a:rPr>
              <a:t>’</a:t>
            </a:r>
            <a:r>
              <a:rPr lang="uk-UA" dirty="0">
                <a:solidFill>
                  <a:schemeClr val="bg1"/>
                </a:solidFill>
              </a:rPr>
              <a:t>їм морозиво після пари!”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238348" y="3929066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4238612" y="4071942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666844" y="2786058"/>
            <a:ext cx="7772400" cy="127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uk-UA" alt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Зігмунд</a:t>
            </a:r>
            <a:r>
              <a:rPr lang="uk-UA" alt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 </a:t>
            </a:r>
            <a:r>
              <a:rPr lang="uk-UA" alt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Фройд</a:t>
            </a:r>
            <a:r>
              <a:rPr lang="uk-UA" alt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та його донька Анна </a:t>
            </a:r>
            <a:r>
              <a:rPr lang="uk-UA" alt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Фройд</a:t>
            </a:r>
            <a:r>
              <a:rPr lang="uk-UA" alt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розробили </a:t>
            </a:r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теорію механізмів психологічного захисту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altLang="uk-UA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Психологічний захист </a:t>
            </a:r>
            <a:r>
              <a:rPr lang="uk-UA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неусвідомлений процес сприйняття, переробки та зберігання переживання людини, яке пов'язане з негативним, травматичним емоційним досвідом.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 захист реалізується через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несвідоме застосування прийомів, які дають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пом'якшити травматичний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події, що переживає людина,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зберігаючи її уявлення про себе позитивним,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не дає можливості  ефективно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пропрацювати «роботу над помилками»</a:t>
            </a:r>
            <a:r>
              <a:rPr lang="en-US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altLang="uk-UA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14" descr="Sigmund Freud: Defense Mechanisms | No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32" y="3214686"/>
            <a:ext cx="29527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Анна Фрейд: ivan_psycho — LiveJour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96462" y="285728"/>
            <a:ext cx="2017713" cy="257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Amazon.com: The Ego and the Mechanisms of Defence (9781855750388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67966" y="3429000"/>
            <a:ext cx="184626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C6776C1-DD49-CACF-87F3-9CAAC01D5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7233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546"/>
            <a:ext cx="6275624" cy="112548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Еріх 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Фромм</a:t>
            </a:r>
            <a:br>
              <a:rPr lang="uk-UA" sz="2800" i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738150" y="1857364"/>
            <a:ext cx="45513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900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–19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Німецький психоаналітик, соціолог, філософ. Один із засновників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неофрейдизму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194" name="Picture 2" descr="Эрих Фромм в 1974 го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24" y="1"/>
            <a:ext cx="8467716" cy="68469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687</Words>
  <Application>Microsoft Office PowerPoint</Application>
  <PresentationFormat>Широкий екран</PresentationFormat>
  <Paragraphs>103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7" baseType="lpstr">
      <vt:lpstr>Arial</vt:lpstr>
      <vt:lpstr>Calibri</vt:lpstr>
      <vt:lpstr>George</vt:lpstr>
      <vt:lpstr>Times New Roman</vt:lpstr>
      <vt:lpstr>Тема Office</vt:lpstr>
      <vt:lpstr>Соціологія ЗМІ  АГРЕСІЯ  В МАСОВІЙ КОМУНІКАЦІЇ ТА ЗМІ</vt:lpstr>
      <vt:lpstr>Зігмунд Фройд  </vt:lpstr>
      <vt:lpstr>СТРУКТУРА ОСОБИСТОСТІ за З. Фройдом</vt:lpstr>
      <vt:lpstr> Базуючись на теорії психоаналізу, Зійгмунд Фройд розвинул терапевтичний метод, який використовує вільні асоціації пацієнта. </vt:lpstr>
      <vt:lpstr>Структура безсвідомого за Зігмудом Фройдом</vt:lpstr>
      <vt:lpstr>Презентація PowerPoint</vt:lpstr>
      <vt:lpstr>Презентація PowerPoint</vt:lpstr>
      <vt:lpstr>Презентація PowerPoint</vt:lpstr>
      <vt:lpstr>Еріх Фромм </vt:lpstr>
      <vt:lpstr>Основні роботи Еріха Фромма</vt:lpstr>
      <vt:lpstr>Основні роботи Еріха Фромма</vt:lpstr>
      <vt:lpstr> “Агресія - всі ті дії, які чинять, або мають намір вчинити в ущерб іншій людині, тварині або неживому предмету“  </vt:lpstr>
      <vt:lpstr>Види агресії за Е.Фроммом</vt:lpstr>
      <vt:lpstr>Види доброякісної агресії за Е.Фроммом</vt:lpstr>
      <vt:lpstr>  Теорія аномії та дезорганізації суспільства</vt:lpstr>
      <vt:lpstr>Еміль Дюркгейм Émile Durkheim </vt:lpstr>
      <vt:lpstr>Механічна та органічна солідарність</vt:lpstr>
      <vt:lpstr>   Ненормальний стан суспільства пов’язаний із аномією.   Аномія - це такий суспільний стан,  якому характерна дезинтеграція суспільства й особи, брак чіткої моральної регуляції поведінки індивідів  </vt:lpstr>
      <vt:lpstr>Роберт Мертон  Robert King Merton</vt:lpstr>
      <vt:lpstr>Презентація PowerPoint</vt:lpstr>
      <vt:lpstr>   Злочинність – нормальне суспільне явище.   Злочинець – людина, яка реагує на аномічний стан суспільства  </vt:lpstr>
      <vt:lpstr>ДЯКУЮ ЗА УВАГУ! 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Mariia Kulyk</cp:lastModifiedBy>
  <cp:revision>299</cp:revision>
  <dcterms:created xsi:type="dcterms:W3CDTF">2014-05-17T18:57:21Z</dcterms:created>
  <dcterms:modified xsi:type="dcterms:W3CDTF">2023-05-08T09:46:15Z</dcterms:modified>
</cp:coreProperties>
</file>