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>
        <p:scale>
          <a:sx n="60" d="100"/>
          <a:sy n="60" d="100"/>
        </p:scale>
        <p:origin x="-165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850265" y="1777587"/>
          <a:ext cx="7443470" cy="4416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6285"/>
                <a:gridCol w="3390900"/>
                <a:gridCol w="2026285"/>
              </a:tblGrid>
              <a:tr h="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№</a:t>
                      </a:r>
                      <a:r>
                        <a:rPr lang="uk-UA" sz="1400">
                          <a:effectLst/>
                        </a:rPr>
                        <a:t>№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п/п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Підстави класифікації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Вид міграції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20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Територіальне охоплення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− внутрішня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1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− зовнішня (міжнародна)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350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Співвідношення об’єктивних і суб’єктивних факторів міграції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− добровільна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− вимушена (примусова)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07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Мета основної діяльності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− трудова міграція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− освітня міграція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− споживча міграція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470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Тривалість міграції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− постійна (безповоротна)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− тимчасова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− сезонна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− маятникова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52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Дотримання законодавства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− легальна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− нелегальна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</a:rPr>
              <a:t>Таблиц</a:t>
            </a:r>
            <a:r>
              <a:rPr lang="uk-UA" b="1" dirty="0">
                <a:solidFill>
                  <a:prstClr val="black"/>
                </a:solidFill>
                <a:latin typeface="Times New Roman"/>
                <a:ea typeface="Calibri"/>
              </a:rPr>
              <a:t>я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</a:rPr>
              <a:t> 1. </a:t>
            </a:r>
            <a:r>
              <a:rPr lang="uk-UA" b="1" dirty="0">
                <a:solidFill>
                  <a:prstClr val="black"/>
                </a:solidFill>
                <a:latin typeface="Times New Roman"/>
                <a:ea typeface="Calibri"/>
              </a:rPr>
              <a:t>Класифікація міграційних процесів</a:t>
            </a:r>
            <a:endParaRPr lang="ru-RU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0900" y="1778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441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643569"/>
              </p:ext>
            </p:extLst>
          </p:nvPr>
        </p:nvGraphicFramePr>
        <p:xfrm>
          <a:off x="144016" y="2203574"/>
          <a:ext cx="8892480" cy="46098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3560"/>
                <a:gridCol w="2964460"/>
                <a:gridCol w="2964460"/>
              </a:tblGrid>
              <a:tr h="654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Сторона міграційного процесу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31" marR="26831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Позитивні наслідки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31" marR="26831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Негативні наслідки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31" marR="26831" marT="0" marB="0">
                    <a:solidFill>
                      <a:schemeClr val="tx1"/>
                    </a:solidFill>
                  </a:tcPr>
                </a:tc>
              </a:tr>
              <a:tr h="3954923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Приймаюча сторона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(</a:t>
                      </a:r>
                      <a:r>
                        <a:rPr lang="uk-UA" sz="1400" dirty="0">
                          <a:effectLst/>
                        </a:rPr>
                        <a:t>реципієнт</a:t>
                      </a:r>
                      <a:r>
                        <a:rPr lang="uk-UA" sz="12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31" marR="26831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sym typeface="Wingdings"/>
                        </a:rPr>
                        <a:t></a:t>
                      </a:r>
                      <a:r>
                        <a:rPr lang="uk-UA" sz="1200" dirty="0">
                          <a:effectLst/>
                        </a:rPr>
                        <a:t> – Забезпечення </a:t>
                      </a:r>
                      <a:r>
                        <a:rPr lang="uk-UA" sz="1200" dirty="0" err="1">
                          <a:effectLst/>
                        </a:rPr>
                        <a:t>працедефіцитних</a:t>
                      </a:r>
                      <a:r>
                        <a:rPr lang="uk-UA" sz="1200" dirty="0">
                          <a:effectLst/>
                        </a:rPr>
                        <a:t> районів и галузей трудовими ресурсами</a:t>
                      </a:r>
                      <a:endParaRPr lang="ru-RU" sz="1200" dirty="0">
                        <a:effectLst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sym typeface="Wingdings"/>
                        </a:rPr>
                        <a:t></a:t>
                      </a:r>
                      <a:r>
                        <a:rPr lang="uk-UA" sz="1200" dirty="0">
                          <a:effectLst/>
                        </a:rPr>
                        <a:t> – Для країн з низкою чисельністю і щільністю, скороченням населення – зростанням економічно активної частини населення</a:t>
                      </a:r>
                      <a:endParaRPr lang="ru-RU" sz="1200" dirty="0">
                        <a:effectLst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sym typeface="Wingdings"/>
                        </a:rPr>
                        <a:t></a:t>
                      </a:r>
                      <a:r>
                        <a:rPr lang="uk-UA" sz="1200" dirty="0">
                          <a:effectLst/>
                        </a:rPr>
                        <a:t> – Для бізнесменів – посилення конкуренції на ринку праці і, як наслідок, збільшення якості трудових ресурсів і зниження оплати праці</a:t>
                      </a:r>
                      <a:endParaRPr lang="ru-RU" sz="1200" dirty="0">
                        <a:effectLst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31" marR="26831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sym typeface="Wingdings"/>
                        </a:rPr>
                        <a:t></a:t>
                      </a:r>
                      <a:r>
                        <a:rPr lang="uk-UA" sz="1200" dirty="0">
                          <a:effectLst/>
                        </a:rPr>
                        <a:t> – Відтік грошових мас у формі переводів мігрантів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sym typeface="Wingdings"/>
                        </a:rPr>
                        <a:t></a:t>
                      </a:r>
                      <a:r>
                        <a:rPr lang="uk-UA" sz="1200" dirty="0">
                          <a:effectLst/>
                        </a:rPr>
                        <a:t> – Для країн з високою щільністю населення – демографічні проблеми у вигляді перенаселення, високого зростання народжуваності серед мігрантів</a:t>
                      </a:r>
                      <a:endParaRPr lang="ru-RU" sz="1200" dirty="0">
                        <a:effectLst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sym typeface="Wingdings"/>
                        </a:rPr>
                        <a:t></a:t>
                      </a:r>
                      <a:r>
                        <a:rPr lang="uk-UA" sz="1200" dirty="0">
                          <a:effectLst/>
                        </a:rPr>
                        <a:t> – Для найманих робітників – зниження ринкової оплати праці, витиснення місцевого населення з робочих місць в окремих сферах і галузях</a:t>
                      </a:r>
                      <a:endParaRPr lang="ru-RU" sz="1200" dirty="0">
                        <a:effectLst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sym typeface="Wingdings"/>
                        </a:rPr>
                        <a:t></a:t>
                      </a:r>
                      <a:r>
                        <a:rPr lang="uk-UA" sz="1200" dirty="0">
                          <a:effectLst/>
                        </a:rPr>
                        <a:t> – Необхідність допоміжних державних заходів для контролю за нелегальною міграцією</a:t>
                      </a:r>
                      <a:endParaRPr lang="ru-RU" sz="1200" dirty="0">
                        <a:effectLst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sym typeface="Wingdings"/>
                        </a:rPr>
                        <a:t></a:t>
                      </a:r>
                      <a:r>
                        <a:rPr lang="uk-UA" sz="1200" dirty="0">
                          <a:effectLst/>
                        </a:rPr>
                        <a:t> – Труднощі в адаптації мігрантів з іншою культурою</a:t>
                      </a:r>
                      <a:endParaRPr lang="ru-RU" sz="1200" dirty="0">
                        <a:effectLst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sym typeface="Wingdings"/>
                        </a:rPr>
                        <a:t></a:t>
                      </a:r>
                      <a:r>
                        <a:rPr lang="uk-UA" sz="1200" dirty="0">
                          <a:effectLst/>
                        </a:rPr>
                        <a:t> – Зростання соціальної напруги і риск соціальних конфліктів з участю мігрантів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31" marR="26831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>
            <a:normAutofit/>
          </a:bodyPr>
          <a:lstStyle/>
          <a:p>
            <a:r>
              <a:rPr lang="uk-UA" b="1" i="1" dirty="0"/>
              <a:t>Таблиця </a:t>
            </a:r>
            <a:r>
              <a:rPr lang="uk-UA" b="1" i="1" dirty="0" smtClean="0"/>
              <a:t>2</a:t>
            </a:r>
            <a:r>
              <a:rPr lang="en-US" b="1" i="1" dirty="0" smtClean="0"/>
              <a:t>/1</a:t>
            </a:r>
            <a:r>
              <a:rPr lang="uk-UA" b="1" i="1" dirty="0" smtClean="0"/>
              <a:t>: </a:t>
            </a:r>
            <a:r>
              <a:rPr lang="uk-UA" b="1" i="1" dirty="0"/>
              <a:t>Соціально-економічні наслідки міграції</a:t>
            </a: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19475" y="1758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96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985613"/>
              </p:ext>
            </p:extLst>
          </p:nvPr>
        </p:nvGraphicFramePr>
        <p:xfrm>
          <a:off x="251519" y="1916833"/>
          <a:ext cx="8712968" cy="4607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03732"/>
                <a:gridCol w="2904618"/>
                <a:gridCol w="2904618"/>
              </a:tblGrid>
              <a:tr h="4607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Сторона, що віддає (донор)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62" marR="65162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sym typeface="Wingdings"/>
                        </a:rPr>
                        <a:t></a:t>
                      </a:r>
                      <a:r>
                        <a:rPr lang="uk-UA" sz="1400" dirty="0">
                          <a:effectLst/>
                        </a:rPr>
                        <a:t> – Зниження рівня безробіття</a:t>
                      </a:r>
                      <a:endParaRPr lang="ru-RU" sz="1400" dirty="0">
                        <a:effectLst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sym typeface="Wingdings"/>
                        </a:rPr>
                        <a:t></a:t>
                      </a:r>
                      <a:r>
                        <a:rPr lang="uk-UA" sz="1400" dirty="0">
                          <a:effectLst/>
                        </a:rPr>
                        <a:t> – Підвищення доходів населення за рахунок переводів мігрантів</a:t>
                      </a:r>
                      <a:endParaRPr lang="ru-RU" sz="1400" dirty="0">
                        <a:effectLst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sym typeface="Wingdings"/>
                        </a:rPr>
                        <a:t></a:t>
                      </a:r>
                      <a:r>
                        <a:rPr lang="uk-UA" sz="1400" dirty="0">
                          <a:effectLst/>
                        </a:rPr>
                        <a:t> – Для країн з високою чисельністю і щільністю населення – часткове вирішення демографічної проблеми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62" marR="6516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sym typeface="Wingdings"/>
                        </a:rPr>
                        <a:t></a:t>
                      </a:r>
                      <a:r>
                        <a:rPr lang="uk-UA" sz="1400" dirty="0">
                          <a:effectLst/>
                        </a:rPr>
                        <a:t> – Недоотримання податкових надходжень від доходів мігрантів</a:t>
                      </a:r>
                      <a:endParaRPr lang="ru-RU" sz="1400" dirty="0">
                        <a:effectLst/>
                      </a:endParaRPr>
                    </a:p>
                    <a:p>
                      <a:pPr marL="285750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D"/>
                      </a:pPr>
                      <a:r>
                        <a:rPr lang="uk-UA" sz="1400" dirty="0" smtClean="0">
                          <a:effectLst/>
                        </a:rPr>
                        <a:t>– </a:t>
                      </a:r>
                      <a:r>
                        <a:rPr lang="uk-UA" sz="1400" dirty="0">
                          <a:effectLst/>
                        </a:rPr>
                        <a:t>Для країн з низькою щільністю і чисельністю і негативною динамікою населення – зростання демографічних проблем (відтік населення, дисбаланс </a:t>
                      </a:r>
                      <a:r>
                        <a:rPr lang="uk-UA" sz="1400" dirty="0" smtClean="0">
                          <a:effectLst/>
                        </a:rPr>
                        <a:t>у </a:t>
                      </a:r>
                      <a:r>
                        <a:rPr lang="uk-UA" sz="1400" dirty="0" err="1">
                          <a:effectLst/>
                        </a:rPr>
                        <a:t>статтєво-віковій</a:t>
                      </a:r>
                      <a:r>
                        <a:rPr lang="uk-UA" sz="1400" dirty="0">
                          <a:effectLst/>
                        </a:rPr>
                        <a:t> структурі)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sym typeface="Wingdings"/>
                        </a:rPr>
                        <a:t></a:t>
                      </a:r>
                      <a:r>
                        <a:rPr lang="uk-UA" sz="1400" dirty="0">
                          <a:effectLst/>
                        </a:rPr>
                        <a:t> – Відтік кваліфікованих трудових ресурсів, «відтік умів»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sym typeface="Wingdings"/>
                        </a:rPr>
                        <a:t></a:t>
                      </a:r>
                      <a:r>
                        <a:rPr lang="uk-UA" sz="1400" dirty="0">
                          <a:effectLst/>
                        </a:rPr>
                        <a:t> – Необхідність допоміжних заходів державної політики, спрямованої на утримання трудових ресурсів і повернення мігрантів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62" marR="65162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712968" cy="1252728"/>
          </a:xfrm>
        </p:spPr>
        <p:txBody>
          <a:bodyPr>
            <a:normAutofit fontScale="90000"/>
          </a:bodyPr>
          <a:lstStyle/>
          <a:p>
            <a:r>
              <a:rPr lang="uk-UA" b="1" i="1" dirty="0"/>
              <a:t>Таблиця 2</a:t>
            </a:r>
            <a:r>
              <a:rPr lang="en-US" b="1" i="1" dirty="0" smtClean="0"/>
              <a:t>/2</a:t>
            </a:r>
            <a:r>
              <a:rPr lang="uk-UA" b="1" i="1" dirty="0" smtClean="0"/>
              <a:t>: </a:t>
            </a:r>
            <a:r>
              <a:rPr lang="uk-UA" b="1" i="1" dirty="0"/>
              <a:t>Соціально-економічні наслідки міграції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12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442257"/>
              </p:ext>
            </p:extLst>
          </p:nvPr>
        </p:nvGraphicFramePr>
        <p:xfrm>
          <a:off x="179512" y="2735878"/>
          <a:ext cx="8892480" cy="39334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3558"/>
                <a:gridCol w="2964461"/>
                <a:gridCol w="2964461"/>
              </a:tblGrid>
              <a:tr h="39334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</a:rPr>
                        <a:t>Мігранти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sym typeface="Wingdings"/>
                        </a:rPr>
                        <a:t></a:t>
                      </a:r>
                      <a:r>
                        <a:rPr lang="uk-UA" sz="1800" dirty="0">
                          <a:effectLst/>
                        </a:rPr>
                        <a:t> – Отримання більш високих доходів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sym typeface="Wingdings"/>
                        </a:rPr>
                        <a:t></a:t>
                      </a:r>
                      <a:r>
                        <a:rPr lang="uk-UA" sz="1800" dirty="0">
                          <a:effectLst/>
                        </a:rPr>
                        <a:t> – Розширення можливостей самореалізації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sym typeface="Wingdings"/>
                        </a:rPr>
                        <a:t></a:t>
                      </a:r>
                      <a:r>
                        <a:rPr lang="uk-UA" sz="1800" dirty="0">
                          <a:effectLst/>
                        </a:rPr>
                        <a:t> – Отримання нового особистого і професійного досвіду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sym typeface="Wingdings"/>
                        </a:rPr>
                        <a:t></a:t>
                      </a:r>
                      <a:r>
                        <a:rPr lang="uk-UA" sz="1800" dirty="0">
                          <a:effectLst/>
                        </a:rPr>
                        <a:t> – Тимчасова або остаточна втрата звичного соціального середовища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sym typeface="Wingdings"/>
                        </a:rPr>
                        <a:t></a:t>
                      </a:r>
                      <a:r>
                        <a:rPr lang="uk-UA" sz="1800" dirty="0">
                          <a:effectLst/>
                        </a:rPr>
                        <a:t> – Необхідність адаптації до нових умов життя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sym typeface="Wingdings"/>
                        </a:rPr>
                        <a:t></a:t>
                      </a:r>
                      <a:r>
                        <a:rPr lang="uk-UA" sz="1800" dirty="0">
                          <a:effectLst/>
                        </a:rPr>
                        <a:t> – Ризик виходу за межі правового поля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b="1" i="1" dirty="0"/>
              <a:t>Таблиця 2</a:t>
            </a:r>
            <a:r>
              <a:rPr lang="en-US" sz="4000" b="1" i="1" dirty="0" smtClean="0"/>
              <a:t>/3</a:t>
            </a:r>
            <a:r>
              <a:rPr lang="uk-UA" sz="4000" b="1" i="1" dirty="0" smtClean="0"/>
              <a:t>: </a:t>
            </a:r>
            <a:r>
              <a:rPr lang="uk-UA" sz="4000" b="1" i="1" dirty="0"/>
              <a:t>Соціально-економічні наслідки міграції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7599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</TotalTime>
  <Words>379</Words>
  <Application>Microsoft Office PowerPoint</Application>
  <PresentationFormat>Экран (4:3)</PresentationFormat>
  <Paragraphs>61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Таблиця 1. Класифікація міграційних процесів</vt:lpstr>
      <vt:lpstr>Таблиця 2/1: Соціально-економічні наслідки міграції</vt:lpstr>
      <vt:lpstr>Таблиця 2/2: Соціально-економічні наслідки міграції</vt:lpstr>
      <vt:lpstr>Таблиця 2/3: Соціально-економічні наслідки міграції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Таблиця 1. Класифікація міграційних процесів</dc:title>
  <dc:creator>admin</dc:creator>
  <cp:lastModifiedBy>Пользователь Windows</cp:lastModifiedBy>
  <cp:revision>2</cp:revision>
  <dcterms:created xsi:type="dcterms:W3CDTF">2016-02-03T19:06:12Z</dcterms:created>
  <dcterms:modified xsi:type="dcterms:W3CDTF">2021-02-05T06:18:30Z</dcterms:modified>
</cp:coreProperties>
</file>