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4" r:id="rId4"/>
    <p:sldId id="280" r:id="rId5"/>
    <p:sldId id="266" r:id="rId6"/>
    <p:sldId id="273" r:id="rId7"/>
    <p:sldId id="269" r:id="rId8"/>
    <p:sldId id="267" r:id="rId9"/>
    <p:sldId id="275" r:id="rId10"/>
    <p:sldId id="276" r:id="rId11"/>
    <p:sldId id="277" r:id="rId12"/>
    <p:sldId id="278" r:id="rId13"/>
    <p:sldId id="279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vis" initials="k" lastIdx="1" clrIdx="0">
    <p:extLst>
      <p:ext uri="{19B8F6BF-5375-455C-9EA6-DF929625EA0E}">
        <p15:presenceInfo xmlns="" xmlns:p15="http://schemas.microsoft.com/office/powerpoint/2012/main" userId="kv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-5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1T16:54:29.349" idx="1">
    <p:pos x="10" y="10"/>
    <p:text/>
    <p:extLst>
      <p:ext uri="{C676402C-5697-4E1C-873F-D02D1690AC5C}">
        <p15:threadingInfo xmlns=""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AA79E-13E5-47D9-910A-0E5EF91D2CC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AF27E70-2824-496D-BEB2-44CE256F18C8}" type="pres">
      <dgm:prSet presAssocID="{6C9AA79E-13E5-47D9-910A-0E5EF91D2CC8}" presName="Name0" presStyleCnt="0">
        <dgm:presLayoutVars>
          <dgm:chPref val="3"/>
          <dgm:dir/>
          <dgm:animLvl val="lvl"/>
          <dgm:resizeHandles/>
        </dgm:presLayoutVars>
      </dgm:prSet>
      <dgm:spPr/>
    </dgm:pt>
  </dgm:ptLst>
  <dgm:cxnLst>
    <dgm:cxn modelId="{DD6BFA2B-6361-4ACF-A1E7-734318F8AEF4}" type="presOf" srcId="{6C9AA79E-13E5-47D9-910A-0E5EF91D2CC8}" destId="{FAF27E70-2824-496D-BEB2-44CE256F18C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FCCC740-0563-44B6-AA74-DE22BE807A1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044C917-DBC0-4FEA-BCAB-0666BCE9F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7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740-0563-44B6-AA74-DE22BE807A1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917-DBC0-4FEA-BCAB-0666BCE9F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9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740-0563-44B6-AA74-DE22BE807A1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917-DBC0-4FEA-BCAB-0666BCE9F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0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740-0563-44B6-AA74-DE22BE807A1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917-DBC0-4FEA-BCAB-0666BCE9F3CF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6503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740-0563-44B6-AA74-DE22BE807A1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917-DBC0-4FEA-BCAB-0666BCE9F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97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740-0563-44B6-AA74-DE22BE807A1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917-DBC0-4FEA-BCAB-0666BCE9F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82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740-0563-44B6-AA74-DE22BE807A1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917-DBC0-4FEA-BCAB-0666BCE9F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4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740-0563-44B6-AA74-DE22BE807A1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917-DBC0-4FEA-BCAB-0666BCE9F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834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740-0563-44B6-AA74-DE22BE807A1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917-DBC0-4FEA-BCAB-0666BCE9F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1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740-0563-44B6-AA74-DE22BE807A1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917-DBC0-4FEA-BCAB-0666BCE9F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1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740-0563-44B6-AA74-DE22BE807A1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917-DBC0-4FEA-BCAB-0666BCE9F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2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740-0563-44B6-AA74-DE22BE807A1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917-DBC0-4FEA-BCAB-0666BCE9F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62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740-0563-44B6-AA74-DE22BE807A1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917-DBC0-4FEA-BCAB-0666BCE9F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84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740-0563-44B6-AA74-DE22BE807A1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917-DBC0-4FEA-BCAB-0666BCE9F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2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740-0563-44B6-AA74-DE22BE807A1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917-DBC0-4FEA-BCAB-0666BCE9F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1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740-0563-44B6-AA74-DE22BE807A1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917-DBC0-4FEA-BCAB-0666BCE9F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C740-0563-44B6-AA74-DE22BE807A1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C917-DBC0-4FEA-BCAB-0666BCE9F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4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CC740-0563-44B6-AA74-DE22BE807A1C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C917-DBC0-4FEA-BCAB-0666BCE9F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3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A%D0%BB%D0%B0%D0%B4%D0%B0%D0%BB%D1%8C%D0%BD%D0%B0_%D0%BE%D0%B4%D0%B8%D0%BD%D0%B8%D1%86%D1%8F" TargetMode="External"/><Relationship Id="rId2" Type="http://schemas.openxmlformats.org/officeDocument/2006/relationships/hyperlink" Target="http://uk.wikipedia.org/wiki/%D0%94%D0%B5%D1%82%D0%B0%D0%BB%D1%8C_%D0%BC%D0%B0%D1%88%D0%B8%D0%BD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86%D0%BD%D0%B6%D0%B5%D0%BD%D0%B5%D1%80" TargetMode="External"/><Relationship Id="rId5" Type="http://schemas.openxmlformats.org/officeDocument/2006/relationships/hyperlink" Target="http://uk.wikipedia.org/wiki/%D0%9C%D0%B5%D1%85%D0%B0%D0%BD%D1%96%D0%B7%D0%BC" TargetMode="External"/><Relationship Id="rId4" Type="http://schemas.openxmlformats.org/officeDocument/2006/relationships/hyperlink" Target="http://uk.wikipedia.org/wiki/%D0%9C%D0%B0%D1%88%D0%B8%D0%BD%D0%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3093" y="0"/>
            <a:ext cx="8589622" cy="3461657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FFC000"/>
                </a:solidFill>
              </a:rPr>
              <a:t>             ДЕТАЛІ</a:t>
            </a:r>
            <a:r>
              <a:rPr lang="uk-UA" b="1" i="1" dirty="0" smtClean="0">
                <a:solidFill>
                  <a:srgbClr val="FFC000"/>
                </a:solidFill>
              </a:rPr>
              <a:t> машин</a:t>
            </a:r>
            <a:endParaRPr lang="ru-RU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0" y="489857"/>
            <a:ext cx="10450284" cy="79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02" y="1174738"/>
            <a:ext cx="6818086" cy="492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14" y="250371"/>
            <a:ext cx="9938657" cy="77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29" y="929276"/>
            <a:ext cx="6444342" cy="551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9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50331"/>
            <a:ext cx="10341429" cy="622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Структурно-логічна схема розрахунку деталей та вузлів, які обслуговують обертання</a:t>
            </a:r>
            <a:endParaRPr lang="ru-RU" sz="2000" b="1" noProof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82" y="653143"/>
            <a:ext cx="7723736" cy="561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61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1229" y="304780"/>
            <a:ext cx="9696826" cy="5551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Розрахунки з'єднань деталей машин</a:t>
            </a:r>
            <a:endParaRPr lang="ru-RU" sz="2000" b="1" noProof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613" y="802129"/>
            <a:ext cx="6085115" cy="571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64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820" y="-163907"/>
            <a:ext cx="9905998" cy="147857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Зміст Курс Теорії машин і механізмів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315" y="936164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</a:t>
            </a:r>
            <a:r>
              <a:rPr lang="ru-RU" noProof="1" smtClean="0">
                <a:solidFill>
                  <a:schemeClr val="bg1"/>
                </a:solidFill>
              </a:rPr>
              <a:t>Навчальна дисципліна «Деталі машин» вивчає методи розрахунків і конструювання деталей загального застосування, тобто деталей (вузлів), що виконують у всіх машинах однакові функції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Rectangle 7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3307"/>
          <p:cNvGrpSpPr>
            <a:grpSpLocks/>
          </p:cNvGrpSpPr>
          <p:nvPr/>
        </p:nvGrpSpPr>
        <p:grpSpPr bwMode="auto">
          <a:xfrm>
            <a:off x="2843944" y="1969062"/>
            <a:ext cx="6115050" cy="4352925"/>
            <a:chOff x="1380" y="1380"/>
            <a:chExt cx="9420" cy="6525"/>
          </a:xfrm>
        </p:grpSpPr>
        <p:cxnSp>
          <p:nvCxnSpPr>
            <p:cNvPr id="8" name="Прямая соединительная линия 7"/>
            <p:cNvCxnSpPr>
              <a:cxnSpLocks noChangeShapeType="1"/>
            </p:cNvCxnSpPr>
            <p:nvPr/>
          </p:nvCxnSpPr>
          <p:spPr bwMode="auto">
            <a:xfrm>
              <a:off x="8190" y="5820"/>
              <a:ext cx="0" cy="1845"/>
            </a:xfrm>
            <a:prstGeom prst="line">
              <a:avLst/>
            </a:prstGeom>
            <a:noFill/>
            <a:ln w="9525">
              <a:solidFill>
                <a:sysClr val="windowText" lastClr="000000">
                  <a:lumMod val="95000"/>
                  <a:lumOff val="0"/>
                </a:sys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" name="Group 3306"/>
            <p:cNvGrpSpPr>
              <a:grpSpLocks/>
            </p:cNvGrpSpPr>
            <p:nvPr/>
          </p:nvGrpSpPr>
          <p:grpSpPr bwMode="auto">
            <a:xfrm>
              <a:off x="1380" y="1380"/>
              <a:ext cx="9420" cy="6525"/>
              <a:chOff x="1380" y="1950"/>
              <a:chExt cx="9420" cy="6525"/>
            </a:xfrm>
          </p:grpSpPr>
          <p:sp>
            <p:nvSpPr>
              <p:cNvPr id="10" name="Поле 82"/>
              <p:cNvSpPr txBox="1">
                <a:spLocks noChangeArrowheads="1"/>
              </p:cNvSpPr>
              <p:nvPr/>
            </p:nvSpPr>
            <p:spPr bwMode="auto">
              <a:xfrm>
                <a:off x="8820" y="7380"/>
                <a:ext cx="1980" cy="480"/>
              </a:xfrm>
              <a:prstGeom prst="rect">
                <a:avLst/>
              </a:prstGeom>
              <a:gradFill rotWithShape="1">
                <a:gsLst>
                  <a:gs pos="0">
                    <a:srgbClr val="8E7F7E"/>
                  </a:gs>
                  <a:gs pos="50000">
                    <a:srgbClr val="CDB7B7"/>
                  </a:gs>
                  <a:gs pos="100000">
                    <a:srgbClr val="F4DADA"/>
                  </a:gs>
                </a:gsLst>
                <a:lin ang="1890000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200" dirty="0">
                    <a:solidFill>
                      <a:schemeClr val="bg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Зварні</a:t>
                </a:r>
                <a:endParaRPr lang="ru-RU" sz="1100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Поле 83"/>
              <p:cNvSpPr txBox="1">
                <a:spLocks noChangeArrowheads="1"/>
              </p:cNvSpPr>
              <p:nvPr/>
            </p:nvSpPr>
            <p:spPr bwMode="auto">
              <a:xfrm>
                <a:off x="8820" y="8010"/>
                <a:ext cx="1980" cy="465"/>
              </a:xfrm>
              <a:prstGeom prst="rect">
                <a:avLst/>
              </a:prstGeom>
              <a:gradFill rotWithShape="1">
                <a:gsLst>
                  <a:gs pos="0">
                    <a:srgbClr val="8E7F7E"/>
                  </a:gs>
                  <a:gs pos="50000">
                    <a:srgbClr val="CDB7B7"/>
                  </a:gs>
                  <a:gs pos="100000">
                    <a:srgbClr val="F4DADA"/>
                  </a:gs>
                </a:gsLst>
                <a:lin ang="1620000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200" dirty="0">
                    <a:solidFill>
                      <a:schemeClr val="bg1"/>
                    </a:solidFill>
                    <a:latin typeface="Times New Roman"/>
                    <a:ea typeface="Calibri"/>
                    <a:cs typeface="Times New Roman"/>
                  </a:rPr>
                  <a:t>З</a:t>
                </a:r>
                <a:r>
                  <a:rPr lang="uk-UA" sz="1200" dirty="0" smtClean="0">
                    <a:solidFill>
                      <a:schemeClr val="bg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аклепкові</a:t>
                </a:r>
                <a:endParaRPr lang="ru-RU" sz="1100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2" name="Прямая со стрелкой 11"/>
              <p:cNvCxnSpPr>
                <a:cxnSpLocks noChangeShapeType="1"/>
              </p:cNvCxnSpPr>
              <p:nvPr/>
            </p:nvCxnSpPr>
            <p:spPr bwMode="auto">
              <a:xfrm>
                <a:off x="8205" y="7620"/>
                <a:ext cx="345" cy="0"/>
              </a:xfrm>
              <a:prstGeom prst="straightConnector1">
                <a:avLst/>
              </a:prstGeom>
              <a:noFill/>
              <a:ln w="9525">
                <a:solidFill>
                  <a:sysClr val="windowText" lastClr="000000">
                    <a:lumMod val="95000"/>
                    <a:lumOff val="0"/>
                  </a:sys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Прямая со стрелкой 12"/>
              <p:cNvCxnSpPr>
                <a:cxnSpLocks noChangeShapeType="1"/>
              </p:cNvCxnSpPr>
              <p:nvPr/>
            </p:nvCxnSpPr>
            <p:spPr bwMode="auto">
              <a:xfrm>
                <a:off x="8190" y="8235"/>
                <a:ext cx="34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Прямая соединительная линия 13"/>
              <p:cNvCxnSpPr>
                <a:cxnSpLocks noChangeShapeType="1"/>
              </p:cNvCxnSpPr>
              <p:nvPr/>
            </p:nvCxnSpPr>
            <p:spPr bwMode="auto">
              <a:xfrm>
                <a:off x="8520" y="7620"/>
                <a:ext cx="300" cy="0"/>
              </a:xfrm>
              <a:prstGeom prst="line">
                <a:avLst/>
              </a:prstGeom>
              <a:noFill/>
              <a:ln w="9525">
                <a:solidFill>
                  <a:sysClr val="windowText" lastClr="000000">
                    <a:lumMod val="95000"/>
                    <a:lumOff val="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Прямая соединительная линия 14"/>
              <p:cNvCxnSpPr>
                <a:cxnSpLocks noChangeShapeType="1"/>
              </p:cNvCxnSpPr>
              <p:nvPr/>
            </p:nvCxnSpPr>
            <p:spPr bwMode="auto">
              <a:xfrm>
                <a:off x="8535" y="8235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Поле 6"/>
              <p:cNvSpPr txBox="1">
                <a:spLocks noChangeArrowheads="1"/>
              </p:cNvSpPr>
              <p:nvPr/>
            </p:nvSpPr>
            <p:spPr bwMode="auto">
              <a:xfrm>
                <a:off x="1395" y="3015"/>
                <a:ext cx="2655" cy="795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400" dirty="0">
                    <a:solidFill>
                      <a:schemeClr val="bg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Механічні передачі  обертового руху</a:t>
                </a:r>
                <a:endParaRPr lang="ru-RU" sz="1100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" name="Поле 7"/>
              <p:cNvSpPr txBox="1">
                <a:spLocks noChangeArrowheads="1"/>
              </p:cNvSpPr>
              <p:nvPr/>
            </p:nvSpPr>
            <p:spPr bwMode="auto">
              <a:xfrm>
                <a:off x="4395" y="3015"/>
                <a:ext cx="3345" cy="795"/>
              </a:xfrm>
              <a:prstGeom prst="rect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400" dirty="0">
                    <a:solidFill>
                      <a:schemeClr val="bg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Деталі та вузли, які обслуговують обертання</a:t>
                </a:r>
                <a:endParaRPr lang="ru-RU" sz="1100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" name="Поле 8"/>
              <p:cNvSpPr txBox="1">
                <a:spLocks noChangeArrowheads="1"/>
              </p:cNvSpPr>
              <p:nvPr/>
            </p:nvSpPr>
            <p:spPr bwMode="auto">
              <a:xfrm>
                <a:off x="8190" y="3015"/>
                <a:ext cx="2610" cy="795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400" dirty="0">
                    <a:solidFill>
                      <a:schemeClr val="bg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З’єднання деталей</a:t>
                </a:r>
                <a:endParaRPr lang="ru-RU" sz="1100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" name="Поле 22"/>
              <p:cNvSpPr txBox="1">
                <a:spLocks noChangeArrowheads="1"/>
              </p:cNvSpPr>
              <p:nvPr/>
            </p:nvSpPr>
            <p:spPr bwMode="auto">
              <a:xfrm>
                <a:off x="2175" y="4245"/>
                <a:ext cx="1875" cy="480"/>
              </a:xfrm>
              <a:prstGeom prst="rect">
                <a:avLst/>
              </a:prstGeom>
              <a:gradFill rotWithShape="1">
                <a:gsLst>
                  <a:gs pos="0">
                    <a:srgbClr val="717E8E"/>
                  </a:gs>
                  <a:gs pos="50000">
                    <a:srgbClr val="A3B6CD"/>
                  </a:gs>
                  <a:gs pos="100000">
                    <a:srgbClr val="C3D9F4"/>
                  </a:gs>
                </a:gsLst>
                <a:lin ang="270000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200" dirty="0">
                    <a:solidFill>
                      <a:schemeClr val="bg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Пасові</a:t>
                </a:r>
                <a:endParaRPr lang="ru-RU" sz="1100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" name="Поле 23"/>
              <p:cNvSpPr txBox="1">
                <a:spLocks noChangeArrowheads="1"/>
              </p:cNvSpPr>
              <p:nvPr/>
            </p:nvSpPr>
            <p:spPr bwMode="auto">
              <a:xfrm>
                <a:off x="5340" y="4245"/>
                <a:ext cx="2400" cy="480"/>
              </a:xfrm>
              <a:prstGeom prst="rect">
                <a:avLst/>
              </a:prstGeom>
              <a:gradFill rotWithShape="1">
                <a:gsLst>
                  <a:gs pos="0">
                    <a:srgbClr val="85828A"/>
                  </a:gs>
                  <a:gs pos="50000">
                    <a:srgbClr val="C1BBC7"/>
                  </a:gs>
                  <a:gs pos="100000">
                    <a:srgbClr val="E6DFED"/>
                  </a:gs>
                </a:gsLst>
                <a:lin ang="540000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100" dirty="0">
                    <a:solidFill>
                      <a:schemeClr val="bg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Вали та вісі</a:t>
                </a:r>
                <a:endParaRPr lang="ru-RU" sz="1100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" name="Поле 24"/>
              <p:cNvSpPr txBox="1">
                <a:spLocks noChangeArrowheads="1"/>
              </p:cNvSpPr>
              <p:nvPr/>
            </p:nvSpPr>
            <p:spPr bwMode="auto">
              <a:xfrm>
                <a:off x="8820" y="4245"/>
                <a:ext cx="1980" cy="480"/>
              </a:xfrm>
              <a:prstGeom prst="rect">
                <a:avLst/>
              </a:prstGeom>
              <a:gradFill rotWithShape="1">
                <a:gsLst>
                  <a:gs pos="0">
                    <a:srgbClr val="8E7F7E"/>
                  </a:gs>
                  <a:gs pos="50000">
                    <a:srgbClr val="CDB7B7"/>
                  </a:gs>
                  <a:gs pos="100000">
                    <a:srgbClr val="F4DADA"/>
                  </a:gs>
                </a:gsLst>
                <a:lin ang="270000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200" dirty="0">
                    <a:solidFill>
                      <a:schemeClr val="bg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Різьбові</a:t>
                </a:r>
                <a:endParaRPr lang="ru-RU" sz="1100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22" name="Прямая соединительная линия 21"/>
              <p:cNvCxnSpPr>
                <a:cxnSpLocks noChangeShapeType="1"/>
              </p:cNvCxnSpPr>
              <p:nvPr/>
            </p:nvCxnSpPr>
            <p:spPr bwMode="auto">
              <a:xfrm>
                <a:off x="2685" y="3810"/>
                <a:ext cx="0" cy="225"/>
              </a:xfrm>
              <a:prstGeom prst="line">
                <a:avLst/>
              </a:prstGeom>
              <a:noFill/>
              <a:ln w="9525">
                <a:solidFill>
                  <a:sysClr val="windowText" lastClr="000000">
                    <a:lumMod val="95000"/>
                    <a:lumOff val="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Прямая со стрелкой 22"/>
              <p:cNvCxnSpPr>
                <a:cxnSpLocks noChangeShapeType="1"/>
              </p:cNvCxnSpPr>
              <p:nvPr/>
            </p:nvCxnSpPr>
            <p:spPr bwMode="auto">
              <a:xfrm flipH="1">
                <a:off x="1995" y="4035"/>
                <a:ext cx="690" cy="0"/>
              </a:xfrm>
              <a:prstGeom prst="straightConnector1">
                <a:avLst/>
              </a:prstGeom>
              <a:noFill/>
              <a:ln w="9525">
                <a:solidFill>
                  <a:sysClr val="windowText" lastClr="000000">
                    <a:lumMod val="95000"/>
                    <a:lumOff val="0"/>
                  </a:sys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Прямая соединительная линия 23"/>
              <p:cNvCxnSpPr>
                <a:cxnSpLocks noChangeShapeType="1"/>
              </p:cNvCxnSpPr>
              <p:nvPr/>
            </p:nvCxnSpPr>
            <p:spPr bwMode="auto">
              <a:xfrm flipH="1">
                <a:off x="1395" y="4035"/>
                <a:ext cx="600" cy="0"/>
              </a:xfrm>
              <a:prstGeom prst="line">
                <a:avLst/>
              </a:prstGeom>
              <a:noFill/>
              <a:ln w="9525">
                <a:solidFill>
                  <a:sysClr val="windowText" lastClr="000000">
                    <a:lumMod val="95000"/>
                    <a:lumOff val="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Прямая соединительная линия 24"/>
              <p:cNvCxnSpPr>
                <a:cxnSpLocks noChangeShapeType="1"/>
              </p:cNvCxnSpPr>
              <p:nvPr/>
            </p:nvCxnSpPr>
            <p:spPr bwMode="auto">
              <a:xfrm>
                <a:off x="1395" y="4035"/>
                <a:ext cx="0" cy="3570"/>
              </a:xfrm>
              <a:prstGeom prst="line">
                <a:avLst/>
              </a:prstGeom>
              <a:noFill/>
              <a:ln w="9525">
                <a:solidFill>
                  <a:sysClr val="windowText" lastClr="000000">
                    <a:lumMod val="95000"/>
                    <a:lumOff val="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Прямая со стрелкой 25"/>
              <p:cNvCxnSpPr>
                <a:cxnSpLocks noChangeShapeType="1"/>
              </p:cNvCxnSpPr>
              <p:nvPr/>
            </p:nvCxnSpPr>
            <p:spPr bwMode="auto">
              <a:xfrm>
                <a:off x="1395" y="4485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ysClr val="windowText" lastClr="000000">
                    <a:lumMod val="95000"/>
                    <a:lumOff val="0"/>
                  </a:sys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Прямая соединительная линия 26"/>
              <p:cNvCxnSpPr>
                <a:cxnSpLocks noChangeShapeType="1"/>
              </p:cNvCxnSpPr>
              <p:nvPr/>
            </p:nvCxnSpPr>
            <p:spPr bwMode="auto">
              <a:xfrm>
                <a:off x="1890" y="4485"/>
                <a:ext cx="285" cy="0"/>
              </a:xfrm>
              <a:prstGeom prst="line">
                <a:avLst/>
              </a:prstGeom>
              <a:noFill/>
              <a:ln w="9525">
                <a:solidFill>
                  <a:sysClr val="windowText" lastClr="000000">
                    <a:lumMod val="95000"/>
                    <a:lumOff val="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Прямая соединительная линия 27"/>
              <p:cNvCxnSpPr>
                <a:cxnSpLocks noChangeShapeType="1"/>
              </p:cNvCxnSpPr>
              <p:nvPr/>
            </p:nvCxnSpPr>
            <p:spPr bwMode="auto">
              <a:xfrm>
                <a:off x="6090" y="3810"/>
                <a:ext cx="0" cy="225"/>
              </a:xfrm>
              <a:prstGeom prst="line">
                <a:avLst/>
              </a:prstGeom>
              <a:noFill/>
              <a:ln w="9525">
                <a:solidFill>
                  <a:sysClr val="windowText" lastClr="000000">
                    <a:lumMod val="95000"/>
                    <a:lumOff val="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Прямая со стрелкой 28"/>
              <p:cNvCxnSpPr>
                <a:cxnSpLocks noChangeShapeType="1"/>
              </p:cNvCxnSpPr>
              <p:nvPr/>
            </p:nvCxnSpPr>
            <p:spPr bwMode="auto">
              <a:xfrm flipH="1">
                <a:off x="4950" y="4035"/>
                <a:ext cx="1140" cy="0"/>
              </a:xfrm>
              <a:prstGeom prst="straightConnector1">
                <a:avLst/>
              </a:prstGeom>
              <a:noFill/>
              <a:ln w="9525">
                <a:solidFill>
                  <a:sysClr val="windowText" lastClr="000000">
                    <a:lumMod val="95000"/>
                    <a:lumOff val="0"/>
                  </a:sys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Прямая соединительная линия 29"/>
              <p:cNvCxnSpPr>
                <a:cxnSpLocks noChangeShapeType="1"/>
              </p:cNvCxnSpPr>
              <p:nvPr/>
            </p:nvCxnSpPr>
            <p:spPr bwMode="auto">
              <a:xfrm flipH="1">
                <a:off x="4395" y="4035"/>
                <a:ext cx="555" cy="0"/>
              </a:xfrm>
              <a:prstGeom prst="line">
                <a:avLst/>
              </a:prstGeom>
              <a:noFill/>
              <a:ln w="9525">
                <a:solidFill>
                  <a:sysClr val="windowText" lastClr="000000">
                    <a:lumMod val="95000"/>
                    <a:lumOff val="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Прямая соединительная линия 30"/>
              <p:cNvCxnSpPr>
                <a:cxnSpLocks noChangeShapeType="1"/>
              </p:cNvCxnSpPr>
              <p:nvPr/>
            </p:nvCxnSpPr>
            <p:spPr bwMode="auto">
              <a:xfrm>
                <a:off x="4395" y="4035"/>
                <a:ext cx="0" cy="2370"/>
              </a:xfrm>
              <a:prstGeom prst="line">
                <a:avLst/>
              </a:prstGeom>
              <a:noFill/>
              <a:ln w="9525">
                <a:solidFill>
                  <a:sysClr val="windowText" lastClr="000000">
                    <a:lumMod val="95000"/>
                    <a:lumOff val="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Прямая со стрелкой 31"/>
              <p:cNvCxnSpPr>
                <a:cxnSpLocks noChangeShapeType="1"/>
              </p:cNvCxnSpPr>
              <p:nvPr/>
            </p:nvCxnSpPr>
            <p:spPr bwMode="auto">
              <a:xfrm>
                <a:off x="4395" y="4485"/>
                <a:ext cx="555" cy="0"/>
              </a:xfrm>
              <a:prstGeom prst="straightConnector1">
                <a:avLst/>
              </a:prstGeom>
              <a:noFill/>
              <a:ln w="9525">
                <a:solidFill>
                  <a:sysClr val="windowText" lastClr="000000">
                    <a:lumMod val="95000"/>
                    <a:lumOff val="0"/>
                  </a:sys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Прямая соединительная линия 32"/>
              <p:cNvCxnSpPr>
                <a:cxnSpLocks noChangeShapeType="1"/>
              </p:cNvCxnSpPr>
              <p:nvPr/>
            </p:nvCxnSpPr>
            <p:spPr bwMode="auto">
              <a:xfrm>
                <a:off x="4800" y="4485"/>
                <a:ext cx="540" cy="0"/>
              </a:xfrm>
              <a:prstGeom prst="line">
                <a:avLst/>
              </a:prstGeom>
              <a:noFill/>
              <a:ln w="9525">
                <a:solidFill>
                  <a:sysClr val="windowText" lastClr="000000">
                    <a:lumMod val="95000"/>
                    <a:lumOff val="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Прямая соединительная линия 33"/>
              <p:cNvCxnSpPr>
                <a:cxnSpLocks noChangeShapeType="1"/>
              </p:cNvCxnSpPr>
              <p:nvPr/>
            </p:nvCxnSpPr>
            <p:spPr bwMode="auto">
              <a:xfrm>
                <a:off x="9480" y="3810"/>
                <a:ext cx="0" cy="225"/>
              </a:xfrm>
              <a:prstGeom prst="line">
                <a:avLst/>
              </a:prstGeom>
              <a:noFill/>
              <a:ln w="9525">
                <a:solidFill>
                  <a:sysClr val="windowText" lastClr="000000">
                    <a:lumMod val="95000"/>
                    <a:lumOff val="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Прямая со стрелкой 34"/>
              <p:cNvCxnSpPr>
                <a:cxnSpLocks noChangeShapeType="1"/>
              </p:cNvCxnSpPr>
              <p:nvPr/>
            </p:nvCxnSpPr>
            <p:spPr bwMode="auto">
              <a:xfrm flipH="1">
                <a:off x="8535" y="4035"/>
                <a:ext cx="945" cy="0"/>
              </a:xfrm>
              <a:prstGeom prst="straightConnector1">
                <a:avLst/>
              </a:prstGeom>
              <a:noFill/>
              <a:ln w="9525">
                <a:solidFill>
                  <a:sysClr val="windowText" lastClr="000000">
                    <a:lumMod val="95000"/>
                    <a:lumOff val="0"/>
                  </a:sys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Прямая соединительная линия 35"/>
              <p:cNvCxnSpPr>
                <a:cxnSpLocks noChangeShapeType="1"/>
              </p:cNvCxnSpPr>
              <p:nvPr/>
            </p:nvCxnSpPr>
            <p:spPr bwMode="auto">
              <a:xfrm flipH="1">
                <a:off x="8190" y="4035"/>
                <a:ext cx="360" cy="0"/>
              </a:xfrm>
              <a:prstGeom prst="line">
                <a:avLst/>
              </a:prstGeom>
              <a:noFill/>
              <a:ln w="9525">
                <a:solidFill>
                  <a:sysClr val="windowText" lastClr="000000">
                    <a:lumMod val="95000"/>
                    <a:lumOff val="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Прямая соединительная линия 36"/>
              <p:cNvCxnSpPr>
                <a:cxnSpLocks noChangeShapeType="1"/>
              </p:cNvCxnSpPr>
              <p:nvPr/>
            </p:nvCxnSpPr>
            <p:spPr bwMode="auto">
              <a:xfrm>
                <a:off x="8190" y="4035"/>
                <a:ext cx="0" cy="2955"/>
              </a:xfrm>
              <a:prstGeom prst="line">
                <a:avLst/>
              </a:prstGeom>
              <a:noFill/>
              <a:ln w="9525">
                <a:solidFill>
                  <a:sysClr val="windowText" lastClr="000000">
                    <a:lumMod val="95000"/>
                    <a:lumOff val="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Прямая со стрелкой 37"/>
              <p:cNvCxnSpPr>
                <a:cxnSpLocks noChangeShapeType="1"/>
              </p:cNvCxnSpPr>
              <p:nvPr/>
            </p:nvCxnSpPr>
            <p:spPr bwMode="auto">
              <a:xfrm>
                <a:off x="8190" y="4485"/>
                <a:ext cx="345" cy="0"/>
              </a:xfrm>
              <a:prstGeom prst="straightConnector1">
                <a:avLst/>
              </a:prstGeom>
              <a:noFill/>
              <a:ln w="9525">
                <a:solidFill>
                  <a:sysClr val="windowText" lastClr="000000">
                    <a:lumMod val="95000"/>
                    <a:lumOff val="0"/>
                  </a:sys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Прямая соединительная линия 38"/>
              <p:cNvCxnSpPr>
                <a:cxnSpLocks noChangeShapeType="1"/>
              </p:cNvCxnSpPr>
              <p:nvPr/>
            </p:nvCxnSpPr>
            <p:spPr bwMode="auto">
              <a:xfrm>
                <a:off x="8535" y="4485"/>
                <a:ext cx="285" cy="0"/>
              </a:xfrm>
              <a:prstGeom prst="line">
                <a:avLst/>
              </a:prstGeom>
              <a:noFill/>
              <a:ln w="9525">
                <a:solidFill>
                  <a:sysClr val="windowText" lastClr="000000">
                    <a:lumMod val="95000"/>
                    <a:lumOff val="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" name="Поле 43"/>
              <p:cNvSpPr txBox="1">
                <a:spLocks noChangeArrowheads="1"/>
              </p:cNvSpPr>
              <p:nvPr/>
            </p:nvSpPr>
            <p:spPr bwMode="auto">
              <a:xfrm>
                <a:off x="2175" y="4860"/>
                <a:ext cx="1875" cy="465"/>
              </a:xfrm>
              <a:prstGeom prst="rect">
                <a:avLst/>
              </a:prstGeom>
              <a:gradFill rotWithShape="1">
                <a:gsLst>
                  <a:gs pos="0">
                    <a:srgbClr val="717E8E"/>
                  </a:gs>
                  <a:gs pos="50000">
                    <a:srgbClr val="A3B6CD"/>
                  </a:gs>
                  <a:gs pos="100000">
                    <a:srgbClr val="C3D9F4"/>
                  </a:gs>
                </a:gsLst>
                <a:lin ang="810000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200" dirty="0">
                    <a:solidFill>
                      <a:schemeClr val="bg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Ланцюгові</a:t>
                </a:r>
                <a:endParaRPr lang="ru-RU" sz="1100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1" name="Поле 44"/>
              <p:cNvSpPr txBox="1">
                <a:spLocks noChangeArrowheads="1"/>
              </p:cNvSpPr>
              <p:nvPr/>
            </p:nvSpPr>
            <p:spPr bwMode="auto">
              <a:xfrm>
                <a:off x="5340" y="4860"/>
                <a:ext cx="2400" cy="465"/>
              </a:xfrm>
              <a:prstGeom prst="rect">
                <a:avLst/>
              </a:prstGeom>
              <a:gradFill rotWithShape="1">
                <a:gsLst>
                  <a:gs pos="0">
                    <a:srgbClr val="85828A"/>
                  </a:gs>
                  <a:gs pos="50000">
                    <a:srgbClr val="C1BBC7"/>
                  </a:gs>
                  <a:gs pos="100000">
                    <a:srgbClr val="E6DFED"/>
                  </a:gs>
                </a:gsLst>
                <a:lin ang="1620000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200" noProof="1" smtClean="0">
                    <a:solidFill>
                      <a:schemeClr val="bg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Вальниці кочення</a:t>
                </a:r>
                <a:endParaRPr lang="uk-UA" sz="1100" noProof="1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2" name="Поле 45"/>
              <p:cNvSpPr txBox="1">
                <a:spLocks noChangeArrowheads="1"/>
              </p:cNvSpPr>
              <p:nvPr/>
            </p:nvSpPr>
            <p:spPr bwMode="auto">
              <a:xfrm>
                <a:off x="8820" y="4860"/>
                <a:ext cx="1980" cy="465"/>
              </a:xfrm>
              <a:prstGeom prst="rect">
                <a:avLst/>
              </a:prstGeom>
              <a:gradFill rotWithShape="1">
                <a:gsLst>
                  <a:gs pos="0">
                    <a:srgbClr val="8E7F7E"/>
                  </a:gs>
                  <a:gs pos="50000">
                    <a:srgbClr val="CDB7B7"/>
                  </a:gs>
                  <a:gs pos="100000">
                    <a:srgbClr val="F4DADA"/>
                  </a:gs>
                </a:gsLst>
                <a:lin ang="540000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200" dirty="0">
                    <a:solidFill>
                      <a:schemeClr val="bg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Шпонкові</a:t>
                </a:r>
                <a:endParaRPr lang="ru-RU" sz="1100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3" name="Поле 46"/>
              <p:cNvSpPr txBox="1">
                <a:spLocks noChangeArrowheads="1"/>
              </p:cNvSpPr>
              <p:nvPr/>
            </p:nvSpPr>
            <p:spPr bwMode="auto">
              <a:xfrm>
                <a:off x="2175" y="5490"/>
                <a:ext cx="1875" cy="480"/>
              </a:xfrm>
              <a:prstGeom prst="rect">
                <a:avLst/>
              </a:prstGeom>
              <a:gradFill rotWithShape="1">
                <a:gsLst>
                  <a:gs pos="0">
                    <a:srgbClr val="717E8E"/>
                  </a:gs>
                  <a:gs pos="50000">
                    <a:srgbClr val="A3B6CD"/>
                  </a:gs>
                  <a:gs pos="100000">
                    <a:srgbClr val="C3D9F4"/>
                  </a:gs>
                </a:gsLst>
                <a:lin ang="1890000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200" dirty="0">
                    <a:solidFill>
                      <a:schemeClr val="bg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Фрикційні</a:t>
                </a:r>
                <a:endParaRPr lang="ru-RU" sz="1100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4" name="Поле 47"/>
              <p:cNvSpPr txBox="1">
                <a:spLocks noChangeArrowheads="1"/>
              </p:cNvSpPr>
              <p:nvPr/>
            </p:nvSpPr>
            <p:spPr bwMode="auto">
              <a:xfrm>
                <a:off x="5340" y="5490"/>
                <a:ext cx="2400" cy="480"/>
              </a:xfrm>
              <a:prstGeom prst="rect">
                <a:avLst/>
              </a:prstGeom>
              <a:gradFill rotWithShape="1">
                <a:gsLst>
                  <a:gs pos="0">
                    <a:srgbClr val="85828A"/>
                  </a:gs>
                  <a:gs pos="50000">
                    <a:srgbClr val="C1BBC7"/>
                  </a:gs>
                  <a:gs pos="100000">
                    <a:srgbClr val="E6DFED"/>
                  </a:gs>
                </a:gsLst>
                <a:lin ang="1890000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200" noProof="1" smtClean="0">
                    <a:solidFill>
                      <a:schemeClr val="bg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Вальниці ковзання</a:t>
                </a:r>
                <a:endParaRPr lang="uk-UA" sz="1100" noProof="1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5" name="Поле 48"/>
              <p:cNvSpPr txBox="1">
                <a:spLocks noChangeArrowheads="1"/>
              </p:cNvSpPr>
              <p:nvPr/>
            </p:nvSpPr>
            <p:spPr bwMode="auto">
              <a:xfrm>
                <a:off x="8820" y="5490"/>
                <a:ext cx="1980" cy="480"/>
              </a:xfrm>
              <a:prstGeom prst="rect">
                <a:avLst/>
              </a:prstGeom>
              <a:gradFill rotWithShape="1">
                <a:gsLst>
                  <a:gs pos="0">
                    <a:srgbClr val="8E7F7E"/>
                  </a:gs>
                  <a:gs pos="50000">
                    <a:srgbClr val="CDB7B7"/>
                  </a:gs>
                  <a:gs pos="100000">
                    <a:srgbClr val="F4DADA"/>
                  </a:gs>
                </a:gsLst>
                <a:lin ang="810000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200" dirty="0">
                    <a:solidFill>
                      <a:schemeClr val="bg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Штифтові</a:t>
                </a:r>
                <a:endParaRPr lang="ru-RU" sz="1100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6" name="Поле 49"/>
              <p:cNvSpPr txBox="1">
                <a:spLocks noChangeArrowheads="1"/>
              </p:cNvSpPr>
              <p:nvPr/>
            </p:nvSpPr>
            <p:spPr bwMode="auto">
              <a:xfrm>
                <a:off x="2193" y="6188"/>
                <a:ext cx="1875" cy="465"/>
              </a:xfrm>
              <a:prstGeom prst="rect">
                <a:avLst/>
              </a:prstGeom>
              <a:gradFill rotWithShape="1">
                <a:gsLst>
                  <a:gs pos="0">
                    <a:srgbClr val="717E8E"/>
                  </a:gs>
                  <a:gs pos="50000">
                    <a:srgbClr val="A3B6CD"/>
                  </a:gs>
                  <a:gs pos="100000">
                    <a:srgbClr val="C3D9F4"/>
                  </a:gs>
                </a:gsLst>
                <a:lin ang="540000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200" dirty="0">
                    <a:solidFill>
                      <a:schemeClr val="bg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Зубчасті</a:t>
                </a:r>
                <a:endParaRPr lang="ru-RU" sz="1100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7" name="Поле 50"/>
              <p:cNvSpPr txBox="1">
                <a:spLocks noChangeArrowheads="1"/>
              </p:cNvSpPr>
              <p:nvPr/>
            </p:nvSpPr>
            <p:spPr bwMode="auto">
              <a:xfrm>
                <a:off x="5340" y="6165"/>
                <a:ext cx="2400" cy="465"/>
              </a:xfrm>
              <a:prstGeom prst="rect">
                <a:avLst/>
              </a:prstGeom>
              <a:gradFill rotWithShape="1">
                <a:gsLst>
                  <a:gs pos="0">
                    <a:srgbClr val="85828A"/>
                  </a:gs>
                  <a:gs pos="50000">
                    <a:srgbClr val="C1BBC7"/>
                  </a:gs>
                  <a:gs pos="100000">
                    <a:srgbClr val="E6DFED"/>
                  </a:gs>
                </a:gsLst>
                <a:lin ang="13500000" scaled="1"/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200" dirty="0">
                    <a:solidFill>
                      <a:schemeClr val="bg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Муфти</a:t>
                </a:r>
                <a:endParaRPr lang="ru-RU" sz="1100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8" name="Поле 51"/>
              <p:cNvSpPr txBox="1">
                <a:spLocks noChangeArrowheads="1"/>
              </p:cNvSpPr>
              <p:nvPr/>
            </p:nvSpPr>
            <p:spPr bwMode="auto">
              <a:xfrm>
                <a:off x="8820" y="6165"/>
                <a:ext cx="1980" cy="465"/>
              </a:xfrm>
              <a:prstGeom prst="rect">
                <a:avLst/>
              </a:prstGeom>
              <a:gradFill rotWithShape="1">
                <a:gsLst>
                  <a:gs pos="0">
                    <a:srgbClr val="8E7F7E"/>
                  </a:gs>
                  <a:gs pos="50000">
                    <a:srgbClr val="CDB7B7"/>
                  </a:gs>
                  <a:gs pos="100000">
                    <a:srgbClr val="F4DADA"/>
                  </a:gs>
                </a:gsLst>
                <a:path path="shape">
                  <a:fillToRect t="100000" r="100000"/>
                </a:path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200" dirty="0">
                    <a:solidFill>
                      <a:schemeClr val="bg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Зубчасті</a:t>
                </a:r>
                <a:endParaRPr lang="ru-RU" sz="1100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9" name="Поле 52"/>
              <p:cNvSpPr txBox="1">
                <a:spLocks noChangeArrowheads="1"/>
              </p:cNvSpPr>
              <p:nvPr/>
            </p:nvSpPr>
            <p:spPr bwMode="auto">
              <a:xfrm>
                <a:off x="8820" y="6780"/>
                <a:ext cx="1980" cy="480"/>
              </a:xfrm>
              <a:prstGeom prst="rect">
                <a:avLst/>
              </a:prstGeom>
              <a:gradFill rotWithShape="1">
                <a:gsLst>
                  <a:gs pos="0">
                    <a:srgbClr val="8E7F7E"/>
                  </a:gs>
                  <a:gs pos="50000">
                    <a:srgbClr val="CDB7B7"/>
                  </a:gs>
                  <a:gs pos="100000">
                    <a:srgbClr val="F4DADA"/>
                  </a:gs>
                </a:gsLst>
                <a:path path="shape">
                  <a:fillToRect l="100000" b="100000"/>
                </a:path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200" dirty="0">
                    <a:solidFill>
                      <a:schemeClr val="bg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Пресові</a:t>
                </a:r>
                <a:endParaRPr lang="ru-RU" sz="1100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0" name="Поле 53"/>
              <p:cNvSpPr txBox="1">
                <a:spLocks noChangeArrowheads="1"/>
              </p:cNvSpPr>
              <p:nvPr/>
            </p:nvSpPr>
            <p:spPr bwMode="auto">
              <a:xfrm>
                <a:off x="2175" y="6780"/>
                <a:ext cx="1875" cy="480"/>
              </a:xfrm>
              <a:prstGeom prst="rect">
                <a:avLst/>
              </a:prstGeom>
              <a:gradFill rotWithShape="1">
                <a:gsLst>
                  <a:gs pos="0">
                    <a:srgbClr val="717E8E"/>
                  </a:gs>
                  <a:gs pos="50000">
                    <a:srgbClr val="A3B6CD"/>
                  </a:gs>
                  <a:gs pos="100000">
                    <a:srgbClr val="C3D9F4"/>
                  </a:gs>
                </a:gsLst>
                <a:path path="shape">
                  <a:fillToRect l="100000" b="100000"/>
                </a:path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200" dirty="0">
                    <a:solidFill>
                      <a:schemeClr val="bg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Черв’ячні</a:t>
                </a:r>
                <a:endParaRPr lang="ru-RU" sz="1100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1" name="Поле 54"/>
              <p:cNvSpPr txBox="1">
                <a:spLocks noChangeArrowheads="1"/>
              </p:cNvSpPr>
              <p:nvPr/>
            </p:nvSpPr>
            <p:spPr bwMode="auto">
              <a:xfrm>
                <a:off x="2175" y="7380"/>
                <a:ext cx="1875" cy="480"/>
              </a:xfrm>
              <a:prstGeom prst="rect">
                <a:avLst/>
              </a:prstGeom>
              <a:gradFill rotWithShape="1">
                <a:gsLst>
                  <a:gs pos="0">
                    <a:srgbClr val="717E8E"/>
                  </a:gs>
                  <a:gs pos="50000">
                    <a:srgbClr val="A3B6CD"/>
                  </a:gs>
                  <a:gs pos="100000">
                    <a:srgbClr val="C3D9F4"/>
                  </a:gs>
                </a:gsLst>
                <a:path path="shape">
                  <a:fillToRect r="100000" b="100000"/>
                </a:path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200" noProof="1" smtClean="0">
                    <a:solidFill>
                      <a:schemeClr val="bg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Гвин-гайка</a:t>
                </a:r>
                <a:endParaRPr lang="uk-UA" sz="1100" noProof="1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52" name="Прямая со стрелкой 51"/>
              <p:cNvCxnSpPr>
                <a:cxnSpLocks noChangeShapeType="1"/>
              </p:cNvCxnSpPr>
              <p:nvPr/>
            </p:nvCxnSpPr>
            <p:spPr bwMode="auto">
              <a:xfrm>
                <a:off x="8190" y="5085"/>
                <a:ext cx="345" cy="0"/>
              </a:xfrm>
              <a:prstGeom prst="straightConnector1">
                <a:avLst/>
              </a:prstGeom>
              <a:noFill/>
              <a:ln w="9525">
                <a:solidFill>
                  <a:sysClr val="windowText" lastClr="000000">
                    <a:lumMod val="95000"/>
                    <a:lumOff val="0"/>
                  </a:sys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Прямая со стрелкой 52"/>
              <p:cNvCxnSpPr>
                <a:cxnSpLocks noChangeShapeType="1"/>
              </p:cNvCxnSpPr>
              <p:nvPr/>
            </p:nvCxnSpPr>
            <p:spPr bwMode="auto">
              <a:xfrm>
                <a:off x="8205" y="5745"/>
                <a:ext cx="34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Прямая со стрелкой 53"/>
              <p:cNvCxnSpPr>
                <a:cxnSpLocks noChangeShapeType="1"/>
              </p:cNvCxnSpPr>
              <p:nvPr/>
            </p:nvCxnSpPr>
            <p:spPr bwMode="auto">
              <a:xfrm>
                <a:off x="8205" y="6420"/>
                <a:ext cx="34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Прямая со стрелкой 54"/>
              <p:cNvCxnSpPr>
                <a:cxnSpLocks noChangeShapeType="1"/>
              </p:cNvCxnSpPr>
              <p:nvPr/>
            </p:nvCxnSpPr>
            <p:spPr bwMode="auto">
              <a:xfrm>
                <a:off x="8205" y="6990"/>
                <a:ext cx="34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Прямая соединительная линия 55"/>
              <p:cNvCxnSpPr>
                <a:cxnSpLocks noChangeShapeType="1"/>
              </p:cNvCxnSpPr>
              <p:nvPr/>
            </p:nvCxnSpPr>
            <p:spPr bwMode="auto">
              <a:xfrm>
                <a:off x="8535" y="5085"/>
                <a:ext cx="285" cy="0"/>
              </a:xfrm>
              <a:prstGeom prst="line">
                <a:avLst/>
              </a:prstGeom>
              <a:noFill/>
              <a:ln w="9525">
                <a:solidFill>
                  <a:sysClr val="windowText" lastClr="000000">
                    <a:lumMod val="95000"/>
                    <a:lumOff val="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Прямая со стрелкой 56"/>
              <p:cNvCxnSpPr>
                <a:cxnSpLocks noChangeShapeType="1"/>
              </p:cNvCxnSpPr>
              <p:nvPr/>
            </p:nvCxnSpPr>
            <p:spPr bwMode="auto">
              <a:xfrm>
                <a:off x="4395" y="5085"/>
                <a:ext cx="48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Прямая со стрелкой 57"/>
              <p:cNvCxnSpPr>
                <a:cxnSpLocks noChangeShapeType="1"/>
              </p:cNvCxnSpPr>
              <p:nvPr/>
            </p:nvCxnSpPr>
            <p:spPr bwMode="auto">
              <a:xfrm>
                <a:off x="4395" y="5730"/>
                <a:ext cx="48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Прямая со стрелкой 58"/>
              <p:cNvCxnSpPr>
                <a:cxnSpLocks noChangeShapeType="1"/>
              </p:cNvCxnSpPr>
              <p:nvPr/>
            </p:nvCxnSpPr>
            <p:spPr bwMode="auto">
              <a:xfrm>
                <a:off x="4395" y="6390"/>
                <a:ext cx="45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Прямая соединительная линия 59"/>
              <p:cNvCxnSpPr>
                <a:cxnSpLocks noChangeShapeType="1"/>
              </p:cNvCxnSpPr>
              <p:nvPr/>
            </p:nvCxnSpPr>
            <p:spPr bwMode="auto">
              <a:xfrm>
                <a:off x="8520" y="5745"/>
                <a:ext cx="2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Прямая соединительная линия 60"/>
              <p:cNvCxnSpPr>
                <a:cxnSpLocks noChangeShapeType="1"/>
              </p:cNvCxnSpPr>
              <p:nvPr/>
            </p:nvCxnSpPr>
            <p:spPr bwMode="auto">
              <a:xfrm>
                <a:off x="8520" y="6990"/>
                <a:ext cx="2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Прямая соединительная линия 61"/>
              <p:cNvCxnSpPr>
                <a:cxnSpLocks noChangeShapeType="1"/>
              </p:cNvCxnSpPr>
              <p:nvPr/>
            </p:nvCxnSpPr>
            <p:spPr bwMode="auto">
              <a:xfrm>
                <a:off x="8535" y="6420"/>
                <a:ext cx="2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" name="Прямая соединительная линия 62"/>
              <p:cNvCxnSpPr>
                <a:cxnSpLocks noChangeShapeType="1"/>
              </p:cNvCxnSpPr>
              <p:nvPr/>
            </p:nvCxnSpPr>
            <p:spPr bwMode="auto">
              <a:xfrm>
                <a:off x="4800" y="5085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Прямая соединительная линия 63"/>
              <p:cNvCxnSpPr>
                <a:cxnSpLocks noChangeShapeType="1"/>
              </p:cNvCxnSpPr>
              <p:nvPr/>
            </p:nvCxnSpPr>
            <p:spPr bwMode="auto">
              <a:xfrm>
                <a:off x="4800" y="573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Прямая соединительная линия 64"/>
              <p:cNvCxnSpPr>
                <a:cxnSpLocks noChangeShapeType="1"/>
              </p:cNvCxnSpPr>
              <p:nvPr/>
            </p:nvCxnSpPr>
            <p:spPr bwMode="auto">
              <a:xfrm>
                <a:off x="4785" y="639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Прямая со стрелкой 65"/>
              <p:cNvCxnSpPr>
                <a:cxnSpLocks noChangeShapeType="1"/>
              </p:cNvCxnSpPr>
              <p:nvPr/>
            </p:nvCxnSpPr>
            <p:spPr bwMode="auto">
              <a:xfrm>
                <a:off x="1395" y="5085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Прямая со стрелкой 66"/>
              <p:cNvCxnSpPr>
                <a:cxnSpLocks noChangeShapeType="1"/>
              </p:cNvCxnSpPr>
              <p:nvPr/>
            </p:nvCxnSpPr>
            <p:spPr bwMode="auto">
              <a:xfrm>
                <a:off x="1395" y="5730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Прямая со стрелкой 67"/>
              <p:cNvCxnSpPr>
                <a:cxnSpLocks noChangeShapeType="1"/>
              </p:cNvCxnSpPr>
              <p:nvPr/>
            </p:nvCxnSpPr>
            <p:spPr bwMode="auto">
              <a:xfrm>
                <a:off x="1395" y="6390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Прямая со стрелкой 68"/>
              <p:cNvCxnSpPr>
                <a:cxnSpLocks noChangeShapeType="1"/>
              </p:cNvCxnSpPr>
              <p:nvPr/>
            </p:nvCxnSpPr>
            <p:spPr bwMode="auto">
              <a:xfrm>
                <a:off x="1395" y="7020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Прямая со стрелкой 69"/>
              <p:cNvCxnSpPr>
                <a:cxnSpLocks noChangeShapeType="1"/>
              </p:cNvCxnSpPr>
              <p:nvPr/>
            </p:nvCxnSpPr>
            <p:spPr bwMode="auto">
              <a:xfrm>
                <a:off x="1380" y="7605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Прямая соединительная линия 70"/>
              <p:cNvCxnSpPr>
                <a:cxnSpLocks noChangeShapeType="1"/>
              </p:cNvCxnSpPr>
              <p:nvPr/>
            </p:nvCxnSpPr>
            <p:spPr bwMode="auto">
              <a:xfrm>
                <a:off x="1890" y="5085"/>
                <a:ext cx="2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" name="Прямая соединительная линия 71"/>
              <p:cNvCxnSpPr>
                <a:cxnSpLocks noChangeShapeType="1"/>
              </p:cNvCxnSpPr>
              <p:nvPr/>
            </p:nvCxnSpPr>
            <p:spPr bwMode="auto">
              <a:xfrm>
                <a:off x="1890" y="5730"/>
                <a:ext cx="2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" name="Прямая соединительная линия 72"/>
              <p:cNvCxnSpPr>
                <a:cxnSpLocks noChangeShapeType="1"/>
              </p:cNvCxnSpPr>
              <p:nvPr/>
            </p:nvCxnSpPr>
            <p:spPr bwMode="auto">
              <a:xfrm>
                <a:off x="1875" y="6390"/>
                <a:ext cx="2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Прямая соединительная линия 73"/>
              <p:cNvCxnSpPr>
                <a:cxnSpLocks noChangeShapeType="1"/>
              </p:cNvCxnSpPr>
              <p:nvPr/>
            </p:nvCxnSpPr>
            <p:spPr bwMode="auto">
              <a:xfrm>
                <a:off x="1890" y="7020"/>
                <a:ext cx="2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Прямая соединительная линия 74"/>
              <p:cNvCxnSpPr>
                <a:cxnSpLocks noChangeShapeType="1"/>
              </p:cNvCxnSpPr>
              <p:nvPr/>
            </p:nvCxnSpPr>
            <p:spPr bwMode="auto">
              <a:xfrm>
                <a:off x="1875" y="7605"/>
                <a:ext cx="2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" name="Text Box 3301"/>
              <p:cNvSpPr txBox="1">
                <a:spLocks noChangeArrowheads="1"/>
              </p:cNvSpPr>
              <p:nvPr/>
            </p:nvSpPr>
            <p:spPr bwMode="auto">
              <a:xfrm>
                <a:off x="3045" y="1950"/>
                <a:ext cx="6090" cy="615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400" b="1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Деталі та вузли загального призначення</a:t>
                </a:r>
                <a:endParaRPr lang="ru-RU" sz="1100" b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77" name="AutoShape 3302"/>
              <p:cNvCxnSpPr>
                <a:cxnSpLocks noChangeShapeType="1"/>
              </p:cNvCxnSpPr>
              <p:nvPr/>
            </p:nvCxnSpPr>
            <p:spPr bwMode="auto">
              <a:xfrm>
                <a:off x="2760" y="2775"/>
                <a:ext cx="672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AutoShape 3303"/>
              <p:cNvCxnSpPr>
                <a:cxnSpLocks noChangeShapeType="1"/>
              </p:cNvCxnSpPr>
              <p:nvPr/>
            </p:nvCxnSpPr>
            <p:spPr bwMode="auto">
              <a:xfrm>
                <a:off x="2760" y="2775"/>
                <a:ext cx="0" cy="2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" name="AutoShape 3304"/>
              <p:cNvCxnSpPr>
                <a:cxnSpLocks noChangeShapeType="1"/>
              </p:cNvCxnSpPr>
              <p:nvPr/>
            </p:nvCxnSpPr>
            <p:spPr bwMode="auto">
              <a:xfrm>
                <a:off x="6090" y="2565"/>
                <a:ext cx="0" cy="4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" name="AutoShape 3305"/>
              <p:cNvCxnSpPr>
                <a:cxnSpLocks noChangeShapeType="1"/>
              </p:cNvCxnSpPr>
              <p:nvPr/>
            </p:nvCxnSpPr>
            <p:spPr bwMode="auto">
              <a:xfrm>
                <a:off x="9480" y="2775"/>
                <a:ext cx="0" cy="2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81" name="Rectangle 97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035" y="-281353"/>
            <a:ext cx="9905998" cy="147857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Мета </a:t>
            </a:r>
            <a:r>
              <a:rPr lang="ru-RU" dirty="0" smtClean="0">
                <a:solidFill>
                  <a:schemeClr val="bg1"/>
                </a:solidFill>
              </a:rPr>
              <a:t>і</a:t>
            </a:r>
            <a:r>
              <a:rPr lang="ru-RU" noProof="1" smtClean="0">
                <a:solidFill>
                  <a:schemeClr val="bg1"/>
                </a:solidFill>
              </a:rPr>
              <a:t> заВДАННЯ</a:t>
            </a:r>
            <a:r>
              <a:rPr lang="ru-RU" dirty="0">
                <a:solidFill>
                  <a:schemeClr val="bg1"/>
                </a:solidFill>
              </a:rPr>
              <a:t> курсу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9209" y="1069145"/>
            <a:ext cx="10773923" cy="524724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i="1" dirty="0" smtClean="0"/>
              <a:t>          </a:t>
            </a:r>
            <a:r>
              <a:rPr lang="uk-UA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Метою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навчальної дисципліни «Деталі машин» є вивчення будови, принципу роботи механізмів і машин, правил і норм розрахунків та конструювання типових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tooltip="Деталь машини"/>
              </a:rPr>
              <a:t>деталей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tooltip="Складальна одиниця"/>
              </a:rPr>
              <a:t>складальних одиниць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tooltip="Машина"/>
              </a:rPr>
              <a:t>машин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tooltip="Механізм"/>
              </a:rPr>
              <a:t>механізмів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загального призначення та розвиток на основі цього у студентів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tooltip="Інженер"/>
              </a:rPr>
              <a:t>інженерного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мислення.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Завданням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навчальної дисципліни  “Деталі машин” є   отримання  навиків  розрахунку та конструювання деталей і складальних одиниць машини виходячи із заданих умов їх роботи; засвоєнні методів, правил і норм проектування, котрі забезпечують виготовлення надійних і економічних конструкцій.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У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результаті вивчення навчальної дисципліни «Деталі машин» студент має: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знати: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призначення типових деталей машин та вузлів, особливості їх конструкцій і функціонування; основні види руйнування деталей машин та вузлів і критерії їх </a:t>
            </a:r>
            <a:r>
              <a:rPr lang="uk-UA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роботоздатності; фізико-механічні властивості матеріалів, із яких виготовляють деталі; методики розрахунку та конструювання деталей машин та вузлів; стандарти на деталі машин і з їх розрахунками; можливості систем автоматизованого проектування і методи оптимізації проектування;</a:t>
            </a:r>
            <a:endParaRPr lang="ru-RU" noProof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i="1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вміти: </a:t>
            </a:r>
            <a:r>
              <a:rPr lang="uk-UA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складати розрахункові схеми деталей і вузлів; визначати характер і величину навантажень на деталі і вузли; вибирати матеріал для виготовлення деталей машин; визначати головний критерій роботоздатності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деталей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вузлів, виконувати проектні і перевірочні розрахунки деталей та вузлів загального призначення; розробляти компонувальні схеми вузлів, розробляти складальні і робочі креслення.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92568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З'ЄДНАННЯ  ДЕТАЛЕЙ  МАШИН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82" y="1741724"/>
            <a:ext cx="11834369" cy="354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04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225" y="-287122"/>
            <a:ext cx="12014316" cy="147857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РОЗ’ЄМНІ З'ЄДНАННЯ  </a:t>
            </a:r>
            <a:r>
              <a:rPr lang="uk-UA" b="1" dirty="0">
                <a:solidFill>
                  <a:schemeClr val="bg1"/>
                </a:solidFill>
              </a:rPr>
              <a:t>ДЕТАЛЕЙ  МАШИН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0991008"/>
              </p:ext>
            </p:extLst>
          </p:nvPr>
        </p:nvGraphicFramePr>
        <p:xfrm>
          <a:off x="8432800" y="3995151"/>
          <a:ext cx="3149600" cy="95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1419225" y="3959225"/>
            <a:ext cx="4800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grpSp>
        <p:nvGrpSpPr>
          <p:cNvPr id="18" name="Группа 17"/>
          <p:cNvGrpSpPr>
            <a:grpSpLocks/>
          </p:cNvGrpSpPr>
          <p:nvPr/>
        </p:nvGrpSpPr>
        <p:grpSpPr>
          <a:xfrm>
            <a:off x="876300" y="1143001"/>
            <a:ext cx="9552214" cy="4855210"/>
            <a:chOff x="0" y="0"/>
            <a:chExt cx="6200775" cy="2543175"/>
          </a:xfrm>
        </p:grpSpPr>
        <p:sp>
          <p:nvSpPr>
            <p:cNvPr id="19" name="Поле 865"/>
            <p:cNvSpPr txBox="1"/>
            <p:nvPr/>
          </p:nvSpPr>
          <p:spPr>
            <a:xfrm>
              <a:off x="1962150" y="0"/>
              <a:ext cx="2238375" cy="36195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6350">
              <a:solidFill>
                <a:prstClr val="black"/>
              </a:solidFill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b="1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Роз'ємні з’єднання</a:t>
              </a:r>
              <a:endParaRPr lang="ru-RU" b="1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Поле 866"/>
            <p:cNvSpPr txBox="1"/>
            <p:nvPr/>
          </p:nvSpPr>
          <p:spPr>
            <a:xfrm>
              <a:off x="0" y="647700"/>
              <a:ext cx="971550" cy="323850"/>
            </a:xfrm>
            <a:prstGeom prst="rect">
              <a:avLst/>
            </a:prstGeom>
            <a:solidFill>
              <a:srgbClr val="EEECE1"/>
            </a:solidFill>
            <a:ln w="6350">
              <a:solidFill>
                <a:prstClr val="black"/>
              </a:solidFill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b="1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Різьбові</a:t>
              </a:r>
              <a:endParaRPr lang="ru-RU" b="1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Поле 868"/>
            <p:cNvSpPr txBox="1"/>
            <p:nvPr/>
          </p:nvSpPr>
          <p:spPr>
            <a:xfrm>
              <a:off x="57150" y="1047750"/>
              <a:ext cx="914400" cy="238125"/>
            </a:xfrm>
            <a:prstGeom prst="rect">
              <a:avLst/>
            </a:prstGeom>
            <a:solidFill>
              <a:srgbClr val="EEECE1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болтом</a:t>
              </a:r>
              <a:endParaRPr lang="ru-RU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5" name="Поле 870"/>
            <p:cNvSpPr txBox="1"/>
            <p:nvPr/>
          </p:nvSpPr>
          <p:spPr>
            <a:xfrm>
              <a:off x="57150" y="1371600"/>
              <a:ext cx="914400" cy="228600"/>
            </a:xfrm>
            <a:prstGeom prst="rect">
              <a:avLst/>
            </a:prstGeom>
            <a:solidFill>
              <a:srgbClr val="EEECE1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гвинтом</a:t>
              </a:r>
              <a:endParaRPr lang="ru-RU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7" name="Поле 871"/>
            <p:cNvSpPr txBox="1"/>
            <p:nvPr/>
          </p:nvSpPr>
          <p:spPr>
            <a:xfrm>
              <a:off x="57150" y="1733550"/>
              <a:ext cx="914400" cy="257175"/>
            </a:xfrm>
            <a:prstGeom prst="rect">
              <a:avLst/>
            </a:prstGeom>
            <a:solidFill>
              <a:srgbClr val="EEECE1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шпилькою</a:t>
              </a:r>
              <a:endParaRPr lang="ru-RU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8" name="Поле 872"/>
            <p:cNvSpPr txBox="1"/>
            <p:nvPr/>
          </p:nvSpPr>
          <p:spPr>
            <a:xfrm>
              <a:off x="1219200" y="657225"/>
              <a:ext cx="1143000" cy="32385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6350">
              <a:solidFill>
                <a:prstClr val="black"/>
              </a:solidFill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b="1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Штифтові</a:t>
              </a:r>
              <a:endParaRPr lang="ru-RU" b="1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9" name="Поле 873"/>
            <p:cNvSpPr txBox="1"/>
            <p:nvPr/>
          </p:nvSpPr>
          <p:spPr>
            <a:xfrm>
              <a:off x="1352550" y="1076325"/>
              <a:ext cx="1152525" cy="41910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6350">
              <a:solidFill>
                <a:srgbClr val="4F81BD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циліндричним штифтом</a:t>
              </a:r>
              <a:endParaRPr lang="ru-RU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0" name="Поле 874"/>
            <p:cNvSpPr txBox="1"/>
            <p:nvPr/>
          </p:nvSpPr>
          <p:spPr>
            <a:xfrm>
              <a:off x="1352550" y="1552575"/>
              <a:ext cx="1152525" cy="41910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конічним штифтом</a:t>
              </a:r>
              <a:endParaRPr lang="ru-RU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1" name="Поле 875"/>
            <p:cNvSpPr txBox="1"/>
            <p:nvPr/>
          </p:nvSpPr>
          <p:spPr>
            <a:xfrm>
              <a:off x="1352550" y="2028825"/>
              <a:ext cx="1152525" cy="41910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пружним штифтом</a:t>
              </a:r>
              <a:endParaRPr lang="ru-RU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2" name="Поле 876"/>
            <p:cNvSpPr txBox="1"/>
            <p:nvPr/>
          </p:nvSpPr>
          <p:spPr>
            <a:xfrm>
              <a:off x="2695575" y="657225"/>
              <a:ext cx="1504950" cy="323850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6350">
              <a:solidFill>
                <a:prstClr val="black"/>
              </a:solidFill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b="1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Шпонкові</a:t>
              </a:r>
              <a:endParaRPr lang="ru-RU" b="1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3" name="Поле 877"/>
            <p:cNvSpPr txBox="1"/>
            <p:nvPr/>
          </p:nvSpPr>
          <p:spPr>
            <a:xfrm>
              <a:off x="2895600" y="1085850"/>
              <a:ext cx="1304925" cy="466725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призматичною  шпонкою</a:t>
              </a:r>
              <a:endParaRPr lang="ru-RU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Поле 878"/>
            <p:cNvSpPr txBox="1"/>
            <p:nvPr/>
          </p:nvSpPr>
          <p:spPr>
            <a:xfrm>
              <a:off x="2895600" y="1647825"/>
              <a:ext cx="1352550" cy="438150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сегментною шпонкою</a:t>
              </a:r>
              <a:endParaRPr lang="ru-RU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5" name="Поле 879"/>
            <p:cNvSpPr txBox="1"/>
            <p:nvPr/>
          </p:nvSpPr>
          <p:spPr>
            <a:xfrm>
              <a:off x="2895600" y="2133600"/>
              <a:ext cx="1352550" cy="409575"/>
            </a:xfrm>
            <a:prstGeom prst="rect">
              <a:avLst/>
            </a:prstGeom>
            <a:solidFill>
              <a:srgbClr val="8064A2">
                <a:lumMod val="20000"/>
                <a:lumOff val="80000"/>
              </a:srgbClr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клиновою шпонкою</a:t>
              </a:r>
              <a:endParaRPr lang="ru-RU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6" name="Поле 880"/>
            <p:cNvSpPr txBox="1"/>
            <p:nvPr/>
          </p:nvSpPr>
          <p:spPr>
            <a:xfrm>
              <a:off x="4419600" y="657225"/>
              <a:ext cx="1781175" cy="323850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6350">
              <a:solidFill>
                <a:prstClr val="black"/>
              </a:solidFill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b="1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Шліцьові (зубчаті)</a:t>
              </a:r>
              <a:endParaRPr lang="ru-RU" b="1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8" name="Поле 881"/>
            <p:cNvSpPr txBox="1"/>
            <p:nvPr/>
          </p:nvSpPr>
          <p:spPr>
            <a:xfrm>
              <a:off x="4591050" y="1085850"/>
              <a:ext cx="1609725" cy="333375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з прямокутним зубом</a:t>
              </a:r>
              <a:endParaRPr lang="ru-RU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0" name="Поле 882"/>
            <p:cNvSpPr txBox="1"/>
            <p:nvPr/>
          </p:nvSpPr>
          <p:spPr>
            <a:xfrm>
              <a:off x="4591050" y="1485900"/>
              <a:ext cx="1609725" cy="323850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з трикутним зубом</a:t>
              </a:r>
              <a:endParaRPr lang="ru-RU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2" name="Поле 884"/>
            <p:cNvSpPr txBox="1"/>
            <p:nvPr/>
          </p:nvSpPr>
          <p:spPr>
            <a:xfrm>
              <a:off x="4591050" y="1895475"/>
              <a:ext cx="1609725" cy="476250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dirty="0" smtClean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з</a:t>
              </a:r>
              <a:r>
                <a:rPr lang="uk-UA" noProof="1" smtClean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 евольвентним </a:t>
              </a:r>
              <a:r>
                <a:rPr lang="uk-UA" dirty="0" smtClean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зубом</a:t>
              </a:r>
              <a:endParaRPr lang="ru-RU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42925" y="504825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1800225" y="504825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3409950" y="504825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343525" y="504825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0" y="981075"/>
              <a:ext cx="0" cy="9144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0" y="1895475"/>
              <a:ext cx="5715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0" y="1533525"/>
              <a:ext cx="5715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0" y="1209675"/>
              <a:ext cx="5715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1219200" y="981075"/>
              <a:ext cx="0" cy="12573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1219200" y="2238375"/>
              <a:ext cx="13335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1219200" y="1771650"/>
              <a:ext cx="13335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219200" y="1295400"/>
              <a:ext cx="13335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2695575" y="981075"/>
              <a:ext cx="0" cy="13716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695575" y="2333625"/>
              <a:ext cx="200025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2695575" y="1876425"/>
              <a:ext cx="200025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2695575" y="1323975"/>
              <a:ext cx="200025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4419600" y="981075"/>
              <a:ext cx="0" cy="115252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4419600" y="2133600"/>
              <a:ext cx="17145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4419600" y="1647825"/>
              <a:ext cx="17145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4419600" y="1266825"/>
              <a:ext cx="17145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3028950" y="361950"/>
              <a:ext cx="0" cy="14287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</p:grp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12669" y="2106769"/>
            <a:ext cx="7395262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37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114" y="406439"/>
            <a:ext cx="10684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ДЕТАЛІ І ВУЗЛИ, ЯКІ ОБСЛУГОВУЮТЬ ОБЕРТОВИЙ РУХ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7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2986"/>
          <p:cNvGrpSpPr>
            <a:grpSpLocks/>
          </p:cNvGrpSpPr>
          <p:nvPr/>
        </p:nvGrpSpPr>
        <p:grpSpPr bwMode="auto">
          <a:xfrm>
            <a:off x="1628791" y="1001422"/>
            <a:ext cx="8568666" cy="5674995"/>
            <a:chOff x="1605" y="3225"/>
            <a:chExt cx="9465" cy="8415"/>
          </a:xfrm>
        </p:grpSpPr>
        <p:sp>
          <p:nvSpPr>
            <p:cNvPr id="6" name="Text Box 2987"/>
            <p:cNvSpPr txBox="1">
              <a:spLocks noChangeArrowheads="1"/>
            </p:cNvSpPr>
            <p:nvPr/>
          </p:nvSpPr>
          <p:spPr bwMode="auto">
            <a:xfrm>
              <a:off x="4185" y="3225"/>
              <a:ext cx="3495" cy="465"/>
            </a:xfrm>
            <a:prstGeom prst="rect">
              <a:avLst/>
            </a:prstGeom>
            <a:solidFill>
              <a:srgbClr val="FDE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b="1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ДЕТАЛІ ОБЕРТАННЯ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Text Box 2988"/>
            <p:cNvSpPr txBox="1">
              <a:spLocks noChangeArrowheads="1"/>
            </p:cNvSpPr>
            <p:nvPr/>
          </p:nvSpPr>
          <p:spPr bwMode="auto">
            <a:xfrm>
              <a:off x="1605" y="3945"/>
              <a:ext cx="1545" cy="480"/>
            </a:xfrm>
            <a:prstGeom prst="rect">
              <a:avLst/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b="1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ВАЛ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Text Box 2989"/>
            <p:cNvSpPr txBox="1">
              <a:spLocks noChangeArrowheads="1"/>
            </p:cNvSpPr>
            <p:nvPr/>
          </p:nvSpPr>
          <p:spPr bwMode="auto">
            <a:xfrm>
              <a:off x="4185" y="3945"/>
              <a:ext cx="3495" cy="480"/>
            </a:xfrm>
            <a:prstGeom prst="rect">
              <a:avLst/>
            </a:prstGeom>
            <a:solidFill>
              <a:srgbClr val="9BBB5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b="1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ВАЛЬНИЦІ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Text Box 2990"/>
            <p:cNvSpPr txBox="1">
              <a:spLocks noChangeArrowheads="1"/>
            </p:cNvSpPr>
            <p:nvPr/>
          </p:nvSpPr>
          <p:spPr bwMode="auto">
            <a:xfrm>
              <a:off x="8120" y="3945"/>
              <a:ext cx="2479" cy="480"/>
            </a:xfrm>
            <a:prstGeom prst="rect">
              <a:avLst/>
            </a:prstGeom>
            <a:solidFill>
              <a:srgbClr val="E5DFE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b="1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МУФТА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Text Box 2991"/>
            <p:cNvSpPr txBox="1">
              <a:spLocks noChangeArrowheads="1"/>
            </p:cNvSpPr>
            <p:nvPr/>
          </p:nvSpPr>
          <p:spPr bwMode="auto">
            <a:xfrm>
              <a:off x="1605" y="4755"/>
              <a:ext cx="1695" cy="435"/>
            </a:xfrm>
            <a:prstGeom prst="rect">
              <a:avLst/>
            </a:prstGeom>
            <a:gradFill rotWithShape="0">
              <a:gsLst>
                <a:gs pos="0">
                  <a:srgbClr val="C6D9F1"/>
                </a:gs>
                <a:gs pos="100000">
                  <a:srgbClr val="C6D9F1">
                    <a:gamma/>
                    <a:tint val="2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гладкий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Text Box 2992"/>
            <p:cNvSpPr txBox="1">
              <a:spLocks noChangeArrowheads="1"/>
            </p:cNvSpPr>
            <p:nvPr/>
          </p:nvSpPr>
          <p:spPr bwMode="auto">
            <a:xfrm>
              <a:off x="1605" y="5190"/>
              <a:ext cx="1695" cy="435"/>
            </a:xfrm>
            <a:prstGeom prst="rect">
              <a:avLst/>
            </a:prstGeom>
            <a:gradFill rotWithShape="0">
              <a:gsLst>
                <a:gs pos="0">
                  <a:srgbClr val="C6D9F1"/>
                </a:gs>
                <a:gs pos="100000">
                  <a:srgbClr val="C6D9F1">
                    <a:gamma/>
                    <a:tint val="2000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noProof="1" smtClean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ступенчастий</a:t>
              </a:r>
              <a:endParaRPr lang="uk-UA" sz="1100" noProof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Text Box 2993"/>
            <p:cNvSpPr txBox="1">
              <a:spLocks noChangeArrowheads="1"/>
            </p:cNvSpPr>
            <p:nvPr/>
          </p:nvSpPr>
          <p:spPr bwMode="auto">
            <a:xfrm>
              <a:off x="1605" y="5625"/>
              <a:ext cx="1695" cy="420"/>
            </a:xfrm>
            <a:prstGeom prst="rect">
              <a:avLst/>
            </a:prstGeom>
            <a:gradFill rotWithShape="0">
              <a:gsLst>
                <a:gs pos="0">
                  <a:srgbClr val="C6D9F1">
                    <a:gamma/>
                    <a:tint val="20000"/>
                    <a:invGamma/>
                  </a:srgbClr>
                </a:gs>
                <a:gs pos="100000">
                  <a:srgbClr val="C6D9F1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noProof="1" smtClean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фасоний</a:t>
              </a:r>
              <a:endParaRPr lang="uk-UA" sz="1100" noProof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" name="Text Box 2994"/>
            <p:cNvSpPr txBox="1">
              <a:spLocks noChangeArrowheads="1"/>
            </p:cNvSpPr>
            <p:nvPr/>
          </p:nvSpPr>
          <p:spPr bwMode="auto">
            <a:xfrm>
              <a:off x="1605" y="6045"/>
              <a:ext cx="1695" cy="435"/>
            </a:xfrm>
            <a:prstGeom prst="rect">
              <a:avLst/>
            </a:prstGeom>
            <a:gradFill rotWithShape="0">
              <a:gsLst>
                <a:gs pos="0">
                  <a:srgbClr val="C6D9F1">
                    <a:gamma/>
                    <a:tint val="20000"/>
                    <a:invGamma/>
                  </a:srgbClr>
                </a:gs>
                <a:gs pos="100000">
                  <a:srgbClr val="C6D9F1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полий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Text Box 2995"/>
            <p:cNvSpPr txBox="1">
              <a:spLocks noChangeArrowheads="1"/>
            </p:cNvSpPr>
            <p:nvPr/>
          </p:nvSpPr>
          <p:spPr bwMode="auto">
            <a:xfrm>
              <a:off x="1605" y="6480"/>
              <a:ext cx="1695" cy="480"/>
            </a:xfrm>
            <a:prstGeom prst="rect">
              <a:avLst/>
            </a:prstGeom>
            <a:gradFill rotWithShape="0">
              <a:gsLst>
                <a:gs pos="0">
                  <a:srgbClr val="C6D9F1"/>
                </a:gs>
                <a:gs pos="100000">
                  <a:srgbClr val="C6D9F1">
                    <a:gamma/>
                    <a:tint val="2000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noProof="1" smtClean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шлицьовий</a:t>
              </a:r>
              <a:endParaRPr lang="uk-UA" sz="1100" noProof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" name="Text Box 2996"/>
            <p:cNvSpPr txBox="1">
              <a:spLocks noChangeArrowheads="1"/>
            </p:cNvSpPr>
            <p:nvPr/>
          </p:nvSpPr>
          <p:spPr bwMode="auto">
            <a:xfrm>
              <a:off x="3495" y="4755"/>
              <a:ext cx="1980" cy="435"/>
            </a:xfrm>
            <a:prstGeom prst="rect">
              <a:avLst/>
            </a:prstGeom>
            <a:gradFill rotWithShape="0">
              <a:gsLst>
                <a:gs pos="0">
                  <a:srgbClr val="9BBB59"/>
                </a:gs>
                <a:gs pos="100000">
                  <a:srgbClr val="9BBB59">
                    <a:gamma/>
                    <a:tint val="2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b="1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Кочення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Text Box 2997"/>
            <p:cNvSpPr txBox="1">
              <a:spLocks noChangeArrowheads="1"/>
            </p:cNvSpPr>
            <p:nvPr/>
          </p:nvSpPr>
          <p:spPr bwMode="auto">
            <a:xfrm>
              <a:off x="5805" y="4755"/>
              <a:ext cx="1710" cy="435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100000">
                  <a:srgbClr val="C2D69B">
                    <a:gamma/>
                    <a:tint val="2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b="1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Ковзання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7" name="Text Box 2998"/>
            <p:cNvSpPr txBox="1">
              <a:spLocks noChangeArrowheads="1"/>
            </p:cNvSpPr>
            <p:nvPr/>
          </p:nvSpPr>
          <p:spPr bwMode="auto">
            <a:xfrm>
              <a:off x="3885" y="5475"/>
              <a:ext cx="1590" cy="420"/>
            </a:xfrm>
            <a:prstGeom prst="rect">
              <a:avLst/>
            </a:prstGeom>
            <a:gradFill rotWithShape="0">
              <a:gsLst>
                <a:gs pos="0">
                  <a:srgbClr val="9BBB59"/>
                </a:gs>
                <a:gs pos="100000">
                  <a:srgbClr val="9BBB59">
                    <a:gamma/>
                    <a:tint val="2000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кульковий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" name="Text Box 2999"/>
            <p:cNvSpPr txBox="1">
              <a:spLocks noChangeArrowheads="1"/>
            </p:cNvSpPr>
            <p:nvPr/>
          </p:nvSpPr>
          <p:spPr bwMode="auto">
            <a:xfrm>
              <a:off x="3885" y="5895"/>
              <a:ext cx="1590" cy="465"/>
            </a:xfrm>
            <a:prstGeom prst="rect">
              <a:avLst/>
            </a:prstGeom>
            <a:gradFill rotWithShape="0">
              <a:gsLst>
                <a:gs pos="0">
                  <a:srgbClr val="9BBB59">
                    <a:gamma/>
                    <a:tint val="20000"/>
                    <a:invGamma/>
                  </a:srgbClr>
                </a:gs>
                <a:gs pos="100000">
                  <a:srgbClr val="9BBB59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роликовий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Text Box 3000"/>
            <p:cNvSpPr txBox="1">
              <a:spLocks noChangeArrowheads="1"/>
            </p:cNvSpPr>
            <p:nvPr/>
          </p:nvSpPr>
          <p:spPr bwMode="auto">
            <a:xfrm>
              <a:off x="5805" y="5475"/>
              <a:ext cx="1710" cy="42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100000">
                  <a:srgbClr val="C2D69B">
                    <a:gamma/>
                    <a:tint val="2000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роз’ємна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Text Box 3001"/>
            <p:cNvSpPr txBox="1">
              <a:spLocks noChangeArrowheads="1"/>
            </p:cNvSpPr>
            <p:nvPr/>
          </p:nvSpPr>
          <p:spPr bwMode="auto">
            <a:xfrm>
              <a:off x="5805" y="5895"/>
              <a:ext cx="1710" cy="465"/>
            </a:xfrm>
            <a:prstGeom prst="rect">
              <a:avLst/>
            </a:prstGeom>
            <a:gradFill rotWithShape="0">
              <a:gsLst>
                <a:gs pos="0">
                  <a:srgbClr val="C2D69B">
                    <a:gamma/>
                    <a:tint val="20000"/>
                    <a:invGamma/>
                  </a:srgbClr>
                </a:gs>
                <a:gs pos="100000">
                  <a:srgbClr val="C2D69B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нероз’ємна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 dirty="0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1" name="AutoShape 3002"/>
            <p:cNvCxnSpPr>
              <a:cxnSpLocks noChangeShapeType="1"/>
            </p:cNvCxnSpPr>
            <p:nvPr/>
          </p:nvCxnSpPr>
          <p:spPr bwMode="auto">
            <a:xfrm>
              <a:off x="4530" y="4425"/>
              <a:ext cx="0" cy="3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003"/>
            <p:cNvCxnSpPr>
              <a:cxnSpLocks noChangeShapeType="1"/>
            </p:cNvCxnSpPr>
            <p:nvPr/>
          </p:nvCxnSpPr>
          <p:spPr bwMode="auto">
            <a:xfrm>
              <a:off x="6645" y="4425"/>
              <a:ext cx="0" cy="3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3004"/>
            <p:cNvCxnSpPr>
              <a:cxnSpLocks noChangeShapeType="1"/>
            </p:cNvCxnSpPr>
            <p:nvPr/>
          </p:nvCxnSpPr>
          <p:spPr bwMode="auto">
            <a:xfrm>
              <a:off x="4530" y="5190"/>
              <a:ext cx="0" cy="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005"/>
            <p:cNvCxnSpPr>
              <a:cxnSpLocks noChangeShapeType="1"/>
            </p:cNvCxnSpPr>
            <p:nvPr/>
          </p:nvCxnSpPr>
          <p:spPr bwMode="auto">
            <a:xfrm>
              <a:off x="6645" y="5190"/>
              <a:ext cx="0" cy="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3006"/>
            <p:cNvCxnSpPr>
              <a:cxnSpLocks noChangeShapeType="1"/>
            </p:cNvCxnSpPr>
            <p:nvPr/>
          </p:nvCxnSpPr>
          <p:spPr bwMode="auto">
            <a:xfrm flipH="1">
              <a:off x="3495" y="5685"/>
              <a:ext cx="39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3007"/>
            <p:cNvCxnSpPr>
              <a:cxnSpLocks noChangeShapeType="1"/>
            </p:cNvCxnSpPr>
            <p:nvPr/>
          </p:nvCxnSpPr>
          <p:spPr bwMode="auto">
            <a:xfrm>
              <a:off x="3495" y="5685"/>
              <a:ext cx="0" cy="7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3008"/>
            <p:cNvCxnSpPr>
              <a:cxnSpLocks noChangeShapeType="1"/>
            </p:cNvCxnSpPr>
            <p:nvPr/>
          </p:nvCxnSpPr>
          <p:spPr bwMode="auto">
            <a:xfrm flipH="1">
              <a:off x="3495" y="6120"/>
              <a:ext cx="39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3009"/>
            <p:cNvCxnSpPr>
              <a:cxnSpLocks noChangeShapeType="1"/>
            </p:cNvCxnSpPr>
            <p:nvPr/>
          </p:nvCxnSpPr>
          <p:spPr bwMode="auto">
            <a:xfrm>
              <a:off x="2340" y="4425"/>
              <a:ext cx="0" cy="3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3010"/>
            <p:cNvCxnSpPr>
              <a:cxnSpLocks noChangeShapeType="1"/>
            </p:cNvCxnSpPr>
            <p:nvPr/>
          </p:nvCxnSpPr>
          <p:spPr bwMode="auto">
            <a:xfrm flipH="1">
              <a:off x="2355" y="3465"/>
              <a:ext cx="183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3011"/>
            <p:cNvCxnSpPr>
              <a:cxnSpLocks noChangeShapeType="1"/>
            </p:cNvCxnSpPr>
            <p:nvPr/>
          </p:nvCxnSpPr>
          <p:spPr bwMode="auto">
            <a:xfrm>
              <a:off x="2355" y="3465"/>
              <a:ext cx="0" cy="4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3012"/>
            <p:cNvCxnSpPr>
              <a:cxnSpLocks noChangeShapeType="1"/>
            </p:cNvCxnSpPr>
            <p:nvPr/>
          </p:nvCxnSpPr>
          <p:spPr bwMode="auto">
            <a:xfrm>
              <a:off x="5925" y="3690"/>
              <a:ext cx="0" cy="2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3013"/>
            <p:cNvCxnSpPr>
              <a:cxnSpLocks noChangeShapeType="1"/>
            </p:cNvCxnSpPr>
            <p:nvPr/>
          </p:nvCxnSpPr>
          <p:spPr bwMode="auto">
            <a:xfrm>
              <a:off x="7680" y="3465"/>
              <a:ext cx="162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3014"/>
            <p:cNvCxnSpPr>
              <a:cxnSpLocks noChangeShapeType="1"/>
            </p:cNvCxnSpPr>
            <p:nvPr/>
          </p:nvCxnSpPr>
          <p:spPr bwMode="auto">
            <a:xfrm>
              <a:off x="9300" y="3465"/>
              <a:ext cx="0" cy="4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 Box 3015"/>
            <p:cNvSpPr txBox="1">
              <a:spLocks noChangeArrowheads="1"/>
            </p:cNvSpPr>
            <p:nvPr/>
          </p:nvSpPr>
          <p:spPr bwMode="auto">
            <a:xfrm>
              <a:off x="5990" y="6585"/>
              <a:ext cx="1525" cy="525"/>
            </a:xfrm>
            <a:prstGeom prst="rect">
              <a:avLst/>
            </a:prstGeom>
            <a:gradFill rotWithShape="0">
              <a:gsLst>
                <a:gs pos="0">
                  <a:srgbClr val="E5B8B7"/>
                </a:gs>
                <a:gs pos="100000">
                  <a:srgbClr val="E5B8B7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b="1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Жорстка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5" name="Text Box 3016"/>
            <p:cNvSpPr txBox="1">
              <a:spLocks noChangeArrowheads="1"/>
            </p:cNvSpPr>
            <p:nvPr/>
          </p:nvSpPr>
          <p:spPr bwMode="auto">
            <a:xfrm>
              <a:off x="8925" y="4755"/>
              <a:ext cx="1785" cy="435"/>
            </a:xfrm>
            <a:prstGeom prst="rect">
              <a:avLst/>
            </a:prstGeom>
            <a:gradFill rotWithShape="0">
              <a:gsLst>
                <a:gs pos="0">
                  <a:srgbClr val="FBD4B4"/>
                </a:gs>
                <a:gs pos="100000">
                  <a:srgbClr val="FBD4B4">
                    <a:gamma/>
                    <a:shade val="6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b="1" noProof="1" smtClean="0">
                  <a:solidFill>
                    <a:schemeClr val="bg1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Пружня</a:t>
              </a:r>
              <a:endParaRPr lang="uk-UA" sz="1100" noProof="1">
                <a:solidFill>
                  <a:schemeClr val="bg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36" name="Text Box 3017"/>
            <p:cNvSpPr txBox="1">
              <a:spLocks noChangeArrowheads="1"/>
            </p:cNvSpPr>
            <p:nvPr/>
          </p:nvSpPr>
          <p:spPr bwMode="auto">
            <a:xfrm>
              <a:off x="8387" y="5470"/>
              <a:ext cx="960" cy="420"/>
            </a:xfrm>
            <a:prstGeom prst="rect">
              <a:avLst/>
            </a:prstGeom>
            <a:solidFill>
              <a:srgbClr val="FBD4B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глуха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7" name="Text Box 3018"/>
            <p:cNvSpPr txBox="1">
              <a:spLocks noChangeArrowheads="1"/>
            </p:cNvSpPr>
            <p:nvPr/>
          </p:nvSpPr>
          <p:spPr bwMode="auto">
            <a:xfrm>
              <a:off x="9585" y="5475"/>
              <a:ext cx="1305" cy="420"/>
            </a:xfrm>
            <a:prstGeom prst="rect">
              <a:avLst/>
            </a:prstGeom>
            <a:solidFill>
              <a:srgbClr val="FABF8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керована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38" name="AutoShape 3019"/>
            <p:cNvCxnSpPr>
              <a:cxnSpLocks noChangeShapeType="1"/>
            </p:cNvCxnSpPr>
            <p:nvPr/>
          </p:nvCxnSpPr>
          <p:spPr bwMode="auto">
            <a:xfrm>
              <a:off x="9825" y="4425"/>
              <a:ext cx="0" cy="3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3020"/>
            <p:cNvCxnSpPr>
              <a:cxnSpLocks noChangeShapeType="1"/>
            </p:cNvCxnSpPr>
            <p:nvPr/>
          </p:nvCxnSpPr>
          <p:spPr bwMode="auto">
            <a:xfrm>
              <a:off x="9060" y="5190"/>
              <a:ext cx="0" cy="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3021"/>
            <p:cNvCxnSpPr>
              <a:cxnSpLocks noChangeShapeType="1"/>
            </p:cNvCxnSpPr>
            <p:nvPr/>
          </p:nvCxnSpPr>
          <p:spPr bwMode="auto">
            <a:xfrm>
              <a:off x="10170" y="5190"/>
              <a:ext cx="0" cy="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3022"/>
            <p:cNvCxnSpPr>
              <a:cxnSpLocks noChangeShapeType="1"/>
            </p:cNvCxnSpPr>
            <p:nvPr/>
          </p:nvCxnSpPr>
          <p:spPr bwMode="auto">
            <a:xfrm flipH="1">
              <a:off x="7515" y="4425"/>
              <a:ext cx="1410" cy="21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3023"/>
            <p:cNvSpPr txBox="1">
              <a:spLocks noChangeArrowheads="1"/>
            </p:cNvSpPr>
            <p:nvPr/>
          </p:nvSpPr>
          <p:spPr bwMode="auto">
            <a:xfrm>
              <a:off x="8120" y="6120"/>
              <a:ext cx="1330" cy="705"/>
            </a:xfrm>
            <a:prstGeom prst="rect">
              <a:avLst/>
            </a:prstGeom>
            <a:gradFill rotWithShape="0">
              <a:gsLst>
                <a:gs pos="0">
                  <a:srgbClr val="FBD4B4"/>
                </a:gs>
                <a:gs pos="100000">
                  <a:srgbClr val="FBD4B4">
                    <a:gamma/>
                    <a:tint val="2000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noProof="1" smtClean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втулочно-пальцева</a:t>
              </a:r>
              <a:endParaRPr lang="uk-UA" sz="1100" noProof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3" name="Text Box 3024"/>
            <p:cNvSpPr txBox="1">
              <a:spLocks noChangeArrowheads="1"/>
            </p:cNvSpPr>
            <p:nvPr/>
          </p:nvSpPr>
          <p:spPr bwMode="auto">
            <a:xfrm>
              <a:off x="9690" y="6120"/>
              <a:ext cx="1380" cy="360"/>
            </a:xfrm>
            <a:prstGeom prst="rect">
              <a:avLst/>
            </a:prstGeom>
            <a:gradFill rotWithShape="0">
              <a:gsLst>
                <a:gs pos="0">
                  <a:srgbClr val="FABF8F">
                    <a:gamma/>
                    <a:tint val="20000"/>
                    <a:invGamma/>
                  </a:srgbClr>
                </a:gs>
                <a:gs pos="100000">
                  <a:srgbClr val="FABF8F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зубчаста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4" name="Text Box 3025"/>
            <p:cNvSpPr txBox="1">
              <a:spLocks noChangeArrowheads="1"/>
            </p:cNvSpPr>
            <p:nvPr/>
          </p:nvSpPr>
          <p:spPr bwMode="auto">
            <a:xfrm>
              <a:off x="9690" y="6480"/>
              <a:ext cx="1380" cy="480"/>
            </a:xfrm>
            <a:prstGeom prst="rect">
              <a:avLst/>
            </a:prstGeom>
            <a:gradFill rotWithShape="0">
              <a:gsLst>
                <a:gs pos="0">
                  <a:srgbClr val="FABF8F"/>
                </a:gs>
                <a:gs pos="100000">
                  <a:srgbClr val="FABF8F">
                    <a:gamma/>
                    <a:tint val="2000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кулачкова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5" name="Text Box 3026"/>
            <p:cNvSpPr txBox="1">
              <a:spLocks noChangeArrowheads="1"/>
            </p:cNvSpPr>
            <p:nvPr/>
          </p:nvSpPr>
          <p:spPr bwMode="auto">
            <a:xfrm>
              <a:off x="9690" y="6960"/>
              <a:ext cx="1380" cy="465"/>
            </a:xfrm>
            <a:prstGeom prst="rect">
              <a:avLst/>
            </a:prstGeom>
            <a:gradFill rotWithShape="0">
              <a:gsLst>
                <a:gs pos="0">
                  <a:srgbClr val="FABF8F">
                    <a:gamma/>
                    <a:tint val="20000"/>
                    <a:invGamma/>
                  </a:srgbClr>
                </a:gs>
                <a:gs pos="100000">
                  <a:srgbClr val="FABF8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noProof="1" smtClean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гідравлична</a:t>
              </a:r>
              <a:endParaRPr lang="uk-UA" sz="1100" noProof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6" name="Text Box 3027"/>
            <p:cNvSpPr txBox="1">
              <a:spLocks noChangeArrowheads="1"/>
            </p:cNvSpPr>
            <p:nvPr/>
          </p:nvSpPr>
          <p:spPr bwMode="auto">
            <a:xfrm>
              <a:off x="8120" y="6825"/>
              <a:ext cx="1330" cy="465"/>
            </a:xfrm>
            <a:prstGeom prst="rect">
              <a:avLst/>
            </a:prstGeom>
            <a:gradFill rotWithShape="0">
              <a:gsLst>
                <a:gs pos="0">
                  <a:srgbClr val="FBD4B4">
                    <a:gamma/>
                    <a:tint val="20000"/>
                    <a:invGamma/>
                  </a:srgbClr>
                </a:gs>
                <a:gs pos="100000">
                  <a:srgbClr val="FBD4B4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noProof="1" smtClean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пружня</a:t>
              </a:r>
              <a:endParaRPr lang="uk-UA" sz="1100" noProof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7" name="Text Box 3028"/>
            <p:cNvSpPr txBox="1">
              <a:spLocks noChangeArrowheads="1"/>
            </p:cNvSpPr>
            <p:nvPr/>
          </p:nvSpPr>
          <p:spPr bwMode="auto">
            <a:xfrm>
              <a:off x="8120" y="7290"/>
              <a:ext cx="1330" cy="720"/>
            </a:xfrm>
            <a:prstGeom prst="rect">
              <a:avLst/>
            </a:prstGeom>
            <a:gradFill rotWithShape="0">
              <a:gsLst>
                <a:gs pos="0">
                  <a:srgbClr val="FBD4B4"/>
                </a:gs>
                <a:gs pos="100000">
                  <a:srgbClr val="FBD4B4">
                    <a:gamma/>
                    <a:tint val="2000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з пружним кільцем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48" name="AutoShape 3029"/>
            <p:cNvCxnSpPr>
              <a:cxnSpLocks noChangeShapeType="1"/>
            </p:cNvCxnSpPr>
            <p:nvPr/>
          </p:nvCxnSpPr>
          <p:spPr bwMode="auto">
            <a:xfrm>
              <a:off x="8910" y="5895"/>
              <a:ext cx="0" cy="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3030"/>
            <p:cNvCxnSpPr>
              <a:cxnSpLocks noChangeShapeType="1"/>
            </p:cNvCxnSpPr>
            <p:nvPr/>
          </p:nvCxnSpPr>
          <p:spPr bwMode="auto">
            <a:xfrm>
              <a:off x="10260" y="5895"/>
              <a:ext cx="0" cy="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Text Box 3031"/>
            <p:cNvSpPr txBox="1">
              <a:spLocks noChangeArrowheads="1"/>
            </p:cNvSpPr>
            <p:nvPr/>
          </p:nvSpPr>
          <p:spPr bwMode="auto">
            <a:xfrm>
              <a:off x="3780" y="6720"/>
              <a:ext cx="1455" cy="390"/>
            </a:xfrm>
            <a:prstGeom prst="rect">
              <a:avLst/>
            </a:prstGeom>
            <a:gradFill rotWithShape="0">
              <a:gsLst>
                <a:gs pos="0">
                  <a:srgbClr val="EAF1DD"/>
                </a:gs>
                <a:gs pos="100000">
                  <a:srgbClr val="EAF1DD">
                    <a:gamma/>
                    <a:tint val="2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радіальна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1" name="Text Box 3032"/>
            <p:cNvSpPr txBox="1">
              <a:spLocks noChangeArrowheads="1"/>
            </p:cNvSpPr>
            <p:nvPr/>
          </p:nvSpPr>
          <p:spPr bwMode="auto">
            <a:xfrm>
              <a:off x="3780" y="7110"/>
              <a:ext cx="1455" cy="405"/>
            </a:xfrm>
            <a:prstGeom prst="rect">
              <a:avLst/>
            </a:prstGeom>
            <a:gradFill rotWithShape="0">
              <a:gsLst>
                <a:gs pos="0">
                  <a:srgbClr val="EAF1DD"/>
                </a:gs>
                <a:gs pos="100000">
                  <a:srgbClr val="EAF1DD">
                    <a:gamma/>
                    <a:tint val="2000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упорна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2" name="Text Box 3033"/>
            <p:cNvSpPr txBox="1">
              <a:spLocks noChangeArrowheads="1"/>
            </p:cNvSpPr>
            <p:nvPr/>
          </p:nvSpPr>
          <p:spPr bwMode="auto">
            <a:xfrm>
              <a:off x="3060" y="7515"/>
              <a:ext cx="2175" cy="420"/>
            </a:xfrm>
            <a:prstGeom prst="rect">
              <a:avLst/>
            </a:prstGeom>
            <a:gradFill rotWithShape="0">
              <a:gsLst>
                <a:gs pos="0">
                  <a:srgbClr val="EAF1DD">
                    <a:gamma/>
                    <a:tint val="20000"/>
                    <a:invGamma/>
                  </a:srgbClr>
                </a:gs>
                <a:gs pos="100000">
                  <a:srgbClr val="EAF1DD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радіально-упорна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3" name="Text Box 3034"/>
            <p:cNvSpPr txBox="1">
              <a:spLocks noChangeArrowheads="1"/>
            </p:cNvSpPr>
            <p:nvPr/>
          </p:nvSpPr>
          <p:spPr bwMode="auto">
            <a:xfrm>
              <a:off x="3060" y="7935"/>
              <a:ext cx="2175" cy="450"/>
            </a:xfrm>
            <a:prstGeom prst="rect">
              <a:avLst/>
            </a:prstGeom>
            <a:gradFill rotWithShape="0">
              <a:gsLst>
                <a:gs pos="0">
                  <a:srgbClr val="EAF1DD"/>
                </a:gs>
                <a:gs pos="100000">
                  <a:srgbClr val="EAF1DD">
                    <a:gamma/>
                    <a:tint val="20000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упорно-радіальна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 dirty="0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54" name="AutoShape 3035"/>
            <p:cNvCxnSpPr>
              <a:cxnSpLocks noChangeShapeType="1"/>
            </p:cNvCxnSpPr>
            <p:nvPr/>
          </p:nvCxnSpPr>
          <p:spPr bwMode="auto">
            <a:xfrm>
              <a:off x="3495" y="6480"/>
              <a:ext cx="109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3036"/>
            <p:cNvCxnSpPr>
              <a:cxnSpLocks noChangeShapeType="1"/>
            </p:cNvCxnSpPr>
            <p:nvPr/>
          </p:nvCxnSpPr>
          <p:spPr bwMode="auto">
            <a:xfrm>
              <a:off x="4590" y="6480"/>
              <a:ext cx="0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Text Box 3037"/>
            <p:cNvSpPr txBox="1">
              <a:spLocks noChangeArrowheads="1"/>
            </p:cNvSpPr>
            <p:nvPr/>
          </p:nvSpPr>
          <p:spPr bwMode="auto">
            <a:xfrm>
              <a:off x="5385" y="7425"/>
              <a:ext cx="885" cy="405"/>
            </a:xfrm>
            <a:prstGeom prst="rect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глуха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7" name="Text Box 3038"/>
            <p:cNvSpPr txBox="1">
              <a:spLocks noChangeArrowheads="1"/>
            </p:cNvSpPr>
            <p:nvPr/>
          </p:nvSpPr>
          <p:spPr bwMode="auto">
            <a:xfrm>
              <a:off x="6435" y="7425"/>
              <a:ext cx="1245" cy="405"/>
            </a:xfrm>
            <a:prstGeom prst="rect">
              <a:avLst/>
            </a:prstGeom>
            <a:gradFill rotWithShape="0">
              <a:gsLst>
                <a:gs pos="0">
                  <a:srgbClr val="E5B8B7"/>
                </a:gs>
                <a:gs pos="100000">
                  <a:srgbClr val="E5B8B7">
                    <a:gamma/>
                    <a:tint val="2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керована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58" name="AutoShape 3039"/>
            <p:cNvCxnSpPr>
              <a:cxnSpLocks noChangeShapeType="1"/>
            </p:cNvCxnSpPr>
            <p:nvPr/>
          </p:nvCxnSpPr>
          <p:spPr bwMode="auto">
            <a:xfrm>
              <a:off x="6105" y="7110"/>
              <a:ext cx="0" cy="3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3040"/>
            <p:cNvCxnSpPr>
              <a:cxnSpLocks noChangeShapeType="1"/>
            </p:cNvCxnSpPr>
            <p:nvPr/>
          </p:nvCxnSpPr>
          <p:spPr bwMode="auto">
            <a:xfrm>
              <a:off x="7050" y="7110"/>
              <a:ext cx="0" cy="3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Text Box 3041"/>
            <p:cNvSpPr txBox="1">
              <a:spLocks noChangeArrowheads="1"/>
            </p:cNvSpPr>
            <p:nvPr/>
          </p:nvSpPr>
          <p:spPr bwMode="auto">
            <a:xfrm>
              <a:off x="6345" y="8010"/>
              <a:ext cx="1455" cy="450"/>
            </a:xfrm>
            <a:prstGeom prst="rect">
              <a:avLst/>
            </a:prstGeom>
            <a:gradFill rotWithShape="0">
              <a:gsLst>
                <a:gs pos="0">
                  <a:srgbClr val="E5B8B7"/>
                </a:gs>
                <a:gs pos="100000">
                  <a:srgbClr val="E5B8B7">
                    <a:gamma/>
                    <a:tint val="2000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фрикційна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1" name="Text Box 3042"/>
            <p:cNvSpPr txBox="1">
              <a:spLocks noChangeArrowheads="1"/>
            </p:cNvSpPr>
            <p:nvPr/>
          </p:nvSpPr>
          <p:spPr bwMode="auto">
            <a:xfrm>
              <a:off x="6270" y="8670"/>
              <a:ext cx="1170" cy="435"/>
            </a:xfrm>
            <a:prstGeom prst="rect">
              <a:avLst/>
            </a:prstGeom>
            <a:gradFill rotWithShape="0">
              <a:gsLst>
                <a:gs pos="0">
                  <a:srgbClr val="E5B8B7">
                    <a:gamma/>
                    <a:tint val="20000"/>
                    <a:invGamma/>
                  </a:srgbClr>
                </a:gs>
                <a:gs pos="100000">
                  <a:srgbClr val="E5B8B7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конічна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2" name="Text Box 3043"/>
            <p:cNvSpPr txBox="1">
              <a:spLocks noChangeArrowheads="1"/>
            </p:cNvSpPr>
            <p:nvPr/>
          </p:nvSpPr>
          <p:spPr bwMode="auto">
            <a:xfrm>
              <a:off x="7515" y="8670"/>
              <a:ext cx="1665" cy="435"/>
            </a:xfrm>
            <a:prstGeom prst="rect">
              <a:avLst/>
            </a:prstGeom>
            <a:gradFill rotWithShape="0">
              <a:gsLst>
                <a:gs pos="0">
                  <a:srgbClr val="E5B8B7"/>
                </a:gs>
                <a:gs pos="100000">
                  <a:srgbClr val="E5B8B7">
                    <a:gamma/>
                    <a:tint val="2000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дискова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63" name="AutoShape 3044"/>
            <p:cNvCxnSpPr>
              <a:cxnSpLocks noChangeShapeType="1"/>
            </p:cNvCxnSpPr>
            <p:nvPr/>
          </p:nvCxnSpPr>
          <p:spPr bwMode="auto">
            <a:xfrm>
              <a:off x="7050" y="7830"/>
              <a:ext cx="0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3045"/>
            <p:cNvCxnSpPr>
              <a:cxnSpLocks noChangeShapeType="1"/>
            </p:cNvCxnSpPr>
            <p:nvPr/>
          </p:nvCxnSpPr>
          <p:spPr bwMode="auto">
            <a:xfrm>
              <a:off x="6870" y="8460"/>
              <a:ext cx="0" cy="2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AutoShape 3046"/>
            <p:cNvCxnSpPr>
              <a:cxnSpLocks noChangeShapeType="1"/>
            </p:cNvCxnSpPr>
            <p:nvPr/>
          </p:nvCxnSpPr>
          <p:spPr bwMode="auto">
            <a:xfrm>
              <a:off x="7680" y="8460"/>
              <a:ext cx="0" cy="2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" name="Text Box 3047"/>
            <p:cNvSpPr txBox="1">
              <a:spLocks noChangeArrowheads="1"/>
            </p:cNvSpPr>
            <p:nvPr/>
          </p:nvSpPr>
          <p:spPr bwMode="auto">
            <a:xfrm>
              <a:off x="4080" y="8460"/>
              <a:ext cx="2115" cy="420"/>
            </a:xfrm>
            <a:prstGeom prst="rect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noProof="1" smtClean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втулочна</a:t>
              </a:r>
              <a:endParaRPr lang="uk-UA" sz="1100" noProof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67" name="AutoShape 3048"/>
            <p:cNvCxnSpPr>
              <a:cxnSpLocks noChangeShapeType="1"/>
            </p:cNvCxnSpPr>
            <p:nvPr/>
          </p:nvCxnSpPr>
          <p:spPr bwMode="auto">
            <a:xfrm>
              <a:off x="5805" y="7830"/>
              <a:ext cx="0" cy="6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" name="Text Box 3049"/>
            <p:cNvSpPr txBox="1">
              <a:spLocks noChangeArrowheads="1"/>
            </p:cNvSpPr>
            <p:nvPr/>
          </p:nvSpPr>
          <p:spPr bwMode="auto">
            <a:xfrm>
              <a:off x="7515" y="9315"/>
              <a:ext cx="1665" cy="465"/>
            </a:xfrm>
            <a:prstGeom prst="rect">
              <a:avLst/>
            </a:prstGeom>
            <a:gradFill rotWithShape="0">
              <a:gsLst>
                <a:gs pos="0">
                  <a:srgbClr val="E5B8B7"/>
                </a:gs>
                <a:gs pos="100000">
                  <a:srgbClr val="E5B8B7">
                    <a:gamma/>
                    <a:tint val="2000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однорядна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9" name="Text Box 3050"/>
            <p:cNvSpPr txBox="1">
              <a:spLocks noChangeArrowheads="1"/>
            </p:cNvSpPr>
            <p:nvPr/>
          </p:nvSpPr>
          <p:spPr bwMode="auto">
            <a:xfrm>
              <a:off x="7515" y="9780"/>
              <a:ext cx="1665" cy="435"/>
            </a:xfrm>
            <a:prstGeom prst="rect">
              <a:avLst/>
            </a:prstGeom>
            <a:gradFill rotWithShape="0">
              <a:gsLst>
                <a:gs pos="0">
                  <a:srgbClr val="E5B8B7">
                    <a:gamma/>
                    <a:tint val="20000"/>
                    <a:invGamma/>
                  </a:srgbClr>
                </a:gs>
                <a:gs pos="100000">
                  <a:srgbClr val="E5B8B7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багаторядна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70" name="AutoShape 3051"/>
            <p:cNvCxnSpPr>
              <a:cxnSpLocks noChangeShapeType="1"/>
            </p:cNvCxnSpPr>
            <p:nvPr/>
          </p:nvCxnSpPr>
          <p:spPr bwMode="auto">
            <a:xfrm>
              <a:off x="8340" y="9105"/>
              <a:ext cx="0" cy="2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Text Box 3052"/>
            <p:cNvSpPr txBox="1">
              <a:spLocks noChangeArrowheads="1"/>
            </p:cNvSpPr>
            <p:nvPr/>
          </p:nvSpPr>
          <p:spPr bwMode="auto">
            <a:xfrm>
              <a:off x="4080" y="8880"/>
              <a:ext cx="2115" cy="809"/>
            </a:xfrm>
            <a:prstGeom prst="rect">
              <a:avLst/>
            </a:prstGeom>
            <a:solidFill>
              <a:srgbClr val="F2DBDB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noProof="1" smtClean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поперечно-звертна (дискова)</a:t>
              </a:r>
              <a:endParaRPr lang="uk-UA" sz="1100" noProof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2" name="Text Box 3053"/>
            <p:cNvSpPr txBox="1">
              <a:spLocks noChangeArrowheads="1"/>
            </p:cNvSpPr>
            <p:nvPr/>
          </p:nvSpPr>
          <p:spPr bwMode="auto">
            <a:xfrm>
              <a:off x="4080" y="9660"/>
              <a:ext cx="2115" cy="675"/>
            </a:xfrm>
            <a:prstGeom prst="rect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noProof="1" smtClean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повздовжньо-звертна</a:t>
              </a:r>
              <a:endParaRPr lang="uk-UA" sz="1100" noProof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3" name="Text Box 3054"/>
            <p:cNvSpPr txBox="1">
              <a:spLocks noChangeArrowheads="1"/>
            </p:cNvSpPr>
            <p:nvPr/>
          </p:nvSpPr>
          <p:spPr bwMode="auto">
            <a:xfrm>
              <a:off x="4080" y="10335"/>
              <a:ext cx="2115" cy="390"/>
            </a:xfrm>
            <a:prstGeom prst="rect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noProof="1" smtClean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крестова</a:t>
              </a:r>
              <a:endParaRPr lang="uk-UA" sz="1100" noProof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4" name="Text Box 3055"/>
            <p:cNvSpPr txBox="1">
              <a:spLocks noChangeArrowheads="1"/>
            </p:cNvSpPr>
            <p:nvPr/>
          </p:nvSpPr>
          <p:spPr bwMode="auto">
            <a:xfrm>
              <a:off x="4080" y="10725"/>
              <a:ext cx="2115" cy="405"/>
            </a:xfrm>
            <a:prstGeom prst="rect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dirty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обгінна</a:t>
              </a:r>
              <a:endParaRPr lang="ru-RU" sz="11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5" name="Text Box 3056"/>
            <p:cNvSpPr txBox="1">
              <a:spLocks noChangeArrowheads="1"/>
            </p:cNvSpPr>
            <p:nvPr/>
          </p:nvSpPr>
          <p:spPr bwMode="auto">
            <a:xfrm>
              <a:off x="4080" y="11130"/>
              <a:ext cx="2115" cy="510"/>
            </a:xfrm>
            <a:prstGeom prst="rect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noProof="1" smtClean="0">
                  <a:solidFill>
                    <a:schemeClr val="bg1"/>
                  </a:solidFill>
                  <a:effectLst/>
                  <a:latin typeface="Times New Roman"/>
                  <a:ea typeface="Calibri"/>
                  <a:cs typeface="Times New Roman"/>
                </a:rPr>
                <a:t>з шарніром Гука</a:t>
              </a:r>
              <a:endParaRPr lang="uk-UA" sz="1100" noProof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3" name="Rectangle 115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23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3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42817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Класифікація механічних передач та їх порівняльна оцінка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411163"/>
            <a:ext cx="6519758" cy="6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71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057" y="10885"/>
            <a:ext cx="10319658" cy="27214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Класифікація зубчастих передач за основними ознаками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300038"/>
            <a:ext cx="6884987" cy="63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99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1"/>
          <p:cNvSpPr>
            <a:spLocks noChangeArrowheads="1"/>
          </p:cNvSpPr>
          <p:nvPr/>
        </p:nvSpPr>
        <p:spPr bwMode="auto">
          <a:xfrm>
            <a:off x="1164771" y="228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77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481960" y="370430"/>
            <a:ext cx="66639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Класифікація редукторів за ГОСТ 29076-91</a:t>
            </a:r>
            <a:endParaRPr lang="ru-RU" sz="2000" b="1" noProof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70" name="Picture 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42" y="859971"/>
            <a:ext cx="8335151" cy="517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47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302</TotalTime>
  <Words>427</Words>
  <Application>Microsoft Office PowerPoint</Application>
  <PresentationFormat>Произвольный</PresentationFormat>
  <Paragraphs>100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Контур</vt:lpstr>
      <vt:lpstr>             ДЕТАЛІ машин</vt:lpstr>
      <vt:lpstr>Зміст Курс Теорії машин і механізмів</vt:lpstr>
      <vt:lpstr>Мета і заВДАННЯ курсу</vt:lpstr>
      <vt:lpstr>З'ЄДНАННЯ  ДЕТАЛЕЙ  МАШИН</vt:lpstr>
      <vt:lpstr>РОЗ’ЄМНІ З'ЄДНАННЯ  ДЕТАЛЕЙ  МАШИН</vt:lpstr>
      <vt:lpstr>Презентация PowerPoint</vt:lpstr>
      <vt:lpstr>Презентация PowerPoint</vt:lpstr>
      <vt:lpstr>Класифікація зубчастих передач за основними ознаками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машин і механізмів</dc:title>
  <dc:creator>kvis</dc:creator>
  <cp:lastModifiedBy>user</cp:lastModifiedBy>
  <cp:revision>40</cp:revision>
  <cp:lastPrinted>2020-03-01T12:43:18Z</cp:lastPrinted>
  <dcterms:created xsi:type="dcterms:W3CDTF">2020-03-01T11:41:13Z</dcterms:created>
  <dcterms:modified xsi:type="dcterms:W3CDTF">2022-09-07T17:07:44Z</dcterms:modified>
</cp:coreProperties>
</file>