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74" r:id="rId3"/>
    <p:sldId id="284" r:id="rId4"/>
    <p:sldId id="285" r:id="rId5"/>
    <p:sldId id="286" r:id="rId6"/>
    <p:sldId id="289" r:id="rId7"/>
    <p:sldId id="287" r:id="rId8"/>
    <p:sldId id="282" r:id="rId9"/>
    <p:sldId id="257" r:id="rId10"/>
    <p:sldId id="258" r:id="rId11"/>
    <p:sldId id="259" r:id="rId12"/>
    <p:sldId id="261" r:id="rId13"/>
    <p:sldId id="262" r:id="rId14"/>
    <p:sldId id="263" r:id="rId15"/>
    <p:sldId id="265" r:id="rId16"/>
    <p:sldId id="268" r:id="rId17"/>
    <p:sldId id="270" r:id="rId18"/>
    <p:sldId id="278" r:id="rId19"/>
    <p:sldId id="279" r:id="rId20"/>
    <p:sldId id="288" r:id="rId21"/>
    <p:sldId id="273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D4E71-9311-478F-8306-9B904A649B02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0CBA-A5EF-4FA0-8BC7-21623C92B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nabel003@i.u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8204448" cy="1470025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C00000"/>
                </a:solidFill>
                <a:latin typeface="Bahnschrift SemiBold" pitchFamily="34" charset="0"/>
              </a:rPr>
              <a:t>ACADEMIC WRITING</a:t>
            </a:r>
            <a:endParaRPr lang="en-GB" sz="66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pic>
        <p:nvPicPr>
          <p:cNvPr id="7" name="Рисунок 6" descr="Canva - Books and 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624227" cy="4416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Bahnschrift SemiBold" pitchFamily="34" charset="0"/>
              </a:rPr>
              <a:t>The purpose of academic writing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0300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The most common reasons for writing include:</a:t>
            </a:r>
          </a:p>
          <a:p>
            <a:r>
              <a:rPr lang="en-GB" dirty="0" smtClean="0"/>
              <a:t> to report on a piece of research the writer has conducted;</a:t>
            </a:r>
          </a:p>
          <a:p>
            <a:r>
              <a:rPr lang="en-GB" dirty="0" smtClean="0"/>
              <a:t> to answer a question the writer has been given or chosen;</a:t>
            </a:r>
          </a:p>
          <a:p>
            <a:r>
              <a:rPr lang="en-GB" dirty="0" smtClean="0"/>
              <a:t> to discuss a subject of common interest and give the writer’s view;</a:t>
            </a:r>
          </a:p>
          <a:p>
            <a:r>
              <a:rPr lang="en-GB" dirty="0" smtClean="0"/>
              <a:t> to synthesise research done by others on a topic.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Can you suggest any other reasons?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Common types of academic writing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Below are the most common types of written work produced by students.  Match the terms on the left to the definitions on the right. (Handout  </a:t>
            </a:r>
            <a:r>
              <a:rPr lang="uk-UA" sz="2400" dirty="0" smtClean="0"/>
              <a:t> </a:t>
            </a:r>
            <a:r>
              <a:rPr lang="en-GB" sz="2400" dirty="0" smtClean="0"/>
              <a:t>class 1 task I)</a:t>
            </a:r>
          </a:p>
          <a:p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060848"/>
          <a:ext cx="820891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55272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Term  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 </a:t>
                      </a:r>
                      <a:endParaRPr lang="en-GB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Notes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piece of research, either individual or group work, with the topic chosen by the student(s).</a:t>
                      </a:r>
                      <a:endParaRPr lang="en-GB" sz="18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Report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longest piece of writing normally done by a student (20,000+ words) often for a higher degree, on a topic chosen by the student.</a:t>
                      </a:r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Project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written record of the main points of a text or lecture, for a student’s personal use.</a:t>
                      </a:r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Essay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general term for any academic essay, report, presentation or article.</a:t>
                      </a:r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Dissertation/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Thesis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description of something a student has done e.g. conducting a survey.</a:t>
                      </a:r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Paper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most common type of written work, with the title given by the teacher, normally 1000–5000 words.</a:t>
                      </a:r>
                      <a:endParaRPr lang="en-GB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15616" y="2636912"/>
            <a:ext cx="1152128" cy="15841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ahnschrift SemiBold" pitchFamily="34" charset="0"/>
              </a:rPr>
              <a:t>The format of long and short writing tasks</a:t>
            </a:r>
            <a:endParaRPr lang="en-GB" sz="28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Short essays (including exam answers) generally have this pattern:</a:t>
            </a:r>
          </a:p>
          <a:p>
            <a:pPr indent="371475"/>
            <a:r>
              <a:rPr lang="en-GB" i="1" dirty="0" smtClean="0"/>
              <a:t>Introduction</a:t>
            </a:r>
          </a:p>
          <a:p>
            <a:pPr indent="371475"/>
            <a:r>
              <a:rPr lang="en-GB" i="1" dirty="0" smtClean="0"/>
              <a:t>Main body</a:t>
            </a:r>
          </a:p>
          <a:p>
            <a:pPr indent="371475"/>
            <a:r>
              <a:rPr lang="en-GB" i="1" dirty="0" smtClean="0"/>
              <a:t>Conclusion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Longer essays may include:</a:t>
            </a:r>
          </a:p>
          <a:p>
            <a:pPr indent="285750"/>
            <a:r>
              <a:rPr lang="en-GB" i="1" dirty="0" smtClean="0"/>
              <a:t>Introduction</a:t>
            </a:r>
          </a:p>
          <a:p>
            <a:pPr indent="285750"/>
            <a:r>
              <a:rPr lang="en-GB" i="1" dirty="0" smtClean="0"/>
              <a:t>Main body</a:t>
            </a:r>
          </a:p>
          <a:p>
            <a:pPr indent="285750"/>
            <a:r>
              <a:rPr lang="en-GB" i="1" dirty="0" smtClean="0"/>
              <a:t>Literature review</a:t>
            </a:r>
          </a:p>
          <a:p>
            <a:pPr indent="285750"/>
            <a:r>
              <a:rPr lang="en-GB" i="1" dirty="0" smtClean="0"/>
              <a:t>Case study</a:t>
            </a:r>
          </a:p>
          <a:p>
            <a:pPr indent="285750"/>
            <a:r>
              <a:rPr lang="en-GB" i="1" dirty="0" smtClean="0"/>
              <a:t>Discussion</a:t>
            </a:r>
          </a:p>
          <a:p>
            <a:pPr indent="285750"/>
            <a:r>
              <a:rPr lang="en-GB" i="1" dirty="0" smtClean="0"/>
              <a:t>Conclusion</a:t>
            </a:r>
          </a:p>
          <a:p>
            <a:pPr indent="285750"/>
            <a:r>
              <a:rPr lang="en-GB" i="1" dirty="0" smtClean="0"/>
              <a:t>References</a:t>
            </a:r>
          </a:p>
          <a:p>
            <a:pPr indent="285750"/>
            <a:r>
              <a:rPr lang="en-GB" i="1" dirty="0" smtClean="0"/>
              <a:t>Appendices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The format of long and short writing tasks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Dissertations and journal articles may have:</a:t>
            </a:r>
          </a:p>
          <a:p>
            <a:pPr indent="200025"/>
            <a:r>
              <a:rPr lang="en-GB" i="1" dirty="0" smtClean="0"/>
              <a:t>Abstract</a:t>
            </a:r>
          </a:p>
          <a:p>
            <a:pPr indent="200025"/>
            <a:r>
              <a:rPr lang="en-GB" i="1" dirty="0" smtClean="0"/>
              <a:t>List of contents</a:t>
            </a:r>
          </a:p>
          <a:p>
            <a:pPr indent="200025"/>
            <a:r>
              <a:rPr lang="en-GB" i="1" dirty="0" smtClean="0"/>
              <a:t>List of tables</a:t>
            </a:r>
          </a:p>
          <a:p>
            <a:pPr indent="200025"/>
            <a:r>
              <a:rPr lang="en-GB" i="1" dirty="0" smtClean="0"/>
              <a:t>Introduction</a:t>
            </a:r>
          </a:p>
          <a:p>
            <a:pPr indent="200025"/>
            <a:r>
              <a:rPr lang="en-GB" i="1" dirty="0" smtClean="0"/>
              <a:t>Main body</a:t>
            </a:r>
          </a:p>
          <a:p>
            <a:pPr indent="200025"/>
            <a:r>
              <a:rPr lang="en-GB" i="1" dirty="0" smtClean="0"/>
              <a:t>Literature review</a:t>
            </a:r>
          </a:p>
          <a:p>
            <a:pPr indent="200025"/>
            <a:r>
              <a:rPr lang="en-GB" i="1" dirty="0" smtClean="0"/>
              <a:t>Case study</a:t>
            </a:r>
          </a:p>
          <a:p>
            <a:pPr indent="200025"/>
            <a:r>
              <a:rPr lang="en-GB" i="1" dirty="0" smtClean="0"/>
              <a:t>Findings</a:t>
            </a:r>
          </a:p>
          <a:p>
            <a:pPr indent="200025"/>
            <a:r>
              <a:rPr lang="en-GB" i="1" dirty="0" smtClean="0"/>
              <a:t>Discussion</a:t>
            </a:r>
          </a:p>
          <a:p>
            <a:pPr indent="200025"/>
            <a:r>
              <a:rPr lang="en-GB" i="1" dirty="0" smtClean="0"/>
              <a:t>Conclusion</a:t>
            </a:r>
          </a:p>
          <a:p>
            <a:pPr indent="200025"/>
            <a:r>
              <a:rPr lang="en-GB" i="1" dirty="0" smtClean="0"/>
              <a:t>Acknowledgements</a:t>
            </a:r>
          </a:p>
          <a:p>
            <a:pPr indent="200025"/>
            <a:r>
              <a:rPr lang="en-GB" i="1" dirty="0" smtClean="0"/>
              <a:t>References</a:t>
            </a:r>
          </a:p>
          <a:p>
            <a:pPr indent="200025"/>
            <a:r>
              <a:rPr lang="en-GB" i="1" dirty="0" smtClean="0"/>
              <a:t>Appendices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The format of long and short writing tasks. Check your understanding.</a:t>
            </a:r>
            <a:endParaRPr lang="en-GB" sz="2000" dirty="0"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34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Find the words in the list below that match the following definitions (Handout task II)</a:t>
            </a:r>
          </a:p>
          <a:p>
            <a:pPr marL="0" indent="0" algn="ctr">
              <a:buNone/>
            </a:pPr>
            <a:endParaRPr lang="en-GB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sz="4400" i="1" dirty="0" smtClean="0">
                <a:latin typeface="Times New Roman" pitchFamily="18" charset="0"/>
                <a:cs typeface="Times New Roman" pitchFamily="18" charset="0"/>
              </a:rPr>
              <a:t>introduction; main body; conclusion; literature review; case study; discussion; references; appendices; abstract; list of contents; list of tables; findings; acknowledgements</a:t>
            </a:r>
          </a:p>
          <a:p>
            <a:pPr>
              <a:buNone/>
            </a:pPr>
            <a:endParaRPr lang="en-GB" sz="2600" i="1" dirty="0" smtClean="0"/>
          </a:p>
          <a:p>
            <a:pPr marL="0" indent="0">
              <a:buNone/>
              <a:tabLst>
                <a:tab pos="266700" algn="l"/>
              </a:tabLst>
            </a:pPr>
            <a:r>
              <a:rPr lang="en-GB" i="1" dirty="0" smtClean="0"/>
              <a:t>	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(a) A short summary of 100–200 words, which explains the paper’s purpose and main findings. ___________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	(b) A list of all the sources the writer has mentioned in the text. ____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	(c) A section, at the end, where additional information is included. __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	(d) A short section where people who have helped the writer are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thanked. __________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	(e) Part of the main body in which the writer discusses relevant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research. _____________________________________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	(f) A section where one particular example is described in detail.__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Common elements of academic writing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indent="19050" algn="just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Read the text in your handouts and  identify the features underlined, using the words in the list. (Handout task III)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sentence 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heading 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sub-title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paragraph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title </a:t>
            </a:r>
          </a:p>
          <a:p>
            <a:pPr algn="ctr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phrase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Effective reading is very important because it is vital to be able to locate the most relevant and suitable sources.  </a:t>
            </a:r>
          </a:p>
          <a:p>
            <a:pPr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You need to read a variety of text types for your course, so it is important to identify suitable types and recognise their features. This will help you to assess their value.</a:t>
            </a:r>
          </a:p>
          <a:p>
            <a:pPr algn="just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 student is studying Tourism Marketing. Read the text extracts 1–4 in your handout and decide which are the most suitable for academic use, and why. (Handout task IV)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5085184"/>
          <a:ext cx="76328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58484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latin typeface="Univers-Bold"/>
                        </a:rPr>
                        <a:t>Text 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latin typeface="Univers-Bold"/>
                        </a:rPr>
                        <a:t> Suitability?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Yes, it summarises some relevant research, and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citations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  <a:t>Reading: finding suitable sources</a:t>
            </a:r>
            <a:endParaRPr lang="en-GB" sz="36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main features of academic texts are:</a:t>
            </a: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-formal vocabulary;</a:t>
            </a: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-use of reference;</a:t>
            </a: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-impersonal style;</a:t>
            </a: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-long complex sentences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Find examples of each using the texts in your handout. (Handout task V)</a:t>
            </a:r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645024"/>
          <a:ext cx="82089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400600"/>
              </a:tblGrid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GB" sz="18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Feature  </a:t>
                      </a:r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Examples</a:t>
                      </a:r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Formal vocabulary</a:t>
                      </a:r>
                      <a:endParaRPr lang="en-GB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the marketing planning process in tourism marketing . . .</a:t>
                      </a:r>
                    </a:p>
                    <a:p>
                      <a:pPr algn="l"/>
                      <a:r>
                        <a:rPr lang="en-GB" sz="18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the extent of political-economic dependency . . .</a:t>
                      </a:r>
                    </a:p>
                    <a:p>
                      <a:pPr algn="l"/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Use of 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Impersonal 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Long, complex sentences</a:t>
                      </a:r>
                      <a:endParaRPr lang="en-GB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Main features of academic texts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Bahnschrift SemiBold" pitchFamily="34" charset="0"/>
                <a:cs typeface="Times New Roman" pitchFamily="18" charset="0"/>
              </a:rPr>
              <a:t>Appropriate electronic resources</a:t>
            </a:r>
            <a:endParaRPr lang="en-GB" sz="36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sources are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plentiful and conveniently available, but you need to ask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several questions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about each site: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this a reputable website, for example with ac. (= academic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or .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URL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name of the author given, and is he/she well-known in the field?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language of the text in a suitable academic style?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there any obvious errors in the text, e.g. spelling mistakes,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which suggest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 careless approach?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Practice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85725" indent="180975"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Compare these two internet texts on deforestation. Which is likely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more reliable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 (Handout task VI)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/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  <a:t>LEAD-IN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Take 2 minutes to answer the questions. Share your ideas with other students: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are your experiences so far of writing in English?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do you think academic writing 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Рисунок 3" descr="Canva - Editing and Writing on 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933056"/>
            <a:ext cx="4032448" cy="26825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Practice</a:t>
            </a:r>
            <a:b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(Handout task VII) 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VI</a:t>
            </a:r>
            <a:r>
              <a:rPr lang="uk-UA" dirty="0" smtClean="0"/>
              <a:t>І </a:t>
            </a:r>
            <a:r>
              <a:rPr lang="en-GB" dirty="0" smtClean="0"/>
              <a:t>Read the following texts and decide if you can trust the information. Give reasons for your decisions.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Home Assignment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1) </a:t>
            </a:r>
            <a:r>
              <a:rPr lang="uk-UA" dirty="0" smtClean="0"/>
              <a:t>В мережі Інтернет та н</a:t>
            </a:r>
            <a:r>
              <a:rPr lang="ru-RU" dirty="0" smtClean="0"/>
              <a:t>а </a:t>
            </a:r>
            <a:r>
              <a:rPr lang="uk-UA" dirty="0" smtClean="0"/>
              <a:t>сайтах </a:t>
            </a:r>
            <a:r>
              <a:rPr lang="uk-UA" dirty="0"/>
              <a:t>міжнародних наукових журналів або </a:t>
            </a:r>
            <a:r>
              <a:rPr lang="uk-UA" dirty="0" err="1"/>
              <a:t>наукометричних</a:t>
            </a:r>
            <a:r>
              <a:rPr lang="uk-UA" dirty="0"/>
              <a:t> баз SCOPUS чи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Science</a:t>
            </a:r>
            <a:r>
              <a:rPr lang="uk-UA" dirty="0"/>
              <a:t> знайдіть </a:t>
            </a:r>
            <a:r>
              <a:rPr lang="en-GB" dirty="0" smtClean="0"/>
              <a:t>3</a:t>
            </a:r>
            <a:r>
              <a:rPr lang="uk-UA" dirty="0" smtClean="0"/>
              <a:t> </a:t>
            </a:r>
            <a:r>
              <a:rPr lang="uk-UA" dirty="0"/>
              <a:t>статті за тематикою свого магістерського дослідження. </a:t>
            </a:r>
            <a:endParaRPr lang="uk-UA" dirty="0" smtClean="0"/>
          </a:p>
          <a:p>
            <a:pPr>
              <a:buNone/>
            </a:pPr>
            <a:r>
              <a:rPr lang="en-GB" b="1" dirty="0" smtClean="0"/>
              <a:t>	Use the table </a:t>
            </a:r>
            <a:r>
              <a:rPr lang="uk-UA" dirty="0" smtClean="0"/>
              <a:t>(</a:t>
            </a:r>
            <a:r>
              <a:rPr lang="en-GB" dirty="0" smtClean="0"/>
              <a:t>next slide) to comment on the suitability and relevance of the selected source</a:t>
            </a:r>
            <a:endParaRPr lang="uk-UA" dirty="0" smtClean="0"/>
          </a:p>
          <a:p>
            <a:pPr>
              <a:buNone/>
            </a:pPr>
            <a:r>
              <a:rPr lang="en-GB" dirty="0" smtClean="0"/>
              <a:t>2</a:t>
            </a:r>
            <a:r>
              <a:rPr lang="uk-UA" dirty="0" smtClean="0"/>
              <a:t>) </a:t>
            </a:r>
            <a:r>
              <a:rPr lang="en-GB" dirty="0" err="1" smtClean="0"/>
              <a:t>Yakhontova</a:t>
            </a:r>
            <a:r>
              <a:rPr lang="en-GB" dirty="0"/>
              <a:t>. Academic </a:t>
            </a:r>
            <a:r>
              <a:rPr lang="en-GB" dirty="0" smtClean="0"/>
              <a:t>Writing (</a:t>
            </a:r>
            <a:r>
              <a:rPr lang="uk-UA" dirty="0" smtClean="0"/>
              <a:t>базовий підручник курсу)</a:t>
            </a:r>
            <a:r>
              <a:rPr lang="en-GB" dirty="0" smtClean="0"/>
              <a:t>  </a:t>
            </a:r>
            <a:r>
              <a:rPr lang="en-GB" dirty="0"/>
              <a:t>Tasks 4-7 pages </a:t>
            </a:r>
            <a:r>
              <a:rPr lang="en-GB" dirty="0" smtClean="0"/>
              <a:t>18-22</a:t>
            </a:r>
            <a:r>
              <a:rPr lang="uk-UA" dirty="0" smtClean="0"/>
              <a:t>.</a:t>
            </a:r>
            <a:endParaRPr lang="en-GB" dirty="0" smtClean="0"/>
          </a:p>
          <a:p>
            <a:pPr>
              <a:buNone/>
            </a:pPr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488832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Course description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/>
              <a:t>You’ll learn:</a:t>
            </a:r>
          </a:p>
          <a:p>
            <a:pPr lvl="0"/>
            <a:r>
              <a:rPr lang="en-GB" dirty="0"/>
              <a:t>to understand the basic tenets of academic </a:t>
            </a:r>
            <a:r>
              <a:rPr lang="en-GB" dirty="0" smtClean="0"/>
              <a:t>writing;</a:t>
            </a:r>
            <a:endParaRPr lang="en-GB" dirty="0"/>
          </a:p>
          <a:p>
            <a:pPr lvl="0"/>
            <a:r>
              <a:rPr lang="en-GB" dirty="0"/>
              <a:t>to identify the different genres and </a:t>
            </a:r>
            <a:r>
              <a:rPr lang="en-GB" dirty="0" smtClean="0"/>
              <a:t>the expectations </a:t>
            </a:r>
            <a:r>
              <a:rPr lang="en-GB" dirty="0"/>
              <a:t>of each </a:t>
            </a:r>
            <a:r>
              <a:rPr lang="en-GB" dirty="0" smtClean="0"/>
              <a:t>one;</a:t>
            </a:r>
            <a:endParaRPr lang="en-GB" dirty="0"/>
          </a:p>
          <a:p>
            <a:pPr lvl="0"/>
            <a:r>
              <a:rPr lang="en-GB" dirty="0" smtClean="0"/>
              <a:t>to structure </a:t>
            </a:r>
            <a:r>
              <a:rPr lang="en-GB" dirty="0"/>
              <a:t>your ideas </a:t>
            </a:r>
            <a:r>
              <a:rPr lang="en-GB" dirty="0" smtClean="0"/>
              <a:t>cohesively;</a:t>
            </a:r>
            <a:endParaRPr lang="en-GB" dirty="0"/>
          </a:p>
          <a:p>
            <a:pPr lvl="0"/>
            <a:r>
              <a:rPr lang="en-GB" dirty="0" smtClean="0"/>
              <a:t>to </a:t>
            </a:r>
            <a:r>
              <a:rPr lang="en-GB" dirty="0"/>
              <a:t>avoid </a:t>
            </a:r>
            <a:r>
              <a:rPr lang="en-GB" dirty="0" smtClean="0"/>
              <a:t>plagiarism;</a:t>
            </a:r>
            <a:endParaRPr lang="en-GB" dirty="0"/>
          </a:p>
          <a:p>
            <a:r>
              <a:rPr lang="en-GB" dirty="0" smtClean="0"/>
              <a:t>to write </a:t>
            </a:r>
            <a:r>
              <a:rPr lang="en-GB" dirty="0"/>
              <a:t>references, paraphrase and summarize academic </a:t>
            </a:r>
            <a:r>
              <a:rPr lang="en-GB" dirty="0" smtClean="0"/>
              <a:t>texts; </a:t>
            </a:r>
            <a:endParaRPr lang="en-GB" dirty="0"/>
          </a:p>
          <a:p>
            <a:r>
              <a:rPr lang="en-GB" dirty="0" smtClean="0"/>
              <a:t> to organize </a:t>
            </a:r>
            <a:r>
              <a:rPr lang="en-GB" dirty="0"/>
              <a:t>and write an article abstract. 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Bahnschrift SemiBold" pitchFamily="34" charset="0"/>
              </a:rPr>
              <a:t>Course syllabus</a:t>
            </a:r>
            <a:endParaRPr lang="en-GB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/>
              <a:t> </a:t>
            </a:r>
            <a:r>
              <a:rPr lang="en-GB" b="1" dirty="0"/>
              <a:t>“Academic </a:t>
            </a:r>
            <a:r>
              <a:rPr lang="en-GB" b="1" dirty="0" smtClean="0"/>
              <a:t>Writing”</a:t>
            </a:r>
            <a:r>
              <a:rPr lang="en-GB" dirty="0"/>
              <a:t> covers the following topics </a:t>
            </a:r>
            <a:r>
              <a:rPr lang="en-GB" dirty="0" smtClean="0"/>
              <a:t>:</a:t>
            </a:r>
          </a:p>
          <a:p>
            <a:r>
              <a:rPr lang="en-GB" b="1" dirty="0" smtClean="0"/>
              <a:t>Module 1:  </a:t>
            </a:r>
            <a:r>
              <a:rPr lang="en-GB" dirty="0" smtClean="0"/>
              <a:t>Characteristics of academic writing.</a:t>
            </a:r>
            <a:endParaRPr lang="ru-RU" dirty="0" smtClean="0"/>
          </a:p>
          <a:p>
            <a:r>
              <a:rPr lang="en-GB" b="1" dirty="0" smtClean="0"/>
              <a:t>Module </a:t>
            </a:r>
            <a:r>
              <a:rPr lang="ru-RU" b="1" dirty="0" smtClean="0"/>
              <a:t>2</a:t>
            </a:r>
            <a:r>
              <a:rPr lang="en-GB" b="1" dirty="0" smtClean="0"/>
              <a:t> </a:t>
            </a:r>
            <a:r>
              <a:rPr lang="en-GB" dirty="0" smtClean="0"/>
              <a:t>Academic reading and critical thinking.</a:t>
            </a:r>
          </a:p>
          <a:p>
            <a:r>
              <a:rPr lang="en-GB" b="1" dirty="0" smtClean="0"/>
              <a:t>Module </a:t>
            </a:r>
            <a:r>
              <a:rPr lang="ru-RU" b="1" dirty="0" smtClean="0"/>
              <a:t>3</a:t>
            </a:r>
            <a:r>
              <a:rPr lang="en-GB" b="1" dirty="0" smtClean="0"/>
              <a:t>:  </a:t>
            </a:r>
            <a:r>
              <a:rPr lang="en-GB" dirty="0" smtClean="0"/>
              <a:t>Finding suitable academic sources and paraphrasing. </a:t>
            </a:r>
            <a:r>
              <a:rPr lang="ru-RU" dirty="0" smtClean="0"/>
              <a:t> 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smtClean="0"/>
              <a:t>Module 4:</a:t>
            </a:r>
            <a:r>
              <a:rPr lang="en-GB" dirty="0" smtClean="0"/>
              <a:t> Academic integrity and avoiding plagiarism.</a:t>
            </a:r>
          </a:p>
          <a:p>
            <a:r>
              <a:rPr lang="en-GB" b="1" dirty="0" smtClean="0"/>
              <a:t>Module 5:</a:t>
            </a:r>
            <a:r>
              <a:rPr lang="en-GB" dirty="0" smtClean="0"/>
              <a:t> Major English academic genres.</a:t>
            </a:r>
            <a:endParaRPr lang="en-GB" dirty="0"/>
          </a:p>
          <a:p>
            <a:r>
              <a:rPr lang="en-GB" b="1" dirty="0" smtClean="0"/>
              <a:t>Module 6:</a:t>
            </a:r>
            <a:r>
              <a:rPr lang="en-GB" dirty="0"/>
              <a:t> </a:t>
            </a:r>
            <a:r>
              <a:rPr lang="en-GB" dirty="0" smtClean="0"/>
              <a:t> English academic style and language: vocabulary.</a:t>
            </a:r>
            <a:endParaRPr lang="en-GB" dirty="0"/>
          </a:p>
          <a:p>
            <a:r>
              <a:rPr lang="en-GB" b="1" dirty="0" smtClean="0"/>
              <a:t>Module 7:</a:t>
            </a:r>
            <a:r>
              <a:rPr lang="en-GB" dirty="0" smtClean="0"/>
              <a:t>  English academic style and language: grammar.</a:t>
            </a:r>
          </a:p>
          <a:p>
            <a:r>
              <a:rPr lang="en-GB" b="1" dirty="0" smtClean="0"/>
              <a:t>Module 8:</a:t>
            </a:r>
            <a:r>
              <a:rPr lang="en-GB" dirty="0"/>
              <a:t> </a:t>
            </a:r>
            <a:r>
              <a:rPr lang="en-GB" dirty="0" smtClean="0"/>
              <a:t> Elements of academic text.</a:t>
            </a:r>
            <a:endParaRPr lang="en-GB" dirty="0"/>
          </a:p>
          <a:p>
            <a:r>
              <a:rPr lang="en-GB" b="1" dirty="0" smtClean="0"/>
              <a:t>Module 9:</a:t>
            </a:r>
            <a:r>
              <a:rPr lang="en-GB" dirty="0"/>
              <a:t> </a:t>
            </a:r>
            <a:r>
              <a:rPr lang="en-GB" dirty="0" smtClean="0"/>
              <a:t> Research papers: key characteristics.</a:t>
            </a:r>
          </a:p>
          <a:p>
            <a:r>
              <a:rPr lang="en-GB" dirty="0"/>
              <a:t> </a:t>
            </a:r>
            <a:r>
              <a:rPr lang="en-GB" b="1" dirty="0" smtClean="0"/>
              <a:t>Module 10:</a:t>
            </a:r>
            <a:r>
              <a:rPr lang="en-GB" dirty="0" smtClean="0"/>
              <a:t>  Writing research papers: structure.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Course information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Academic Writing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-12 weeks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Taught by: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Anastasiia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Belyaeva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Assistant Professor</a:t>
            </a: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Анастасія Вікторівна Бєляєва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MOODLE messages </a:t>
            </a:r>
          </a:p>
          <a:p>
            <a:pPr algn="r">
              <a:buNone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or e-mail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anabel003@i.ua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кафедра іноземних мов професійного спрямування</a:t>
            </a:r>
          </a:p>
          <a:p>
            <a:pPr algn="r">
              <a:buNone/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101 аудиторія 2 корпус </a:t>
            </a: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підручник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 MOODLE)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Яхонтова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Т.В.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англомовного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письма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ПАІС, 2003. – 218 с.</a:t>
            </a:r>
          </a:p>
          <a:p>
            <a:pPr lvl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+ additional copies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(download from MOODLE)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Bahnschrift SemiBold" pitchFamily="34" charset="0"/>
              </a:rPr>
              <a:t>Course grading</a:t>
            </a:r>
            <a:endParaRPr lang="en-GB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err="1" smtClean="0"/>
              <a:t>Moodle</a:t>
            </a:r>
            <a:r>
              <a:rPr lang="en-GB" dirty="0" smtClean="0"/>
              <a:t> course page</a:t>
            </a:r>
          </a:p>
          <a:p>
            <a:r>
              <a:rPr lang="en-GB" b="1" dirty="0" smtClean="0"/>
              <a:t>Practice</a:t>
            </a:r>
            <a:r>
              <a:rPr lang="en-GB" dirty="0" smtClean="0"/>
              <a:t> (face-to-face or remote ) classes (1 class=2 points each) 24x2=48 points</a:t>
            </a:r>
          </a:p>
          <a:p>
            <a:r>
              <a:rPr lang="en-GB" dirty="0" smtClean="0"/>
              <a:t>10 units -</a:t>
            </a:r>
            <a:r>
              <a:rPr lang="en-GB" b="1" dirty="0" smtClean="0"/>
              <a:t>10 tests </a:t>
            </a:r>
            <a:r>
              <a:rPr lang="en-GB" dirty="0" smtClean="0"/>
              <a:t>(tests 1- 1 point   (tests 7,8 - 2 points) -2  attempts. Tests=12 points</a:t>
            </a:r>
          </a:p>
          <a:p>
            <a:r>
              <a:rPr lang="en-GB" dirty="0" smtClean="0"/>
              <a:t>Practice/Class participation: 48+12=60</a:t>
            </a:r>
          </a:p>
          <a:p>
            <a:r>
              <a:rPr lang="en-GB" b="1" dirty="0" smtClean="0"/>
              <a:t>Final project/practice/Individual assignment</a:t>
            </a:r>
            <a:r>
              <a:rPr lang="en-GB" dirty="0" smtClean="0"/>
              <a:t>-20 points (submit via </a:t>
            </a:r>
            <a:r>
              <a:rPr lang="en-GB" dirty="0" err="1" smtClean="0"/>
              <a:t>Moodle</a:t>
            </a:r>
            <a:r>
              <a:rPr lang="en-GB" dirty="0" smtClean="0"/>
              <a:t>)</a:t>
            </a:r>
          </a:p>
          <a:p>
            <a:r>
              <a:rPr lang="en-GB" b="1" dirty="0" smtClean="0"/>
              <a:t>End-of-course/final test </a:t>
            </a:r>
            <a:r>
              <a:rPr lang="en-GB" dirty="0" smtClean="0"/>
              <a:t>-20 points -1 attempt  </a:t>
            </a:r>
          </a:p>
          <a:p>
            <a:pPr>
              <a:buNone/>
            </a:pPr>
            <a:r>
              <a:rPr lang="en-GB" dirty="0" smtClean="0"/>
              <a:t>Practice/Class </a:t>
            </a:r>
            <a:r>
              <a:rPr lang="en-GB" dirty="0" err="1" smtClean="0"/>
              <a:t>participation+Final</a:t>
            </a:r>
            <a:r>
              <a:rPr lang="en-GB" dirty="0" smtClean="0"/>
              <a:t> </a:t>
            </a:r>
            <a:r>
              <a:rPr lang="en-GB" dirty="0" err="1" smtClean="0"/>
              <a:t>project+Final</a:t>
            </a:r>
            <a:r>
              <a:rPr lang="en-GB" dirty="0" smtClean="0"/>
              <a:t> test=100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  <a:t/>
            </a:r>
            <a:b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</a:br>
            <a: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  <a:t>THE LANGUAGE OF SCIENCE AND ACADEMIA</a:t>
            </a:r>
            <a:br>
              <a:rPr lang="en-GB" sz="3600" b="1" dirty="0" smtClean="0">
                <a:solidFill>
                  <a:srgbClr val="C00000"/>
                </a:solidFill>
                <a:latin typeface="Bahnschrift SemiBold" pitchFamily="34" charset="0"/>
              </a:rPr>
            </a:br>
            <a:endParaRPr lang="en-GB" sz="36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If we examine the text of scientific articles it is clear that there is a generally accepted way of writing them. </a:t>
            </a:r>
          </a:p>
          <a:p>
            <a:pPr>
              <a:buNone/>
            </a:pPr>
            <a:r>
              <a:rPr lang="en-GB" dirty="0" smtClean="0"/>
              <a:t>Scientific text is precise, impersonal and objective. It typically uses the third person, the passive tense, complex terminology, and various footnoting and referencing systems.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Bahnschrift SemiBold" pitchFamily="34" charset="0"/>
              </a:rPr>
              <a:t>Some views on characteristics of  academic writing. Which do you share?</a:t>
            </a:r>
            <a:endParaRPr lang="en-GB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Academic writing is:</a:t>
            </a:r>
          </a:p>
          <a:p>
            <a:pPr indent="371475">
              <a:buNone/>
            </a:pPr>
            <a:r>
              <a:rPr lang="en-GB" dirty="0" smtClean="0"/>
              <a:t>• unnecessarily complicated</a:t>
            </a:r>
          </a:p>
          <a:p>
            <a:pPr indent="371475">
              <a:buNone/>
            </a:pPr>
            <a:r>
              <a:rPr lang="en-GB" dirty="0" smtClean="0"/>
              <a:t>• pompous, long-winded, technical</a:t>
            </a:r>
          </a:p>
          <a:p>
            <a:pPr indent="371475">
              <a:buNone/>
            </a:pPr>
            <a:r>
              <a:rPr lang="en-GB" dirty="0" smtClean="0"/>
              <a:t>• impersonal, authoritative, humourless</a:t>
            </a:r>
          </a:p>
          <a:p>
            <a:pPr indent="371475">
              <a:buNone/>
            </a:pPr>
            <a:r>
              <a:rPr lang="en-GB" dirty="0" smtClean="0"/>
              <a:t>• elitist, and excludes outsiders.</a:t>
            </a:r>
          </a:p>
          <a:p>
            <a:pPr>
              <a:buNone/>
            </a:pPr>
            <a:r>
              <a:rPr lang="en-GB" dirty="0" smtClean="0"/>
              <a:t>But it can be:</a:t>
            </a:r>
          </a:p>
          <a:p>
            <a:pPr indent="200025">
              <a:buNone/>
            </a:pPr>
            <a:r>
              <a:rPr lang="en-GB" dirty="0" smtClean="0"/>
              <a:t>• appropriate in specific circumstances</a:t>
            </a:r>
          </a:p>
          <a:p>
            <a:pPr indent="200025">
              <a:buNone/>
            </a:pPr>
            <a:r>
              <a:rPr lang="en-GB" dirty="0" smtClean="0"/>
              <a:t>• easier for non-native speakers to follow.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Bahnschrift SemiBold" pitchFamily="34" charset="0"/>
              </a:rPr>
              <a:t>Academic writing. Background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Many academic courses assess students through written assignments such as coursework (may take weeks to write) or exam answers (often have to be written in an hour or less).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Module 1 deals with: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purpose of writing tasks;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names and format of different writing tasks;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most appropriate text types for academic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work;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ways of locating appropriate electronic resources;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texts and effective reading methods;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critical thinking.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</TotalTime>
  <Words>1120</Words>
  <Application>Microsoft Office PowerPoint</Application>
  <PresentationFormat>Экран (4:3)</PresentationFormat>
  <Paragraphs>181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ACADEMIC WRITING</vt:lpstr>
      <vt:lpstr> LEAD-IN  </vt:lpstr>
      <vt:lpstr>Course description</vt:lpstr>
      <vt:lpstr>Course syllabus</vt:lpstr>
      <vt:lpstr>Course information</vt:lpstr>
      <vt:lpstr>Course grading</vt:lpstr>
      <vt:lpstr> THE LANGUAGE OF SCIENCE AND ACADEMIA </vt:lpstr>
      <vt:lpstr>Some views on characteristics of  academic writing. Which do you share?</vt:lpstr>
      <vt:lpstr>Academic writing. Background  </vt:lpstr>
      <vt:lpstr>The purpose of academic writing</vt:lpstr>
      <vt:lpstr>Common types of academic writing</vt:lpstr>
      <vt:lpstr>The format of long and short writing tasks</vt:lpstr>
      <vt:lpstr>The format of long and short writing tasks</vt:lpstr>
      <vt:lpstr>The format of long and short writing tasks. Check your understanding.</vt:lpstr>
      <vt:lpstr>Common elements of academic writing</vt:lpstr>
      <vt:lpstr>Reading: finding suitable sources</vt:lpstr>
      <vt:lpstr>Main features of academic texts</vt:lpstr>
      <vt:lpstr>Appropriate electronic resources</vt:lpstr>
      <vt:lpstr>Practice</vt:lpstr>
      <vt:lpstr>Practice  (Handout task VII) </vt:lpstr>
      <vt:lpstr>Home Assignment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Anastasiia</dc:creator>
  <cp:lastModifiedBy>Reviewer </cp:lastModifiedBy>
  <cp:revision>36</cp:revision>
  <dcterms:created xsi:type="dcterms:W3CDTF">2020-08-17T08:59:51Z</dcterms:created>
  <dcterms:modified xsi:type="dcterms:W3CDTF">2021-02-11T17:29:29Z</dcterms:modified>
</cp:coreProperties>
</file>