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  <p:sldId id="275" r:id="rId16"/>
    <p:sldId id="273" r:id="rId17"/>
    <p:sldId id="274" r:id="rId18"/>
    <p:sldId id="270" r:id="rId19"/>
    <p:sldId id="271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0AAA-732E-439B-B10A-49C48CDBEE1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2442-221C-4A07-96A5-F47BA7FFC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7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0AAA-732E-439B-B10A-49C48CDBEE1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2442-221C-4A07-96A5-F47BA7FFC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15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0AAA-732E-439B-B10A-49C48CDBEE1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2442-221C-4A07-96A5-F47BA7FFC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86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0AAA-732E-439B-B10A-49C48CDBEE1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2442-221C-4A07-96A5-F47BA7FFC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93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0AAA-732E-439B-B10A-49C48CDBEE1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2442-221C-4A07-96A5-F47BA7FFC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85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0AAA-732E-439B-B10A-49C48CDBEE1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2442-221C-4A07-96A5-F47BA7FFC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14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0AAA-732E-439B-B10A-49C48CDBEE1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2442-221C-4A07-96A5-F47BA7FFC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55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0AAA-732E-439B-B10A-49C48CDBEE1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2442-221C-4A07-96A5-F47BA7FFC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21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0AAA-732E-439B-B10A-49C48CDBEE1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2442-221C-4A07-96A5-F47BA7FFC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5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0AAA-732E-439B-B10A-49C48CDBEE1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2442-221C-4A07-96A5-F47BA7FFC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45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0AAA-732E-439B-B10A-49C48CDBEE1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2442-221C-4A07-96A5-F47BA7FFC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24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E0AAA-732E-439B-B10A-49C48CDBEE1D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72442-221C-4A07-96A5-F47BA7FFC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PR</a:t>
            </a:r>
            <a:r>
              <a:rPr lang="uk-UA" b="1" dirty="0" smtClean="0"/>
              <a:t>-комунікації в контексті становлення громадянського суспільства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sz="3600" i="1" dirty="0">
                <a:solidFill>
                  <a:srgbClr val="FF0000"/>
                </a:solidFill>
              </a:rPr>
              <a:t>Тема 2. Інституції громадянського суспільства та організація ними </a:t>
            </a:r>
            <a:r>
              <a:rPr lang="uk-UA" sz="3600" i="1" dirty="0" err="1">
                <a:solidFill>
                  <a:srgbClr val="FF0000"/>
                </a:solidFill>
              </a:rPr>
              <a:t>зв’язків</a:t>
            </a:r>
            <a:r>
              <a:rPr lang="uk-UA" sz="3600" i="1" dirty="0">
                <a:solidFill>
                  <a:srgbClr val="FF0000"/>
                </a:solidFill>
              </a:rPr>
              <a:t> з громадськістю</a:t>
            </a:r>
            <a:endParaRPr lang="ru-RU" sz="36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771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Громадянське суспільство України: сучасні практики та виклики розвитку».  Аналітична доповідь - Фонд «Демократичні ініціативи» ім. Ілька Кучері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084" y="885364"/>
            <a:ext cx="7600335" cy="543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843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Громадянське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суспільство</a:t>
            </a:r>
            <a:r>
              <a:rPr lang="ru-RU" b="1" dirty="0" smtClean="0">
                <a:solidFill>
                  <a:srgbClr val="FF0000"/>
                </a:solidFill>
              </a:rPr>
              <a:t> в </a:t>
            </a:r>
            <a:r>
              <a:rPr lang="ru-RU" b="1" dirty="0" err="1" smtClean="0">
                <a:solidFill>
                  <a:srgbClr val="FF0000"/>
                </a:solidFill>
              </a:rPr>
              <a:t>Україні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0070C0"/>
                </a:solidFill>
              </a:rPr>
              <a:t>НАЦІОНАЛЬНИЙ ІНСТИТУТ СТРАТЕГІЧНИХ </a:t>
            </a:r>
            <a:r>
              <a:rPr lang="ru-RU" sz="3600" dirty="0" smtClean="0">
                <a:solidFill>
                  <a:srgbClr val="0070C0"/>
                </a:solidFill>
              </a:rPr>
              <a:t>ДОСЛІДЖЕНЬ</a:t>
            </a:r>
          </a:p>
          <a:p>
            <a:pPr marL="0" indent="0" algn="ctr">
              <a:buNone/>
            </a:pPr>
            <a:r>
              <a:rPr lang="uk-UA" sz="3600" dirty="0">
                <a:solidFill>
                  <a:srgbClr val="0070C0"/>
                </a:solidFill>
              </a:rPr>
              <a:t>о</a:t>
            </a:r>
            <a:r>
              <a:rPr lang="uk-UA" sz="3600" dirty="0" smtClean="0">
                <a:solidFill>
                  <a:srgbClr val="0070C0"/>
                </a:solidFill>
              </a:rPr>
              <a:t>публікував у 2019 році аналітичну доповідь на тему:</a:t>
            </a:r>
            <a:endParaRPr lang="ru-RU" sz="3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uk-UA" sz="3600" b="1" i="1" dirty="0" smtClean="0">
                <a:solidFill>
                  <a:srgbClr val="FF0000"/>
                </a:solidFill>
              </a:rPr>
              <a:t>«</a:t>
            </a:r>
            <a:r>
              <a:rPr lang="ru-RU" sz="3600" b="1" i="1" dirty="0" smtClean="0">
                <a:solidFill>
                  <a:srgbClr val="FF0000"/>
                </a:solidFill>
              </a:rPr>
              <a:t>ГРОМАДЯНСЬКЕ </a:t>
            </a:r>
            <a:r>
              <a:rPr lang="ru-RU" sz="3600" b="1" i="1" dirty="0">
                <a:solidFill>
                  <a:srgbClr val="FF0000"/>
                </a:solidFill>
              </a:rPr>
              <a:t>СУСПІЛЬСТВО УКРАЇНИ:</a:t>
            </a:r>
          </a:p>
          <a:p>
            <a:pPr marL="0" indent="0" algn="ctr">
              <a:buNone/>
            </a:pPr>
            <a:r>
              <a:rPr lang="ru-RU" sz="3600" b="1" i="1" dirty="0">
                <a:solidFill>
                  <a:srgbClr val="FF0000"/>
                </a:solidFill>
              </a:rPr>
              <a:t>ПОЛІТИКА СПРИЯННЯ ТА ЗАЛУЧЕННЯ,</a:t>
            </a:r>
          </a:p>
          <a:p>
            <a:pPr marL="0" indent="0" algn="ctr">
              <a:buNone/>
            </a:pPr>
            <a:r>
              <a:rPr lang="ru-RU" sz="3600" b="1" i="1" dirty="0">
                <a:solidFill>
                  <a:srgbClr val="FF0000"/>
                </a:solidFill>
              </a:rPr>
              <a:t>ВИКЛИКИ ТА </a:t>
            </a:r>
            <a:r>
              <a:rPr lang="ru-RU" sz="3600" b="1" i="1" dirty="0" smtClean="0">
                <a:solidFill>
                  <a:srgbClr val="FF0000"/>
                </a:solidFill>
              </a:rPr>
              <a:t>ТРАНСФОРМАЦІЇ»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153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indent="0"/>
            <a:r>
              <a:rPr lang="uk-UA" sz="3100" b="1" i="1" dirty="0" smtClean="0">
                <a:solidFill>
                  <a:srgbClr val="FFFF00"/>
                </a:solidFill>
              </a:rPr>
              <a:t/>
            </a:r>
            <a:br>
              <a:rPr lang="uk-UA" sz="3100" b="1" i="1" dirty="0" smtClean="0">
                <a:solidFill>
                  <a:srgbClr val="FFFF00"/>
                </a:solidFill>
              </a:rPr>
            </a:br>
            <a:r>
              <a:rPr lang="uk-UA" sz="3100" b="1" i="1" dirty="0" smtClean="0">
                <a:solidFill>
                  <a:srgbClr val="FFFF00"/>
                </a:solidFill>
              </a:rPr>
              <a:t>«</a:t>
            </a:r>
            <a:r>
              <a:rPr lang="ru-RU" sz="3100" b="1" i="1" dirty="0">
                <a:solidFill>
                  <a:srgbClr val="FFFF00"/>
                </a:solidFill>
              </a:rPr>
              <a:t>ГРОМАДЯНСЬКЕ СУСПІЛЬСТВО УКРАЇНИ:</a:t>
            </a:r>
            <a:br>
              <a:rPr lang="ru-RU" sz="3100" b="1" i="1" dirty="0">
                <a:solidFill>
                  <a:srgbClr val="FFFF00"/>
                </a:solidFill>
              </a:rPr>
            </a:br>
            <a:r>
              <a:rPr lang="ru-RU" sz="3100" b="1" i="1" dirty="0">
                <a:solidFill>
                  <a:srgbClr val="FFFF00"/>
                </a:solidFill>
              </a:rPr>
              <a:t>ПОЛІТИКА СПРИЯННЯ ТА ЗАЛУЧЕННЯ,</a:t>
            </a:r>
            <a:br>
              <a:rPr lang="ru-RU" sz="3100" b="1" i="1" dirty="0">
                <a:solidFill>
                  <a:srgbClr val="FFFF00"/>
                </a:solidFill>
              </a:rPr>
            </a:br>
            <a:r>
              <a:rPr lang="ru-RU" sz="3100" b="1" i="1" dirty="0">
                <a:solidFill>
                  <a:srgbClr val="FFFF00"/>
                </a:solidFill>
              </a:rPr>
              <a:t>ВИКЛИКИ ТА ТРАНСФОРМАЦІЇ</a:t>
            </a:r>
            <a:r>
              <a:rPr lang="ru-RU" sz="3100" b="1" i="1" dirty="0" smtClean="0">
                <a:solidFill>
                  <a:srgbClr val="FFFF00"/>
                </a:solidFill>
              </a:rPr>
              <a:t>» : </a:t>
            </a:r>
            <a:r>
              <a:rPr lang="ru-RU" sz="3100" b="1" i="1" dirty="0" err="1" smtClean="0">
                <a:solidFill>
                  <a:srgbClr val="FFFF00"/>
                </a:solidFill>
              </a:rPr>
              <a:t>аналітична</a:t>
            </a:r>
            <a:r>
              <a:rPr lang="ru-RU" sz="3100" b="1" i="1" dirty="0" smtClean="0">
                <a:solidFill>
                  <a:srgbClr val="FFFF00"/>
                </a:solidFill>
              </a:rPr>
              <a:t> </a:t>
            </a:r>
            <a:r>
              <a:rPr lang="ru-RU" sz="3100" b="1" i="1" dirty="0" err="1" smtClean="0">
                <a:solidFill>
                  <a:srgbClr val="FFFF00"/>
                </a:solidFill>
              </a:rPr>
              <a:t>доповідь</a:t>
            </a:r>
            <a:r>
              <a:rPr lang="ru-RU" b="1" i="1" dirty="0">
                <a:solidFill>
                  <a:srgbClr val="FF0000"/>
                </a:solidFill>
              </a:rPr>
              <a:t/>
            </a:r>
            <a:br>
              <a:rPr lang="ru-RU" b="1" i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5260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600" i="1" dirty="0" err="1"/>
              <a:t>Проаналізовано</a:t>
            </a:r>
            <a:r>
              <a:rPr lang="ru-RU" sz="1600" i="1" dirty="0"/>
              <a:t> </a:t>
            </a:r>
            <a:r>
              <a:rPr lang="ru-RU" sz="1600" i="1" dirty="0" err="1"/>
              <a:t>результати</a:t>
            </a:r>
            <a:r>
              <a:rPr lang="ru-RU" sz="1600" i="1" dirty="0"/>
              <a:t> </a:t>
            </a:r>
            <a:r>
              <a:rPr lang="ru-RU" sz="1600" i="1" dirty="0" err="1"/>
              <a:t>загальнонаціональних</a:t>
            </a:r>
            <a:r>
              <a:rPr lang="ru-RU" sz="1600" i="1" dirty="0"/>
              <a:t> </a:t>
            </a:r>
            <a:r>
              <a:rPr lang="ru-RU" sz="1600" i="1" dirty="0" err="1"/>
              <a:t>опитувань</a:t>
            </a:r>
            <a:r>
              <a:rPr lang="ru-RU" sz="1600" i="1" dirty="0"/>
              <a:t> </a:t>
            </a:r>
            <a:r>
              <a:rPr lang="ru-RU" sz="1600" i="1" dirty="0" err="1" smtClean="0"/>
              <a:t>громадської</a:t>
            </a:r>
            <a:r>
              <a:rPr lang="ru-RU" sz="1600" i="1" dirty="0" smtClean="0"/>
              <a:t> думки </a:t>
            </a:r>
            <a:r>
              <a:rPr lang="ru-RU" sz="1600" i="1" dirty="0" err="1"/>
              <a:t>щодо</a:t>
            </a:r>
            <a:r>
              <a:rPr lang="ru-RU" sz="1600" i="1" dirty="0"/>
              <a:t> </a:t>
            </a:r>
            <a:r>
              <a:rPr lang="ru-RU" sz="1600" i="1" dirty="0" err="1"/>
              <a:t>сучасного</a:t>
            </a:r>
            <a:r>
              <a:rPr lang="ru-RU" sz="1600" i="1" dirty="0"/>
              <a:t> стану </a:t>
            </a:r>
            <a:r>
              <a:rPr lang="ru-RU" sz="1600" i="1" dirty="0" err="1"/>
              <a:t>розвитку</a:t>
            </a:r>
            <a:r>
              <a:rPr lang="ru-RU" sz="1600" i="1" dirty="0"/>
              <a:t> </a:t>
            </a:r>
            <a:r>
              <a:rPr lang="ru-RU" sz="1600" i="1" dirty="0" err="1"/>
              <a:t>громадянського</a:t>
            </a:r>
            <a:r>
              <a:rPr lang="ru-RU" sz="1600" i="1" dirty="0"/>
              <a:t> </a:t>
            </a:r>
            <a:r>
              <a:rPr lang="ru-RU" sz="1600" i="1" dirty="0" err="1"/>
              <a:t>суспільства</a:t>
            </a:r>
            <a:r>
              <a:rPr lang="ru-RU" sz="1600" i="1" dirty="0"/>
              <a:t> в </a:t>
            </a:r>
            <a:r>
              <a:rPr lang="ru-RU" sz="1600" i="1" dirty="0" err="1" smtClean="0"/>
              <a:t>Україні</a:t>
            </a:r>
            <a:r>
              <a:rPr lang="ru-RU" sz="1600" i="1" dirty="0" smtClean="0"/>
              <a:t>. Охарактеризовано </a:t>
            </a:r>
            <a:r>
              <a:rPr lang="ru-RU" sz="1600" i="1" dirty="0" err="1"/>
              <a:t>основні</a:t>
            </a:r>
            <a:r>
              <a:rPr lang="ru-RU" sz="1600" i="1" dirty="0"/>
              <a:t> </a:t>
            </a:r>
            <a:r>
              <a:rPr lang="ru-RU" sz="1600" i="1" dirty="0" err="1"/>
              <a:t>тенденції</a:t>
            </a:r>
            <a:r>
              <a:rPr lang="ru-RU" sz="1600" i="1" dirty="0"/>
              <a:t> </a:t>
            </a:r>
            <a:r>
              <a:rPr lang="ru-RU" sz="1600" i="1" dirty="0" err="1"/>
              <a:t>громадської</a:t>
            </a:r>
            <a:r>
              <a:rPr lang="ru-RU" sz="1600" i="1" dirty="0"/>
              <a:t> </a:t>
            </a:r>
            <a:r>
              <a:rPr lang="ru-RU" sz="1600" i="1" dirty="0" err="1"/>
              <a:t>активності</a:t>
            </a:r>
            <a:r>
              <a:rPr lang="ru-RU" sz="1600" i="1" dirty="0"/>
              <a:t>, </a:t>
            </a:r>
            <a:r>
              <a:rPr lang="ru-RU" sz="1600" i="1" dirty="0" err="1"/>
              <a:t>зокрема</a:t>
            </a:r>
            <a:r>
              <a:rPr lang="ru-RU" sz="1600" i="1" dirty="0"/>
              <a:t> </a:t>
            </a:r>
            <a:r>
              <a:rPr lang="ru-RU" sz="1600" i="1" dirty="0" err="1" smtClean="0"/>
              <a:t>розглянуто</a:t>
            </a:r>
            <a:r>
              <a:rPr lang="ru-RU" sz="1600" i="1" dirty="0" smtClean="0"/>
              <a:t> </a:t>
            </a:r>
            <a:r>
              <a:rPr lang="ru-RU" sz="1600" i="1" dirty="0" err="1"/>
              <a:t>особливості</a:t>
            </a:r>
            <a:r>
              <a:rPr lang="ru-RU" sz="1600" i="1" dirty="0"/>
              <a:t> </a:t>
            </a:r>
            <a:r>
              <a:rPr lang="ru-RU" sz="1600" i="1" dirty="0" err="1"/>
              <a:t>самоорганізації</a:t>
            </a:r>
            <a:r>
              <a:rPr lang="ru-RU" sz="1600" i="1" dirty="0"/>
              <a:t> </a:t>
            </a:r>
            <a:r>
              <a:rPr lang="ru-RU" sz="1600" i="1" dirty="0" err="1"/>
              <a:t>громадян</a:t>
            </a:r>
            <a:r>
              <a:rPr lang="ru-RU" sz="1600" i="1" dirty="0"/>
              <a:t> </a:t>
            </a:r>
            <a:r>
              <a:rPr lang="ru-RU" sz="1600" i="1" dirty="0" err="1"/>
              <a:t>під</a:t>
            </a:r>
            <a:r>
              <a:rPr lang="ru-RU" sz="1600" i="1" dirty="0"/>
              <a:t> час </a:t>
            </a:r>
            <a:r>
              <a:rPr lang="ru-RU" sz="1600" i="1" dirty="0" err="1"/>
              <a:t>виборчих</a:t>
            </a:r>
            <a:r>
              <a:rPr lang="ru-RU" sz="1600" i="1" dirty="0"/>
              <a:t> </a:t>
            </a:r>
            <a:r>
              <a:rPr lang="ru-RU" sz="1600" i="1" dirty="0" err="1"/>
              <a:t>процесів</a:t>
            </a:r>
            <a:r>
              <a:rPr lang="ru-RU" sz="1600" i="1" dirty="0"/>
              <a:t> 2019 </a:t>
            </a:r>
            <a:r>
              <a:rPr lang="ru-RU" sz="1600" i="1" dirty="0" smtClean="0"/>
              <a:t>року</a:t>
            </a:r>
            <a:r>
              <a:rPr lang="ru-RU" sz="1600" i="1" dirty="0"/>
              <a:t>. У </a:t>
            </a:r>
            <a:r>
              <a:rPr lang="ru-RU" sz="1600" i="1" dirty="0" err="1"/>
              <a:t>контексті</a:t>
            </a:r>
            <a:r>
              <a:rPr lang="ru-RU" sz="1600" i="1" dirty="0"/>
              <a:t> </a:t>
            </a:r>
            <a:r>
              <a:rPr lang="ru-RU" sz="1600" i="1" dirty="0" err="1"/>
              <a:t>проведення</a:t>
            </a:r>
            <a:r>
              <a:rPr lang="ru-RU" sz="1600" i="1" dirty="0"/>
              <a:t> </a:t>
            </a:r>
            <a:r>
              <a:rPr lang="ru-RU" sz="1600" i="1" dirty="0" err="1"/>
              <a:t>реформи</a:t>
            </a:r>
            <a:r>
              <a:rPr lang="ru-RU" sz="1600" i="1" dirty="0"/>
              <a:t> </a:t>
            </a:r>
            <a:r>
              <a:rPr lang="ru-RU" sz="1600" i="1" dirty="0" err="1"/>
              <a:t>децентралізації</a:t>
            </a:r>
            <a:r>
              <a:rPr lang="ru-RU" sz="1600" i="1" dirty="0"/>
              <a:t> </a:t>
            </a:r>
            <a:r>
              <a:rPr lang="ru-RU" sz="1600" i="1" dirty="0" err="1"/>
              <a:t>проаналізовано</a:t>
            </a:r>
            <a:r>
              <a:rPr lang="ru-RU" sz="1600" i="1" dirty="0"/>
              <a:t> </a:t>
            </a:r>
            <a:r>
              <a:rPr lang="ru-RU" sz="1600" i="1" dirty="0" err="1" smtClean="0"/>
              <a:t>сучасний</a:t>
            </a:r>
            <a:r>
              <a:rPr lang="ru-RU" sz="1600" i="1" dirty="0" smtClean="0"/>
              <a:t> стан </a:t>
            </a:r>
            <a:r>
              <a:rPr lang="ru-RU" sz="1600" i="1" dirty="0" err="1"/>
              <a:t>правової</a:t>
            </a:r>
            <a:r>
              <a:rPr lang="ru-RU" sz="1600" i="1" dirty="0"/>
              <a:t> </a:t>
            </a:r>
            <a:r>
              <a:rPr lang="ru-RU" sz="1600" i="1" dirty="0" err="1"/>
              <a:t>інституалізації</a:t>
            </a:r>
            <a:r>
              <a:rPr lang="ru-RU" sz="1600" i="1" dirty="0"/>
              <a:t> </a:t>
            </a:r>
            <a:r>
              <a:rPr lang="ru-RU" sz="1600" i="1" dirty="0" err="1"/>
              <a:t>місцевої</a:t>
            </a:r>
            <a:r>
              <a:rPr lang="ru-RU" sz="1600" i="1" dirty="0"/>
              <a:t> </a:t>
            </a:r>
            <a:r>
              <a:rPr lang="ru-RU" sz="1600" i="1" dirty="0" err="1"/>
              <a:t>демократії</a:t>
            </a:r>
            <a:r>
              <a:rPr lang="ru-RU" sz="1600" i="1" dirty="0"/>
              <a:t>, </a:t>
            </a:r>
            <a:r>
              <a:rPr lang="ru-RU" sz="1600" i="1" dirty="0" err="1"/>
              <a:t>різні</a:t>
            </a:r>
            <a:r>
              <a:rPr lang="ru-RU" sz="1600" i="1" dirty="0"/>
              <a:t> </a:t>
            </a:r>
            <a:r>
              <a:rPr lang="ru-RU" sz="1600" i="1" dirty="0" err="1"/>
              <a:t>форми</a:t>
            </a:r>
            <a:r>
              <a:rPr lang="ru-RU" sz="1600" i="1" dirty="0"/>
              <a:t> </a:t>
            </a:r>
            <a:r>
              <a:rPr lang="ru-RU" sz="1600" i="1" dirty="0" err="1" smtClean="0"/>
              <a:t>громадської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участі</a:t>
            </a:r>
            <a:r>
              <a:rPr lang="ru-RU" sz="1600" i="1" dirty="0" smtClean="0"/>
              <a:t> </a:t>
            </a:r>
            <a:r>
              <a:rPr lang="ru-RU" sz="1600" i="1" dirty="0"/>
              <a:t>в </a:t>
            </a:r>
            <a:r>
              <a:rPr lang="ru-RU" sz="1600" i="1" dirty="0" err="1"/>
              <a:t>об’єднаних</a:t>
            </a:r>
            <a:r>
              <a:rPr lang="ru-RU" sz="1600" i="1" dirty="0"/>
              <a:t> </a:t>
            </a:r>
            <a:r>
              <a:rPr lang="ru-RU" sz="1600" i="1" dirty="0" err="1"/>
              <a:t>територіальних</a:t>
            </a:r>
            <a:r>
              <a:rPr lang="ru-RU" sz="1600" i="1" dirty="0"/>
              <a:t> громадах. Наведений в </a:t>
            </a:r>
            <a:r>
              <a:rPr lang="ru-RU" sz="1600" i="1" dirty="0" err="1"/>
              <a:t>аналітичній</a:t>
            </a:r>
            <a:r>
              <a:rPr lang="ru-RU" sz="1600" i="1" dirty="0"/>
              <a:t> </a:t>
            </a:r>
            <a:r>
              <a:rPr lang="ru-RU" sz="1600" i="1" dirty="0" err="1" smtClean="0"/>
              <a:t>доповіді</a:t>
            </a:r>
            <a:r>
              <a:rPr lang="ru-RU" sz="1600" i="1" dirty="0" smtClean="0"/>
              <a:t> </a:t>
            </a:r>
            <a:r>
              <a:rPr lang="ru-RU" sz="1600" i="1" dirty="0" err="1"/>
              <a:t>комплексний</a:t>
            </a:r>
            <a:r>
              <a:rPr lang="ru-RU" sz="1600" i="1" dirty="0"/>
              <a:t> </a:t>
            </a:r>
            <a:r>
              <a:rPr lang="ru-RU" sz="1600" i="1" dirty="0" err="1"/>
              <a:t>аналіз</a:t>
            </a:r>
            <a:r>
              <a:rPr lang="ru-RU" sz="1600" i="1" dirty="0"/>
              <a:t> </a:t>
            </a:r>
            <a:r>
              <a:rPr lang="ru-RU" sz="1600" i="1" dirty="0" err="1"/>
              <a:t>політико</a:t>
            </a:r>
            <a:r>
              <a:rPr lang="ru-RU" sz="1600" i="1" dirty="0"/>
              <a:t>-правового </a:t>
            </a:r>
            <a:r>
              <a:rPr lang="ru-RU" sz="1600" i="1" dirty="0" err="1"/>
              <a:t>середовища</a:t>
            </a:r>
            <a:r>
              <a:rPr lang="ru-RU" sz="1600" i="1" dirty="0"/>
              <a:t> </a:t>
            </a:r>
            <a:r>
              <a:rPr lang="ru-RU" sz="1600" i="1" dirty="0" err="1"/>
              <a:t>вітчизняного</a:t>
            </a:r>
            <a:r>
              <a:rPr lang="ru-RU" sz="1600" i="1" dirty="0"/>
              <a:t> </a:t>
            </a:r>
            <a:r>
              <a:rPr lang="ru-RU" sz="1600" i="1" dirty="0" err="1" smtClean="0"/>
              <a:t>громадянського</a:t>
            </a:r>
            <a:r>
              <a:rPr lang="ru-RU" sz="1600" i="1" dirty="0" smtClean="0"/>
              <a:t> </a:t>
            </a:r>
            <a:r>
              <a:rPr lang="ru-RU" sz="1600" i="1" dirty="0" err="1"/>
              <a:t>суспільства</a:t>
            </a:r>
            <a:r>
              <a:rPr lang="ru-RU" sz="1600" i="1" dirty="0"/>
              <a:t>, </a:t>
            </a:r>
            <a:r>
              <a:rPr lang="ru-RU" sz="1600" i="1" dirty="0" err="1"/>
              <a:t>успішних</a:t>
            </a:r>
            <a:r>
              <a:rPr lang="ru-RU" sz="1600" i="1" dirty="0"/>
              <a:t> практик </a:t>
            </a:r>
            <a:r>
              <a:rPr lang="ru-RU" sz="1600" i="1" dirty="0" err="1"/>
              <a:t>діяльності</a:t>
            </a:r>
            <a:r>
              <a:rPr lang="ru-RU" sz="1600" i="1" dirty="0"/>
              <a:t> </a:t>
            </a:r>
            <a:r>
              <a:rPr lang="ru-RU" sz="1600" i="1" dirty="0" err="1"/>
              <a:t>благодійних</a:t>
            </a:r>
            <a:r>
              <a:rPr lang="ru-RU" sz="1600" i="1" dirty="0"/>
              <a:t> </a:t>
            </a:r>
            <a:r>
              <a:rPr lang="ru-RU" sz="1600" i="1" dirty="0" err="1" smtClean="0"/>
              <a:t>організацій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державної</a:t>
            </a:r>
            <a:r>
              <a:rPr lang="ru-RU" sz="1600" i="1" dirty="0" smtClean="0"/>
              <a:t> </a:t>
            </a:r>
            <a:r>
              <a:rPr lang="ru-RU" sz="1600" i="1" dirty="0" err="1"/>
              <a:t>фінансової</a:t>
            </a:r>
            <a:r>
              <a:rPr lang="ru-RU" sz="1600" i="1" dirty="0"/>
              <a:t> </a:t>
            </a:r>
            <a:r>
              <a:rPr lang="ru-RU" sz="1600" i="1" dirty="0" err="1"/>
              <a:t>підтримки</a:t>
            </a:r>
            <a:r>
              <a:rPr lang="ru-RU" sz="1600" i="1" dirty="0"/>
              <a:t> </a:t>
            </a:r>
            <a:r>
              <a:rPr lang="ru-RU" sz="1600" i="1" dirty="0" err="1"/>
              <a:t>громадського</a:t>
            </a:r>
            <a:r>
              <a:rPr lang="ru-RU" sz="1600" i="1" dirty="0"/>
              <a:t> сектору </a:t>
            </a:r>
            <a:r>
              <a:rPr lang="ru-RU" sz="1600" i="1" dirty="0" err="1"/>
              <a:t>надав</a:t>
            </a:r>
            <a:r>
              <a:rPr lang="ru-RU" sz="1600" i="1" dirty="0"/>
              <a:t> </a:t>
            </a:r>
            <a:r>
              <a:rPr lang="ru-RU" sz="1600" i="1" dirty="0" err="1"/>
              <a:t>можливості</a:t>
            </a:r>
            <a:r>
              <a:rPr lang="ru-RU" sz="1600" i="1" dirty="0"/>
              <a:t> </a:t>
            </a:r>
            <a:r>
              <a:rPr lang="ru-RU" sz="1600" i="1" dirty="0" err="1" smtClean="0"/>
              <a:t>виокремити</a:t>
            </a:r>
            <a:r>
              <a:rPr lang="ru-RU" sz="1600" i="1" dirty="0" smtClean="0"/>
              <a:t> </a:t>
            </a:r>
            <a:r>
              <a:rPr lang="ru-RU" sz="1600" i="1" dirty="0" err="1"/>
              <a:t>найважливіші</a:t>
            </a:r>
            <a:r>
              <a:rPr lang="ru-RU" sz="1600" i="1" dirty="0"/>
              <a:t> </a:t>
            </a:r>
            <a:r>
              <a:rPr lang="ru-RU" sz="1600" i="1" dirty="0" err="1"/>
              <a:t>пріоритети</a:t>
            </a:r>
            <a:r>
              <a:rPr lang="ru-RU" sz="1600" i="1" dirty="0"/>
              <a:t> та </a:t>
            </a:r>
            <a:r>
              <a:rPr lang="ru-RU" sz="1600" i="1" dirty="0" err="1"/>
              <a:t>завдання</a:t>
            </a:r>
            <a:r>
              <a:rPr lang="ru-RU" sz="1600" i="1" dirty="0"/>
              <a:t> </a:t>
            </a:r>
            <a:r>
              <a:rPr lang="ru-RU" sz="1600" i="1" dirty="0" err="1"/>
              <a:t>державної</a:t>
            </a:r>
            <a:r>
              <a:rPr lang="ru-RU" sz="1600" i="1" dirty="0"/>
              <a:t> </a:t>
            </a:r>
            <a:r>
              <a:rPr lang="ru-RU" sz="1600" i="1" dirty="0" err="1"/>
              <a:t>політики</a:t>
            </a:r>
            <a:r>
              <a:rPr lang="ru-RU" sz="1600" i="1" dirty="0"/>
              <a:t> </a:t>
            </a:r>
            <a:r>
              <a:rPr lang="ru-RU" sz="1600" i="1" dirty="0" err="1" smtClean="0"/>
              <a:t>щодо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сприяння</a:t>
            </a:r>
            <a:r>
              <a:rPr lang="ru-RU" sz="1600" i="1" dirty="0" smtClean="0"/>
              <a:t> </a:t>
            </a:r>
            <a:r>
              <a:rPr lang="ru-RU" sz="1600" i="1" dirty="0" err="1"/>
              <a:t>розвитку</a:t>
            </a:r>
            <a:r>
              <a:rPr lang="ru-RU" sz="1600" i="1" dirty="0"/>
              <a:t> </a:t>
            </a:r>
            <a:r>
              <a:rPr lang="ru-RU" sz="1600" i="1" dirty="0" err="1"/>
              <a:t>громадянського</a:t>
            </a:r>
            <a:r>
              <a:rPr lang="ru-RU" sz="1600" i="1" dirty="0"/>
              <a:t> </a:t>
            </a:r>
            <a:r>
              <a:rPr lang="ru-RU" sz="1600" i="1" dirty="0" err="1"/>
              <a:t>суспільства</a:t>
            </a:r>
            <a:r>
              <a:rPr lang="ru-RU" sz="1600" i="1" dirty="0"/>
              <a:t> в </a:t>
            </a:r>
            <a:r>
              <a:rPr lang="ru-RU" sz="1600" i="1" dirty="0" err="1"/>
              <a:t>Україні</a:t>
            </a:r>
            <a:r>
              <a:rPr lang="ru-RU" sz="1600" i="1" dirty="0"/>
              <a:t> в </a:t>
            </a:r>
            <a:r>
              <a:rPr lang="ru-RU" sz="1600" i="1" dirty="0" err="1"/>
              <a:t>умовах</a:t>
            </a:r>
            <a:r>
              <a:rPr lang="ru-RU" sz="1600" i="1" dirty="0"/>
              <a:t> </a:t>
            </a:r>
            <a:r>
              <a:rPr lang="ru-RU" sz="1600" i="1" dirty="0" err="1" smtClean="0"/>
              <a:t>політичного</a:t>
            </a:r>
            <a:r>
              <a:rPr lang="ru-RU" sz="1600" i="1" dirty="0" smtClean="0"/>
              <a:t> </a:t>
            </a:r>
            <a:r>
              <a:rPr lang="ru-RU" sz="1600" i="1" dirty="0"/>
              <a:t>транзиту.</a:t>
            </a:r>
          </a:p>
        </p:txBody>
      </p:sp>
      <p:pic>
        <p:nvPicPr>
          <p:cNvPr id="6146" name="Picture 2" descr="Методична розробка уроку на тему: «Громадянське суспільство»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284" y="1825625"/>
            <a:ext cx="4805516" cy="4093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523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700" u="sng" dirty="0"/>
              <a:t/>
            </a:r>
            <a:br>
              <a:rPr lang="ru-RU" sz="2700" u="sng" dirty="0"/>
            </a:br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700" u="sng" dirty="0"/>
              <a:t> </a:t>
            </a:r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700" u="sng" dirty="0"/>
              <a:t/>
            </a:r>
            <a:br>
              <a:rPr lang="ru-RU" sz="2700" u="sng" dirty="0"/>
            </a:br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700" u="sng" dirty="0"/>
              <a:t/>
            </a:r>
            <a:br>
              <a:rPr lang="ru-RU" sz="2700" u="sng" dirty="0"/>
            </a:br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200" b="1" u="sng" dirty="0" err="1">
                <a:solidFill>
                  <a:srgbClr val="002060"/>
                </a:solidFill>
              </a:rPr>
              <a:t>Основні</a:t>
            </a:r>
            <a:r>
              <a:rPr lang="ru-RU" sz="2200" b="1" u="sng" dirty="0">
                <a:solidFill>
                  <a:srgbClr val="002060"/>
                </a:solidFill>
              </a:rPr>
              <a:t> </a:t>
            </a:r>
            <a:r>
              <a:rPr lang="ru-RU" sz="2200" b="1" u="sng" dirty="0" err="1">
                <a:solidFill>
                  <a:srgbClr val="002060"/>
                </a:solidFill>
              </a:rPr>
              <a:t>законодавчі</a:t>
            </a:r>
            <a:r>
              <a:rPr lang="ru-RU" sz="2200" b="1" u="sng" dirty="0">
                <a:solidFill>
                  <a:srgbClr val="002060"/>
                </a:solidFill>
              </a:rPr>
              <a:t> </a:t>
            </a:r>
            <a:r>
              <a:rPr lang="ru-RU" sz="2200" b="1" u="sng" dirty="0" err="1">
                <a:solidFill>
                  <a:srgbClr val="002060"/>
                </a:solidFill>
              </a:rPr>
              <a:t>перешкоди</a:t>
            </a:r>
            <a:r>
              <a:rPr lang="ru-RU" sz="2200" b="1" u="sng" dirty="0">
                <a:solidFill>
                  <a:srgbClr val="002060"/>
                </a:solidFill>
              </a:rPr>
              <a:t> </a:t>
            </a:r>
            <a:r>
              <a:rPr lang="ru-RU" sz="2200" b="1" u="sng" dirty="0" err="1">
                <a:solidFill>
                  <a:srgbClr val="002060"/>
                </a:solidFill>
              </a:rPr>
              <a:t>діяльності</a:t>
            </a:r>
            <a:r>
              <a:rPr lang="ru-RU" sz="2200" b="1" u="sng" dirty="0">
                <a:solidFill>
                  <a:srgbClr val="002060"/>
                </a:solidFill>
              </a:rPr>
              <a:t> </a:t>
            </a:r>
            <a:r>
              <a:rPr lang="ru-RU" sz="2200" b="1" u="sng" dirty="0" err="1">
                <a:solidFill>
                  <a:srgbClr val="002060"/>
                </a:solidFill>
              </a:rPr>
              <a:t>громадських</a:t>
            </a:r>
            <a:r>
              <a:rPr lang="ru-RU" sz="2200" b="1" u="sng" dirty="0">
                <a:solidFill>
                  <a:srgbClr val="002060"/>
                </a:solidFill>
              </a:rPr>
              <a:t> та </a:t>
            </a:r>
            <a:r>
              <a:rPr lang="ru-RU" sz="2200" b="1" u="sng" dirty="0" err="1">
                <a:solidFill>
                  <a:srgbClr val="002060"/>
                </a:solidFill>
              </a:rPr>
              <a:t>благодійних</a:t>
            </a:r>
            <a:r>
              <a:rPr lang="ru-RU" sz="2200" b="1" u="sng" dirty="0">
                <a:solidFill>
                  <a:srgbClr val="002060"/>
                </a:solidFill>
              </a:rPr>
              <a:t> </a:t>
            </a:r>
            <a:r>
              <a:rPr lang="ru-RU" sz="2200" b="1" u="sng" dirty="0" err="1">
                <a:solidFill>
                  <a:srgbClr val="002060"/>
                </a:solidFill>
              </a:rPr>
              <a:t>організацій</a:t>
            </a:r>
            <a:r>
              <a:rPr lang="ru-RU" sz="2200" b="1" u="sng" dirty="0">
                <a:solidFill>
                  <a:srgbClr val="002060"/>
                </a:solidFill>
              </a:rPr>
              <a:t> в </a:t>
            </a:r>
            <a:r>
              <a:rPr lang="ru-RU" sz="2200" b="1" u="sng" dirty="0" err="1">
                <a:solidFill>
                  <a:srgbClr val="002060"/>
                </a:solidFill>
              </a:rPr>
              <a:t>Україні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lvl="0"/>
            <a:r>
              <a:rPr lang="ru-RU" dirty="0"/>
              <a:t>Право бути </a:t>
            </a:r>
            <a:r>
              <a:rPr lang="ru-RU" dirty="0" err="1"/>
              <a:t>засновниками</a:t>
            </a:r>
            <a:r>
              <a:rPr lang="ru-RU" dirty="0"/>
              <a:t> як </a:t>
            </a:r>
            <a:r>
              <a:rPr lang="ru-RU" dirty="0" err="1"/>
              <a:t>громадських</a:t>
            </a:r>
            <a:r>
              <a:rPr lang="ru-RU" dirty="0"/>
              <a:t>, так і </a:t>
            </a:r>
            <a:r>
              <a:rPr lang="ru-RU" dirty="0" err="1"/>
              <a:t>благодійних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надано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фізичним</a:t>
            </a:r>
            <a:r>
              <a:rPr lang="ru-RU" dirty="0"/>
              <a:t> особам. </a:t>
            </a:r>
            <a:r>
              <a:rPr lang="ru-RU" dirty="0" err="1"/>
              <a:t>Відсутність</a:t>
            </a:r>
            <a:r>
              <a:rPr lang="ru-RU" dirty="0"/>
              <a:t> у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права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громадські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гальмує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неприбуткових</a:t>
            </a:r>
            <a:r>
              <a:rPr lang="ru-RU" dirty="0"/>
              <a:t> </a:t>
            </a:r>
            <a:r>
              <a:rPr lang="ru-RU" dirty="0" err="1"/>
              <a:t>представницьких</a:t>
            </a:r>
            <a:r>
              <a:rPr lang="ru-RU" dirty="0"/>
              <a:t> </a:t>
            </a:r>
            <a:r>
              <a:rPr lang="ru-RU" dirty="0" err="1"/>
              <a:t>бізнесових</a:t>
            </a:r>
            <a:r>
              <a:rPr lang="ru-RU" dirty="0"/>
              <a:t> </a:t>
            </a:r>
            <a:r>
              <a:rPr lang="ru-RU" dirty="0" err="1"/>
              <a:t>асоціацій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 </a:t>
            </a:r>
            <a:r>
              <a:rPr lang="ru-RU" dirty="0" err="1"/>
              <a:t>розвинених</a:t>
            </a:r>
            <a:r>
              <a:rPr lang="ru-RU" dirty="0"/>
              <a:t> </a:t>
            </a:r>
            <a:r>
              <a:rPr lang="ru-RU" dirty="0" err="1"/>
              <a:t>демократичних</a:t>
            </a:r>
            <a:r>
              <a:rPr lang="ru-RU" dirty="0"/>
              <a:t> державах є </a:t>
            </a:r>
            <a:r>
              <a:rPr lang="ru-RU" dirty="0" err="1"/>
              <a:t>вагомим</a:t>
            </a:r>
            <a:r>
              <a:rPr lang="ru-RU" dirty="0"/>
              <a:t> сегментом </a:t>
            </a:r>
            <a:r>
              <a:rPr lang="ru-RU" dirty="0" err="1"/>
              <a:t>громадянського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Територія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та </a:t>
            </a:r>
            <a:r>
              <a:rPr lang="ru-RU" dirty="0" err="1"/>
              <a:t>благодійних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 на </a:t>
            </a:r>
            <a:r>
              <a:rPr lang="ru-RU" dirty="0" err="1"/>
              <a:t>законодавчому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існуванням</a:t>
            </a:r>
            <a:r>
              <a:rPr lang="ru-RU" dirty="0"/>
              <a:t> </a:t>
            </a:r>
            <a:r>
              <a:rPr lang="ru-RU" dirty="0" err="1"/>
              <a:t>територіальних</a:t>
            </a:r>
            <a:r>
              <a:rPr lang="ru-RU" dirty="0"/>
              <a:t> </a:t>
            </a:r>
            <a:r>
              <a:rPr lang="ru-RU" dirty="0" err="1"/>
              <a:t>статусів</a:t>
            </a:r>
            <a:r>
              <a:rPr lang="ru-RU" dirty="0"/>
              <a:t>.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територіального</a:t>
            </a:r>
            <a:r>
              <a:rPr lang="ru-RU" dirty="0"/>
              <a:t> статусу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громадська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заходи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у члени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мешкають</a:t>
            </a:r>
            <a:r>
              <a:rPr lang="ru-RU" dirty="0"/>
              <a:t> поза </a:t>
            </a:r>
            <a:r>
              <a:rPr lang="ru-RU" dirty="0" err="1"/>
              <a:t>місцевістю</a:t>
            </a:r>
            <a:r>
              <a:rPr lang="ru-RU" dirty="0"/>
              <a:t>, де </a:t>
            </a:r>
            <a:r>
              <a:rPr lang="ru-RU" dirty="0" err="1"/>
              <a:t>зареєстрована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У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об'єднанню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відмовлено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назва</a:t>
            </a:r>
            <a:r>
              <a:rPr lang="ru-RU" dirty="0"/>
              <a:t>, </a:t>
            </a:r>
            <a:r>
              <a:rPr lang="ru-RU" dirty="0" err="1"/>
              <a:t>статутний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подані</a:t>
            </a:r>
            <a:r>
              <a:rPr lang="ru-RU" dirty="0"/>
              <a:t> для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, </a:t>
            </a:r>
            <a:r>
              <a:rPr lang="ru-RU" dirty="0" err="1"/>
              <a:t>суперечать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органами </a:t>
            </a:r>
            <a:r>
              <a:rPr lang="ru-RU" dirty="0" err="1"/>
              <a:t>легалізації</a:t>
            </a:r>
            <a:r>
              <a:rPr lang="ru-RU" dirty="0"/>
              <a:t> </a:t>
            </a:r>
            <a:r>
              <a:rPr lang="ru-RU" dirty="0" err="1"/>
              <a:t>надто</a:t>
            </a:r>
            <a:r>
              <a:rPr lang="ru-RU" dirty="0"/>
              <a:t> широко </a:t>
            </a:r>
            <a:r>
              <a:rPr lang="ru-RU" dirty="0" err="1"/>
              <a:t>тлумачити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для </a:t>
            </a:r>
            <a:r>
              <a:rPr lang="ru-RU" dirty="0" err="1"/>
              <a:t>відмов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Додатково</a:t>
            </a:r>
            <a:r>
              <a:rPr lang="ru-RU" dirty="0"/>
              <a:t> </a:t>
            </a:r>
            <a:r>
              <a:rPr lang="ru-RU" dirty="0" err="1"/>
              <a:t>блокує</a:t>
            </a:r>
            <a:r>
              <a:rPr lang="ru-RU" dirty="0"/>
              <a:t> </a:t>
            </a:r>
            <a:r>
              <a:rPr lang="ru-RU" dirty="0" err="1"/>
              <a:t>громадську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 </a:t>
            </a:r>
            <a:r>
              <a:rPr lang="ru-RU" dirty="0" err="1"/>
              <a:t>передбачена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 про </a:t>
            </a:r>
            <a:r>
              <a:rPr lang="ru-RU" dirty="0" err="1"/>
              <a:t>адміністративні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 </a:t>
            </a:r>
            <a:r>
              <a:rPr lang="ru-RU" dirty="0" err="1"/>
              <a:t>адміністративна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об'єднанням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яке не </a:t>
            </a:r>
            <a:r>
              <a:rPr lang="ru-RU" dirty="0" err="1"/>
              <a:t>легалізоване</a:t>
            </a:r>
            <a:r>
              <a:rPr lang="ru-RU" dirty="0"/>
              <a:t> у </a:t>
            </a:r>
            <a:r>
              <a:rPr lang="ru-RU" dirty="0" err="1"/>
              <a:t>встановленому</a:t>
            </a:r>
            <a:r>
              <a:rPr lang="ru-RU" dirty="0"/>
              <a:t> законом порядку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відмовлено</a:t>
            </a:r>
            <a:r>
              <a:rPr lang="ru-RU" dirty="0"/>
              <a:t> у </a:t>
            </a:r>
            <a:r>
              <a:rPr lang="ru-RU" dirty="0" err="1"/>
              <a:t>легалізації</a:t>
            </a:r>
            <a:r>
              <a:rPr lang="ru-RU" dirty="0"/>
              <a:t>, та участь у такому </a:t>
            </a:r>
            <a:r>
              <a:rPr lang="ru-RU" dirty="0" err="1"/>
              <a:t>об'єднанні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dirty="0" err="1"/>
              <a:t>Україна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ряд </a:t>
            </a:r>
            <a:r>
              <a:rPr lang="ru-RU" sz="2400" dirty="0" err="1"/>
              <a:t>міжнародних</a:t>
            </a:r>
            <a:r>
              <a:rPr lang="ru-RU" sz="2400" dirty="0"/>
              <a:t> </a:t>
            </a:r>
            <a:r>
              <a:rPr lang="ru-RU" sz="2400" dirty="0" err="1"/>
              <a:t>зобов'язань</a:t>
            </a:r>
            <a:r>
              <a:rPr lang="ru-RU" sz="2400" dirty="0"/>
              <a:t>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забезпечення</a:t>
            </a:r>
            <a:r>
              <a:rPr lang="ru-RU" sz="2400" dirty="0"/>
              <a:t> права на свободу </a:t>
            </a:r>
            <a:r>
              <a:rPr lang="ru-RU" sz="2400" dirty="0" err="1"/>
              <a:t>об'єднання</a:t>
            </a:r>
            <a:r>
              <a:rPr lang="ru-RU" sz="2400" dirty="0"/>
              <a:t>, свободу </a:t>
            </a:r>
            <a:r>
              <a:rPr lang="ru-RU" sz="2400" dirty="0" err="1"/>
              <a:t>мирних</a:t>
            </a:r>
            <a:r>
              <a:rPr lang="ru-RU" sz="2400" dirty="0"/>
              <a:t> </a:t>
            </a:r>
            <a:r>
              <a:rPr lang="ru-RU" sz="2400" dirty="0" err="1"/>
              <a:t>зібрань</a:t>
            </a:r>
            <a:r>
              <a:rPr lang="ru-RU" sz="2400" dirty="0"/>
              <a:t> та доступу до </a:t>
            </a:r>
            <a:r>
              <a:rPr lang="ru-RU" sz="2400" dirty="0" err="1"/>
              <a:t>інформації</a:t>
            </a:r>
            <a:r>
              <a:rPr lang="ru-RU" sz="2400" dirty="0"/>
              <a:t> й </a:t>
            </a:r>
            <a:r>
              <a:rPr lang="ru-RU" sz="2400" dirty="0" err="1"/>
              <a:t>інші</a:t>
            </a:r>
            <a:r>
              <a:rPr lang="ru-RU" sz="2400" dirty="0"/>
              <a:t> як </a:t>
            </a:r>
            <a:r>
              <a:rPr lang="ru-RU" sz="2400" dirty="0" err="1"/>
              <a:t>основи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громадянського</a:t>
            </a:r>
            <a:r>
              <a:rPr lang="ru-RU" sz="2400" dirty="0"/>
              <a:t> </a:t>
            </a:r>
            <a:r>
              <a:rPr lang="ru-RU" sz="2400" dirty="0" err="1"/>
              <a:t>суспільства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7546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err="1">
                <a:solidFill>
                  <a:schemeClr val="accent2">
                    <a:lumMod val="75000"/>
                  </a:schemeClr>
                </a:solidFill>
              </a:rPr>
              <a:t>Статистичні</a:t>
            </a:r>
            <a:r>
              <a:rPr lang="ru-RU" b="1" i="1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u="sng" dirty="0" err="1">
                <a:solidFill>
                  <a:schemeClr val="accent2">
                    <a:lumMod val="75000"/>
                  </a:schemeClr>
                </a:solidFill>
              </a:rPr>
              <a:t>дані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в </a:t>
            </a:r>
            <a:r>
              <a:rPr lang="ru-RU" dirty="0" err="1">
                <a:solidFill>
                  <a:srgbClr val="7030A0"/>
                </a:solidFill>
              </a:rPr>
              <a:t>Україні</a:t>
            </a:r>
            <a:r>
              <a:rPr lang="ru-RU" dirty="0">
                <a:solidFill>
                  <a:srgbClr val="7030A0"/>
                </a:solidFill>
              </a:rPr>
              <a:t> на 10 тис. </a:t>
            </a:r>
            <a:r>
              <a:rPr lang="ru-RU" dirty="0" err="1">
                <a:solidFill>
                  <a:srgbClr val="7030A0"/>
                </a:solidFill>
              </a:rPr>
              <a:t>населення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зареєстровано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лише</a:t>
            </a:r>
            <a:r>
              <a:rPr lang="ru-RU" dirty="0">
                <a:solidFill>
                  <a:srgbClr val="7030A0"/>
                </a:solidFill>
              </a:rPr>
              <a:t> 14 </a:t>
            </a:r>
            <a:r>
              <a:rPr lang="ru-RU" dirty="0" err="1">
                <a:solidFill>
                  <a:srgbClr val="7030A0"/>
                </a:solidFill>
              </a:rPr>
              <a:t>громадських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організацій</a:t>
            </a:r>
            <a:r>
              <a:rPr lang="ru-RU" dirty="0">
                <a:solidFill>
                  <a:srgbClr val="7030A0"/>
                </a:solidFill>
              </a:rPr>
              <a:t>. В той же час, в </a:t>
            </a:r>
            <a:r>
              <a:rPr lang="ru-RU" dirty="0" err="1">
                <a:solidFill>
                  <a:srgbClr val="7030A0"/>
                </a:solidFill>
              </a:rPr>
              <a:t>Угорщині</a:t>
            </a:r>
            <a:r>
              <a:rPr lang="ru-RU" dirty="0">
                <a:solidFill>
                  <a:srgbClr val="7030A0"/>
                </a:solidFill>
              </a:rPr>
              <a:t> на 10 тис. </a:t>
            </a:r>
            <a:r>
              <a:rPr lang="ru-RU" dirty="0" err="1">
                <a:solidFill>
                  <a:srgbClr val="7030A0"/>
                </a:solidFill>
              </a:rPr>
              <a:t>населення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діють</a:t>
            </a:r>
            <a:r>
              <a:rPr lang="ru-RU" dirty="0">
                <a:solidFill>
                  <a:srgbClr val="7030A0"/>
                </a:solidFill>
              </a:rPr>
              <a:t> 46 </a:t>
            </a:r>
            <a:r>
              <a:rPr lang="ru-RU" dirty="0" err="1">
                <a:solidFill>
                  <a:srgbClr val="7030A0"/>
                </a:solidFill>
              </a:rPr>
              <a:t>організацій</a:t>
            </a:r>
            <a:r>
              <a:rPr lang="ru-RU" dirty="0">
                <a:solidFill>
                  <a:srgbClr val="7030A0"/>
                </a:solidFill>
              </a:rPr>
              <a:t>, у </a:t>
            </a:r>
            <a:r>
              <a:rPr lang="ru-RU" dirty="0" err="1">
                <a:solidFill>
                  <a:srgbClr val="7030A0"/>
                </a:solidFill>
              </a:rPr>
              <a:t>Хорватії</a:t>
            </a:r>
            <a:r>
              <a:rPr lang="ru-RU" dirty="0">
                <a:solidFill>
                  <a:srgbClr val="7030A0"/>
                </a:solidFill>
              </a:rPr>
              <a:t> — 85, а в </a:t>
            </a:r>
            <a:r>
              <a:rPr lang="ru-RU" dirty="0" err="1">
                <a:solidFill>
                  <a:srgbClr val="7030A0"/>
                </a:solidFill>
              </a:rPr>
              <a:t>Естонії</a:t>
            </a:r>
            <a:r>
              <a:rPr lang="ru-RU" dirty="0">
                <a:solidFill>
                  <a:srgbClr val="7030A0"/>
                </a:solidFill>
              </a:rPr>
              <a:t> — 201. </a:t>
            </a:r>
            <a:r>
              <a:rPr lang="ru-RU" dirty="0" err="1">
                <a:solidFill>
                  <a:srgbClr val="7030A0"/>
                </a:solidFill>
              </a:rPr>
              <a:t>Частка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громадських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організацій</a:t>
            </a:r>
            <a:r>
              <a:rPr lang="ru-RU" dirty="0">
                <a:solidFill>
                  <a:srgbClr val="7030A0"/>
                </a:solidFill>
              </a:rPr>
              <a:t> у ВВП </a:t>
            </a:r>
            <a:r>
              <a:rPr lang="ru-RU" dirty="0" err="1">
                <a:solidFill>
                  <a:srgbClr val="7030A0"/>
                </a:solidFill>
              </a:rPr>
              <a:t>України</a:t>
            </a:r>
            <a:r>
              <a:rPr lang="ru-RU" dirty="0">
                <a:solidFill>
                  <a:srgbClr val="7030A0"/>
                </a:solidFill>
              </a:rPr>
              <a:t> становить 0,24 %4, </a:t>
            </a:r>
            <a:r>
              <a:rPr lang="ru-RU" dirty="0" err="1">
                <a:solidFill>
                  <a:srgbClr val="7030A0"/>
                </a:solidFill>
              </a:rPr>
              <a:t>тоді</a:t>
            </a:r>
            <a:r>
              <a:rPr lang="ru-RU" dirty="0">
                <a:solidFill>
                  <a:srgbClr val="7030A0"/>
                </a:solidFill>
              </a:rPr>
              <a:t> як у </a:t>
            </a:r>
            <a:r>
              <a:rPr lang="ru-RU" dirty="0" err="1">
                <a:solidFill>
                  <a:srgbClr val="7030A0"/>
                </a:solidFill>
              </a:rPr>
              <a:t>Росії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цей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показник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дорівнює</a:t>
            </a:r>
            <a:r>
              <a:rPr lang="ru-RU" dirty="0">
                <a:solidFill>
                  <a:srgbClr val="7030A0"/>
                </a:solidFill>
              </a:rPr>
              <a:t> 0,5 %5, у </a:t>
            </a:r>
            <a:r>
              <a:rPr lang="ru-RU" dirty="0" err="1">
                <a:solidFill>
                  <a:srgbClr val="7030A0"/>
                </a:solidFill>
              </a:rPr>
              <a:t>Бельгії</a:t>
            </a:r>
            <a:r>
              <a:rPr lang="ru-RU" dirty="0">
                <a:solidFill>
                  <a:srgbClr val="7030A0"/>
                </a:solidFill>
              </a:rPr>
              <a:t> — 5 %, у </a:t>
            </a:r>
            <a:r>
              <a:rPr lang="ru-RU" dirty="0" err="1">
                <a:solidFill>
                  <a:srgbClr val="7030A0"/>
                </a:solidFill>
              </a:rPr>
              <a:t>Канаді</a:t>
            </a:r>
            <a:r>
              <a:rPr lang="ru-RU" dirty="0">
                <a:solidFill>
                  <a:srgbClr val="7030A0"/>
                </a:solidFill>
              </a:rPr>
              <a:t> — 7,9 %.</a:t>
            </a:r>
          </a:p>
          <a:p>
            <a:r>
              <a:rPr lang="ru-RU" dirty="0" err="1">
                <a:solidFill>
                  <a:srgbClr val="7030A0"/>
                </a:solidFill>
              </a:rPr>
              <a:t>Благодійна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діяльність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Україні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має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відносно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низький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рівень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розвитку</a:t>
            </a:r>
            <a:r>
              <a:rPr lang="ru-RU" dirty="0">
                <a:solidFill>
                  <a:srgbClr val="7030A0"/>
                </a:solidFill>
              </a:rPr>
              <a:t>. </a:t>
            </a:r>
          </a:p>
          <a:p>
            <a:r>
              <a:rPr lang="ru-RU" dirty="0" err="1">
                <a:solidFill>
                  <a:srgbClr val="7030A0"/>
                </a:solidFill>
              </a:rPr>
              <a:t>Наприклад</a:t>
            </a:r>
            <a:r>
              <a:rPr lang="ru-RU" dirty="0">
                <a:solidFill>
                  <a:srgbClr val="7030A0"/>
                </a:solidFill>
              </a:rPr>
              <a:t>, станом на 2010 </a:t>
            </a:r>
            <a:r>
              <a:rPr lang="ru-RU" dirty="0" err="1">
                <a:solidFill>
                  <a:srgbClr val="7030A0"/>
                </a:solidFill>
              </a:rPr>
              <a:t>рік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Україна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посідала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лише</a:t>
            </a:r>
            <a:r>
              <a:rPr lang="ru-RU" dirty="0">
                <a:solidFill>
                  <a:srgbClr val="7030A0"/>
                </a:solidFill>
              </a:rPr>
              <a:t> 150 </a:t>
            </a:r>
            <a:r>
              <a:rPr lang="ru-RU" dirty="0" err="1">
                <a:solidFill>
                  <a:srgbClr val="7030A0"/>
                </a:solidFill>
              </a:rPr>
              <a:t>місце</a:t>
            </a:r>
            <a:r>
              <a:rPr lang="ru-RU" dirty="0">
                <a:solidFill>
                  <a:srgbClr val="7030A0"/>
                </a:solidFill>
              </a:rPr>
              <a:t> у </a:t>
            </a:r>
            <a:r>
              <a:rPr lang="ru-RU" dirty="0" err="1">
                <a:solidFill>
                  <a:srgbClr val="7030A0"/>
                </a:solidFill>
              </a:rPr>
              <a:t>світовому</a:t>
            </a:r>
            <a:r>
              <a:rPr lang="ru-RU" dirty="0">
                <a:solidFill>
                  <a:srgbClr val="7030A0"/>
                </a:solidFill>
              </a:rPr>
              <a:t> рейтингу </a:t>
            </a:r>
            <a:r>
              <a:rPr lang="ru-RU" dirty="0" err="1">
                <a:solidFill>
                  <a:srgbClr val="7030A0"/>
                </a:solidFill>
              </a:rPr>
              <a:t>благодійності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серед</a:t>
            </a:r>
            <a:r>
              <a:rPr lang="ru-RU" dirty="0">
                <a:solidFill>
                  <a:srgbClr val="7030A0"/>
                </a:solidFill>
              </a:rPr>
              <a:t> 153 держав і, </a:t>
            </a:r>
            <a:r>
              <a:rPr lang="ru-RU" dirty="0" err="1">
                <a:solidFill>
                  <a:srgbClr val="7030A0"/>
                </a:solidFill>
              </a:rPr>
              <a:t>відповідно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останнє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місце</a:t>
            </a:r>
            <a:r>
              <a:rPr lang="ru-RU" dirty="0">
                <a:solidFill>
                  <a:srgbClr val="7030A0"/>
                </a:solidFill>
              </a:rPr>
              <a:t> з 26 держав у </a:t>
            </a:r>
            <a:r>
              <a:rPr lang="ru-RU" dirty="0" err="1">
                <a:solidFill>
                  <a:srgbClr val="7030A0"/>
                </a:solidFill>
              </a:rPr>
              <a:t>регіоні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Центральної</a:t>
            </a:r>
            <a:r>
              <a:rPr lang="ru-RU" dirty="0">
                <a:solidFill>
                  <a:srgbClr val="7030A0"/>
                </a:solidFill>
              </a:rPr>
              <a:t> та </a:t>
            </a:r>
            <a:r>
              <a:rPr lang="ru-RU" dirty="0" err="1">
                <a:solidFill>
                  <a:srgbClr val="7030A0"/>
                </a:solidFill>
              </a:rPr>
              <a:t>Східної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Європи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</a:rPr>
              <a:t>За </a:t>
            </a:r>
            <a:r>
              <a:rPr lang="ru-RU" dirty="0" err="1">
                <a:solidFill>
                  <a:srgbClr val="7030A0"/>
                </a:solidFill>
              </a:rPr>
              <a:t>даними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Всесвітньої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служби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Геллапа</a:t>
            </a:r>
            <a:r>
              <a:rPr lang="ru-RU" dirty="0">
                <a:solidFill>
                  <a:srgbClr val="7030A0"/>
                </a:solidFill>
              </a:rPr>
              <a:t>, у 2010 </a:t>
            </a:r>
            <a:r>
              <a:rPr lang="ru-RU" dirty="0" err="1">
                <a:solidFill>
                  <a:srgbClr val="7030A0"/>
                </a:solidFill>
              </a:rPr>
              <a:t>році</a:t>
            </a:r>
            <a:r>
              <a:rPr lang="ru-RU" dirty="0">
                <a:solidFill>
                  <a:srgbClr val="7030A0"/>
                </a:solidFill>
              </a:rPr>
              <a:t> 5 % </a:t>
            </a:r>
            <a:r>
              <a:rPr lang="ru-RU" dirty="0" err="1">
                <a:solidFill>
                  <a:srgbClr val="7030A0"/>
                </a:solidFill>
              </a:rPr>
              <a:t>українців</a:t>
            </a:r>
            <a:r>
              <a:rPr lang="ru-RU" dirty="0">
                <a:solidFill>
                  <a:srgbClr val="7030A0"/>
                </a:solidFill>
              </a:rPr>
              <a:t> надавали </a:t>
            </a:r>
            <a:r>
              <a:rPr lang="ru-RU" dirty="0" err="1">
                <a:solidFill>
                  <a:srgbClr val="7030A0"/>
                </a:solidFill>
              </a:rPr>
              <a:t>благодійні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пожертви</a:t>
            </a:r>
            <a:r>
              <a:rPr lang="ru-RU" dirty="0">
                <a:solidFill>
                  <a:srgbClr val="7030A0"/>
                </a:solidFill>
              </a:rPr>
              <a:t>, 19 % </a:t>
            </a:r>
            <a:r>
              <a:rPr lang="ru-RU" dirty="0" err="1">
                <a:solidFill>
                  <a:srgbClr val="7030A0"/>
                </a:solidFill>
              </a:rPr>
              <a:t>українців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допомагали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незнайомим</a:t>
            </a:r>
            <a:r>
              <a:rPr lang="ru-RU" dirty="0">
                <a:solidFill>
                  <a:srgbClr val="7030A0"/>
                </a:solidFill>
              </a:rPr>
              <a:t> людям — </a:t>
            </a:r>
            <a:r>
              <a:rPr lang="ru-RU" dirty="0" err="1">
                <a:solidFill>
                  <a:srgbClr val="7030A0"/>
                </a:solidFill>
              </a:rPr>
              <a:t>менше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допомагали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лише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мешканці</a:t>
            </a:r>
            <a:r>
              <a:rPr lang="ru-RU" dirty="0">
                <a:solidFill>
                  <a:srgbClr val="7030A0"/>
                </a:solidFill>
              </a:rPr>
              <a:t> Мадагаскару і </a:t>
            </a:r>
            <a:r>
              <a:rPr lang="ru-RU" dirty="0" err="1">
                <a:solidFill>
                  <a:srgbClr val="7030A0"/>
                </a:solidFill>
              </a:rPr>
              <a:t>Камбоджі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336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Слайдер ГП(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727586"/>
            <a:ext cx="11495651" cy="507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419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афааі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22786"/>
            <a:ext cx="11430000" cy="5919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140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121212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9768"/>
            <a:ext cx="11430000" cy="572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672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Статистичні дані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sz="1800" dirty="0" err="1"/>
              <a:t>Найголовніше</a:t>
            </a:r>
            <a:r>
              <a:rPr lang="ru-RU" sz="1800" dirty="0"/>
              <a:t> </a:t>
            </a:r>
            <a:r>
              <a:rPr lang="ru-RU" sz="1800" dirty="0" err="1"/>
              <a:t>досягнення</a:t>
            </a:r>
            <a:r>
              <a:rPr lang="ru-RU" sz="1800" dirty="0"/>
              <a:t> за 2018 </a:t>
            </a:r>
            <a:r>
              <a:rPr lang="ru-RU" sz="1800" dirty="0" err="1"/>
              <a:t>рік</a:t>
            </a:r>
            <a:r>
              <a:rPr lang="ru-RU" sz="1800" dirty="0"/>
              <a:t> – </a:t>
            </a:r>
            <a:r>
              <a:rPr lang="ru-RU" sz="1800" b="1" dirty="0" err="1"/>
              <a:t>громадянському</a:t>
            </a:r>
            <a:r>
              <a:rPr lang="ru-RU" sz="1800" b="1" dirty="0"/>
              <a:t> </a:t>
            </a:r>
            <a:r>
              <a:rPr lang="ru-RU" sz="1800" b="1" dirty="0" err="1"/>
              <a:t>суспільству</a:t>
            </a:r>
            <a:r>
              <a:rPr lang="ru-RU" sz="1800" b="1" dirty="0"/>
              <a:t> вдалось </a:t>
            </a:r>
            <a:r>
              <a:rPr lang="ru-RU" sz="1800" b="1" dirty="0" err="1"/>
              <a:t>втримати</a:t>
            </a:r>
            <a:r>
              <a:rPr lang="ru-RU" sz="1800" b="1" dirty="0"/>
              <a:t> </a:t>
            </a:r>
            <a:r>
              <a:rPr lang="ru-RU" sz="1800" b="1" dirty="0" err="1"/>
              <a:t>високий</a:t>
            </a:r>
            <a:r>
              <a:rPr lang="ru-RU" sz="1800" b="1" dirty="0"/>
              <a:t> </a:t>
            </a:r>
            <a:r>
              <a:rPr lang="ru-RU" sz="1800" b="1" dirty="0" err="1"/>
              <a:t>рівень</a:t>
            </a:r>
            <a:r>
              <a:rPr lang="ru-RU" sz="1800" b="1" dirty="0"/>
              <a:t> </a:t>
            </a:r>
            <a:r>
              <a:rPr lang="ru-RU" sz="1800" b="1" dirty="0" err="1"/>
              <a:t>довіри</a:t>
            </a:r>
            <a:r>
              <a:rPr lang="ru-RU" sz="1800" dirty="0"/>
              <a:t>, </a:t>
            </a:r>
            <a:r>
              <a:rPr lang="ru-RU" sz="1800" dirty="0" err="1"/>
              <a:t>який</a:t>
            </a:r>
            <a:r>
              <a:rPr lang="ru-RU" sz="1800" dirty="0"/>
              <a:t> ОГС </a:t>
            </a:r>
            <a:r>
              <a:rPr lang="ru-RU" sz="1800" dirty="0" err="1"/>
              <a:t>мають</a:t>
            </a:r>
            <a:r>
              <a:rPr lang="ru-RU" sz="1800" dirty="0"/>
              <a:t> з </a:t>
            </a:r>
            <a:r>
              <a:rPr lang="ru-RU" sz="1800" dirty="0" err="1"/>
              <a:t>часів</a:t>
            </a:r>
            <a:r>
              <a:rPr lang="ru-RU" sz="1800" dirty="0"/>
              <a:t> </a:t>
            </a:r>
            <a:r>
              <a:rPr lang="ru-RU" sz="1800" dirty="0" err="1"/>
              <a:t>Євромайдану</a:t>
            </a:r>
            <a:r>
              <a:rPr lang="ru-RU" sz="1800" dirty="0"/>
              <a:t>. За </a:t>
            </a:r>
            <a:r>
              <a:rPr lang="ru-RU" sz="1800" dirty="0" err="1"/>
              <a:t>даними</a:t>
            </a:r>
            <a:r>
              <a:rPr lang="ru-RU" sz="1800" dirty="0"/>
              <a:t> </a:t>
            </a:r>
            <a:r>
              <a:rPr lang="ru-RU" sz="1800" dirty="0" err="1"/>
              <a:t>дослідження</a:t>
            </a:r>
            <a:r>
              <a:rPr lang="ru-RU" sz="1800" dirty="0"/>
              <a:t> «</a:t>
            </a:r>
            <a:r>
              <a:rPr lang="ru-RU" sz="1800" dirty="0" err="1"/>
              <a:t>Довіра</a:t>
            </a:r>
            <a:r>
              <a:rPr lang="ru-RU" sz="1800" dirty="0"/>
              <a:t> </a:t>
            </a:r>
            <a:r>
              <a:rPr lang="ru-RU" sz="1800" dirty="0" err="1"/>
              <a:t>громадян</a:t>
            </a:r>
            <a:r>
              <a:rPr lang="ru-RU" sz="1800" dirty="0"/>
              <a:t> до </a:t>
            </a:r>
            <a:r>
              <a:rPr lang="ru-RU" sz="1800" dirty="0" err="1"/>
              <a:t>суспільних</a:t>
            </a:r>
            <a:r>
              <a:rPr lang="ru-RU" sz="1800" dirty="0"/>
              <a:t> </a:t>
            </a:r>
            <a:r>
              <a:rPr lang="ru-RU" sz="1800" dirty="0" err="1"/>
              <a:t>інститутів</a:t>
            </a:r>
            <a:r>
              <a:rPr lang="ru-RU" sz="1800" dirty="0"/>
              <a:t>», </a:t>
            </a:r>
            <a:r>
              <a:rPr lang="ru-RU" sz="1800" dirty="0" err="1"/>
              <a:t>проведеного</a:t>
            </a:r>
            <a:r>
              <a:rPr lang="ru-RU" sz="1800" dirty="0"/>
              <a:t> Центром </a:t>
            </a:r>
            <a:r>
              <a:rPr lang="ru-RU" sz="1800" dirty="0" err="1"/>
              <a:t>Разумкова</a:t>
            </a:r>
            <a:r>
              <a:rPr lang="ru-RU" sz="1800" dirty="0"/>
              <a:t> в </a:t>
            </a:r>
            <a:r>
              <a:rPr lang="ru-RU" sz="1800" dirty="0" err="1"/>
              <a:t>липні</a:t>
            </a:r>
            <a:r>
              <a:rPr lang="ru-RU" sz="1800" dirty="0"/>
              <a:t> 2018 року, </a:t>
            </a:r>
            <a:r>
              <a:rPr lang="ru-RU" sz="1800" dirty="0" err="1"/>
              <a:t>громадські</a:t>
            </a:r>
            <a:r>
              <a:rPr lang="ru-RU" sz="1800" dirty="0"/>
              <a:t> </a:t>
            </a:r>
            <a:r>
              <a:rPr lang="ru-RU" sz="1800" dirty="0" err="1"/>
              <a:t>організації</a:t>
            </a:r>
            <a:r>
              <a:rPr lang="ru-RU" sz="1800" dirty="0"/>
              <a:t> </a:t>
            </a:r>
            <a:r>
              <a:rPr lang="ru-RU" sz="1800" dirty="0" err="1"/>
              <a:t>мають</a:t>
            </a:r>
            <a:r>
              <a:rPr lang="ru-RU" sz="1800" dirty="0"/>
              <a:t> баланс </a:t>
            </a:r>
            <a:r>
              <a:rPr lang="ru-RU" sz="1800" dirty="0" err="1"/>
              <a:t>довіри</a:t>
            </a:r>
            <a:r>
              <a:rPr lang="ru-RU" sz="1800" dirty="0"/>
              <a:t> </a:t>
            </a:r>
            <a:r>
              <a:rPr lang="ru-RU" sz="1800" b="1" dirty="0"/>
              <a:t>+6,2</a:t>
            </a:r>
            <a:r>
              <a:rPr lang="ru-RU" sz="1800" dirty="0"/>
              <a:t>, а </a:t>
            </a:r>
            <a:r>
              <a:rPr lang="ru-RU" sz="1800" dirty="0" err="1"/>
              <a:t>волонтерські</a:t>
            </a:r>
            <a:r>
              <a:rPr lang="ru-RU" sz="1800" dirty="0"/>
              <a:t> </a:t>
            </a:r>
            <a:r>
              <a:rPr lang="ru-RU" sz="1800" dirty="0" err="1"/>
              <a:t>організації</a:t>
            </a:r>
            <a:r>
              <a:rPr lang="ru-RU" sz="1800" dirty="0"/>
              <a:t> </a:t>
            </a:r>
            <a:r>
              <a:rPr lang="ru-RU" sz="1800" b="1" dirty="0"/>
              <a:t>+44,0</a:t>
            </a:r>
            <a:r>
              <a:rPr lang="ru-RU" sz="1800" b="1" dirty="0" smtClean="0"/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err="1">
                <a:solidFill>
                  <a:schemeClr val="tx1"/>
                </a:solidFill>
              </a:rPr>
              <a:t>фоні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довіри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суспільства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політиків</a:t>
            </a:r>
            <a:r>
              <a:rPr lang="ru-RU" dirty="0">
                <a:solidFill>
                  <a:schemeClr val="tx1"/>
                </a:solidFill>
              </a:rPr>
              <a:t> (-69,7) та </a:t>
            </a:r>
            <a:r>
              <a:rPr lang="ru-RU" dirty="0" err="1">
                <a:solidFill>
                  <a:schemeClr val="tx1"/>
                </a:solidFill>
              </a:rPr>
              <a:t>державних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службовців</a:t>
            </a:r>
            <a:r>
              <a:rPr lang="ru-RU" dirty="0">
                <a:solidFill>
                  <a:schemeClr val="tx1"/>
                </a:solidFill>
              </a:rPr>
              <a:t> (-76,7), </a:t>
            </a:r>
            <a:r>
              <a:rPr lang="ru-RU" dirty="0" err="1">
                <a:solidFill>
                  <a:schemeClr val="tx1"/>
                </a:solidFill>
              </a:rPr>
              <a:t>така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довіра</a:t>
            </a:r>
            <a:r>
              <a:rPr lang="ru-RU" dirty="0">
                <a:solidFill>
                  <a:schemeClr val="tx1"/>
                </a:solidFill>
              </a:rPr>
              <a:t> людей є </a:t>
            </a:r>
            <a:r>
              <a:rPr lang="ru-RU" dirty="0" err="1">
                <a:solidFill>
                  <a:schemeClr val="tx1"/>
                </a:solidFill>
              </a:rPr>
              <a:t>надзвичайною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можливістю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громадянське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суспільство</a:t>
            </a:r>
            <a:r>
              <a:rPr lang="ru-RU" dirty="0">
                <a:solidFill>
                  <a:schemeClr val="tx1"/>
                </a:solidFill>
              </a:rPr>
              <a:t> ставало </a:t>
            </a:r>
            <a:r>
              <a:rPr lang="ru-RU" dirty="0" err="1">
                <a:solidFill>
                  <a:schemeClr val="tx1"/>
                </a:solidFill>
              </a:rPr>
              <a:t>суб’єктом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публічної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політики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Поки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цього</a:t>
            </a:r>
            <a:r>
              <a:rPr lang="ru-RU" dirty="0">
                <a:solidFill>
                  <a:schemeClr val="tx1"/>
                </a:solidFill>
              </a:rPr>
              <a:t> не сталось. Але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те, над </a:t>
            </a:r>
            <a:r>
              <a:rPr lang="ru-RU" dirty="0" err="1">
                <a:solidFill>
                  <a:schemeClr val="tx1"/>
                </a:solidFill>
              </a:rPr>
              <a:t>чим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варто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зосередитись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громадським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організаціям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майбутньому</a:t>
            </a:r>
            <a:r>
              <a:rPr lang="ru-RU" dirty="0">
                <a:solidFill>
                  <a:schemeClr val="tx1"/>
                </a:solidFill>
              </a:rPr>
              <a:t>”, – говорить </a:t>
            </a:r>
            <a:r>
              <a:rPr lang="ru-RU" b="1" dirty="0" err="1">
                <a:solidFill>
                  <a:schemeClr val="tx1"/>
                </a:solidFill>
              </a:rPr>
              <a:t>Юрій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Степанець</a:t>
            </a:r>
            <a:r>
              <a:rPr lang="ru-RU" b="1" dirty="0">
                <a:solidFill>
                  <a:schemeClr val="tx1"/>
                </a:solidFill>
              </a:rPr>
              <a:t>, </a:t>
            </a:r>
            <a:r>
              <a:rPr lang="ru-RU" dirty="0">
                <a:solidFill>
                  <a:schemeClr val="tx1"/>
                </a:solidFill>
              </a:rPr>
              <a:t>голова </a:t>
            </a:r>
            <a:r>
              <a:rPr lang="ru-RU" dirty="0" err="1">
                <a:solidFill>
                  <a:schemeClr val="tx1"/>
                </a:solidFill>
              </a:rPr>
              <a:t>правління</a:t>
            </a:r>
            <a:r>
              <a:rPr lang="ru-RU" dirty="0">
                <a:solidFill>
                  <a:schemeClr val="tx1"/>
                </a:solidFill>
              </a:rPr>
              <a:t> ГС «</a:t>
            </a:r>
            <a:r>
              <a:rPr lang="ru-RU" dirty="0" err="1">
                <a:solidFill>
                  <a:schemeClr val="tx1"/>
                </a:solidFill>
              </a:rPr>
              <a:t>Громадські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Ініціативи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».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8196" name="Picture 4" descr="12212121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688306"/>
            <a:ext cx="6172200" cy="347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635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ГРОМАДЯНСЬКЕ СУСПІЛЬСТВО УКРАЇНИ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В </a:t>
            </a:r>
            <a:r>
              <a:rPr lang="ru-RU" dirty="0" err="1">
                <a:solidFill>
                  <a:srgbClr val="0070C0"/>
                </a:solidFill>
              </a:rPr>
              <a:t>Україні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громадянське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суспільство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формується</a:t>
            </a:r>
            <a:r>
              <a:rPr lang="ru-RU" dirty="0">
                <a:solidFill>
                  <a:srgbClr val="0070C0"/>
                </a:solidFill>
              </a:rPr>
              <a:t> за </a:t>
            </a:r>
            <a:r>
              <a:rPr lang="ru-RU" dirty="0" err="1">
                <a:solidFill>
                  <a:srgbClr val="0070C0"/>
                </a:solidFill>
              </a:rPr>
              <a:t>допомогою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зв’язків</a:t>
            </a:r>
            <a:r>
              <a:rPr lang="ru-RU" dirty="0">
                <a:solidFill>
                  <a:srgbClr val="0070C0"/>
                </a:solidFill>
              </a:rPr>
              <a:t> з </a:t>
            </a:r>
            <a:r>
              <a:rPr lang="ru-RU" dirty="0" err="1">
                <a:solidFill>
                  <a:srgbClr val="0070C0"/>
                </a:solidFill>
              </a:rPr>
              <a:t>громадськістю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майже</a:t>
            </a:r>
            <a:r>
              <a:rPr lang="ru-RU" dirty="0">
                <a:solidFill>
                  <a:srgbClr val="0070C0"/>
                </a:solidFill>
              </a:rPr>
              <a:t> не </a:t>
            </a:r>
            <a:r>
              <a:rPr lang="ru-RU" dirty="0" err="1">
                <a:solidFill>
                  <a:srgbClr val="0070C0"/>
                </a:solidFill>
              </a:rPr>
              <a:t>впливає</a:t>
            </a:r>
            <a:r>
              <a:rPr lang="ru-RU" dirty="0">
                <a:solidFill>
                  <a:srgbClr val="0070C0"/>
                </a:solidFill>
              </a:rPr>
              <a:t> на </a:t>
            </a:r>
            <a:r>
              <a:rPr lang="ru-RU" dirty="0" err="1">
                <a:solidFill>
                  <a:srgbClr val="0070C0"/>
                </a:solidFill>
              </a:rPr>
              <a:t>формування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державної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політики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призводить</a:t>
            </a:r>
            <a:r>
              <a:rPr lang="ru-RU" dirty="0">
                <a:solidFill>
                  <a:srgbClr val="0070C0"/>
                </a:solidFill>
              </a:rPr>
              <a:t> до </a:t>
            </a:r>
            <a:r>
              <a:rPr lang="ru-RU" dirty="0" err="1">
                <a:solidFill>
                  <a:srgbClr val="0070C0"/>
                </a:solidFill>
              </a:rPr>
              <a:t>низького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рівня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підтримки</a:t>
            </a:r>
            <a:r>
              <a:rPr lang="ru-RU" dirty="0">
                <a:solidFill>
                  <a:srgbClr val="0070C0"/>
                </a:solidFill>
              </a:rPr>
              <a:t> й </a:t>
            </a:r>
            <a:r>
              <a:rPr lang="ru-RU" dirty="0" err="1">
                <a:solidFill>
                  <a:srgbClr val="0070C0"/>
                </a:solidFill>
              </a:rPr>
              <a:t>розуміння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тієї</a:t>
            </a:r>
            <a:r>
              <a:rPr lang="ru-RU" dirty="0">
                <a:solidFill>
                  <a:srgbClr val="0070C0"/>
                </a:solidFill>
              </a:rPr>
              <a:t> ж </a:t>
            </a:r>
            <a:r>
              <a:rPr lang="ru-RU" dirty="0" err="1">
                <a:solidFill>
                  <a:srgbClr val="0070C0"/>
                </a:solidFill>
              </a:rPr>
              <a:t>політики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ru-RU" dirty="0" err="1">
                <a:solidFill>
                  <a:srgbClr val="0070C0"/>
                </a:solidFill>
              </a:rPr>
              <a:t>Якщо</a:t>
            </a:r>
            <a:r>
              <a:rPr lang="ru-RU" dirty="0">
                <a:solidFill>
                  <a:srgbClr val="0070C0"/>
                </a:solidFill>
              </a:rPr>
              <a:t> практика </a:t>
            </a:r>
            <a:r>
              <a:rPr lang="ru-RU" dirty="0" err="1">
                <a:solidFill>
                  <a:srgbClr val="0070C0"/>
                </a:solidFill>
              </a:rPr>
              <a:t>зв’язків</a:t>
            </a:r>
            <a:r>
              <a:rPr lang="ru-RU" dirty="0">
                <a:solidFill>
                  <a:srgbClr val="0070C0"/>
                </a:solidFill>
              </a:rPr>
              <a:t> з </a:t>
            </a:r>
            <a:r>
              <a:rPr lang="ru-RU" dirty="0" err="1">
                <a:solidFill>
                  <a:srgbClr val="0070C0"/>
                </a:solidFill>
              </a:rPr>
              <a:t>громадськістю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бізнесу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чи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політики</a:t>
            </a:r>
            <a:r>
              <a:rPr lang="ru-RU" dirty="0">
                <a:solidFill>
                  <a:srgbClr val="0070C0"/>
                </a:solidFill>
              </a:rPr>
              <a:t> в </a:t>
            </a:r>
            <a:r>
              <a:rPr lang="ru-RU" dirty="0" err="1">
                <a:solidFill>
                  <a:srgbClr val="0070C0"/>
                </a:solidFill>
              </a:rPr>
              <a:t>демократичних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умовах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вивчається</a:t>
            </a:r>
            <a:r>
              <a:rPr lang="ru-RU" dirty="0">
                <a:solidFill>
                  <a:srgbClr val="0070C0"/>
                </a:solidFill>
              </a:rPr>
              <a:t> давно й </a:t>
            </a:r>
            <a:r>
              <a:rPr lang="ru-RU" dirty="0" err="1">
                <a:solidFill>
                  <a:srgbClr val="0070C0"/>
                </a:solidFill>
              </a:rPr>
              <a:t>плідно</a:t>
            </a:r>
            <a:r>
              <a:rPr lang="ru-RU" dirty="0">
                <a:solidFill>
                  <a:srgbClr val="0070C0"/>
                </a:solidFill>
              </a:rPr>
              <a:t>, то в </a:t>
            </a:r>
            <a:r>
              <a:rPr lang="ru-RU" dirty="0" err="1">
                <a:solidFill>
                  <a:srgbClr val="0070C0"/>
                </a:solidFill>
              </a:rPr>
              <a:t>перехідному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суспільстві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діяльність</a:t>
            </a:r>
            <a:r>
              <a:rPr lang="ru-RU" dirty="0">
                <a:solidFill>
                  <a:srgbClr val="0070C0"/>
                </a:solidFill>
              </a:rPr>
              <a:t> у </a:t>
            </a:r>
            <a:r>
              <a:rPr lang="ru-RU" dirty="0" err="1">
                <a:solidFill>
                  <a:srgbClr val="0070C0"/>
                </a:solidFill>
              </a:rPr>
              <a:t>зв’язках</a:t>
            </a:r>
            <a:r>
              <a:rPr lang="ru-RU" dirty="0">
                <a:solidFill>
                  <a:srgbClr val="0070C0"/>
                </a:solidFill>
              </a:rPr>
              <a:t> з </a:t>
            </a:r>
            <a:r>
              <a:rPr lang="ru-RU" dirty="0" err="1">
                <a:solidFill>
                  <a:srgbClr val="0070C0"/>
                </a:solidFill>
              </a:rPr>
              <a:t>громадськістю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ще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залишається</a:t>
            </a:r>
            <a:r>
              <a:rPr lang="ru-RU" dirty="0">
                <a:solidFill>
                  <a:srgbClr val="0070C0"/>
                </a:solidFill>
              </a:rPr>
              <a:t> мало </a:t>
            </a:r>
            <a:r>
              <a:rPr lang="ru-RU" dirty="0" err="1">
                <a:solidFill>
                  <a:srgbClr val="0070C0"/>
                </a:solidFill>
              </a:rPr>
              <a:t>вивченою</a:t>
            </a:r>
            <a:r>
              <a:rPr lang="ru-RU" dirty="0">
                <a:solidFill>
                  <a:srgbClr val="0070C0"/>
                </a:solidFill>
              </a:rPr>
              <a:t>. Особливо </a:t>
            </a:r>
            <a:r>
              <a:rPr lang="ru-RU" dirty="0" err="1">
                <a:solidFill>
                  <a:srgbClr val="0070C0"/>
                </a:solidFill>
              </a:rPr>
              <a:t>це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стосується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питань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використання</a:t>
            </a:r>
            <a:r>
              <a:rPr lang="ru-RU" dirty="0">
                <a:solidFill>
                  <a:srgbClr val="0070C0"/>
                </a:solidFill>
              </a:rPr>
              <a:t> державою </a:t>
            </a:r>
            <a:r>
              <a:rPr lang="ru-RU" dirty="0" err="1">
                <a:solidFill>
                  <a:srgbClr val="0070C0"/>
                </a:solidFill>
              </a:rPr>
              <a:t>технологій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зв’язків</a:t>
            </a:r>
            <a:r>
              <a:rPr lang="ru-RU" dirty="0">
                <a:solidFill>
                  <a:srgbClr val="0070C0"/>
                </a:solidFill>
              </a:rPr>
              <a:t> з </a:t>
            </a:r>
            <a:r>
              <a:rPr lang="ru-RU" dirty="0" err="1">
                <a:solidFill>
                  <a:srgbClr val="0070C0"/>
                </a:solidFill>
              </a:rPr>
              <a:t>громадськістю</a:t>
            </a:r>
            <a:r>
              <a:rPr lang="ru-RU" dirty="0">
                <a:solidFill>
                  <a:srgbClr val="0070C0"/>
                </a:solidFill>
              </a:rPr>
              <a:t> для </a:t>
            </a:r>
            <a:r>
              <a:rPr lang="ru-RU" dirty="0" err="1">
                <a:solidFill>
                  <a:srgbClr val="0070C0"/>
                </a:solidFill>
              </a:rPr>
              <a:t>підвищення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ефективності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політики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функцій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зв’язків</a:t>
            </a:r>
            <a:r>
              <a:rPr lang="ru-RU" dirty="0">
                <a:solidFill>
                  <a:srgbClr val="0070C0"/>
                </a:solidFill>
              </a:rPr>
              <a:t> з </a:t>
            </a:r>
            <a:r>
              <a:rPr lang="ru-RU" dirty="0" err="1">
                <a:solidFill>
                  <a:srgbClr val="0070C0"/>
                </a:solidFill>
              </a:rPr>
              <a:t>громадськістю</a:t>
            </a:r>
            <a:r>
              <a:rPr lang="ru-RU" dirty="0">
                <a:solidFill>
                  <a:srgbClr val="0070C0"/>
                </a:solidFill>
              </a:rPr>
              <a:t> на </a:t>
            </a:r>
            <a:r>
              <a:rPr lang="ru-RU" dirty="0" err="1">
                <a:solidFill>
                  <a:srgbClr val="0070C0"/>
                </a:solidFill>
              </a:rPr>
              <a:t>службі</a:t>
            </a:r>
            <a:r>
              <a:rPr lang="ru-RU" dirty="0">
                <a:solidFill>
                  <a:srgbClr val="0070C0"/>
                </a:solidFill>
              </a:rPr>
              <a:t> в </a:t>
            </a:r>
            <a:r>
              <a:rPr lang="ru-RU" dirty="0" err="1">
                <a:solidFill>
                  <a:srgbClr val="0070C0"/>
                </a:solidFill>
              </a:rPr>
              <a:t>держави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9218" name="Picture 2" descr="Державна символіка - атрибути сучасної України. Статьи компании «Интернет  магазин освещения &quot;On-Light&quot;»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4" r="472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54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 algn="ctr"/>
            <a:r>
              <a:rPr lang="ru-RU" b="1" dirty="0" err="1">
                <a:solidFill>
                  <a:srgbClr val="00B050"/>
                </a:solidFill>
              </a:rPr>
              <a:t>Інституції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громадянського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суспільства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600" dirty="0">
                <a:solidFill>
                  <a:srgbClr val="FF0000"/>
                </a:solidFill>
              </a:rPr>
              <a:t>Біла книга урядування ЄС дає таке визначення: </a:t>
            </a:r>
            <a:endParaRPr lang="uk-UA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sz="3600" dirty="0" smtClean="0">
                <a:solidFill>
                  <a:srgbClr val="0070C0"/>
                </a:solidFill>
              </a:rPr>
              <a:t>«Громадянське </a:t>
            </a:r>
            <a:r>
              <a:rPr lang="uk-UA" sz="3600" dirty="0">
                <a:solidFill>
                  <a:srgbClr val="0070C0"/>
                </a:solidFill>
              </a:rPr>
              <a:t>суспільство об'єднує переважно організації </a:t>
            </a:r>
            <a:r>
              <a:rPr lang="uk-UA" sz="3600" dirty="0" err="1">
                <a:solidFill>
                  <a:srgbClr val="0070C0"/>
                </a:solidFill>
              </a:rPr>
              <a:t>самоутворені</a:t>
            </a:r>
            <a:r>
              <a:rPr lang="uk-UA" sz="3600" dirty="0">
                <a:solidFill>
                  <a:srgbClr val="0070C0"/>
                </a:solidFill>
              </a:rPr>
              <a:t> або утворені під керівництвом, організації неурядові, професійні асоціації, </a:t>
            </a:r>
            <a:r>
              <a:rPr lang="uk-UA" sz="3600" dirty="0" err="1" smtClean="0">
                <a:solidFill>
                  <a:srgbClr val="0070C0"/>
                </a:solidFill>
              </a:rPr>
              <a:t>харитативні</a:t>
            </a:r>
            <a:r>
              <a:rPr lang="uk-UA" sz="3600" dirty="0" smtClean="0">
                <a:solidFill>
                  <a:srgbClr val="0070C0"/>
                </a:solidFill>
              </a:rPr>
              <a:t> (доброчинні), </a:t>
            </a:r>
            <a:r>
              <a:rPr lang="uk-UA" sz="3600" dirty="0">
                <a:solidFill>
                  <a:srgbClr val="0070C0"/>
                </a:solidFill>
              </a:rPr>
              <a:t>ініціативні, організації, які заохочують до соціально активного життя на рівні району і міста, часом з внеском місцевої церкви і її громади».</a:t>
            </a:r>
            <a:endParaRPr lang="ru-RU" sz="3600" dirty="0">
              <a:solidFill>
                <a:srgbClr val="0070C0"/>
              </a:solidFill>
            </a:endParaRPr>
          </a:p>
          <a:p>
            <a:r>
              <a:rPr lang="uk-UA" sz="3600" dirty="0">
                <a:solidFill>
                  <a:srgbClr val="0070C0"/>
                </a:solidFill>
              </a:rPr>
              <a:t> </a:t>
            </a:r>
            <a:endParaRPr lang="ru-RU" sz="36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543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 algn="ctr"/>
            <a:r>
              <a:rPr lang="ru-RU" b="1" dirty="0" err="1">
                <a:solidFill>
                  <a:srgbClr val="00B050"/>
                </a:solidFill>
              </a:rPr>
              <a:t>Інституції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громадянського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суспільства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sz="3200" b="1" dirty="0" err="1">
                <a:solidFill>
                  <a:srgbClr val="00B050"/>
                </a:solidFill>
              </a:rPr>
              <a:t>недержавна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err="1">
                <a:solidFill>
                  <a:srgbClr val="00B050"/>
                </a:solidFill>
              </a:rPr>
              <a:t>організація</a:t>
            </a:r>
            <a:r>
              <a:rPr lang="ru-RU" sz="3200" b="1" dirty="0">
                <a:solidFill>
                  <a:srgbClr val="00B050"/>
                </a:solidFill>
              </a:rPr>
              <a:t> (англ. NGO)</a:t>
            </a:r>
          </a:p>
          <a:p>
            <a:pPr lvl="0"/>
            <a:r>
              <a:rPr lang="ru-RU" sz="3200" b="1" dirty="0">
                <a:solidFill>
                  <a:srgbClr val="00B050"/>
                </a:solidFill>
              </a:rPr>
              <a:t>приватна </a:t>
            </a:r>
            <a:r>
              <a:rPr lang="ru-RU" sz="3200" b="1" dirty="0" err="1">
                <a:solidFill>
                  <a:srgbClr val="00B050"/>
                </a:solidFill>
              </a:rPr>
              <a:t>добровільна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err="1">
                <a:solidFill>
                  <a:srgbClr val="00B050"/>
                </a:solidFill>
              </a:rPr>
              <a:t>організація</a:t>
            </a:r>
            <a:r>
              <a:rPr lang="ru-RU" sz="3200" b="1" dirty="0">
                <a:solidFill>
                  <a:srgbClr val="00B050"/>
                </a:solidFill>
              </a:rPr>
              <a:t> (англ. PVO)</a:t>
            </a:r>
          </a:p>
          <a:p>
            <a:pPr lvl="0"/>
            <a:r>
              <a:rPr lang="ru-RU" sz="3200" b="1" dirty="0">
                <a:solidFill>
                  <a:srgbClr val="00B050"/>
                </a:solidFill>
              </a:rPr>
              <a:t>народна </a:t>
            </a:r>
            <a:r>
              <a:rPr lang="ru-RU" sz="3200" b="1" dirty="0" err="1">
                <a:solidFill>
                  <a:srgbClr val="00B050"/>
                </a:solidFill>
              </a:rPr>
              <a:t>організація</a:t>
            </a:r>
            <a:endParaRPr lang="ru-RU" sz="3200" b="1" dirty="0">
              <a:solidFill>
                <a:srgbClr val="00B050"/>
              </a:solidFill>
            </a:endParaRPr>
          </a:p>
          <a:p>
            <a:pPr lvl="0"/>
            <a:r>
              <a:rPr lang="ru-RU" sz="3200" b="1" dirty="0">
                <a:solidFill>
                  <a:srgbClr val="00B050"/>
                </a:solidFill>
              </a:rPr>
              <a:t>громада</a:t>
            </a:r>
          </a:p>
          <a:p>
            <a:pPr lvl="0"/>
            <a:r>
              <a:rPr lang="ru-RU" sz="3200" b="1" dirty="0" err="1">
                <a:solidFill>
                  <a:srgbClr val="00B050"/>
                </a:solidFill>
              </a:rPr>
              <a:t>посередницька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err="1">
                <a:solidFill>
                  <a:srgbClr val="00B050"/>
                </a:solidFill>
              </a:rPr>
              <a:t>організація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err="1">
                <a:solidFill>
                  <a:srgbClr val="00B050"/>
                </a:solidFill>
              </a:rPr>
              <a:t>волонтерів</a:t>
            </a:r>
            <a:r>
              <a:rPr lang="ru-RU" sz="3200" b="1" dirty="0">
                <a:solidFill>
                  <a:srgbClr val="00B050"/>
                </a:solidFill>
              </a:rPr>
              <a:t> та </a:t>
            </a:r>
            <a:r>
              <a:rPr lang="ru-RU" sz="3200" b="1" dirty="0" err="1">
                <a:solidFill>
                  <a:srgbClr val="00B050"/>
                </a:solidFill>
              </a:rPr>
              <a:t>позабюджетні</a:t>
            </a:r>
            <a:endParaRPr lang="ru-RU" sz="3200" b="1" dirty="0">
              <a:solidFill>
                <a:srgbClr val="00B050"/>
              </a:solidFill>
            </a:endParaRPr>
          </a:p>
          <a:p>
            <a:pPr lvl="0"/>
            <a:r>
              <a:rPr lang="ru-RU" sz="3200" b="1" dirty="0" err="1">
                <a:solidFill>
                  <a:srgbClr val="00B050"/>
                </a:solidFill>
              </a:rPr>
              <a:t>громадська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err="1">
                <a:solidFill>
                  <a:srgbClr val="00B050"/>
                </a:solidFill>
              </a:rPr>
              <a:t>фундація</a:t>
            </a:r>
            <a:endParaRPr lang="ru-RU" sz="3200" b="1" dirty="0">
              <a:solidFill>
                <a:srgbClr val="00B050"/>
              </a:solidFill>
            </a:endParaRPr>
          </a:p>
          <a:p>
            <a:pPr lvl="0"/>
            <a:r>
              <a:rPr lang="ru-RU" sz="3200" b="1" dirty="0">
                <a:solidFill>
                  <a:srgbClr val="00B050"/>
                </a:solidFill>
              </a:rPr>
              <a:t>клуби </a:t>
            </a:r>
            <a:r>
              <a:rPr lang="ru-RU" sz="3200" b="1" dirty="0" err="1">
                <a:solidFill>
                  <a:srgbClr val="00B050"/>
                </a:solidFill>
              </a:rPr>
              <a:t>місцевої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err="1">
                <a:solidFill>
                  <a:srgbClr val="00B050"/>
                </a:solidFill>
              </a:rPr>
              <a:t>громади</a:t>
            </a:r>
            <a:endParaRPr lang="ru-RU" sz="3200" b="1" dirty="0">
              <a:solidFill>
                <a:srgbClr val="00B050"/>
              </a:solidFill>
            </a:endParaRPr>
          </a:p>
          <a:p>
            <a:pPr lvl="0"/>
            <a:r>
              <a:rPr lang="ru-RU" sz="3200" b="1" dirty="0" err="1">
                <a:solidFill>
                  <a:srgbClr val="00B050"/>
                </a:solidFill>
              </a:rPr>
              <a:t>профспілка</a:t>
            </a:r>
            <a:endParaRPr lang="ru-RU" sz="3200" b="1" dirty="0">
              <a:solidFill>
                <a:srgbClr val="00B050"/>
              </a:solidFill>
            </a:endParaRPr>
          </a:p>
          <a:p>
            <a:pPr lvl="0"/>
            <a:r>
              <a:rPr lang="ru-RU" sz="3200" b="1" dirty="0" err="1">
                <a:solidFill>
                  <a:srgbClr val="00B050"/>
                </a:solidFill>
              </a:rPr>
              <a:t>об'єднання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err="1">
                <a:solidFill>
                  <a:srgbClr val="00B050"/>
                </a:solidFill>
              </a:rPr>
              <a:t>громадян</a:t>
            </a:r>
            <a:r>
              <a:rPr lang="ru-RU" sz="3200" b="1" dirty="0">
                <a:solidFill>
                  <a:srgbClr val="00B050"/>
                </a:solidFill>
              </a:rPr>
              <a:t> за культурною, </a:t>
            </a:r>
            <a:r>
              <a:rPr lang="ru-RU" sz="3200" b="1" dirty="0" err="1">
                <a:solidFill>
                  <a:srgbClr val="00B050"/>
                </a:solidFill>
              </a:rPr>
              <a:t>статевою</a:t>
            </a:r>
            <a:r>
              <a:rPr lang="ru-RU" sz="3200" b="1" dirty="0">
                <a:solidFill>
                  <a:srgbClr val="00B050"/>
                </a:solidFill>
              </a:rPr>
              <a:t> і </a:t>
            </a:r>
            <a:r>
              <a:rPr lang="ru-RU" sz="3200" b="1" dirty="0" err="1">
                <a:solidFill>
                  <a:srgbClr val="00B050"/>
                </a:solidFill>
              </a:rPr>
              <a:t>релігійною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err="1">
                <a:solidFill>
                  <a:srgbClr val="00B050"/>
                </a:solidFill>
              </a:rPr>
              <a:t>ознаками</a:t>
            </a:r>
            <a:endParaRPr lang="ru-RU" sz="3200" b="1" dirty="0">
              <a:solidFill>
                <a:srgbClr val="00B050"/>
              </a:solidFill>
            </a:endParaRPr>
          </a:p>
          <a:p>
            <a:pPr lvl="0"/>
            <a:r>
              <a:rPr lang="ru-RU" sz="3200" b="1" dirty="0" err="1">
                <a:solidFill>
                  <a:srgbClr val="00B050"/>
                </a:solidFill>
              </a:rPr>
              <a:t>харитативна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err="1">
                <a:solidFill>
                  <a:srgbClr val="00B050"/>
                </a:solidFill>
              </a:rPr>
              <a:t>організація</a:t>
            </a:r>
            <a:endParaRPr lang="ru-RU" sz="3200" b="1" dirty="0">
              <a:solidFill>
                <a:srgbClr val="00B050"/>
              </a:solidFill>
            </a:endParaRPr>
          </a:p>
          <a:p>
            <a:pPr lvl="0"/>
            <a:r>
              <a:rPr lang="ru-RU" sz="3200" b="1" dirty="0" err="1">
                <a:solidFill>
                  <a:srgbClr val="00B050"/>
                </a:solidFill>
              </a:rPr>
              <a:t>соціальні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err="1">
                <a:solidFill>
                  <a:srgbClr val="00B050"/>
                </a:solidFill>
              </a:rPr>
              <a:t>або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err="1">
                <a:solidFill>
                  <a:srgbClr val="00B050"/>
                </a:solidFill>
              </a:rPr>
              <a:t>спортивні</a:t>
            </a:r>
            <a:r>
              <a:rPr lang="ru-RU" sz="3200" b="1" dirty="0">
                <a:solidFill>
                  <a:srgbClr val="00B050"/>
                </a:solidFill>
              </a:rPr>
              <a:t> клуби</a:t>
            </a:r>
          </a:p>
          <a:p>
            <a:pPr lvl="0"/>
            <a:r>
              <a:rPr lang="ru-RU" sz="3200" b="1" dirty="0">
                <a:solidFill>
                  <a:srgbClr val="00B050"/>
                </a:solidFill>
              </a:rPr>
              <a:t>кооператив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sz="3600" b="1" dirty="0" err="1">
                <a:solidFill>
                  <a:srgbClr val="00B050"/>
                </a:solidFill>
              </a:rPr>
              <a:t>природоохоронна</a:t>
            </a:r>
            <a:r>
              <a:rPr lang="ru-RU" sz="3600" b="1" dirty="0">
                <a:solidFill>
                  <a:srgbClr val="00B050"/>
                </a:solidFill>
              </a:rPr>
              <a:t> </a:t>
            </a:r>
            <a:r>
              <a:rPr lang="ru-RU" sz="3600" b="1" dirty="0" err="1">
                <a:solidFill>
                  <a:srgbClr val="00B050"/>
                </a:solidFill>
              </a:rPr>
              <a:t>організація</a:t>
            </a:r>
            <a:endParaRPr lang="ru-RU" sz="3600" b="1" dirty="0">
              <a:solidFill>
                <a:srgbClr val="00B050"/>
              </a:solidFill>
            </a:endParaRPr>
          </a:p>
          <a:p>
            <a:pPr lvl="0"/>
            <a:r>
              <a:rPr lang="ru-RU" sz="3600" b="1" dirty="0" err="1">
                <a:solidFill>
                  <a:srgbClr val="00B050"/>
                </a:solidFill>
              </a:rPr>
              <a:t>професійна</a:t>
            </a:r>
            <a:r>
              <a:rPr lang="ru-RU" sz="3600" b="1" dirty="0">
                <a:solidFill>
                  <a:srgbClr val="00B050"/>
                </a:solidFill>
              </a:rPr>
              <a:t> </a:t>
            </a:r>
            <a:r>
              <a:rPr lang="ru-RU" sz="3600" b="1" dirty="0" err="1">
                <a:solidFill>
                  <a:srgbClr val="00B050"/>
                </a:solidFill>
              </a:rPr>
              <a:t>асоціація</a:t>
            </a:r>
            <a:endParaRPr lang="ru-RU" sz="3600" b="1" dirty="0">
              <a:solidFill>
                <a:srgbClr val="00B050"/>
              </a:solidFill>
            </a:endParaRPr>
          </a:p>
          <a:p>
            <a:pPr lvl="0"/>
            <a:r>
              <a:rPr lang="ru-RU" sz="3600" b="1" dirty="0" err="1">
                <a:solidFill>
                  <a:srgbClr val="00B050"/>
                </a:solidFill>
              </a:rPr>
              <a:t>академія</a:t>
            </a:r>
            <a:endParaRPr lang="ru-RU" sz="3600" b="1" dirty="0">
              <a:solidFill>
                <a:srgbClr val="00B050"/>
              </a:solidFill>
            </a:endParaRPr>
          </a:p>
          <a:p>
            <a:pPr lvl="0"/>
            <a:r>
              <a:rPr lang="ru-RU" sz="3600" b="1" dirty="0" err="1">
                <a:solidFill>
                  <a:srgbClr val="00B050"/>
                </a:solidFill>
              </a:rPr>
              <a:t>приватний</a:t>
            </a:r>
            <a:r>
              <a:rPr lang="ru-RU" sz="3600" b="1" dirty="0">
                <a:solidFill>
                  <a:srgbClr val="00B050"/>
                </a:solidFill>
              </a:rPr>
              <a:t> </a:t>
            </a:r>
            <a:r>
              <a:rPr lang="ru-RU" sz="3600" b="1" dirty="0" err="1">
                <a:solidFill>
                  <a:srgbClr val="00B050"/>
                </a:solidFill>
              </a:rPr>
              <a:t>бізнес</a:t>
            </a:r>
            <a:endParaRPr lang="ru-RU" sz="3600" b="1" dirty="0">
              <a:solidFill>
                <a:srgbClr val="00B050"/>
              </a:solidFill>
            </a:endParaRPr>
          </a:p>
          <a:p>
            <a:pPr lvl="0"/>
            <a:r>
              <a:rPr lang="ru-RU" sz="3600" b="1" dirty="0" err="1">
                <a:solidFill>
                  <a:srgbClr val="00B050"/>
                </a:solidFill>
              </a:rPr>
              <a:t>правничі</a:t>
            </a:r>
            <a:r>
              <a:rPr lang="ru-RU" sz="3600" b="1" dirty="0">
                <a:solidFill>
                  <a:srgbClr val="00B050"/>
                </a:solidFill>
              </a:rPr>
              <a:t> </a:t>
            </a:r>
            <a:r>
              <a:rPr lang="ru-RU" sz="3600" b="1" dirty="0" err="1">
                <a:solidFill>
                  <a:srgbClr val="00B050"/>
                </a:solidFill>
              </a:rPr>
              <a:t>інституції</a:t>
            </a:r>
            <a:endParaRPr lang="ru-RU" sz="3600" b="1" dirty="0">
              <a:solidFill>
                <a:srgbClr val="00B050"/>
              </a:solidFill>
            </a:endParaRPr>
          </a:p>
          <a:p>
            <a:pPr lvl="0"/>
            <a:r>
              <a:rPr lang="ru-RU" sz="3600" b="1" dirty="0" err="1">
                <a:solidFill>
                  <a:srgbClr val="00B050"/>
                </a:solidFill>
              </a:rPr>
              <a:t>організації</a:t>
            </a:r>
            <a:r>
              <a:rPr lang="ru-RU" sz="3600" b="1" dirty="0">
                <a:solidFill>
                  <a:srgbClr val="00B050"/>
                </a:solidFill>
              </a:rPr>
              <a:t> </a:t>
            </a:r>
            <a:r>
              <a:rPr lang="ru-RU" sz="3600" b="1" dirty="0" err="1">
                <a:solidFill>
                  <a:srgbClr val="00B050"/>
                </a:solidFill>
              </a:rPr>
              <a:t>споживачів</a:t>
            </a:r>
            <a:endParaRPr lang="ru-RU" sz="3600" b="1" dirty="0">
              <a:solidFill>
                <a:srgbClr val="00B050"/>
              </a:solidFill>
            </a:endParaRPr>
          </a:p>
          <a:p>
            <a:pPr lvl="0"/>
            <a:r>
              <a:rPr lang="ru-RU" sz="3600" b="1" dirty="0" err="1">
                <a:solidFill>
                  <a:srgbClr val="00B050"/>
                </a:solidFill>
              </a:rPr>
              <a:t>засоби</a:t>
            </a:r>
            <a:r>
              <a:rPr lang="ru-RU" sz="3600" b="1" dirty="0">
                <a:solidFill>
                  <a:srgbClr val="00B050"/>
                </a:solidFill>
              </a:rPr>
              <a:t> </a:t>
            </a:r>
            <a:r>
              <a:rPr lang="ru-RU" sz="3600" b="1" dirty="0" err="1">
                <a:solidFill>
                  <a:srgbClr val="00B050"/>
                </a:solidFill>
              </a:rPr>
              <a:t>масової</a:t>
            </a:r>
            <a:r>
              <a:rPr lang="ru-RU" sz="3600" b="1" dirty="0">
                <a:solidFill>
                  <a:srgbClr val="00B050"/>
                </a:solidFill>
              </a:rPr>
              <a:t> </a:t>
            </a:r>
            <a:r>
              <a:rPr lang="ru-RU" sz="3600" b="1" dirty="0" err="1">
                <a:solidFill>
                  <a:srgbClr val="00B050"/>
                </a:solidFill>
              </a:rPr>
              <a:t>інформації</a:t>
            </a:r>
            <a:endParaRPr lang="ru-RU" sz="3600" b="1" dirty="0">
              <a:solidFill>
                <a:srgbClr val="00B050"/>
              </a:solidFill>
            </a:endParaRPr>
          </a:p>
          <a:p>
            <a:pPr lvl="0"/>
            <a:r>
              <a:rPr lang="ru-RU" sz="3600" b="1" dirty="0" err="1">
                <a:solidFill>
                  <a:srgbClr val="00B050"/>
                </a:solidFill>
              </a:rPr>
              <a:t>добровільна</a:t>
            </a:r>
            <a:r>
              <a:rPr lang="ru-RU" sz="3600" b="1" dirty="0">
                <a:solidFill>
                  <a:srgbClr val="00B050"/>
                </a:solidFill>
              </a:rPr>
              <a:t> дружина</a:t>
            </a:r>
          </a:p>
          <a:p>
            <a:pPr lvl="0"/>
            <a:r>
              <a:rPr lang="ru-RU" sz="3600" b="1" dirty="0" err="1">
                <a:solidFill>
                  <a:srgbClr val="00B050"/>
                </a:solidFill>
              </a:rPr>
              <a:t>релігійні</a:t>
            </a:r>
            <a:r>
              <a:rPr lang="ru-RU" sz="3600" b="1" dirty="0">
                <a:solidFill>
                  <a:srgbClr val="00B050"/>
                </a:solidFill>
              </a:rPr>
              <a:t> </a:t>
            </a:r>
            <a:r>
              <a:rPr lang="ru-RU" sz="3600" b="1" dirty="0" err="1">
                <a:solidFill>
                  <a:srgbClr val="00B050"/>
                </a:solidFill>
              </a:rPr>
              <a:t>організації</a:t>
            </a:r>
            <a:endParaRPr lang="ru-RU" sz="3600" b="1" dirty="0">
              <a:solidFill>
                <a:srgbClr val="00B050"/>
              </a:solidFill>
            </a:endParaRPr>
          </a:p>
          <a:p>
            <a:pPr lvl="0"/>
            <a:r>
              <a:rPr lang="ru-RU" sz="3600" b="1" dirty="0">
                <a:solidFill>
                  <a:srgbClr val="00B050"/>
                </a:solidFill>
              </a:rPr>
              <a:t>клуби за </a:t>
            </a:r>
            <a:r>
              <a:rPr lang="ru-RU" sz="3600" b="1" dirty="0" err="1">
                <a:solidFill>
                  <a:srgbClr val="00B050"/>
                </a:solidFill>
              </a:rPr>
              <a:t>інтересами</a:t>
            </a:r>
            <a:endParaRPr lang="ru-RU" sz="3600" b="1" dirty="0">
              <a:solidFill>
                <a:srgbClr val="00B050"/>
              </a:solidFill>
            </a:endParaRPr>
          </a:p>
          <a:p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400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002060"/>
                </a:solidFill>
              </a:rPr>
              <a:t>Рівні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сформованості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громадянського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суспільства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• </a:t>
            </a:r>
            <a:r>
              <a:rPr lang="ru-RU" dirty="0" err="1">
                <a:solidFill>
                  <a:srgbClr val="FF0000"/>
                </a:solidFill>
              </a:rPr>
              <a:t>абсолютне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громадянське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суспільство</a:t>
            </a:r>
            <a:r>
              <a:rPr lang="ru-RU" dirty="0">
                <a:solidFill>
                  <a:srgbClr val="FF0000"/>
                </a:solidFill>
              </a:rPr>
              <a:t> — як </a:t>
            </a:r>
            <a:r>
              <a:rPr lang="ru-RU" dirty="0" err="1">
                <a:solidFill>
                  <a:srgbClr val="FF0000"/>
                </a:solidFill>
              </a:rPr>
              <a:t>вища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ціль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ступінь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суспільного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розвитку</a:t>
            </a:r>
            <a:r>
              <a:rPr lang="ru-RU" dirty="0">
                <a:solidFill>
                  <a:srgbClr val="FF0000"/>
                </a:solidFill>
              </a:rPr>
              <a:t>;</a:t>
            </a:r>
          </a:p>
          <a:p>
            <a:r>
              <a:rPr lang="ru-RU" dirty="0">
                <a:solidFill>
                  <a:srgbClr val="FF0000"/>
                </a:solidFill>
              </a:rPr>
              <a:t>• </a:t>
            </a:r>
            <a:r>
              <a:rPr lang="ru-RU" dirty="0" err="1">
                <a:solidFill>
                  <a:srgbClr val="FF0000"/>
                </a:solidFill>
              </a:rPr>
              <a:t>відносне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громадянське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суспільство</a:t>
            </a:r>
            <a:r>
              <a:rPr lang="ru-RU" dirty="0">
                <a:solidFill>
                  <a:srgbClr val="FF0000"/>
                </a:solidFill>
              </a:rPr>
              <a:t> — як </a:t>
            </a:r>
            <a:r>
              <a:rPr lang="ru-RU" dirty="0" err="1">
                <a:solidFill>
                  <a:srgbClr val="FF0000"/>
                </a:solidFill>
              </a:rPr>
              <a:t>потенційно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можливе</a:t>
            </a:r>
            <a:r>
              <a:rPr lang="ru-RU" dirty="0">
                <a:solidFill>
                  <a:srgbClr val="FF0000"/>
                </a:solidFill>
              </a:rPr>
              <a:t> в рамках </a:t>
            </a:r>
            <a:r>
              <a:rPr lang="ru-RU" dirty="0" err="1">
                <a:solidFill>
                  <a:srgbClr val="FF0000"/>
                </a:solidFill>
              </a:rPr>
              <a:t>існуючого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рівня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розвитку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виробничих</a:t>
            </a:r>
            <a:r>
              <a:rPr lang="ru-RU" dirty="0">
                <a:solidFill>
                  <a:srgbClr val="FF0000"/>
                </a:solidFill>
              </a:rPr>
              <a:t> сил, як </a:t>
            </a:r>
            <a:r>
              <a:rPr lang="ru-RU" dirty="0" err="1">
                <a:solidFill>
                  <a:srgbClr val="FF0000"/>
                </a:solidFill>
              </a:rPr>
              <a:t>ідеальна</a:t>
            </a:r>
            <a:r>
              <a:rPr lang="ru-RU" dirty="0">
                <a:solidFill>
                  <a:srgbClr val="FF0000"/>
                </a:solidFill>
              </a:rPr>
              <a:t> модель, де є </a:t>
            </a:r>
            <a:r>
              <a:rPr lang="ru-RU" dirty="0" err="1">
                <a:solidFill>
                  <a:srgbClr val="FF0000"/>
                </a:solidFill>
              </a:rPr>
              <a:t>умови</a:t>
            </a:r>
            <a:r>
              <a:rPr lang="ru-RU" dirty="0">
                <a:solidFill>
                  <a:srgbClr val="FF0000"/>
                </a:solidFill>
              </a:rPr>
              <a:t> для </a:t>
            </a:r>
            <a:r>
              <a:rPr lang="ru-RU" dirty="0" err="1">
                <a:solidFill>
                  <a:srgbClr val="FF0000"/>
                </a:solidFill>
              </a:rPr>
              <a:t>задоволення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певної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системи</a:t>
            </a:r>
            <a:r>
              <a:rPr lang="ru-RU" dirty="0">
                <a:solidFill>
                  <a:srgbClr val="FF0000"/>
                </a:solidFill>
              </a:rPr>
              <a:t> потреб і </a:t>
            </a:r>
            <a:r>
              <a:rPr lang="ru-RU" dirty="0" err="1">
                <a:solidFill>
                  <a:srgbClr val="FF0000"/>
                </a:solidFill>
              </a:rPr>
              <a:t>специфічних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історичних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інтересів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населення</a:t>
            </a:r>
            <a:r>
              <a:rPr lang="ru-RU" dirty="0">
                <a:solidFill>
                  <a:srgbClr val="FF0000"/>
                </a:solidFill>
              </a:rPr>
              <a:t>;</a:t>
            </a:r>
          </a:p>
          <a:p>
            <a:r>
              <a:rPr lang="ru-RU" dirty="0">
                <a:solidFill>
                  <a:srgbClr val="FF0000"/>
                </a:solidFill>
              </a:rPr>
              <a:t>• </a:t>
            </a:r>
            <a:r>
              <a:rPr lang="ru-RU" dirty="0" err="1">
                <a:solidFill>
                  <a:srgbClr val="FF0000"/>
                </a:solidFill>
              </a:rPr>
              <a:t>реальне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громадянське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суспільство</a:t>
            </a:r>
            <a:r>
              <a:rPr lang="ru-RU" dirty="0">
                <a:solidFill>
                  <a:srgbClr val="FF0000"/>
                </a:solidFill>
              </a:rPr>
              <a:t> — як конкретно-</a:t>
            </a:r>
            <a:r>
              <a:rPr lang="ru-RU" dirty="0" err="1">
                <a:solidFill>
                  <a:srgbClr val="FF0000"/>
                </a:solidFill>
              </a:rPr>
              <a:t>історична</a:t>
            </a:r>
            <a:r>
              <a:rPr lang="ru-RU" dirty="0">
                <a:solidFill>
                  <a:srgbClr val="FF0000"/>
                </a:solidFill>
              </a:rPr>
              <a:t> форма </a:t>
            </a:r>
            <a:r>
              <a:rPr lang="ru-RU" dirty="0" err="1">
                <a:solidFill>
                  <a:srgbClr val="FF0000"/>
                </a:solidFill>
              </a:rPr>
              <a:t>його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існування</a:t>
            </a:r>
            <a:r>
              <a:rPr lang="ru-RU" dirty="0">
                <a:solidFill>
                  <a:srgbClr val="FF0000"/>
                </a:solidFill>
              </a:rPr>
              <a:t> в </a:t>
            </a:r>
            <a:r>
              <a:rPr lang="ru-RU" dirty="0" err="1">
                <a:solidFill>
                  <a:srgbClr val="FF0000"/>
                </a:solidFill>
              </a:rPr>
              <a:t>одній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окремо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визначеній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країні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Слід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також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відмітити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громадянське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суспільство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утворюють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лише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вільні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рівні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індивіди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створені</a:t>
            </a:r>
            <a:r>
              <a:rPr lang="ru-RU" dirty="0">
                <a:solidFill>
                  <a:srgbClr val="FF0000"/>
                </a:solidFill>
              </a:rPr>
              <a:t> ними </a:t>
            </a:r>
            <a:r>
              <a:rPr lang="ru-RU" dirty="0" err="1">
                <a:solidFill>
                  <a:srgbClr val="FF0000"/>
                </a:solidFill>
              </a:rPr>
              <a:t>добровільні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асоціації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зорієнтовані</a:t>
            </a:r>
            <a:r>
              <a:rPr lang="ru-RU" dirty="0">
                <a:solidFill>
                  <a:srgbClr val="FF0000"/>
                </a:solidFill>
              </a:rPr>
              <a:t> на </a:t>
            </a:r>
            <a:r>
              <a:rPr lang="ru-RU" dirty="0" err="1">
                <a:solidFill>
                  <a:srgbClr val="FF0000"/>
                </a:solidFill>
              </a:rPr>
              <a:t>громадські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справи</a:t>
            </a:r>
            <a:r>
              <a:rPr lang="ru-RU" dirty="0">
                <a:solidFill>
                  <a:srgbClr val="FF0000"/>
                </a:solidFill>
              </a:rPr>
              <a:t>, а </a:t>
            </a:r>
            <a:r>
              <a:rPr lang="ru-RU" dirty="0" err="1">
                <a:solidFill>
                  <a:srgbClr val="FF0000"/>
                </a:solidFill>
              </a:rPr>
              <a:t>також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вільна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преса</a:t>
            </a:r>
            <a:r>
              <a:rPr lang="ru-RU" dirty="0">
                <a:solidFill>
                  <a:srgbClr val="FF0000"/>
                </a:solidFill>
              </a:rPr>
              <a:t> як </a:t>
            </a:r>
            <a:r>
              <a:rPr lang="ru-RU" dirty="0" err="1">
                <a:solidFill>
                  <a:srgbClr val="FF0000"/>
                </a:solidFill>
              </a:rPr>
              <a:t>засіб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комунікації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самовираження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1026" name="Picture 2" descr="Презентація на тему Громадянське суспільство (варіант 3) — готові шкільні  презентації | GDZ4YOU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452" y="1825625"/>
            <a:ext cx="504394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552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>
                <a:solidFill>
                  <a:srgbClr val="C00000"/>
                </a:solidFill>
              </a:rPr>
              <a:t>Принципи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громадянського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суспільства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які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реалізуються</a:t>
            </a:r>
            <a:r>
              <a:rPr lang="ru-RU" b="1" dirty="0" smtClean="0">
                <a:solidFill>
                  <a:srgbClr val="C00000"/>
                </a:solidFill>
              </a:rPr>
              <a:t> за </a:t>
            </a:r>
            <a:r>
              <a:rPr lang="ru-RU" b="1" dirty="0" err="1" smtClean="0">
                <a:solidFill>
                  <a:srgbClr val="C00000"/>
                </a:solidFill>
              </a:rPr>
              <a:t>допомогою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паблік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рилейшнз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•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економічний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і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політичний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плюралізм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•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особиста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свобода,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•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публічність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і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загальна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поінформованість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•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справедливість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і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суворе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дотримання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законів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• верховенство права в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усіх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сферах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суспільного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життя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;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відповідальність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перед законом як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державних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органів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, так і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громадських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організацій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громадян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•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підзаконність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державної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влади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обмеженість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сфери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її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діяльності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невтручання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держави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у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справи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</a:rPr>
              <a:t>громадянського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суспільства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охорона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державою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невід'ємних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природних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прав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людини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громадянських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свобод,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що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з них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випливають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;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визнання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пріоритетності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прав та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інтересів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особи,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непорушності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її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честі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гідності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гарантування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умов для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їх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захисту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рівність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закону для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всіх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і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рівність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усіх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перед законом;</a:t>
            </a:r>
          </a:p>
          <a:p>
            <a:pPr marL="0" indent="0">
              <a:buNone/>
            </a:pPr>
            <a:endParaRPr lang="ru-RU" sz="33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2445" y="1690689"/>
            <a:ext cx="5013789" cy="43954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3800" dirty="0" smtClean="0">
                <a:solidFill>
                  <a:schemeClr val="accent6">
                    <a:lumMod val="50000"/>
                  </a:schemeClr>
                </a:solidFill>
              </a:rPr>
              <a:t>•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взаємна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відповідальність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держави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і особи,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правова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відповідальність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офіційних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осіб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за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дії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які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вони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чинять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від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імені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держави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•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поділ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влади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законодавчу,виконавчу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і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судову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їх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взаємна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урівноваженість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і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відкритість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•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незалежність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судів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суддів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наявність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ефективної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системи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захисту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•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наявність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ефективних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форм контролю за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дотриманням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законів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інших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нормативно-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юридичних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 err="1">
                <a:solidFill>
                  <a:schemeClr val="accent6">
                    <a:lumMod val="50000"/>
                  </a:schemeClr>
                </a:solidFill>
              </a:rPr>
              <a:t>актів</a:t>
            </a:r>
            <a:r>
              <a:rPr lang="ru-RU" sz="38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Громадянське суспільство в умовах пандемії коронавірусу COVID-19: виклики  та перспективи розвитку | Національний інститут стратегічних досліджен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122" y="4342171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41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err="1" smtClean="0">
                <a:solidFill>
                  <a:srgbClr val="0070C0"/>
                </a:solidFill>
              </a:rPr>
              <a:t>Функції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громадянського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суспільства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що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реалізуються</a:t>
            </a:r>
            <a:r>
              <a:rPr lang="ru-RU" b="1" dirty="0" smtClean="0">
                <a:solidFill>
                  <a:srgbClr val="0070C0"/>
                </a:solidFill>
              </a:rPr>
              <a:t> і за </a:t>
            </a:r>
            <a:r>
              <a:rPr lang="ru-RU" b="1" dirty="0" err="1" smtClean="0">
                <a:solidFill>
                  <a:srgbClr val="0070C0"/>
                </a:solidFill>
              </a:rPr>
              <a:t>допомогою</a:t>
            </a:r>
            <a:r>
              <a:rPr lang="en-US" b="1" dirty="0" smtClean="0">
                <a:solidFill>
                  <a:srgbClr val="0070C0"/>
                </a:solidFill>
              </a:rPr>
              <a:t> PR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ru-RU" dirty="0" err="1"/>
              <a:t>самоорганізація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прав;</a:t>
            </a:r>
          </a:p>
          <a:p>
            <a:pPr lvl="0"/>
            <a:r>
              <a:rPr lang="ru-RU" dirty="0" err="1"/>
              <a:t>противага</a:t>
            </a:r>
            <a:r>
              <a:rPr lang="ru-RU" dirty="0"/>
              <a:t> </a:t>
            </a:r>
            <a:r>
              <a:rPr lang="ru-RU" dirty="0" err="1"/>
              <a:t>владним</a:t>
            </a:r>
            <a:r>
              <a:rPr lang="ru-RU" dirty="0"/>
              <a:t> структурам, </a:t>
            </a:r>
            <a:r>
              <a:rPr lang="ru-RU" dirty="0" err="1" smtClean="0"/>
              <a:t>заборо</a:t>
            </a:r>
            <a:r>
              <a:rPr lang="uk-UA" dirty="0"/>
              <a:t>н</a:t>
            </a:r>
            <a:r>
              <a:rPr lang="ru-RU" dirty="0" smtClean="0"/>
              <a:t>а </a:t>
            </a:r>
            <a:r>
              <a:rPr lang="ru-RU" dirty="0" err="1" smtClean="0"/>
              <a:t>можливих</a:t>
            </a:r>
            <a:r>
              <a:rPr lang="ru-RU" dirty="0" smtClean="0"/>
              <a:t> </a:t>
            </a:r>
            <a:r>
              <a:rPr lang="ru-RU" dirty="0" err="1"/>
              <a:t>спроб</a:t>
            </a:r>
            <a:r>
              <a:rPr lang="ru-RU" dirty="0"/>
              <a:t> </a:t>
            </a:r>
            <a:r>
              <a:rPr lang="ru-RU" dirty="0" err="1"/>
              <a:t>узурпації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соціалізації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зменшує</a:t>
            </a:r>
            <a:r>
              <a:rPr lang="ru-RU" dirty="0"/>
              <a:t> </a:t>
            </a:r>
            <a:r>
              <a:rPr lang="ru-RU" dirty="0" err="1"/>
              <a:t>відчуженість</a:t>
            </a:r>
            <a:r>
              <a:rPr lang="ru-RU" dirty="0"/>
              <a:t> </a:t>
            </a:r>
            <a:r>
              <a:rPr lang="ru-RU" dirty="0" err="1"/>
              <a:t>індивідів</a:t>
            </a:r>
            <a:r>
              <a:rPr lang="ru-RU" dirty="0"/>
              <a:t> та </a:t>
            </a:r>
            <a:r>
              <a:rPr lang="ru-RU" dirty="0" err="1"/>
              <a:t>орієнтує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«</a:t>
            </a:r>
            <a:r>
              <a:rPr lang="ru-RU" dirty="0" err="1"/>
              <a:t>суспільно</a:t>
            </a:r>
            <a:r>
              <a:rPr lang="ru-RU" dirty="0"/>
              <a:t> </a:t>
            </a:r>
            <a:r>
              <a:rPr lang="ru-RU" dirty="0" err="1"/>
              <a:t>корисні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»;</a:t>
            </a:r>
          </a:p>
          <a:p>
            <a:pPr lvl="0"/>
            <a:r>
              <a:rPr lang="uk-UA" dirty="0"/>
              <a:t>інтегруюча;</a:t>
            </a:r>
            <a:endParaRPr lang="ru-RU" dirty="0"/>
          </a:p>
          <a:p>
            <a:pPr lvl="0"/>
            <a:r>
              <a:rPr lang="uk-UA" dirty="0"/>
              <a:t>комунікативна, яка </a:t>
            </a:r>
            <a:r>
              <a:rPr lang="uk-UA" dirty="0" smtClean="0"/>
              <a:t>здійснюється </a:t>
            </a:r>
            <a:r>
              <a:rPr lang="uk-UA" dirty="0"/>
              <a:t>завдяки налагодженню </a:t>
            </a:r>
            <a:r>
              <a:rPr lang="uk-UA" dirty="0" err="1" smtClean="0"/>
              <a:t>зв’язків</a:t>
            </a:r>
            <a:r>
              <a:rPr lang="uk-UA" dirty="0" smtClean="0"/>
              <a:t> </a:t>
            </a:r>
            <a:r>
              <a:rPr lang="uk-UA" dirty="0"/>
              <a:t>з </a:t>
            </a:r>
            <a:r>
              <a:rPr lang="uk-UA" dirty="0" smtClean="0"/>
              <a:t>громадськістю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Соціум - Людина і Світ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825624"/>
            <a:ext cx="5041490" cy="419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998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err="1">
                <a:solidFill>
                  <a:srgbClr val="0070C0"/>
                </a:solidFill>
              </a:rPr>
              <a:t>Із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функціональної</a:t>
            </a:r>
            <a:r>
              <a:rPr lang="ru-RU" dirty="0">
                <a:solidFill>
                  <a:srgbClr val="0070C0"/>
                </a:solidFill>
              </a:rPr>
              <a:t> точки </a:t>
            </a:r>
            <a:r>
              <a:rPr lang="ru-RU" dirty="0" err="1">
                <a:solidFill>
                  <a:srgbClr val="0070C0"/>
                </a:solidFill>
              </a:rPr>
              <a:t>зору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зв’язки</a:t>
            </a:r>
            <a:r>
              <a:rPr lang="ru-RU" dirty="0">
                <a:solidFill>
                  <a:srgbClr val="0070C0"/>
                </a:solidFill>
              </a:rPr>
              <a:t> з </a:t>
            </a:r>
            <a:r>
              <a:rPr lang="ru-RU" dirty="0" err="1">
                <a:solidFill>
                  <a:srgbClr val="0070C0"/>
                </a:solidFill>
              </a:rPr>
              <a:t>громадськістю</a:t>
            </a:r>
            <a:r>
              <a:rPr lang="ru-RU" dirty="0">
                <a:solidFill>
                  <a:srgbClr val="0070C0"/>
                </a:solidFill>
              </a:rPr>
              <a:t> є </a:t>
            </a:r>
            <a:r>
              <a:rPr lang="ru-RU" dirty="0" err="1">
                <a:solidFill>
                  <a:srgbClr val="0070C0"/>
                </a:solidFill>
              </a:rPr>
              <a:t>керованим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процесом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міжгрупової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комунікації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uk-UA" dirty="0">
                <a:solidFill>
                  <a:srgbClr val="0070C0"/>
                </a:solidFill>
              </a:rPr>
              <a:t>В структурі громадянського суспільства </a:t>
            </a:r>
            <a:r>
              <a:rPr lang="uk-UA" dirty="0" smtClean="0">
                <a:solidFill>
                  <a:srgbClr val="0070C0"/>
                </a:solidFill>
              </a:rPr>
              <a:t>зв’язки </a:t>
            </a:r>
            <a:r>
              <a:rPr lang="uk-UA" dirty="0">
                <a:solidFill>
                  <a:srgbClr val="0070C0"/>
                </a:solidFill>
              </a:rPr>
              <a:t>з громадськістю виконують певні функції. </a:t>
            </a:r>
            <a:r>
              <a:rPr lang="ru-RU" dirty="0" err="1">
                <a:solidFill>
                  <a:srgbClr val="0070C0"/>
                </a:solidFill>
              </a:rPr>
              <a:t>Серед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цих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функцій</a:t>
            </a:r>
            <a:r>
              <a:rPr lang="ru-RU" b="1" dirty="0">
                <a:solidFill>
                  <a:srgbClr val="0070C0"/>
                </a:solidFill>
              </a:rPr>
              <a:t> у </a:t>
            </a:r>
            <a:r>
              <a:rPr lang="ru-RU" b="1" dirty="0" err="1">
                <a:solidFill>
                  <a:srgbClr val="0070C0"/>
                </a:solidFill>
              </a:rPr>
              <a:t>сфері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взаємодії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держави</a:t>
            </a:r>
            <a:r>
              <a:rPr lang="ru-RU" b="1" dirty="0">
                <a:solidFill>
                  <a:srgbClr val="0070C0"/>
                </a:solidFill>
              </a:rPr>
              <a:t> й </a:t>
            </a:r>
            <a:r>
              <a:rPr lang="ru-RU" b="1" dirty="0" err="1">
                <a:solidFill>
                  <a:srgbClr val="0070C0"/>
                </a:solidFill>
              </a:rPr>
              <a:t>громадянського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суспільства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слід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виділити</a:t>
            </a:r>
            <a:r>
              <a:rPr lang="ru-RU" dirty="0">
                <a:solidFill>
                  <a:srgbClr val="0070C0"/>
                </a:solidFill>
              </a:rPr>
              <a:t>: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>
                <a:solidFill>
                  <a:srgbClr val="C00000"/>
                </a:solidFill>
              </a:rPr>
              <a:t>Українські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політики</a:t>
            </a:r>
            <a:r>
              <a:rPr lang="ru-RU" dirty="0">
                <a:solidFill>
                  <a:srgbClr val="C00000"/>
                </a:solidFill>
              </a:rPr>
              <a:t> все </a:t>
            </a:r>
            <a:r>
              <a:rPr lang="ru-RU" dirty="0" err="1">
                <a:solidFill>
                  <a:srgbClr val="C00000"/>
                </a:solidFill>
              </a:rPr>
              <a:t>далі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розширюють</a:t>
            </a:r>
            <a:r>
              <a:rPr lang="ru-RU" dirty="0">
                <a:solidFill>
                  <a:srgbClr val="C00000"/>
                </a:solidFill>
              </a:rPr>
              <a:t> сферу </a:t>
            </a:r>
            <a:r>
              <a:rPr lang="ru-RU" dirty="0" err="1">
                <a:solidFill>
                  <a:srgbClr val="C00000"/>
                </a:solidFill>
              </a:rPr>
              <a:t>застосування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зв’язків</a:t>
            </a:r>
            <a:r>
              <a:rPr lang="ru-RU" dirty="0">
                <a:solidFill>
                  <a:srgbClr val="C00000"/>
                </a:solidFill>
              </a:rPr>
              <a:t> з </a:t>
            </a:r>
            <a:r>
              <a:rPr lang="ru-RU" dirty="0" err="1">
                <a:solidFill>
                  <a:srgbClr val="C00000"/>
                </a:solidFill>
              </a:rPr>
              <a:t>громадськістю</a:t>
            </a:r>
            <a:r>
              <a:rPr lang="ru-RU" dirty="0">
                <a:solidFill>
                  <a:srgbClr val="C00000"/>
                </a:solidFill>
              </a:rPr>
              <a:t>. Для них практика </a:t>
            </a:r>
            <a:r>
              <a:rPr lang="ru-RU" dirty="0" err="1">
                <a:solidFill>
                  <a:srgbClr val="C00000"/>
                </a:solidFill>
              </a:rPr>
              <a:t>зв’язків</a:t>
            </a:r>
            <a:r>
              <a:rPr lang="ru-RU" dirty="0">
                <a:solidFill>
                  <a:srgbClr val="C00000"/>
                </a:solidFill>
              </a:rPr>
              <a:t> з </a:t>
            </a:r>
            <a:r>
              <a:rPr lang="ru-RU" dirty="0" err="1">
                <a:solidFill>
                  <a:srgbClr val="C00000"/>
                </a:solidFill>
              </a:rPr>
              <a:t>громадськістю</a:t>
            </a:r>
            <a:r>
              <a:rPr lang="ru-RU" dirty="0">
                <a:solidFill>
                  <a:srgbClr val="C00000"/>
                </a:solidFill>
              </a:rPr>
              <a:t> стала </a:t>
            </a:r>
            <a:r>
              <a:rPr lang="ru-RU" dirty="0" err="1">
                <a:solidFill>
                  <a:srgbClr val="C00000"/>
                </a:solidFill>
              </a:rPr>
              <a:t>свого</a:t>
            </a:r>
            <a:r>
              <a:rPr lang="ru-RU" dirty="0">
                <a:solidFill>
                  <a:srgbClr val="C00000"/>
                </a:solidFill>
              </a:rPr>
              <a:t> роду полем бою в </a:t>
            </a:r>
            <a:r>
              <a:rPr lang="ru-RU" dirty="0" err="1">
                <a:solidFill>
                  <a:srgbClr val="C00000"/>
                </a:solidFill>
              </a:rPr>
              <a:t>інформаційному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просторі</a:t>
            </a:r>
            <a:r>
              <a:rPr lang="ru-RU" dirty="0">
                <a:solidFill>
                  <a:srgbClr val="C00000"/>
                </a:solidFill>
              </a:rPr>
              <a:t>. </a:t>
            </a:r>
            <a:r>
              <a:rPr lang="ru-RU" dirty="0" err="1">
                <a:solidFill>
                  <a:srgbClr val="C00000"/>
                </a:solidFill>
              </a:rPr>
              <a:t>Українська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громадськість</a:t>
            </a:r>
            <a:r>
              <a:rPr lang="ru-RU" dirty="0">
                <a:solidFill>
                  <a:srgbClr val="C00000"/>
                </a:solidFill>
              </a:rPr>
              <a:t> (</a:t>
            </a:r>
            <a:r>
              <a:rPr lang="ru-RU" dirty="0" err="1">
                <a:solidFill>
                  <a:srgbClr val="C00000"/>
                </a:solidFill>
              </a:rPr>
              <a:t>електорат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інші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представники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громадянського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суспільства</a:t>
            </a:r>
            <a:r>
              <a:rPr lang="ru-RU" dirty="0">
                <a:solidFill>
                  <a:srgbClr val="C00000"/>
                </a:solidFill>
              </a:rPr>
              <a:t>) у </a:t>
            </a:r>
            <a:r>
              <a:rPr lang="ru-RU" dirty="0" err="1">
                <a:solidFill>
                  <a:srgbClr val="C00000"/>
                </a:solidFill>
              </a:rPr>
              <a:t>даному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разі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виступає</a:t>
            </a:r>
            <a:r>
              <a:rPr lang="ru-RU" dirty="0">
                <a:solidFill>
                  <a:srgbClr val="C00000"/>
                </a:solidFill>
              </a:rPr>
              <a:t> як </a:t>
            </a:r>
            <a:r>
              <a:rPr lang="ru-RU" dirty="0" err="1">
                <a:solidFill>
                  <a:srgbClr val="C00000"/>
                </a:solidFill>
              </a:rPr>
              <a:t>споживач</a:t>
            </a:r>
            <a:r>
              <a:rPr lang="ru-RU" dirty="0">
                <a:solidFill>
                  <a:srgbClr val="C00000"/>
                </a:solidFill>
              </a:rPr>
              <a:t> продукту </a:t>
            </a:r>
            <a:r>
              <a:rPr lang="ru-RU" dirty="0" err="1">
                <a:solidFill>
                  <a:srgbClr val="C00000"/>
                </a:solidFill>
              </a:rPr>
              <a:t>зв’язків</a:t>
            </a:r>
            <a:r>
              <a:rPr lang="ru-RU" dirty="0">
                <a:solidFill>
                  <a:srgbClr val="C00000"/>
                </a:solidFill>
              </a:rPr>
              <a:t> з </a:t>
            </a:r>
            <a:r>
              <a:rPr lang="ru-RU" dirty="0" err="1">
                <a:solidFill>
                  <a:srgbClr val="C00000"/>
                </a:solidFill>
              </a:rPr>
              <a:t>громадськістю</a:t>
            </a:r>
            <a:r>
              <a:rPr lang="ru-RU" dirty="0">
                <a:solidFill>
                  <a:srgbClr val="C00000"/>
                </a:solidFill>
              </a:rPr>
              <a:t> й </a:t>
            </a:r>
            <a:r>
              <a:rPr lang="ru-RU" dirty="0" err="1">
                <a:solidFill>
                  <a:srgbClr val="C00000"/>
                </a:solidFill>
              </a:rPr>
              <a:t>об’єкт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впливу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зв’язків</a:t>
            </a:r>
            <a:r>
              <a:rPr lang="ru-RU" dirty="0">
                <a:solidFill>
                  <a:srgbClr val="C00000"/>
                </a:solidFill>
              </a:rPr>
              <a:t> з </a:t>
            </a:r>
            <a:r>
              <a:rPr lang="ru-RU" dirty="0" err="1">
                <a:solidFill>
                  <a:srgbClr val="C00000"/>
                </a:solidFill>
              </a:rPr>
              <a:t>громадськістю</a:t>
            </a:r>
            <a:r>
              <a:rPr lang="ru-RU" dirty="0">
                <a:solidFill>
                  <a:srgbClr val="C00000"/>
                </a:solidFill>
              </a:rPr>
              <a:t>. В </a:t>
            </a:r>
            <a:r>
              <a:rPr lang="ru-RU" dirty="0" err="1">
                <a:solidFill>
                  <a:srgbClr val="C00000"/>
                </a:solidFill>
              </a:rPr>
              <a:t>умовах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що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склались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сутність</a:t>
            </a:r>
            <a:r>
              <a:rPr lang="ru-RU" dirty="0">
                <a:solidFill>
                  <a:srgbClr val="C00000"/>
                </a:solidFill>
              </a:rPr>
              <a:t> і </a:t>
            </a:r>
            <a:r>
              <a:rPr lang="ru-RU" dirty="0" err="1">
                <a:solidFill>
                  <a:srgbClr val="C00000"/>
                </a:solidFill>
              </a:rPr>
              <a:t>функції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зв’язків</a:t>
            </a:r>
            <a:r>
              <a:rPr lang="ru-RU" dirty="0">
                <a:solidFill>
                  <a:srgbClr val="C00000"/>
                </a:solidFill>
              </a:rPr>
              <a:t> з </a:t>
            </a:r>
            <a:r>
              <a:rPr lang="ru-RU" dirty="0" err="1">
                <a:solidFill>
                  <a:srgbClr val="C00000"/>
                </a:solidFill>
              </a:rPr>
              <a:t>громадськістю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виявилися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вихолощеними</a:t>
            </a:r>
            <a:r>
              <a:rPr lang="ru-RU" dirty="0">
                <a:solidFill>
                  <a:srgbClr val="C00000"/>
                </a:solidFill>
              </a:rPr>
              <a:t>. </a:t>
            </a:r>
            <a:r>
              <a:rPr lang="ru-RU" dirty="0" err="1">
                <a:solidFill>
                  <a:srgbClr val="C00000"/>
                </a:solidFill>
              </a:rPr>
              <a:t>Суспільні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зв’язки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набираючи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односпрямований</a:t>
            </a:r>
            <a:r>
              <a:rPr lang="ru-RU" dirty="0">
                <a:solidFill>
                  <a:srgbClr val="C00000"/>
                </a:solidFill>
              </a:rPr>
              <a:t> характер, </a:t>
            </a:r>
            <a:r>
              <a:rPr lang="ru-RU" dirty="0" err="1">
                <a:solidFill>
                  <a:srgbClr val="C00000"/>
                </a:solidFill>
              </a:rPr>
              <a:t>були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зведені</a:t>
            </a:r>
            <a:r>
              <a:rPr lang="ru-RU" dirty="0">
                <a:solidFill>
                  <a:srgbClr val="C00000"/>
                </a:solidFill>
              </a:rPr>
              <a:t> до </a:t>
            </a:r>
            <a:r>
              <a:rPr lang="ru-RU" dirty="0" err="1">
                <a:solidFill>
                  <a:srgbClr val="C00000"/>
                </a:solidFill>
              </a:rPr>
              <a:t>виконання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однієї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єдиної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функції</a:t>
            </a:r>
            <a:r>
              <a:rPr lang="ru-RU" dirty="0">
                <a:solidFill>
                  <a:srgbClr val="C00000"/>
                </a:solidFill>
              </a:rPr>
              <a:t> – </a:t>
            </a:r>
            <a:r>
              <a:rPr lang="ru-RU" dirty="0" err="1">
                <a:solidFill>
                  <a:srgbClr val="C00000"/>
                </a:solidFill>
              </a:rPr>
              <a:t>маніпулювання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суспільною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свідомістю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100" name="Picture 4" descr="Стратегічні плани: як міська влада планує сприяти розвитку громадянського  суспільства | Трибуна - Бровари Новин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271" y="211957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563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err="1">
                <a:solidFill>
                  <a:srgbClr val="00B0F0"/>
                </a:solidFill>
              </a:rPr>
              <a:t>Ф</a:t>
            </a:r>
            <a:r>
              <a:rPr lang="ru-RU" b="1" dirty="0" err="1" smtClean="0">
                <a:solidFill>
                  <a:srgbClr val="00B0F0"/>
                </a:solidFill>
              </a:rPr>
              <a:t>ункції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PR </a:t>
            </a:r>
            <a:r>
              <a:rPr lang="ru-RU" b="1" dirty="0" smtClean="0">
                <a:solidFill>
                  <a:srgbClr val="00B0F0"/>
                </a:solidFill>
              </a:rPr>
              <a:t>у </a:t>
            </a:r>
            <a:r>
              <a:rPr lang="ru-RU" b="1" dirty="0" err="1">
                <a:solidFill>
                  <a:srgbClr val="00B0F0"/>
                </a:solidFill>
              </a:rPr>
              <a:t>сфері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взаємодії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держави</a:t>
            </a:r>
            <a:r>
              <a:rPr lang="ru-RU" b="1" dirty="0">
                <a:solidFill>
                  <a:srgbClr val="00B0F0"/>
                </a:solidFill>
              </a:rPr>
              <a:t> й </a:t>
            </a:r>
            <a:r>
              <a:rPr lang="ru-RU" b="1" dirty="0" err="1">
                <a:solidFill>
                  <a:srgbClr val="00B0F0"/>
                </a:solidFill>
              </a:rPr>
              <a:t>громадянського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суспільства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ru-RU" sz="3400" dirty="0" err="1">
                <a:solidFill>
                  <a:srgbClr val="C00000"/>
                </a:solidFill>
              </a:rPr>
              <a:t>комунікативні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функції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взаємодії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суб’єктів</a:t>
            </a:r>
            <a:r>
              <a:rPr lang="ru-RU" sz="3400" dirty="0">
                <a:solidFill>
                  <a:srgbClr val="C00000"/>
                </a:solidFill>
              </a:rPr>
              <a:t> і </a:t>
            </a:r>
            <a:r>
              <a:rPr lang="ru-RU" sz="3400" dirty="0" err="1">
                <a:solidFill>
                  <a:srgbClr val="C00000"/>
                </a:solidFill>
              </a:rPr>
              <a:t>об’єктів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політичного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впливу</a:t>
            </a:r>
            <a:r>
              <a:rPr lang="ru-RU" sz="3400" dirty="0">
                <a:solidFill>
                  <a:srgbClr val="C00000"/>
                </a:solidFill>
              </a:rPr>
              <a:t> (</a:t>
            </a:r>
            <a:r>
              <a:rPr lang="ru-RU" sz="3400" dirty="0" err="1">
                <a:solidFill>
                  <a:srgbClr val="C00000"/>
                </a:solidFill>
              </a:rPr>
              <a:t>зв’язки</a:t>
            </a:r>
            <a:r>
              <a:rPr lang="ru-RU" sz="3400" dirty="0">
                <a:solidFill>
                  <a:srgbClr val="C00000"/>
                </a:solidFill>
              </a:rPr>
              <a:t> з </a:t>
            </a:r>
            <a:r>
              <a:rPr lang="ru-RU" sz="3400" dirty="0" err="1">
                <a:solidFill>
                  <a:srgbClr val="C00000"/>
                </a:solidFill>
              </a:rPr>
              <a:t>громадськістю</a:t>
            </a:r>
            <a:r>
              <a:rPr lang="ru-RU" sz="3400" dirty="0">
                <a:solidFill>
                  <a:srgbClr val="C00000"/>
                </a:solidFill>
              </a:rPr>
              <a:t> є </a:t>
            </a:r>
            <a:r>
              <a:rPr lang="ru-RU" sz="3400" dirty="0" err="1">
                <a:solidFill>
                  <a:srgbClr val="C00000"/>
                </a:solidFill>
              </a:rPr>
              <a:t>тими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комунікативними</a:t>
            </a:r>
            <a:r>
              <a:rPr lang="ru-RU" sz="3400" dirty="0">
                <a:solidFill>
                  <a:srgbClr val="C00000"/>
                </a:solidFill>
              </a:rPr>
              <a:t> каналами, за </a:t>
            </a:r>
            <a:r>
              <a:rPr lang="ru-RU" sz="3400" dirty="0" err="1">
                <a:solidFill>
                  <a:srgbClr val="C00000"/>
                </a:solidFill>
              </a:rPr>
              <a:t>якими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відбувається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обмін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інформацією</a:t>
            </a:r>
            <a:r>
              <a:rPr lang="ru-RU" sz="3400" dirty="0">
                <a:solidFill>
                  <a:srgbClr val="C00000"/>
                </a:solidFill>
              </a:rPr>
              <a:t>);</a:t>
            </a:r>
          </a:p>
          <a:p>
            <a:pPr lvl="0"/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функції</a:t>
            </a:r>
            <a:r>
              <a:rPr lang="ru-RU" sz="3400" dirty="0">
                <a:solidFill>
                  <a:srgbClr val="C00000"/>
                </a:solidFill>
              </a:rPr>
              <a:t> контролю </a:t>
            </a:r>
            <a:r>
              <a:rPr lang="ru-RU" sz="3400" dirty="0" err="1">
                <a:solidFill>
                  <a:srgbClr val="C00000"/>
                </a:solidFill>
              </a:rPr>
              <a:t>суспільної</a:t>
            </a:r>
            <a:r>
              <a:rPr lang="ru-RU" sz="3400" dirty="0">
                <a:solidFill>
                  <a:srgbClr val="C00000"/>
                </a:solidFill>
              </a:rPr>
              <a:t> думки, </a:t>
            </a:r>
            <a:r>
              <a:rPr lang="ru-RU" sz="3400" dirty="0" err="1">
                <a:solidFill>
                  <a:srgbClr val="C00000"/>
                </a:solidFill>
              </a:rPr>
              <a:t>стеження</a:t>
            </a:r>
            <a:r>
              <a:rPr lang="ru-RU" sz="3400" dirty="0">
                <a:solidFill>
                  <a:srgbClr val="C00000"/>
                </a:solidFill>
              </a:rPr>
              <a:t> за </a:t>
            </a:r>
            <a:r>
              <a:rPr lang="ru-RU" sz="3400" dirty="0" err="1">
                <a:solidFill>
                  <a:srgbClr val="C00000"/>
                </a:solidFill>
              </a:rPr>
              <a:t>процесами</a:t>
            </a:r>
            <a:r>
              <a:rPr lang="ru-RU" sz="3400" dirty="0">
                <a:solidFill>
                  <a:srgbClr val="C00000"/>
                </a:solidFill>
              </a:rPr>
              <a:t>, </a:t>
            </a:r>
            <a:r>
              <a:rPr lang="ru-RU" sz="3400" dirty="0" err="1">
                <a:solidFill>
                  <a:srgbClr val="C00000"/>
                </a:solidFill>
              </a:rPr>
              <a:t>що</a:t>
            </a:r>
            <a:r>
              <a:rPr lang="ru-RU" sz="3400" dirty="0">
                <a:solidFill>
                  <a:srgbClr val="C00000"/>
                </a:solidFill>
              </a:rPr>
              <a:t> в </a:t>
            </a:r>
            <a:r>
              <a:rPr lang="ru-RU" sz="3400" dirty="0" err="1">
                <a:solidFill>
                  <a:srgbClr val="C00000"/>
                </a:solidFill>
              </a:rPr>
              <a:t>ній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відбуваються</a:t>
            </a:r>
            <a:r>
              <a:rPr lang="ru-RU" sz="3400" dirty="0">
                <a:solidFill>
                  <a:srgbClr val="C00000"/>
                </a:solidFill>
              </a:rPr>
              <a:t>, </a:t>
            </a:r>
            <a:r>
              <a:rPr lang="ru-RU" sz="3400" dirty="0" err="1">
                <a:solidFill>
                  <a:srgbClr val="C00000"/>
                </a:solidFill>
              </a:rPr>
              <a:t>спостереження</a:t>
            </a:r>
            <a:r>
              <a:rPr lang="ru-RU" sz="3400" dirty="0">
                <a:solidFill>
                  <a:srgbClr val="C00000"/>
                </a:solidFill>
              </a:rPr>
              <a:t> за </a:t>
            </a:r>
            <a:r>
              <a:rPr lang="ru-RU" sz="3400" dirty="0" err="1">
                <a:solidFill>
                  <a:srgbClr val="C00000"/>
                </a:solidFill>
              </a:rPr>
              <a:t>динамікою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суспільних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настроїв</a:t>
            </a:r>
            <a:r>
              <a:rPr lang="ru-RU" sz="3400" dirty="0">
                <a:solidFill>
                  <a:srgbClr val="C00000"/>
                </a:solidFill>
              </a:rPr>
              <a:t> (</a:t>
            </a:r>
            <a:r>
              <a:rPr lang="ru-RU" sz="3400" dirty="0" err="1">
                <a:solidFill>
                  <a:srgbClr val="C00000"/>
                </a:solidFill>
              </a:rPr>
              <a:t>зв’язки</a:t>
            </a:r>
            <a:r>
              <a:rPr lang="ru-RU" sz="3400" dirty="0">
                <a:solidFill>
                  <a:srgbClr val="C00000"/>
                </a:solidFill>
              </a:rPr>
              <a:t> з </a:t>
            </a:r>
            <a:r>
              <a:rPr lang="ru-RU" sz="3400" dirty="0" err="1">
                <a:solidFill>
                  <a:srgbClr val="C00000"/>
                </a:solidFill>
              </a:rPr>
              <a:t>громадськістю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виконують</a:t>
            </a:r>
            <a:r>
              <a:rPr lang="ru-RU" sz="3400" dirty="0">
                <a:solidFill>
                  <a:srgbClr val="C00000"/>
                </a:solidFill>
              </a:rPr>
              <a:t> роль особливого </a:t>
            </a:r>
            <a:r>
              <a:rPr lang="ru-RU" sz="3400" dirty="0" err="1">
                <a:solidFill>
                  <a:srgbClr val="C00000"/>
                </a:solidFill>
              </a:rPr>
              <a:t>соціального</a:t>
            </a:r>
            <a:r>
              <a:rPr lang="ru-RU" sz="3400" dirty="0">
                <a:solidFill>
                  <a:srgbClr val="C00000"/>
                </a:solidFill>
              </a:rPr>
              <a:t> барометра, </a:t>
            </a:r>
            <a:r>
              <a:rPr lang="ru-RU" sz="3400" dirty="0" err="1">
                <a:solidFill>
                  <a:srgbClr val="C00000"/>
                </a:solidFill>
              </a:rPr>
              <a:t>коливання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якого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відбивають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зміни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суспільних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настроїв</a:t>
            </a:r>
            <a:r>
              <a:rPr lang="ru-RU" sz="3400" dirty="0">
                <a:solidFill>
                  <a:srgbClr val="C00000"/>
                </a:solidFill>
              </a:rPr>
              <a:t>);</a:t>
            </a:r>
          </a:p>
          <a:p>
            <a:pPr lvl="0"/>
            <a:r>
              <a:rPr lang="ru-RU" sz="3400" dirty="0" err="1">
                <a:solidFill>
                  <a:srgbClr val="C00000"/>
                </a:solidFill>
              </a:rPr>
              <a:t>функції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інформування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громадськості</a:t>
            </a:r>
            <a:r>
              <a:rPr lang="ru-RU" sz="3400" dirty="0">
                <a:solidFill>
                  <a:srgbClr val="C00000"/>
                </a:solidFill>
              </a:rPr>
              <a:t> (</a:t>
            </a:r>
            <a:r>
              <a:rPr lang="ru-RU" sz="3400" dirty="0" err="1">
                <a:solidFill>
                  <a:srgbClr val="C00000"/>
                </a:solidFill>
              </a:rPr>
              <a:t>припускають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вибірковий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підхід</a:t>
            </a:r>
            <a:r>
              <a:rPr lang="ru-RU" sz="3400" dirty="0">
                <a:solidFill>
                  <a:srgbClr val="C00000"/>
                </a:solidFill>
              </a:rPr>
              <a:t> до </a:t>
            </a:r>
            <a:r>
              <a:rPr lang="ru-RU" sz="3400" dirty="0" err="1">
                <a:solidFill>
                  <a:srgbClr val="C00000"/>
                </a:solidFill>
              </a:rPr>
              <a:t>подання</a:t>
            </a:r>
            <a:r>
              <a:rPr lang="ru-RU" sz="3400" dirty="0">
                <a:solidFill>
                  <a:srgbClr val="C00000"/>
                </a:solidFill>
              </a:rPr>
              <a:t> в </a:t>
            </a:r>
            <a:r>
              <a:rPr lang="ru-RU" sz="3400" dirty="0" err="1">
                <a:solidFill>
                  <a:srgbClr val="C00000"/>
                </a:solidFill>
              </a:rPr>
              <a:t>засобах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масової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інформації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необхідної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інформації</a:t>
            </a:r>
            <a:r>
              <a:rPr lang="ru-RU" sz="3400" dirty="0">
                <a:solidFill>
                  <a:srgbClr val="C00000"/>
                </a:solidFill>
              </a:rPr>
              <a:t>);</a:t>
            </a:r>
          </a:p>
          <a:p>
            <a:pPr lvl="0"/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функції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вербалізації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суспільних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настроїв</a:t>
            </a:r>
            <a:r>
              <a:rPr lang="ru-RU" sz="3400" dirty="0">
                <a:solidFill>
                  <a:srgbClr val="C00000"/>
                </a:solidFill>
              </a:rPr>
              <a:t> (</a:t>
            </a:r>
            <a:r>
              <a:rPr lang="ru-RU" sz="3400" dirty="0" err="1">
                <a:solidFill>
                  <a:srgbClr val="C00000"/>
                </a:solidFill>
              </a:rPr>
              <a:t>крім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функцій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відображення</a:t>
            </a:r>
            <a:r>
              <a:rPr lang="ru-RU" sz="3400" dirty="0">
                <a:solidFill>
                  <a:srgbClr val="C00000"/>
                </a:solidFill>
              </a:rPr>
              <a:t>, </a:t>
            </a:r>
            <a:r>
              <a:rPr lang="ru-RU" sz="3400" dirty="0" err="1">
                <a:solidFill>
                  <a:srgbClr val="C00000"/>
                </a:solidFill>
              </a:rPr>
              <a:t>зв’язки</a:t>
            </a:r>
            <a:r>
              <a:rPr lang="ru-RU" sz="3400" dirty="0">
                <a:solidFill>
                  <a:srgbClr val="C00000"/>
                </a:solidFill>
              </a:rPr>
              <a:t> з </a:t>
            </a:r>
            <a:r>
              <a:rPr lang="ru-RU" sz="3400" dirty="0" err="1">
                <a:solidFill>
                  <a:srgbClr val="C00000"/>
                </a:solidFill>
              </a:rPr>
              <a:t>громадськістю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здатні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сформулювати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деякі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положення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суспільної</a:t>
            </a:r>
            <a:r>
              <a:rPr lang="ru-RU" sz="3400" dirty="0">
                <a:solidFill>
                  <a:srgbClr val="C00000"/>
                </a:solidFill>
              </a:rPr>
              <a:t> думки, </a:t>
            </a:r>
            <a:r>
              <a:rPr lang="ru-RU" sz="3400" dirty="0" err="1">
                <a:solidFill>
                  <a:srgbClr val="C00000"/>
                </a:solidFill>
              </a:rPr>
              <a:t>яким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притаманний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латентний</a:t>
            </a:r>
            <a:r>
              <a:rPr lang="ru-RU" sz="3400" dirty="0">
                <a:solidFill>
                  <a:srgbClr val="C00000"/>
                </a:solidFill>
              </a:rPr>
              <a:t> характер);</a:t>
            </a:r>
          </a:p>
          <a:p>
            <a:pPr lvl="0"/>
            <a:r>
              <a:rPr lang="ru-RU" sz="3400" dirty="0" err="1">
                <a:solidFill>
                  <a:srgbClr val="C00000"/>
                </a:solidFill>
              </a:rPr>
              <a:t>формування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іміджу</a:t>
            </a:r>
            <a:r>
              <a:rPr lang="ru-RU" sz="3400" dirty="0">
                <a:solidFill>
                  <a:srgbClr val="C00000"/>
                </a:solidFill>
              </a:rPr>
              <a:t> – </a:t>
            </a:r>
            <a:r>
              <a:rPr lang="ru-RU" sz="3400" dirty="0" err="1">
                <a:solidFill>
                  <a:srgbClr val="C00000"/>
                </a:solidFill>
              </a:rPr>
              <a:t>особистісного</a:t>
            </a:r>
            <a:r>
              <a:rPr lang="ru-RU" sz="3400" dirty="0">
                <a:solidFill>
                  <a:srgbClr val="C00000"/>
                </a:solidFill>
              </a:rPr>
              <a:t>, корпоративного, </a:t>
            </a:r>
            <a:r>
              <a:rPr lang="ru-RU" sz="3400" dirty="0" err="1" smtClean="0">
                <a:solidFill>
                  <a:srgbClr val="C00000"/>
                </a:solidFill>
              </a:rPr>
              <a:t>партійного</a:t>
            </a:r>
            <a:r>
              <a:rPr lang="ru-RU" sz="3400" dirty="0" smtClean="0">
                <a:solidFill>
                  <a:srgbClr val="C00000"/>
                </a:solidFill>
              </a:rPr>
              <a:t>, державного </a:t>
            </a:r>
            <a:r>
              <a:rPr lang="ru-RU" sz="3400" dirty="0">
                <a:solidFill>
                  <a:srgbClr val="C00000"/>
                </a:solidFill>
              </a:rPr>
              <a:t>й </a:t>
            </a:r>
            <a:r>
              <a:rPr lang="ru-RU" sz="3400" dirty="0" err="1">
                <a:solidFill>
                  <a:srgbClr val="C00000"/>
                </a:solidFill>
              </a:rPr>
              <a:t>інших</a:t>
            </a:r>
            <a:r>
              <a:rPr lang="ru-RU" sz="3400" dirty="0">
                <a:solidFill>
                  <a:srgbClr val="C00000"/>
                </a:solidFill>
              </a:rPr>
              <a:t> (</a:t>
            </a:r>
            <a:r>
              <a:rPr lang="ru-RU" sz="3400" dirty="0" err="1">
                <a:solidFill>
                  <a:srgbClr val="C00000"/>
                </a:solidFill>
              </a:rPr>
              <a:t>зв’язки</a:t>
            </a:r>
            <a:r>
              <a:rPr lang="ru-RU" sz="3400" dirty="0">
                <a:solidFill>
                  <a:srgbClr val="C00000"/>
                </a:solidFill>
              </a:rPr>
              <a:t> з </a:t>
            </a:r>
            <a:r>
              <a:rPr lang="ru-RU" sz="3400" dirty="0" err="1">
                <a:solidFill>
                  <a:srgbClr val="C00000"/>
                </a:solidFill>
              </a:rPr>
              <a:t>громадськістю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здатні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формувати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або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видозмінити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уявлення</a:t>
            </a:r>
            <a:r>
              <a:rPr lang="ru-RU" sz="3400" dirty="0">
                <a:solidFill>
                  <a:srgbClr val="C00000"/>
                </a:solidFill>
              </a:rPr>
              <a:t> про </a:t>
            </a:r>
            <a:r>
              <a:rPr lang="ru-RU" sz="3400" dirty="0" err="1">
                <a:solidFill>
                  <a:srgbClr val="C00000"/>
                </a:solidFill>
              </a:rPr>
              <a:t>об’єкт</a:t>
            </a:r>
            <a:r>
              <a:rPr lang="ru-RU" sz="3400" dirty="0">
                <a:solidFill>
                  <a:srgbClr val="C00000"/>
                </a:solidFill>
              </a:rPr>
              <a:t>, предмет </a:t>
            </a:r>
            <a:r>
              <a:rPr lang="ru-RU" sz="3400" dirty="0" err="1">
                <a:solidFill>
                  <a:srgbClr val="C00000"/>
                </a:solidFill>
              </a:rPr>
              <a:t>чи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явище</a:t>
            </a:r>
            <a:r>
              <a:rPr lang="ru-RU" sz="3400" dirty="0">
                <a:solidFill>
                  <a:srgbClr val="C00000"/>
                </a:solidFill>
              </a:rPr>
              <a:t>, </a:t>
            </a:r>
            <a:r>
              <a:rPr lang="ru-RU" sz="3400" dirty="0" err="1">
                <a:solidFill>
                  <a:srgbClr val="C00000"/>
                </a:solidFill>
              </a:rPr>
              <a:t>що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склалося</a:t>
            </a:r>
            <a:r>
              <a:rPr lang="ru-RU" sz="3400" dirty="0">
                <a:solidFill>
                  <a:srgbClr val="C00000"/>
                </a:solidFill>
              </a:rPr>
              <a:t> в </a:t>
            </a:r>
            <a:r>
              <a:rPr lang="ru-RU" sz="3400" dirty="0" err="1">
                <a:solidFill>
                  <a:srgbClr val="C00000"/>
                </a:solidFill>
              </a:rPr>
              <a:t>суспільній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 err="1">
                <a:solidFill>
                  <a:srgbClr val="C00000"/>
                </a:solidFill>
              </a:rPr>
              <a:t>думці</a:t>
            </a:r>
            <a:r>
              <a:rPr lang="ru-RU" sz="3400" dirty="0">
                <a:solidFill>
                  <a:srgbClr val="C00000"/>
                </a:solidFill>
              </a:rPr>
              <a:t>);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0"/>
            <a:r>
              <a:rPr lang="ru-RU" sz="1400" dirty="0" err="1">
                <a:solidFill>
                  <a:srgbClr val="C00000"/>
                </a:solidFill>
              </a:rPr>
              <a:t>маніпулювання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суспільною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свідомістю</a:t>
            </a:r>
            <a:r>
              <a:rPr lang="ru-RU" sz="1400" dirty="0">
                <a:solidFill>
                  <a:srgbClr val="C00000"/>
                </a:solidFill>
              </a:rPr>
              <a:t> (</a:t>
            </a:r>
            <a:r>
              <a:rPr lang="ru-RU" sz="1400" dirty="0" err="1">
                <a:solidFill>
                  <a:srgbClr val="C00000"/>
                </a:solidFill>
              </a:rPr>
              <a:t>зв’язки</a:t>
            </a:r>
            <a:r>
              <a:rPr lang="ru-RU" sz="1400" dirty="0">
                <a:solidFill>
                  <a:srgbClr val="C00000"/>
                </a:solidFill>
              </a:rPr>
              <a:t> з </a:t>
            </a:r>
            <a:r>
              <a:rPr lang="ru-RU" sz="1400" dirty="0" err="1">
                <a:solidFill>
                  <a:srgbClr val="C00000"/>
                </a:solidFill>
              </a:rPr>
              <a:t>громадськістю</a:t>
            </a:r>
            <a:r>
              <a:rPr lang="ru-RU" sz="1400" dirty="0">
                <a:solidFill>
                  <a:srgbClr val="C00000"/>
                </a:solidFill>
              </a:rPr>
              <a:t>, </a:t>
            </a:r>
            <a:r>
              <a:rPr lang="ru-RU" sz="1400" dirty="0" err="1">
                <a:solidFill>
                  <a:srgbClr val="C00000"/>
                </a:solidFill>
              </a:rPr>
              <a:t>суттєво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впливаючи</a:t>
            </a:r>
            <a:r>
              <a:rPr lang="ru-RU" sz="1400" dirty="0">
                <a:solidFill>
                  <a:srgbClr val="C00000"/>
                </a:solidFill>
              </a:rPr>
              <a:t> на </a:t>
            </a:r>
            <a:r>
              <a:rPr lang="ru-RU" sz="1400" dirty="0" err="1">
                <a:solidFill>
                  <a:srgbClr val="C00000"/>
                </a:solidFill>
              </a:rPr>
              <a:t>суспільну</a:t>
            </a:r>
            <a:r>
              <a:rPr lang="ru-RU" sz="1400" dirty="0">
                <a:solidFill>
                  <a:srgbClr val="C00000"/>
                </a:solidFill>
              </a:rPr>
              <a:t> думку, </a:t>
            </a:r>
            <a:r>
              <a:rPr lang="ru-RU" sz="1400" dirty="0" err="1">
                <a:solidFill>
                  <a:srgbClr val="C00000"/>
                </a:solidFill>
              </a:rPr>
              <a:t>нав’язують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уявлення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чи</a:t>
            </a:r>
            <a:r>
              <a:rPr lang="ru-RU" sz="1400" dirty="0">
                <a:solidFill>
                  <a:srgbClr val="C00000"/>
                </a:solidFill>
              </a:rPr>
              <a:t> точку </a:t>
            </a:r>
            <a:r>
              <a:rPr lang="ru-RU" sz="1400" dirty="0" err="1">
                <a:solidFill>
                  <a:srgbClr val="C00000"/>
                </a:solidFill>
              </a:rPr>
              <a:t>зору</a:t>
            </a:r>
            <a:r>
              <a:rPr lang="ru-RU" sz="1400" dirty="0">
                <a:solidFill>
                  <a:srgbClr val="C00000"/>
                </a:solidFill>
              </a:rPr>
              <a:t>, </a:t>
            </a:r>
            <a:r>
              <a:rPr lang="ru-RU" sz="1400" dirty="0" err="1">
                <a:solidFill>
                  <a:srgbClr val="C00000"/>
                </a:solidFill>
              </a:rPr>
              <a:t>видаючи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бажане</a:t>
            </a:r>
            <a:r>
              <a:rPr lang="ru-RU" sz="1400" dirty="0">
                <a:solidFill>
                  <a:srgbClr val="C00000"/>
                </a:solidFill>
              </a:rPr>
              <a:t> за </a:t>
            </a:r>
            <a:r>
              <a:rPr lang="ru-RU" sz="1400" dirty="0" err="1">
                <a:solidFill>
                  <a:srgbClr val="C00000"/>
                </a:solidFill>
              </a:rPr>
              <a:t>дійсне</a:t>
            </a:r>
            <a:r>
              <a:rPr lang="ru-RU" sz="1400" dirty="0">
                <a:solidFill>
                  <a:srgbClr val="C00000"/>
                </a:solidFill>
              </a:rPr>
              <a:t>, </a:t>
            </a:r>
            <a:r>
              <a:rPr lang="ru-RU" sz="1400" dirty="0" err="1">
                <a:solidFill>
                  <a:srgbClr val="C00000"/>
                </a:solidFill>
              </a:rPr>
              <a:t>чим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позбавляють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громадськість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можливості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власного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вільного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інформаційного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вибору</a:t>
            </a:r>
            <a:r>
              <a:rPr lang="ru-RU" sz="1400" dirty="0">
                <a:solidFill>
                  <a:srgbClr val="C00000"/>
                </a:solidFill>
              </a:rPr>
              <a:t>);</a:t>
            </a:r>
          </a:p>
          <a:p>
            <a:pPr lvl="0"/>
            <a:r>
              <a:rPr lang="ru-RU" sz="1400" dirty="0" err="1">
                <a:solidFill>
                  <a:srgbClr val="C00000"/>
                </a:solidFill>
              </a:rPr>
              <a:t>організація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акцій</a:t>
            </a:r>
            <a:r>
              <a:rPr lang="ru-RU" sz="1400" dirty="0">
                <a:solidFill>
                  <a:srgbClr val="C00000"/>
                </a:solidFill>
              </a:rPr>
              <a:t> з метою </a:t>
            </a:r>
            <a:r>
              <a:rPr lang="ru-RU" sz="1400" dirty="0" err="1">
                <a:solidFill>
                  <a:srgbClr val="C00000"/>
                </a:solidFill>
              </a:rPr>
              <a:t>зміни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суспільних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настроїв</a:t>
            </a:r>
            <a:r>
              <a:rPr lang="ru-RU" sz="1400" dirty="0">
                <a:solidFill>
                  <a:srgbClr val="C00000"/>
                </a:solidFill>
              </a:rPr>
              <a:t> (одним з </a:t>
            </a:r>
            <a:r>
              <a:rPr lang="ru-RU" sz="1400" dirty="0" err="1">
                <a:solidFill>
                  <a:srgbClr val="C00000"/>
                </a:solidFill>
              </a:rPr>
              <a:t>напрямів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діяльності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підрозділів</a:t>
            </a:r>
            <a:r>
              <a:rPr lang="ru-RU" sz="1400" dirty="0">
                <a:solidFill>
                  <a:srgbClr val="C00000"/>
                </a:solidFill>
              </a:rPr>
              <a:t> по </a:t>
            </a:r>
            <a:r>
              <a:rPr lang="ru-RU" sz="1400" dirty="0" err="1">
                <a:solidFill>
                  <a:srgbClr val="C00000"/>
                </a:solidFill>
              </a:rPr>
              <a:t>зв’язках</a:t>
            </a:r>
            <a:r>
              <a:rPr lang="ru-RU" sz="1400" dirty="0">
                <a:solidFill>
                  <a:srgbClr val="C00000"/>
                </a:solidFill>
              </a:rPr>
              <a:t> з </a:t>
            </a:r>
            <a:r>
              <a:rPr lang="ru-RU" sz="1400" dirty="0" err="1">
                <a:solidFill>
                  <a:srgbClr val="C00000"/>
                </a:solidFill>
              </a:rPr>
              <a:t>громадськістю</a:t>
            </a:r>
            <a:r>
              <a:rPr lang="ru-RU" sz="1400" dirty="0">
                <a:solidFill>
                  <a:srgbClr val="C00000"/>
                </a:solidFill>
              </a:rPr>
              <a:t> є </a:t>
            </a:r>
            <a:r>
              <a:rPr lang="ru-RU" sz="1400" dirty="0" err="1">
                <a:solidFill>
                  <a:srgbClr val="C00000"/>
                </a:solidFill>
              </a:rPr>
              <a:t>організація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інформаційних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подій</a:t>
            </a:r>
            <a:r>
              <a:rPr lang="ru-RU" sz="1400" dirty="0">
                <a:solidFill>
                  <a:srgbClr val="C00000"/>
                </a:solidFill>
              </a:rPr>
              <a:t> та </a:t>
            </a:r>
            <a:r>
              <a:rPr lang="ru-RU" sz="1400" dirty="0" err="1">
                <a:solidFill>
                  <a:srgbClr val="C00000"/>
                </a:solidFill>
              </a:rPr>
              <a:t>її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відображення</a:t>
            </a:r>
            <a:r>
              <a:rPr lang="ru-RU" sz="1400" dirty="0">
                <a:solidFill>
                  <a:srgbClr val="C00000"/>
                </a:solidFill>
              </a:rPr>
              <a:t> в </a:t>
            </a:r>
            <a:r>
              <a:rPr lang="ru-RU" sz="1400" dirty="0" err="1">
                <a:solidFill>
                  <a:srgbClr val="C00000"/>
                </a:solidFill>
              </a:rPr>
              <a:t>суспільній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думці</a:t>
            </a:r>
            <a:r>
              <a:rPr lang="ru-RU" sz="1400" dirty="0">
                <a:solidFill>
                  <a:srgbClr val="C00000"/>
                </a:solidFill>
              </a:rPr>
              <a:t>);</a:t>
            </a:r>
          </a:p>
          <a:p>
            <a:pPr lvl="0"/>
            <a:r>
              <a:rPr lang="ru-RU" sz="1400" dirty="0" err="1">
                <a:solidFill>
                  <a:srgbClr val="C00000"/>
                </a:solidFill>
              </a:rPr>
              <a:t>функція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участі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інститутів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громадянського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суспільства</a:t>
            </a:r>
            <a:r>
              <a:rPr lang="ru-RU" sz="1400" dirty="0">
                <a:solidFill>
                  <a:srgbClr val="C00000"/>
                </a:solidFill>
              </a:rPr>
              <a:t> у </a:t>
            </a:r>
            <a:r>
              <a:rPr lang="ru-RU" sz="1400" dirty="0" err="1" smtClean="0">
                <a:solidFill>
                  <a:srgbClr val="C00000"/>
                </a:solidFill>
              </a:rPr>
              <a:t>визначенні</a:t>
            </a:r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400" dirty="0" err="1" smtClean="0">
                <a:solidFill>
                  <a:srgbClr val="C00000"/>
                </a:solidFill>
              </a:rPr>
              <a:t>напрямів</a:t>
            </a:r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державної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політики</a:t>
            </a:r>
            <a:r>
              <a:rPr lang="ru-RU" sz="1400" dirty="0">
                <a:solidFill>
                  <a:srgbClr val="C00000"/>
                </a:solidFill>
              </a:rPr>
              <a:t> (</a:t>
            </a:r>
            <a:r>
              <a:rPr lang="ru-RU" sz="1400" dirty="0" err="1">
                <a:solidFill>
                  <a:srgbClr val="C00000"/>
                </a:solidFill>
              </a:rPr>
              <a:t>завдяки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зв’язкам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із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громадськістю</a:t>
            </a:r>
            <a:r>
              <a:rPr lang="ru-RU" sz="1400" dirty="0">
                <a:solidFill>
                  <a:srgbClr val="C00000"/>
                </a:solidFill>
              </a:rPr>
              <a:t> в </a:t>
            </a:r>
            <a:r>
              <a:rPr lang="ru-RU" sz="1400" dirty="0" err="1">
                <a:solidFill>
                  <a:srgbClr val="C00000"/>
                </a:solidFill>
              </a:rPr>
              <a:t>правовій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державі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відбувається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взаємодія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інститутів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громадянського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суспільства</a:t>
            </a:r>
            <a:r>
              <a:rPr lang="ru-RU" sz="1400" dirty="0">
                <a:solidFill>
                  <a:srgbClr val="C00000"/>
                </a:solidFill>
              </a:rPr>
              <a:t> з </a:t>
            </a:r>
            <a:r>
              <a:rPr lang="ru-RU" sz="1400" dirty="0" err="1">
                <a:solidFill>
                  <a:srgbClr val="C00000"/>
                </a:solidFill>
              </a:rPr>
              <a:t>інститутами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державної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влади</a:t>
            </a:r>
            <a:r>
              <a:rPr lang="ru-RU" sz="1400" dirty="0">
                <a:solidFill>
                  <a:srgbClr val="C00000"/>
                </a:solidFill>
              </a:rPr>
              <a:t>; за </a:t>
            </a:r>
            <a:r>
              <a:rPr lang="ru-RU" sz="1400" dirty="0" err="1">
                <a:solidFill>
                  <a:srgbClr val="C00000"/>
                </a:solidFill>
              </a:rPr>
              <a:t>допомогою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інформаційних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каналів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зв’язків</a:t>
            </a:r>
            <a:r>
              <a:rPr lang="ru-RU" sz="1400" dirty="0">
                <a:solidFill>
                  <a:srgbClr val="C00000"/>
                </a:solidFill>
              </a:rPr>
              <a:t> з </a:t>
            </a:r>
            <a:r>
              <a:rPr lang="ru-RU" sz="1400" dirty="0" err="1">
                <a:solidFill>
                  <a:srgbClr val="C00000"/>
                </a:solidFill>
              </a:rPr>
              <a:t>громадськістю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організуються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вибори</a:t>
            </a:r>
            <a:r>
              <a:rPr lang="ru-RU" sz="1400" dirty="0">
                <a:solidFill>
                  <a:srgbClr val="C00000"/>
                </a:solidFill>
              </a:rPr>
              <a:t>, </a:t>
            </a:r>
            <a:r>
              <a:rPr lang="ru-RU" sz="1400" dirty="0" err="1">
                <a:solidFill>
                  <a:srgbClr val="C00000"/>
                </a:solidFill>
              </a:rPr>
              <a:t>референдуми</a:t>
            </a:r>
            <a:r>
              <a:rPr lang="ru-RU" sz="1400" dirty="0">
                <a:solidFill>
                  <a:srgbClr val="C00000"/>
                </a:solidFill>
              </a:rPr>
              <a:t> й </a:t>
            </a:r>
            <a:r>
              <a:rPr lang="ru-RU" sz="1400" dirty="0" err="1">
                <a:solidFill>
                  <a:srgbClr val="C00000"/>
                </a:solidFill>
              </a:rPr>
              <a:t>інші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форми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безпосередньої</a:t>
            </a:r>
            <a:r>
              <a:rPr lang="ru-RU" sz="1400" dirty="0">
                <a:solidFill>
                  <a:srgbClr val="C00000"/>
                </a:solidFill>
              </a:rPr>
              <a:t> і </a:t>
            </a:r>
            <a:r>
              <a:rPr lang="ru-RU" sz="1400" dirty="0" err="1">
                <a:solidFill>
                  <a:srgbClr val="C00000"/>
                </a:solidFill>
              </a:rPr>
              <a:t>представницької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демократії</a:t>
            </a:r>
            <a:r>
              <a:rPr lang="ru-RU" sz="1400" dirty="0">
                <a:solidFill>
                  <a:srgbClr val="C00000"/>
                </a:solidFill>
              </a:rPr>
              <a:t>);</a:t>
            </a:r>
          </a:p>
          <a:p>
            <a:pPr lvl="0"/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функція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досягнення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порозуміння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між</a:t>
            </a:r>
            <a:r>
              <a:rPr lang="ru-RU" sz="1400" dirty="0">
                <a:solidFill>
                  <a:srgbClr val="C00000"/>
                </a:solidFill>
              </a:rPr>
              <a:t> державою і </a:t>
            </a:r>
            <a:r>
              <a:rPr lang="ru-RU" sz="1400" dirty="0" err="1">
                <a:solidFill>
                  <a:srgbClr val="C00000"/>
                </a:solidFill>
              </a:rPr>
              <a:t>всіма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пов’язаними</a:t>
            </a:r>
            <a:r>
              <a:rPr lang="ru-RU" sz="1400" dirty="0">
                <a:solidFill>
                  <a:srgbClr val="C00000"/>
                </a:solidFill>
              </a:rPr>
              <a:t> з нею </a:t>
            </a:r>
            <a:r>
              <a:rPr lang="ru-RU" sz="1400" dirty="0" err="1">
                <a:solidFill>
                  <a:srgbClr val="C00000"/>
                </a:solidFill>
              </a:rPr>
              <a:t>суспільними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групами</a:t>
            </a:r>
            <a:r>
              <a:rPr lang="ru-RU" sz="1400" dirty="0">
                <a:solidFill>
                  <a:srgbClr val="C00000"/>
                </a:solidFill>
              </a:rPr>
              <a:t>; </a:t>
            </a:r>
            <a:r>
              <a:rPr lang="ru-RU" sz="1400" dirty="0" err="1">
                <a:solidFill>
                  <a:srgbClr val="C00000"/>
                </a:solidFill>
              </a:rPr>
              <a:t>установлення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між</a:t>
            </a:r>
            <a:r>
              <a:rPr lang="ru-RU" sz="1400" dirty="0">
                <a:solidFill>
                  <a:srgbClr val="C00000"/>
                </a:solidFill>
              </a:rPr>
              <a:t> ними </a:t>
            </a:r>
            <a:r>
              <a:rPr lang="ru-RU" sz="1400" dirty="0" err="1">
                <a:solidFill>
                  <a:srgbClr val="C00000"/>
                </a:solidFill>
              </a:rPr>
              <a:t>партнерських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відносин</a:t>
            </a:r>
            <a:r>
              <a:rPr lang="ru-RU" sz="1400" dirty="0">
                <a:solidFill>
                  <a:srgbClr val="C00000"/>
                </a:solidFill>
              </a:rPr>
              <a:t> (</a:t>
            </a:r>
            <a:r>
              <a:rPr lang="ru-RU" sz="1400" dirty="0" err="1">
                <a:solidFill>
                  <a:srgbClr val="C00000"/>
                </a:solidFill>
              </a:rPr>
              <a:t>зв’язки</a:t>
            </a:r>
            <a:r>
              <a:rPr lang="ru-RU" sz="1400" dirty="0">
                <a:solidFill>
                  <a:srgbClr val="C00000"/>
                </a:solidFill>
              </a:rPr>
              <a:t> з </a:t>
            </a:r>
            <a:r>
              <a:rPr lang="ru-RU" sz="1400" dirty="0" err="1">
                <a:solidFill>
                  <a:srgbClr val="C00000"/>
                </a:solidFill>
              </a:rPr>
              <a:t>громадськістю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здатні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сформулювати</a:t>
            </a:r>
            <a:r>
              <a:rPr lang="ru-RU" sz="1400" dirty="0">
                <a:solidFill>
                  <a:srgbClr val="C00000"/>
                </a:solidFill>
              </a:rPr>
              <a:t> в </a:t>
            </a:r>
            <a:r>
              <a:rPr lang="ru-RU" sz="1400" dirty="0" err="1">
                <a:solidFill>
                  <a:srgbClr val="C00000"/>
                </a:solidFill>
              </a:rPr>
              <a:t>суспільній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думці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загальнозначущі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цілі</a:t>
            </a:r>
            <a:r>
              <a:rPr lang="ru-RU" sz="1400" dirty="0">
                <a:solidFill>
                  <a:srgbClr val="C00000"/>
                </a:solidFill>
              </a:rPr>
              <a:t> й </a:t>
            </a:r>
            <a:r>
              <a:rPr lang="ru-RU" sz="1400" dirty="0" err="1">
                <a:solidFill>
                  <a:srgbClr val="C00000"/>
                </a:solidFill>
              </a:rPr>
              <a:t>завдання</a:t>
            </a:r>
            <a:r>
              <a:rPr lang="ru-RU" sz="1400" dirty="0">
                <a:solidFill>
                  <a:srgbClr val="C00000"/>
                </a:solidFill>
              </a:rPr>
              <a:t> для </a:t>
            </a:r>
            <a:r>
              <a:rPr lang="ru-RU" sz="1400" dirty="0" err="1">
                <a:solidFill>
                  <a:srgbClr val="C00000"/>
                </a:solidFill>
              </a:rPr>
              <a:t>більшості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суб’єктів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соціально-політичних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 err="1">
                <a:solidFill>
                  <a:srgbClr val="C00000"/>
                </a:solidFill>
              </a:rPr>
              <a:t>процесів</a:t>
            </a:r>
            <a:r>
              <a:rPr lang="ru-RU" sz="1400" dirty="0">
                <a:solidFill>
                  <a:srgbClr val="C00000"/>
                </a:solidFill>
              </a:rPr>
              <a:t>) .</a:t>
            </a:r>
          </a:p>
          <a:p>
            <a:r>
              <a:rPr lang="ru-RU" sz="1400" dirty="0"/>
              <a:t> 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69531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b="1" dirty="0" err="1">
                <a:solidFill>
                  <a:srgbClr val="FF0000"/>
                </a:solidFill>
              </a:rPr>
              <a:t>Громадянське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суспільство</a:t>
            </a:r>
            <a:r>
              <a:rPr lang="ru-RU" b="1" dirty="0">
                <a:solidFill>
                  <a:srgbClr val="FF0000"/>
                </a:solidFill>
              </a:rPr>
              <a:t> в </a:t>
            </a:r>
            <a:r>
              <a:rPr lang="ru-RU" b="1" dirty="0" err="1">
                <a:solidFill>
                  <a:srgbClr val="FF0000"/>
                </a:solidFill>
              </a:rPr>
              <a:t>Україні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>
                <a:solidFill>
                  <a:srgbClr val="00B0F0"/>
                </a:solidFill>
              </a:rPr>
              <a:t>Згідно з міжнародними оцінками, громадянське суспільство в Україні залишається неконсолідованим та значно відстає у своєму розвитку від громадянського суспільства європейських країн в цілому та постсоціалістичних країн Центральної та Східної Європи зокрема.</a:t>
            </a:r>
            <a:endParaRPr lang="ru-RU" dirty="0">
              <a:solidFill>
                <a:srgbClr val="00B0F0"/>
              </a:solidFill>
            </a:endParaRPr>
          </a:p>
          <a:p>
            <a:endParaRPr lang="ru-RU" dirty="0"/>
          </a:p>
        </p:txBody>
      </p:sp>
      <p:pic>
        <p:nvPicPr>
          <p:cNvPr id="5122" name="Picture 2" descr="Громадянське суспільство України by United Nations Development Programme in  Ukraine - issuu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806" y="1690689"/>
            <a:ext cx="4601497" cy="44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5172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1475</Words>
  <Application>Microsoft Office PowerPoint</Application>
  <PresentationFormat>Широкоэкранный</PresentationFormat>
  <Paragraphs>91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PR-комунікації в контексті становлення громадянського суспільства</vt:lpstr>
      <vt:lpstr>Інституції громадянського суспільства </vt:lpstr>
      <vt:lpstr>Інституції громадянського суспільства </vt:lpstr>
      <vt:lpstr>Рівні сформованості громадянського суспільства </vt:lpstr>
      <vt:lpstr> Принципи громадянського суспільства, які реалізуються за допомогою паблік рилейшнз </vt:lpstr>
      <vt:lpstr> Функції громадянського суспільства, що реалізуються і за допомогою PR </vt:lpstr>
      <vt:lpstr>Презентация PowerPoint</vt:lpstr>
      <vt:lpstr>Функції PR у сфері взаємодії держави й громадянського суспільства</vt:lpstr>
      <vt:lpstr>Громадянське суспільство в Україні </vt:lpstr>
      <vt:lpstr>Презентация PowerPoint</vt:lpstr>
      <vt:lpstr>Громадянське суспільство в Україні</vt:lpstr>
      <vt:lpstr> «ГРОМАДЯНСЬКЕ СУСПІЛЬСТВО УКРАЇНИ: ПОЛІТИКА СПРИЯННЯ ТА ЗАЛУЧЕННЯ, ВИКЛИКИ ТА ТРАНСФОРМАЦІЇ» : аналітична доповідь </vt:lpstr>
      <vt:lpstr>          Основні законодавчі перешкоди діяльності громадських та благодійних організацій в Україні </vt:lpstr>
      <vt:lpstr>Статистичні дані </vt:lpstr>
      <vt:lpstr>Презентация PowerPoint</vt:lpstr>
      <vt:lpstr>Презентация PowerPoint</vt:lpstr>
      <vt:lpstr>Презентация PowerPoint</vt:lpstr>
      <vt:lpstr>Статистичні дані</vt:lpstr>
      <vt:lpstr>ГРОМАДЯНСЬКЕ СУСПІЛЬСТВО УКРАЇНИ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PR-комунікації в контексті становлення громадянського суспільства</dc:title>
  <dc:creator>admin</dc:creator>
  <cp:lastModifiedBy>admin</cp:lastModifiedBy>
  <cp:revision>27</cp:revision>
  <dcterms:created xsi:type="dcterms:W3CDTF">2020-10-21T13:51:15Z</dcterms:created>
  <dcterms:modified xsi:type="dcterms:W3CDTF">2020-10-21T17:02:03Z</dcterms:modified>
</cp:coreProperties>
</file>