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307" r:id="rId4"/>
    <p:sldId id="289" r:id="rId5"/>
    <p:sldId id="290" r:id="rId6"/>
    <p:sldId id="308" r:id="rId7"/>
    <p:sldId id="309" r:id="rId8"/>
    <p:sldId id="310" r:id="rId9"/>
    <p:sldId id="311" r:id="rId10"/>
    <p:sldId id="312" r:id="rId11"/>
    <p:sldId id="315" r:id="rId12"/>
    <p:sldId id="316" r:id="rId13"/>
    <p:sldId id="317" r:id="rId14"/>
    <p:sldId id="314" r:id="rId15"/>
    <p:sldId id="318" r:id="rId16"/>
    <p:sldId id="313" r:id="rId17"/>
    <p:sldId id="319" r:id="rId18"/>
    <p:sldId id="323" r:id="rId19"/>
    <p:sldId id="324" r:id="rId20"/>
    <p:sldId id="320" r:id="rId21"/>
    <p:sldId id="321" r:id="rId22"/>
    <p:sldId id="322" r:id="rId23"/>
    <p:sldId id="326" r:id="rId24"/>
    <p:sldId id="296" r:id="rId25"/>
    <p:sldId id="328" r:id="rId26"/>
    <p:sldId id="329" r:id="rId27"/>
    <p:sldId id="330" r:id="rId28"/>
    <p:sldId id="332" r:id="rId29"/>
    <p:sldId id="331" r:id="rId30"/>
    <p:sldId id="275" r:id="rId31"/>
    <p:sldId id="300" r:id="rId32"/>
    <p:sldId id="32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5"/>
    <p:restoredTop sz="94604"/>
  </p:normalViewPr>
  <p:slideViewPr>
    <p:cSldViewPr snapToGrid="0" snapToObjects="1">
      <p:cViewPr varScale="1">
        <p:scale>
          <a:sx n="68" d="100"/>
          <a:sy n="68" d="100"/>
        </p:scale>
        <p:origin x="7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1021" y="-1034717"/>
            <a:ext cx="9889957" cy="3200399"/>
          </a:xfrm>
        </p:spPr>
        <p:txBody>
          <a:bodyPr>
            <a:normAutofit/>
          </a:bodyPr>
          <a:lstStyle/>
          <a:p>
            <a:r>
              <a:rPr lang="uk-UA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Безпека </a:t>
            </a:r>
            <a:r>
              <a:rPr lang="uk-UA" sz="5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діяльності ресторанних закладів</a:t>
            </a:r>
            <a:endParaRPr lang="ru-RU" sz="5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Изображение 1">
            <a:extLst>
              <a:ext uri="{FF2B5EF4-FFF2-40B4-BE49-F238E27FC236}">
                <a16:creationId xmlns:a16="http://schemas.microsoft.com/office/drawing/2014/main" id="{74FDDA12-A59F-41A2-95DA-9B2AE2A0F4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2" t="9180" r="7368"/>
          <a:stretch/>
        </p:blipFill>
        <p:spPr>
          <a:xfrm>
            <a:off x="7243011" y="2180661"/>
            <a:ext cx="4734579" cy="4628749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4DD8AAE7-0F08-41DC-AEA7-ED41B66675E0}"/>
              </a:ext>
            </a:extLst>
          </p:cNvPr>
          <p:cNvSpPr txBox="1">
            <a:spLocks/>
          </p:cNvSpPr>
          <p:nvPr/>
        </p:nvSpPr>
        <p:spPr>
          <a:xfrm>
            <a:off x="443581" y="3052030"/>
            <a:ext cx="6799430" cy="49168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uk-UA" sz="2800" dirty="0">
                <a:latin typeface="Arial" charset="0"/>
                <a:ea typeface="Arial" charset="0"/>
                <a:cs typeface="Arial" charset="0"/>
              </a:rPr>
              <a:t>НАССР у ресторанному бізнесі.</a:t>
            </a: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lang="uk-UA" sz="2800" dirty="0" err="1">
                <a:latin typeface="Arial" charset="0"/>
                <a:ea typeface="Arial" charset="0"/>
                <a:cs typeface="Arial" charset="0"/>
              </a:rPr>
              <a:t>Ганітарно</a:t>
            </a:r>
            <a:r>
              <a:rPr lang="uk-UA" sz="2800" dirty="0">
                <a:latin typeface="Arial" charset="0"/>
                <a:ea typeface="Arial" charset="0"/>
                <a:cs typeface="Arial" charset="0"/>
              </a:rPr>
              <a:t>-гігієнічні норми в діяльності ресторанних закладів.</a:t>
            </a:r>
          </a:p>
          <a:p>
            <a:pPr algn="l">
              <a:lnSpc>
                <a:spcPct val="150000"/>
              </a:lnSpc>
            </a:pPr>
            <a:endParaRPr lang="ru-RU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C9A6F-22BF-4ECD-8882-F295DD2E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41" y="136357"/>
            <a:ext cx="10349579" cy="1905000"/>
          </a:xfrm>
        </p:spPr>
        <p:txBody>
          <a:bodyPr>
            <a:normAutofit/>
          </a:bodyPr>
          <a:lstStyle/>
          <a:p>
            <a:r>
              <a:rPr lang="uk-UA" sz="5400" b="1" dirty="0"/>
              <a:t>Санітарно-</a:t>
            </a:r>
            <a:br>
              <a:rPr lang="uk-UA" sz="5400" b="1" dirty="0"/>
            </a:br>
            <a:r>
              <a:rPr lang="uk-UA" sz="5400" b="1" dirty="0"/>
              <a:t>гігієнічні норми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082671-149D-48E9-B4BA-8D3E82A64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142" y="2211683"/>
            <a:ext cx="6322416" cy="3369967"/>
          </a:xfrm>
        </p:spPr>
      </p:pic>
      <p:pic>
        <p:nvPicPr>
          <p:cNvPr id="1026" name="Picture 2" descr="Малюнок  про кухарів, ресторан, чорний журнал перець">
            <a:extLst>
              <a:ext uri="{FF2B5EF4-FFF2-40B4-BE49-F238E27FC236}">
                <a16:creationId xmlns:a16="http://schemas.microsoft.com/office/drawing/2014/main" id="{263EC3BE-91EB-4FCA-B66A-165D1D4F3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37" y="0"/>
            <a:ext cx="5303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557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A6A14-BEC1-49E4-8CE4-E04E1900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822" y="156410"/>
            <a:ext cx="9905998" cy="906379"/>
          </a:xfrm>
        </p:spPr>
        <p:txBody>
          <a:bodyPr/>
          <a:lstStyle/>
          <a:p>
            <a:r>
              <a:rPr lang="uk-UA" b="1" dirty="0"/>
              <a:t>Основні помилки при закупівлі товару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5D048-5BA6-412F-B55B-801EFB2C9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9B2D55-539D-482D-A40C-A239A07BF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33462"/>
            <a:ext cx="9593177" cy="56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84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0498C-BD03-4672-AE35-911866EC3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32909D-90DD-4A92-8DCB-0C00468D4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4530F-5A02-43E7-AA49-D93AAC63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25577"/>
            <a:ext cx="9905997" cy="62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1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DC76-15C5-4EB9-8825-B6B2886D4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55" y="394785"/>
            <a:ext cx="7425071" cy="1098884"/>
          </a:xfrm>
        </p:spPr>
        <p:txBody>
          <a:bodyPr/>
          <a:lstStyle/>
          <a:p>
            <a:r>
              <a:rPr lang="uk-UA" dirty="0"/>
              <a:t>Основні помилки під час прийому товару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1AD80-3B45-462F-9776-A4E874829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708485"/>
            <a:ext cx="7748337" cy="4547936"/>
          </a:xfrm>
        </p:spPr>
        <p:txBody>
          <a:bodyPr>
            <a:noAutofit/>
          </a:bodyPr>
          <a:lstStyle/>
          <a:p>
            <a:r>
              <a:rPr lang="uk-UA" sz="2800" dirty="0"/>
              <a:t>1. Відсутність зони прийому</a:t>
            </a:r>
          </a:p>
          <a:p>
            <a:r>
              <a:rPr lang="uk-UA" sz="2800" dirty="0"/>
              <a:t>2. Товар не зважується</a:t>
            </a:r>
          </a:p>
          <a:p>
            <a:r>
              <a:rPr lang="uk-UA" sz="2800" dirty="0"/>
              <a:t>3. Не перевіряється якість продуктів</a:t>
            </a:r>
          </a:p>
          <a:p>
            <a:r>
              <a:rPr lang="uk-UA" sz="2800" dirty="0"/>
              <a:t>4. Продукти довго зберігаються в зоні прийому</a:t>
            </a:r>
          </a:p>
          <a:p>
            <a:r>
              <a:rPr lang="uk-UA" sz="2800" dirty="0"/>
              <a:t>5. Не перевіряється відповідність замовленому товару</a:t>
            </a:r>
          </a:p>
          <a:p>
            <a:r>
              <a:rPr lang="uk-UA" sz="2800" dirty="0"/>
              <a:t>6. Продукти не перекладаються з первинної упаковки у  </a:t>
            </a:r>
            <a:r>
              <a:rPr lang="uk-UA" sz="2800" dirty="0" err="1"/>
              <a:t>гастроємніть</a:t>
            </a:r>
            <a:r>
              <a:rPr lang="uk-UA" sz="28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1F45A1-56A1-4154-B375-A3526B0AA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15967"/>
            <a:ext cx="3520658" cy="68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E51D1-F8F0-447C-9A50-5BA74F08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A09F3B-A934-449D-9C8C-0CCF46D3B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379" y="35421"/>
            <a:ext cx="6184232" cy="6885386"/>
          </a:xfrm>
        </p:spPr>
      </p:pic>
    </p:spTree>
    <p:extLst>
      <p:ext uri="{BB962C8B-B14F-4D97-AF65-F5344CB8AC3E}">
        <p14:creationId xmlns:p14="http://schemas.microsoft.com/office/powerpoint/2010/main" val="1511427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CB23D-9EE9-442A-BAF0-C9EC295C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F74591-B4B8-41D6-AE59-6BBC4C66E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137" y="0"/>
            <a:ext cx="6063916" cy="6838306"/>
          </a:xfrm>
        </p:spPr>
      </p:pic>
    </p:spTree>
    <p:extLst>
      <p:ext uri="{BB962C8B-B14F-4D97-AF65-F5344CB8AC3E}">
        <p14:creationId xmlns:p14="http://schemas.microsoft.com/office/powerpoint/2010/main" val="3037167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6DECE-C6D0-44B3-A98C-982422A7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38" y="637673"/>
            <a:ext cx="10817977" cy="858253"/>
          </a:xfrm>
        </p:spPr>
        <p:txBody>
          <a:bodyPr>
            <a:normAutofit/>
          </a:bodyPr>
          <a:lstStyle/>
          <a:p>
            <a:r>
              <a:rPr lang="uk-UA" sz="4400" b="1" dirty="0"/>
              <a:t>Зберігання Товару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2CC339-9296-4367-9099-2E87684B3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644"/>
            <a:ext cx="5488822" cy="68820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D7DC2-DD2D-472C-912B-3F8E40AE0B8B}"/>
              </a:ext>
            </a:extLst>
          </p:cNvPr>
          <p:cNvSpPr txBox="1"/>
          <p:nvPr/>
        </p:nvSpPr>
        <p:spPr>
          <a:xfrm>
            <a:off x="1141413" y="1925053"/>
            <a:ext cx="4489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1. Відповідний температурний режим</a:t>
            </a:r>
          </a:p>
        </p:txBody>
      </p:sp>
    </p:spTree>
    <p:extLst>
      <p:ext uri="{BB962C8B-B14F-4D97-AF65-F5344CB8AC3E}">
        <p14:creationId xmlns:p14="http://schemas.microsoft.com/office/powerpoint/2010/main" val="1329812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0B9D6-CB70-4F18-888A-6F9055BC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BB91E8-6293-4608-BB3B-1790F1609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4436"/>
            <a:ext cx="5743074" cy="68235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94F771-4B4F-4749-98EE-EDBD054A7896}"/>
              </a:ext>
            </a:extLst>
          </p:cNvPr>
          <p:cNvSpPr txBox="1"/>
          <p:nvPr/>
        </p:nvSpPr>
        <p:spPr>
          <a:xfrm>
            <a:off x="1141413" y="1935602"/>
            <a:ext cx="4517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2. Правильне товарне сусідство</a:t>
            </a:r>
          </a:p>
        </p:txBody>
      </p:sp>
    </p:spTree>
    <p:extLst>
      <p:ext uri="{BB962C8B-B14F-4D97-AF65-F5344CB8AC3E}">
        <p14:creationId xmlns:p14="http://schemas.microsoft.com/office/powerpoint/2010/main" val="4125892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A407A-41DC-4C3A-8888-5755E8D0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60" y="-255671"/>
            <a:ext cx="9783261" cy="1281363"/>
          </a:xfrm>
        </p:spPr>
        <p:txBody>
          <a:bodyPr/>
          <a:lstStyle/>
          <a:p>
            <a:r>
              <a:rPr lang="uk-UA" b="1" dirty="0"/>
              <a:t>Основні принципи товарного сусідства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793DBF-B038-4B12-8A94-4B89FA59C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65" y="1025692"/>
            <a:ext cx="8220368" cy="5832308"/>
          </a:xfrm>
        </p:spPr>
        <p:txBody>
          <a:bodyPr>
            <a:noAutofit/>
          </a:bodyPr>
          <a:lstStyle/>
          <a:p>
            <a:r>
              <a:rPr lang="uk-UA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Продукти слід зберігати відповідно до прийнятої класифікації за видами продукції:</a:t>
            </a:r>
          </a:p>
          <a:p>
            <a:r>
              <a:rPr lang="uk-UA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• сухі (борошно, цукор, крупа, макаронні вироби та ін.);</a:t>
            </a:r>
          </a:p>
          <a:p>
            <a:r>
              <a:rPr lang="uk-UA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• хліб;</a:t>
            </a:r>
          </a:p>
          <a:p>
            <a:r>
              <a:rPr lang="uk-UA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• м'ясні,</a:t>
            </a:r>
          </a:p>
          <a:p>
            <a:r>
              <a:rPr lang="uk-UA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• рибні;</a:t>
            </a:r>
          </a:p>
          <a:p>
            <a:r>
              <a:rPr lang="uk-UA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• молочно-жирові;</a:t>
            </a:r>
          </a:p>
          <a:p>
            <a:r>
              <a:rPr lang="uk-UA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• гастрономічні;</a:t>
            </a:r>
          </a:p>
          <a:p>
            <a:r>
              <a:rPr lang="uk-UA" sz="24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• овочі та фрукти.</a:t>
            </a:r>
          </a:p>
          <a:p>
            <a:endParaRPr lang="uk-UA" sz="14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57F8EA-BF5A-48DB-A5BE-28E5AAAE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66" y="1025692"/>
            <a:ext cx="4032734" cy="532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8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E5B807-DB8B-4E9A-8FA2-C7A1D52CF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842211"/>
            <a:ext cx="10649534" cy="4371473"/>
          </a:xfrm>
        </p:spPr>
        <p:txBody>
          <a:bodyPr>
            <a:noAutofit/>
          </a:bodyPr>
          <a:lstStyle/>
          <a:p>
            <a:r>
              <a:rPr lang="uk-UA" sz="26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Сировину і готові продукти слід зберігати в окремих холодильних камери. У невеликих організаціях, що мають одну холодильну камеру, а також у камері добового запасу продуктів допускається їх спільне короткочасне зберігання з дотриманням умов товарного сусідства (на окремих полицях, стелажах).</a:t>
            </a:r>
          </a:p>
          <a:p>
            <a:r>
              <a:rPr lang="uk-UA" sz="2600" b="1" dirty="0"/>
              <a:t>3. Продукти, що мають специфічний запах (спеції, оселедець тощо), слід зберігати окремо від продуктів, що сприймають сторонні запахи (масло вершкове, сир, яйця, чай, сіль, цукор та ін.)</a:t>
            </a:r>
          </a:p>
          <a:p>
            <a:r>
              <a:rPr lang="uk-UA" sz="2600" b="1" dirty="0"/>
              <a:t>4. Всі продукти повинні </a:t>
            </a:r>
          </a:p>
          <a:p>
            <a:r>
              <a:rPr lang="uk-UA" sz="2600" b="1" dirty="0"/>
              <a:t>зберігатися у закритому </a:t>
            </a:r>
          </a:p>
          <a:p>
            <a:r>
              <a:rPr lang="uk-UA" sz="2600" b="1" dirty="0"/>
              <a:t>вигляді.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971AA0-0B17-48BB-B6B7-547893C35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4048125"/>
            <a:ext cx="77247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1" y="101868"/>
            <a:ext cx="9905998" cy="78999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800" spc="-15" dirty="0" err="1">
                <a:solidFill>
                  <a:srgbClr val="FF0000"/>
                </a:solidFill>
              </a:rPr>
              <a:t>ВимоГи</a:t>
            </a:r>
            <a:r>
              <a:rPr lang="ru-RU" sz="4800" spc="-15" dirty="0">
                <a:solidFill>
                  <a:srgbClr val="FF0000"/>
                </a:solidFill>
              </a:rPr>
              <a:t> </a:t>
            </a:r>
            <a:r>
              <a:rPr lang="ru-RU" sz="4800" spc="-15" dirty="0" err="1">
                <a:solidFill>
                  <a:srgbClr val="FF0000"/>
                </a:solidFill>
              </a:rPr>
              <a:t>клієнтів</a:t>
            </a:r>
            <a:endParaRPr lang="ru-RU" sz="4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462" y="1323474"/>
            <a:ext cx="10597045" cy="5235587"/>
          </a:xfrm>
        </p:spPr>
        <p:txBody>
          <a:bodyPr>
            <a:normAutofit fontScale="85000" lnSpcReduction="20000"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ru-RU" sz="33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1. </a:t>
            </a:r>
            <a:r>
              <a:rPr lang="ru-RU" sz="3300" b="1" spc="-10" dirty="0" err="1">
                <a:solidFill>
                  <a:schemeClr val="tx1"/>
                </a:solidFill>
                <a:latin typeface="Times New Roman"/>
                <a:cs typeface="Times New Roman"/>
              </a:rPr>
              <a:t>Безпечний</a:t>
            </a:r>
            <a:r>
              <a:rPr lang="ru-RU" sz="3300" b="1" spc="-2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33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продукт</a:t>
            </a:r>
            <a:endParaRPr lang="ru-RU" sz="33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 marR="210820" algn="just">
              <a:lnSpc>
                <a:spcPct val="100000"/>
              </a:lnSpc>
              <a:tabLst>
                <a:tab pos="5126990" algn="l"/>
              </a:tabLst>
            </a:pPr>
            <a:r>
              <a:rPr lang="ru-RU" sz="2800" b="1" spc="-10" dirty="0" err="1">
                <a:solidFill>
                  <a:srgbClr val="C00000"/>
                </a:solidFill>
                <a:latin typeface="Times New Roman"/>
                <a:cs typeface="Times New Roman"/>
              </a:rPr>
              <a:t>Безпечність</a:t>
            </a:r>
            <a:r>
              <a:rPr lang="ru-RU" sz="2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 err="1">
                <a:solidFill>
                  <a:srgbClr val="C00000"/>
                </a:solidFill>
                <a:latin typeface="Times New Roman"/>
                <a:cs typeface="Times New Roman"/>
              </a:rPr>
              <a:t>продуктів</a:t>
            </a:r>
            <a:r>
              <a:rPr lang="ru-RU" sz="2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0" dirty="0" err="1">
                <a:solidFill>
                  <a:srgbClr val="C00000"/>
                </a:solidFill>
                <a:latin typeface="Times New Roman"/>
                <a:cs typeface="Times New Roman"/>
              </a:rPr>
              <a:t>харчування</a:t>
            </a:r>
            <a:r>
              <a:rPr lang="ru-RU" sz="28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– </a:t>
            </a:r>
            <a:r>
              <a:rPr lang="ru-RU" sz="28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це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5" dirty="0" err="1">
                <a:solidFill>
                  <a:schemeClr val="tx1"/>
                </a:solidFill>
                <a:latin typeface="Times New Roman"/>
                <a:cs typeface="Times New Roman"/>
              </a:rPr>
              <a:t>забезпечення</a:t>
            </a:r>
            <a:r>
              <a:rPr lang="ru-RU" sz="28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20" dirty="0">
                <a:solidFill>
                  <a:schemeClr val="tx1"/>
                </a:solidFill>
                <a:latin typeface="Times New Roman"/>
                <a:cs typeface="Times New Roman"/>
              </a:rPr>
              <a:t>того,</a:t>
            </a:r>
            <a:r>
              <a:rPr lang="ru-RU" sz="2800" b="1" spc="-3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30" dirty="0" err="1">
                <a:solidFill>
                  <a:schemeClr val="tx1"/>
                </a:solidFill>
                <a:latin typeface="Times New Roman"/>
                <a:cs typeface="Times New Roman"/>
              </a:rPr>
              <a:t>що</a:t>
            </a:r>
            <a:r>
              <a:rPr lang="ru-RU" sz="2800" b="1" spc="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продукт</a:t>
            </a:r>
            <a:r>
              <a:rPr lang="ru-RU" sz="2800" b="1" spc="-3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не</a:t>
            </a:r>
            <a:r>
              <a:rPr lang="ru-RU" sz="28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5" dirty="0" err="1">
                <a:solidFill>
                  <a:schemeClr val="tx1"/>
                </a:solidFill>
                <a:latin typeface="Times New Roman"/>
                <a:cs typeface="Times New Roman"/>
              </a:rPr>
              <a:t>зашкодить</a:t>
            </a:r>
            <a:r>
              <a:rPr lang="ru-RU" sz="2800" b="1" spc="-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20" dirty="0" err="1">
                <a:solidFill>
                  <a:schemeClr val="tx1"/>
                </a:solidFill>
                <a:latin typeface="Times New Roman"/>
                <a:cs typeface="Times New Roman"/>
              </a:rPr>
              <a:t>споживачеві</a:t>
            </a:r>
            <a:r>
              <a:rPr lang="ru-RU" sz="2800" b="1" spc="-20" dirty="0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ru-RU" sz="2800" b="1" spc="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5" dirty="0" err="1">
                <a:solidFill>
                  <a:schemeClr val="tx1"/>
                </a:solidFill>
                <a:latin typeface="Times New Roman"/>
                <a:cs typeface="Times New Roman"/>
              </a:rPr>
              <a:t>якщо</a:t>
            </a:r>
            <a:r>
              <a:rPr lang="ru-RU" sz="2800" b="1" spc="3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 err="1">
                <a:solidFill>
                  <a:schemeClr val="tx1"/>
                </a:solidFill>
                <a:latin typeface="Times New Roman"/>
                <a:cs typeface="Times New Roman"/>
              </a:rPr>
              <a:t>він</a:t>
            </a:r>
            <a:r>
              <a:rPr lang="ru-RU" sz="2800" b="1" spc="-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8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20" dirty="0">
                <a:solidFill>
                  <a:schemeClr val="tx1"/>
                </a:solidFill>
                <a:latin typeface="Times New Roman"/>
                <a:cs typeface="Times New Roman"/>
              </a:rPr>
              <a:t>приготовлений</a:t>
            </a:r>
            <a:r>
              <a:rPr lang="ru-RU" sz="28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і</a:t>
            </a:r>
            <a:r>
              <a:rPr lang="ru-RU" sz="28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5" dirty="0" err="1">
                <a:solidFill>
                  <a:schemeClr val="tx1"/>
                </a:solidFill>
                <a:latin typeface="Times New Roman"/>
                <a:cs typeface="Times New Roman"/>
              </a:rPr>
              <a:t>спожитий</a:t>
            </a:r>
            <a:r>
              <a:rPr lang="ru-RU" sz="2800" b="1" spc="4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0" dirty="0" err="1">
                <a:solidFill>
                  <a:schemeClr val="tx1"/>
                </a:solidFill>
                <a:latin typeface="Times New Roman"/>
                <a:cs typeface="Times New Roman"/>
              </a:rPr>
              <a:t>відповідно</a:t>
            </a:r>
            <a:r>
              <a:rPr lang="ru-RU" sz="2800" b="1" spc="-2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до</a:t>
            </a:r>
            <a:r>
              <a:rPr lang="ru-RU" sz="28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0" dirty="0" err="1">
                <a:solidFill>
                  <a:schemeClr val="tx1"/>
                </a:solidFill>
                <a:latin typeface="Times New Roman"/>
                <a:cs typeface="Times New Roman"/>
              </a:rPr>
              <a:t>призначення</a:t>
            </a:r>
            <a:r>
              <a:rPr lang="ru-RU" sz="28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  <a:r>
              <a:rPr lang="ru-RU" sz="28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. </a:t>
            </a:r>
          </a:p>
          <a:p>
            <a:pPr marL="12700" marR="210820" algn="just">
              <a:lnSpc>
                <a:spcPct val="100000"/>
              </a:lnSpc>
              <a:tabLst>
                <a:tab pos="5126990" algn="l"/>
              </a:tabLst>
            </a:pPr>
            <a:r>
              <a:rPr lang="ru-RU" sz="2800" b="1" spc="-5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spc="-5" dirty="0">
                <a:solidFill>
                  <a:srgbClr val="00B050"/>
                </a:solidFill>
                <a:latin typeface="Times New Roman"/>
                <a:cs typeface="Times New Roman"/>
              </a:rPr>
              <a:t>(</a:t>
            </a:r>
            <a:r>
              <a:rPr lang="en-US" sz="2800" b="1" i="1" spc="-5" dirty="0">
                <a:solidFill>
                  <a:srgbClr val="00B050"/>
                </a:solidFill>
                <a:latin typeface="Times New Roman"/>
                <a:cs typeface="Times New Roman"/>
              </a:rPr>
              <a:t>Codex</a:t>
            </a:r>
            <a:r>
              <a:rPr lang="en-US" sz="2800" b="1" i="1" spc="-8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>
                <a:solidFill>
                  <a:srgbClr val="00B050"/>
                </a:solidFill>
                <a:latin typeface="Times New Roman"/>
                <a:cs typeface="Times New Roman"/>
              </a:rPr>
              <a:t>Alimentarius</a:t>
            </a:r>
            <a:r>
              <a:rPr lang="uk-UA" sz="2800" b="1" i="1" dirty="0">
                <a:solidFill>
                  <a:srgbClr val="00B050"/>
                </a:solidFill>
                <a:latin typeface="Times New Roman"/>
                <a:cs typeface="Times New Roman"/>
              </a:rPr>
              <a:t> (Харчовий кодекс)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uk-UA" sz="2800" b="1" i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збірник</a:t>
            </a:r>
            <a:r>
              <a:rPr lang="ru-RU" sz="2800" b="1" i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міжнародно</a:t>
            </a:r>
            <a:r>
              <a:rPr lang="ru-RU" sz="2800" b="1" i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схвалених</a:t>
            </a:r>
            <a:r>
              <a:rPr lang="ru-RU" sz="2800" b="1" i="1" dirty="0">
                <a:solidFill>
                  <a:schemeClr val="tx1"/>
                </a:solidFill>
                <a:latin typeface="Times New Roman"/>
                <a:cs typeface="Times New Roman"/>
              </a:rPr>
              <a:t> і </a:t>
            </a:r>
            <a:r>
              <a:rPr lang="ru-RU" sz="2800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поданих</a:t>
            </a:r>
            <a:r>
              <a:rPr lang="ru-RU" sz="2800" b="1" i="1" dirty="0">
                <a:solidFill>
                  <a:schemeClr val="tx1"/>
                </a:solidFill>
                <a:latin typeface="Times New Roman"/>
                <a:cs typeface="Times New Roman"/>
              </a:rPr>
              <a:t> в </a:t>
            </a:r>
            <a:r>
              <a:rPr lang="ru-RU" sz="2800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однаковому</a:t>
            </a:r>
            <a:r>
              <a:rPr lang="ru-RU" sz="2800" b="1" i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вигляді</a:t>
            </a:r>
            <a:r>
              <a:rPr lang="ru-RU" sz="2800" b="1" i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стандартів</a:t>
            </a:r>
            <a:r>
              <a:rPr lang="ru-RU" sz="2800" b="1" i="1" dirty="0">
                <a:solidFill>
                  <a:schemeClr val="tx1"/>
                </a:solidFill>
                <a:latin typeface="Times New Roman"/>
                <a:cs typeface="Times New Roman"/>
              </a:rPr>
              <a:t> на </a:t>
            </a:r>
            <a:r>
              <a:rPr lang="ru-RU" sz="2800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харчові</a:t>
            </a:r>
            <a:r>
              <a:rPr lang="ru-RU" sz="2800" b="1" i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  <a:latin typeface="Times New Roman"/>
                <a:cs typeface="Times New Roman"/>
              </a:rPr>
              <a:t>продукти</a:t>
            </a:r>
            <a:r>
              <a:rPr lang="en-US" sz="2800" b="1" i="1" dirty="0">
                <a:solidFill>
                  <a:srgbClr val="00B050"/>
                </a:solidFill>
                <a:latin typeface="Times New Roman"/>
                <a:cs typeface="Times New Roman"/>
              </a:rPr>
              <a:t>)</a:t>
            </a:r>
            <a:endParaRPr lang="en-US" sz="28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5"/>
              </a:spcBef>
            </a:pPr>
            <a:endParaRPr lang="en-US" sz="32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lang="ru-RU" sz="3300" b="1" spc="-5" dirty="0">
                <a:solidFill>
                  <a:schemeClr val="tx1"/>
                </a:solidFill>
                <a:latin typeface="Times New Roman"/>
                <a:cs typeface="Times New Roman"/>
              </a:rPr>
              <a:t>2. </a:t>
            </a:r>
            <a:r>
              <a:rPr lang="ru-RU" sz="3300" b="1" spc="-5" dirty="0" err="1">
                <a:solidFill>
                  <a:schemeClr val="tx1"/>
                </a:solidFill>
                <a:latin typeface="Times New Roman"/>
                <a:cs typeface="Times New Roman"/>
              </a:rPr>
              <a:t>Якісний</a:t>
            </a:r>
            <a:r>
              <a:rPr lang="ru-RU" sz="3300" b="1" spc="-2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33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продукт</a:t>
            </a:r>
            <a:endParaRPr lang="ru-RU" sz="33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tabLst>
                <a:tab pos="4236720" algn="l"/>
              </a:tabLst>
            </a:pPr>
            <a:r>
              <a:rPr lang="ru-RU" sz="2800" b="1" dirty="0" err="1">
                <a:solidFill>
                  <a:srgbClr val="C00000"/>
                </a:solidFill>
                <a:latin typeface="Times New Roman"/>
                <a:cs typeface="Times New Roman"/>
              </a:rPr>
              <a:t>Якість</a:t>
            </a:r>
            <a:r>
              <a:rPr lang="ru-RU" sz="2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 err="1">
                <a:solidFill>
                  <a:srgbClr val="C00000"/>
                </a:solidFill>
                <a:latin typeface="Times New Roman"/>
                <a:cs typeface="Times New Roman"/>
              </a:rPr>
              <a:t>продуктів</a:t>
            </a:r>
            <a:r>
              <a:rPr lang="ru-RU" sz="28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0" dirty="0" err="1">
                <a:solidFill>
                  <a:srgbClr val="C00000"/>
                </a:solidFill>
                <a:latin typeface="Times New Roman"/>
                <a:cs typeface="Times New Roman"/>
              </a:rPr>
              <a:t>харчування</a:t>
            </a:r>
            <a:r>
              <a:rPr lang="ru-RU"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– </a:t>
            </a:r>
            <a:r>
              <a:rPr lang="ru-RU" sz="28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це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 err="1">
                <a:solidFill>
                  <a:schemeClr val="tx1"/>
                </a:solidFill>
                <a:latin typeface="Times New Roman"/>
                <a:cs typeface="Times New Roman"/>
              </a:rPr>
              <a:t>сукупність</a:t>
            </a:r>
            <a:r>
              <a:rPr lang="ru-RU" sz="2800" b="1" spc="-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ознак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0" dirty="0" err="1">
                <a:solidFill>
                  <a:schemeClr val="tx1"/>
                </a:solidFill>
                <a:latin typeface="Times New Roman"/>
                <a:cs typeface="Times New Roman"/>
              </a:rPr>
              <a:t>одиниці</a:t>
            </a:r>
            <a:r>
              <a:rPr lang="ru-RU" sz="28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5" dirty="0" err="1">
                <a:solidFill>
                  <a:schemeClr val="tx1"/>
                </a:solidFill>
                <a:latin typeface="Times New Roman"/>
                <a:cs typeface="Times New Roman"/>
              </a:rPr>
              <a:t>стосовно</a:t>
            </a:r>
            <a:r>
              <a:rPr lang="ru-RU" sz="28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її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 err="1">
                <a:solidFill>
                  <a:schemeClr val="tx1"/>
                </a:solidFill>
                <a:latin typeface="Times New Roman"/>
                <a:cs typeface="Times New Roman"/>
              </a:rPr>
              <a:t>придатності</a:t>
            </a:r>
            <a:r>
              <a:rPr lang="ru-RU" sz="2800" b="1" spc="-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0" dirty="0" err="1">
                <a:solidFill>
                  <a:schemeClr val="tx1"/>
                </a:solidFill>
                <a:latin typeface="Times New Roman"/>
                <a:cs typeface="Times New Roman"/>
              </a:rPr>
              <a:t>виконувати</a:t>
            </a:r>
            <a:r>
              <a:rPr lang="ru-RU" sz="2800" b="1" spc="-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5" dirty="0" err="1">
                <a:solidFill>
                  <a:schemeClr val="tx1"/>
                </a:solidFill>
                <a:latin typeface="Times New Roman"/>
                <a:cs typeface="Times New Roman"/>
              </a:rPr>
              <a:t>визначені</a:t>
            </a:r>
            <a:r>
              <a:rPr lang="ru-RU" sz="2800" b="1" spc="-1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й </a:t>
            </a:r>
            <a:r>
              <a:rPr lang="ru-RU" sz="2800" b="1" spc="-58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15" dirty="0" err="1">
                <a:solidFill>
                  <a:schemeClr val="tx1"/>
                </a:solidFill>
                <a:latin typeface="Times New Roman"/>
                <a:cs typeface="Times New Roman"/>
              </a:rPr>
              <a:t>передбачувані</a:t>
            </a:r>
            <a:r>
              <a:rPr lang="ru-RU" sz="2800" b="1" spc="-2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 err="1">
                <a:solidFill>
                  <a:schemeClr val="tx1"/>
                </a:solidFill>
                <a:latin typeface="Times New Roman"/>
                <a:cs typeface="Times New Roman"/>
              </a:rPr>
              <a:t>вимоги</a:t>
            </a:r>
            <a:r>
              <a:rPr lang="ru-RU" sz="2800" b="1" spc="-5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lang="ru-RU" sz="2800" b="1" i="1" spc="-5" dirty="0">
                <a:solidFill>
                  <a:srgbClr val="00B050"/>
                </a:solidFill>
                <a:latin typeface="Times New Roman"/>
                <a:cs typeface="Times New Roman"/>
              </a:rPr>
              <a:t>(</a:t>
            </a:r>
            <a:r>
              <a:rPr lang="en-US" sz="2800" b="1" i="1" spc="-5" dirty="0">
                <a:solidFill>
                  <a:srgbClr val="00B050"/>
                </a:solidFill>
                <a:latin typeface="Times New Roman"/>
                <a:cs typeface="Times New Roman"/>
              </a:rPr>
              <a:t>ISO</a:t>
            </a:r>
            <a:r>
              <a:rPr lang="en-US" sz="2800" b="1" i="1" spc="-2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>
                <a:solidFill>
                  <a:srgbClr val="00B050"/>
                </a:solidFill>
                <a:latin typeface="Times New Roman"/>
                <a:cs typeface="Times New Roman"/>
              </a:rPr>
              <a:t>8402</a:t>
            </a:r>
            <a:r>
              <a:rPr lang="uk-UA" sz="2800" b="1" i="1" dirty="0">
                <a:solidFill>
                  <a:srgbClr val="00B050"/>
                </a:solidFill>
                <a:latin typeface="Times New Roman"/>
                <a:cs typeface="Times New Roman"/>
              </a:rPr>
              <a:t> Міжнародний стандарт «Управління якістю і забезпечення якості)</a:t>
            </a:r>
            <a:r>
              <a:rPr lang="en-US" sz="2800" b="1" i="1" dirty="0">
                <a:solidFill>
                  <a:srgbClr val="00B050"/>
                </a:solidFill>
                <a:latin typeface="Times New Roman"/>
                <a:cs typeface="Times New Roman"/>
              </a:rPr>
              <a:t>)</a:t>
            </a:r>
            <a:endParaRPr lang="en-US" sz="28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endParaRPr lang="ru-RU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5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8F1F1-B6CD-4257-B22C-7745B023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344905"/>
            <a:ext cx="5524082" cy="1905000"/>
          </a:xfrm>
        </p:spPr>
        <p:txBody>
          <a:bodyPr/>
          <a:lstStyle/>
          <a:p>
            <a:r>
              <a:rPr lang="uk-UA" b="1" dirty="0"/>
              <a:t>3. Дотримання правил ротації харчових продуктів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909D48-FBC0-4A2E-9E08-1FF4BE6E9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1A5E11-DA83-4F3D-A2DF-B93ACF93A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767" y="3036720"/>
            <a:ext cx="5292233" cy="3821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F74B12-CB0F-4F13-BDFB-2B8BD0D8F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072" y="379487"/>
            <a:ext cx="4226757" cy="21026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3CBBF6-6016-4E28-B510-4173A46E5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15" y="2461214"/>
            <a:ext cx="5881664" cy="17355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4C1F11-8E4E-4B85-A5CF-70ADB0BC6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559" y="4617893"/>
            <a:ext cx="4491124" cy="182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13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2577-CF20-4622-8A67-2D7A67D51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8" y="609599"/>
            <a:ext cx="10948736" cy="6055895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1. правило </a:t>
            </a:r>
            <a:r>
              <a:rPr lang="ru-RU" b="1" i="0" u="sng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FIFO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передбачає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що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товари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які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були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виготовлені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запаковані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) першими, 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першими ж і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використовуються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.</a:t>
            </a:r>
            <a:b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</a:br>
            <a:b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</a:b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2. 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Правило </a:t>
            </a:r>
            <a:r>
              <a:rPr lang="ru-RU" b="1" u="sng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FEFO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-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товари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використовуються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відповідно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до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їх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терміну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придатності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.</a:t>
            </a:r>
            <a:b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</a:br>
            <a:b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</a:b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. Правило </a:t>
            </a:r>
            <a:r>
              <a:rPr lang="ru-RU" b="1" u="sng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LIFO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застосовується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лише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у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випадку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товарів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які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не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мають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терміну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зберігання</a:t>
            </a:r>
            <a:r>
              <a:rPr lang="ru-RU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передбачає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використання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товарів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які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отримуються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останіми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, а </a:t>
            </a:r>
            <a:r>
              <a:rPr lang="ru-RU" b="0" i="0" dirty="0" err="1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рухаються</a:t>
            </a:r>
            <a: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першими.</a:t>
            </a:r>
            <a:b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</a:br>
            <a:br>
              <a:rPr lang="ru-RU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</a:b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39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9CD09-533E-459B-A481-974CDE3AE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65" y="114300"/>
            <a:ext cx="9905998" cy="933450"/>
          </a:xfrm>
        </p:spPr>
        <p:txBody>
          <a:bodyPr>
            <a:normAutofit/>
          </a:bodyPr>
          <a:lstStyle/>
          <a:p>
            <a:r>
              <a:rPr lang="uk-UA" sz="3600" b="1" dirty="0"/>
              <a:t>4. Маркування продукції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83226-529F-4CB5-960F-41EAF70AD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726530-194B-4797-AE9B-99FAB6324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905547"/>
            <a:ext cx="9326880" cy="5720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526867-9A22-4BC0-A806-D93B7241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789" y="3139001"/>
            <a:ext cx="17621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51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15E22-0626-4515-AD85-98195060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181A5F-3CD2-4A72-82D8-71F98288C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555" y="355590"/>
            <a:ext cx="10487464" cy="6146819"/>
          </a:xfrm>
        </p:spPr>
      </p:pic>
    </p:spTree>
    <p:extLst>
      <p:ext uri="{BB962C8B-B14F-4D97-AF65-F5344CB8AC3E}">
        <p14:creationId xmlns:p14="http://schemas.microsoft.com/office/powerpoint/2010/main" val="1081366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490529" cy="7320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0529" y="5281"/>
            <a:ext cx="670147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latin typeface="Arial" charset="0"/>
                <a:ea typeface="Arial" charset="0"/>
                <a:cs typeface="Arial" charset="0"/>
              </a:rPr>
              <a:t>ОСНОВН</a:t>
            </a:r>
            <a:r>
              <a:rPr lang="uk-UA" sz="4000" b="1" dirty="0">
                <a:latin typeface="Arial" charset="0"/>
                <a:ea typeface="Arial" charset="0"/>
                <a:cs typeface="Arial" charset="0"/>
              </a:rPr>
              <a:t>І ПРИНЦИПИ ЗБЕРІГАННЯ ПРОДУКЦІЇ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1810" y="4208950"/>
            <a:ext cx="5000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44037" y="2565944"/>
            <a:ext cx="1398926" cy="1622754"/>
            <a:chOff x="3818534" y="2485933"/>
            <a:chExt cx="1560288" cy="1809934"/>
          </a:xfrm>
          <a:solidFill>
            <a:schemeClr val="bg1"/>
          </a:solidFill>
        </p:grpSpPr>
        <p:sp>
          <p:nvSpPr>
            <p:cNvPr id="17" name="Hexagon 16"/>
            <p:cNvSpPr/>
            <p:nvPr/>
          </p:nvSpPr>
          <p:spPr>
            <a:xfrm rot="5400000">
              <a:off x="3693711" y="2610756"/>
              <a:ext cx="1809934" cy="1560288"/>
            </a:xfrm>
            <a:prstGeom prst="hexagon">
              <a:avLst>
                <a:gd name="adj" fmla="val 27569"/>
                <a:gd name="vf" fmla="val 115470"/>
              </a:avLst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211621" y="2938026"/>
              <a:ext cx="774114" cy="905749"/>
              <a:chOff x="6458199" y="2898316"/>
              <a:chExt cx="301457" cy="352721"/>
            </a:xfrm>
            <a:grpFill/>
          </p:grpSpPr>
          <p:sp>
            <p:nvSpPr>
              <p:cNvPr id="13" name="Chevron 12"/>
              <p:cNvSpPr/>
              <p:nvPr/>
            </p:nvSpPr>
            <p:spPr>
              <a:xfrm>
                <a:off x="6571907" y="2898316"/>
                <a:ext cx="187749" cy="352721"/>
              </a:xfrm>
              <a:prstGeom prst="chevron">
                <a:avLst>
                  <a:gd name="adj" fmla="val 8360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" name="Chevron 13"/>
              <p:cNvSpPr/>
              <p:nvPr/>
            </p:nvSpPr>
            <p:spPr>
              <a:xfrm>
                <a:off x="6458199" y="2929557"/>
                <a:ext cx="154491" cy="290239"/>
              </a:xfrm>
              <a:prstGeom prst="chevron">
                <a:avLst>
                  <a:gd name="adj" fmla="val 8360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1906F2D-8ECA-4327-80F3-6B957AABBB4E}"/>
              </a:ext>
            </a:extLst>
          </p:cNvPr>
          <p:cNvSpPr txBox="1"/>
          <p:nvPr/>
        </p:nvSpPr>
        <p:spPr>
          <a:xfrm>
            <a:off x="5946837" y="1467824"/>
            <a:ext cx="60983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• ЗАСТОСУВАЙТЕ ПРАВИЛО РОТАЦІЇ</a:t>
            </a:r>
          </a:p>
          <a:p>
            <a:r>
              <a:rPr lang="ru-RU" sz="2400" dirty="0"/>
              <a:t>• ДЛЯ ДОТРИМАННЯ ПРАВИЛ РОТАЦІЇ ВИКОРИСТОВУЙТЕ ТЕХНОЛОГІЧНІ МАРКЕРИ</a:t>
            </a:r>
          </a:p>
          <a:p>
            <a:r>
              <a:rPr lang="ru-RU" sz="2400" dirty="0"/>
              <a:t>• ПРИ ЗБЕРІГАННІ ПРОДУКТІВ, МАРКУВАННЯ ЗВЕРНЕНО ОБЛИЧЧЯМ ДО ПОВАРУ</a:t>
            </a:r>
          </a:p>
          <a:p>
            <a:r>
              <a:rPr lang="ru-RU" sz="2400" dirty="0"/>
              <a:t>• ВИМІРАЄТЬСЯ ТЕМПЕРАТУРА ВНУТРІХОЛОДИЛЬНОГО</a:t>
            </a:r>
          </a:p>
          <a:p>
            <a:r>
              <a:rPr lang="ru-RU" sz="2400" dirty="0"/>
              <a:t>ПРОСТОРУ (ЖУРНАЛ ТЕМПЕРАТУР)</a:t>
            </a:r>
          </a:p>
          <a:p>
            <a:r>
              <a:rPr lang="ru-RU" sz="2400" dirty="0"/>
              <a:t>• НА ДВЕРЦЯХ ВСІХ ХОЛОДИЛЬНИКІВ ПОВИННІ БУТИ РОЗМІЩЕНІ СХЕМИ ПРОДУКТІВ І ЗАГОТОВОК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76275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46FE7-4B94-4FD1-803C-D43D4E7A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9" y="46894"/>
            <a:ext cx="9905999" cy="1008184"/>
          </a:xfrm>
        </p:spPr>
        <p:txBody>
          <a:bodyPr/>
          <a:lstStyle/>
          <a:p>
            <a:r>
              <a:rPr lang="uk-UA" dirty="0"/>
              <a:t>Приготування страв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B609A1-AFF5-4104-BCB1-2EB030A80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689" y="410894"/>
            <a:ext cx="5958807" cy="361891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dirty="0"/>
              <a:t>Відповідність страви презентації страви за стандартами.</a:t>
            </a:r>
          </a:p>
          <a:p>
            <a:pPr marL="457200" indent="-457200">
              <a:buAutoNum type="arabicPeriod"/>
            </a:pPr>
            <a:r>
              <a:rPr lang="uk-UA" dirty="0"/>
              <a:t>Наявність </a:t>
            </a:r>
            <a:r>
              <a:rPr lang="uk-UA" dirty="0" err="1"/>
              <a:t>вагів</a:t>
            </a:r>
            <a:r>
              <a:rPr lang="uk-UA" dirty="0"/>
              <a:t> та інших вимірювальних приборів.</a:t>
            </a:r>
          </a:p>
          <a:p>
            <a:pPr marL="457200" indent="-457200">
              <a:buAutoNum type="arabicPeriod"/>
            </a:pPr>
            <a:r>
              <a:rPr lang="uk-UA" dirty="0"/>
              <a:t>Щоденна перевірка кухні за лайн-чеками.</a:t>
            </a:r>
          </a:p>
          <a:p>
            <a:pPr marL="457200" indent="-457200">
              <a:buAutoNum type="arabicPeriod"/>
            </a:pPr>
            <a:r>
              <a:rPr lang="uk-UA" dirty="0"/>
              <a:t>Підказки на лінії (технологічні, стаціонарні карти)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AF40F-FD44-4042-8CDE-9C056DE4A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3" y="3545836"/>
            <a:ext cx="5865504" cy="31298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72ECC7-8FBA-41FA-BFDD-D13EB5EAB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182" y="3545836"/>
            <a:ext cx="6432818" cy="32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DFB3B7-ADB5-4E14-A3BF-6E2D5117B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435" y="123666"/>
            <a:ext cx="5728311" cy="33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54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DADD9-01E1-4651-862E-596B00F3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455" y="609601"/>
            <a:ext cx="6511413" cy="2583765"/>
          </a:xfrm>
        </p:spPr>
        <p:txBody>
          <a:bodyPr/>
          <a:lstStyle/>
          <a:p>
            <a:r>
              <a:rPr lang="uk-UA" dirty="0"/>
              <a:t>Основна задача</a:t>
            </a:r>
            <a:br>
              <a:rPr lang="uk-UA" dirty="0"/>
            </a:br>
            <a:br>
              <a:rPr lang="uk-UA" dirty="0"/>
            </a:br>
            <a:br>
              <a:rPr lang="uk-UA" dirty="0"/>
            </a:br>
            <a:r>
              <a:rPr lang="uk-UA" dirty="0"/>
              <a:t>готувати правильно повинно бути зручно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BB81F8-F78A-49C6-BBFD-FB20B50E1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895" y="3886199"/>
            <a:ext cx="7469944" cy="23622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dirty="0"/>
              <a:t>Контроль відповідності презентації страв.</a:t>
            </a:r>
          </a:p>
          <a:p>
            <a:pPr marL="457200" indent="-457200">
              <a:buAutoNum type="arabicPeriod"/>
            </a:pPr>
            <a:r>
              <a:rPr lang="uk-UA" dirty="0"/>
              <a:t>Контроль за часом приготування.</a:t>
            </a:r>
          </a:p>
          <a:p>
            <a:pPr marL="457200" indent="-457200">
              <a:buAutoNum type="arabicPeriod"/>
            </a:pPr>
            <a:r>
              <a:rPr lang="uk-UA" dirty="0"/>
              <a:t>Знання часу приготування всіма співробітниками ресторану.</a:t>
            </a:r>
          </a:p>
          <a:p>
            <a:pPr marL="457200" indent="-457200">
              <a:buAutoNum type="arabicPeriod"/>
            </a:pPr>
            <a:r>
              <a:rPr lang="uk-UA" dirty="0"/>
              <a:t>Дотримання правила потрійного контролю.</a:t>
            </a:r>
          </a:p>
          <a:p>
            <a:pPr marL="457200" indent="-457200">
              <a:buAutoNum type="arabicPeriod"/>
            </a:pPr>
            <a:endParaRPr lang="uk-UA" dirty="0"/>
          </a:p>
          <a:p>
            <a:pPr marL="457200" indent="-457200">
              <a:buAutoNum type="arabicPeriod"/>
            </a:pP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B02F59-4F07-4F4F-A1AB-413D70366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39" y="325124"/>
            <a:ext cx="3784209" cy="61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18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1F74D-7C4A-4706-B663-D26DBD07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26" y="286045"/>
            <a:ext cx="9905999" cy="1261402"/>
          </a:xfrm>
        </p:spPr>
        <p:txBody>
          <a:bodyPr/>
          <a:lstStyle/>
          <a:p>
            <a:r>
              <a:rPr lang="uk-UA" dirty="0"/>
              <a:t>Дотримання чистоти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80DC69-F471-403D-BD5A-714476ADF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11" y="2237349"/>
            <a:ext cx="6230060" cy="238330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sz="3200" dirty="0"/>
              <a:t>Особиста гігієна співробітників.</a:t>
            </a:r>
          </a:p>
          <a:p>
            <a:pPr marL="457200" indent="-457200">
              <a:buAutoNum type="arabicPeriod"/>
            </a:pPr>
            <a:r>
              <a:rPr lang="uk-UA" sz="3200" dirty="0"/>
              <a:t>Чистота закладу.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5FC0D78-5B87-41E9-A8B6-7BF2352D8F21}"/>
              </a:ext>
            </a:extLst>
          </p:cNvPr>
          <p:cNvSpPr/>
          <p:nvPr/>
        </p:nvSpPr>
        <p:spPr>
          <a:xfrm>
            <a:off x="6290920" y="0"/>
            <a:ext cx="6096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616" r="36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0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00D0A-1451-4B6D-A30B-BD5E5A1B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593FF3-400B-4891-ADB4-371B4FDF2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68898-4FA6-43A3-98AC-E77BFA7B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34" y="0"/>
            <a:ext cx="533209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F99701-B741-4827-9242-6E3FCB3EC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373" y="0"/>
            <a:ext cx="5318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45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DB4BB-4179-4C03-9662-291B2978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D381B-7EC9-4A2D-8104-7A2024302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D6DD26-031C-41E5-9E05-03233B914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76" y="0"/>
            <a:ext cx="556656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1F5E0B-80E2-4776-9E75-C8D41922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562" y="0"/>
            <a:ext cx="5272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0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F44D1-13DC-402A-BF81-F2C3EB5A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39" y="105507"/>
            <a:ext cx="9905998" cy="1008185"/>
          </a:xfrm>
        </p:spPr>
        <p:txBody>
          <a:bodyPr/>
          <a:lstStyle/>
          <a:p>
            <a:r>
              <a:rPr lang="ru-RU" sz="3200" spc="-10" dirty="0">
                <a:solidFill>
                  <a:srgbClr val="FF0000"/>
                </a:solidFill>
              </a:rPr>
              <a:t>ВИМОГИ</a:t>
            </a:r>
            <a:r>
              <a:rPr lang="ru-RU" sz="3200" spc="-40" dirty="0">
                <a:solidFill>
                  <a:srgbClr val="FF0000"/>
                </a:solidFill>
              </a:rPr>
              <a:t> </a:t>
            </a:r>
            <a:r>
              <a:rPr lang="ru-RU" sz="3200" spc="-45" dirty="0">
                <a:solidFill>
                  <a:srgbClr val="FF0000"/>
                </a:solidFill>
              </a:rPr>
              <a:t>ЗАКОНОДАВСТВА</a:t>
            </a: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81B9BA-009F-4B02-9E22-1367630C7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3" y="928468"/>
            <a:ext cx="10456568" cy="566927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Європейське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законодавство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принципах НАССР. (Регламент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Парламенту та Ради №852/2004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 року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5) </a:t>
            </a:r>
          </a:p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Українське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законодавство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…………. 2)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HACCP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(Закон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9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1270" y="425959"/>
            <a:ext cx="1063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Arial" charset="0"/>
                <a:ea typeface="Arial" charset="0"/>
                <a:cs typeface="Arial" charset="0"/>
              </a:rPr>
              <a:t>ПРАВИЛО «ПРИБИРАЙ У ХОДІ ДІЛА»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8390" y="1645920"/>
            <a:ext cx="102114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Бачиш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бруд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? Прибери!</a:t>
            </a:r>
          </a:p>
          <a:p>
            <a:pPr fontAlgn="base">
              <a:lnSpc>
                <a:spcPct val="150000"/>
              </a:lnSpc>
            </a:pP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Уяви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що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це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"твоя капсула"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життя</a:t>
            </a:r>
            <a:endParaRPr lang="ru-RU" sz="3200" dirty="0">
              <a:latin typeface="Arial" charset="0"/>
              <a:ea typeface="Arial" charset="0"/>
              <a:cs typeface="Arial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Постійно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думай про те, як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швидко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розмножуються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бактерії</a:t>
            </a:r>
            <a:endParaRPr lang="ru-RU" sz="3200" dirty="0">
              <a:latin typeface="Arial" charset="0"/>
              <a:ea typeface="Arial" charset="0"/>
              <a:cs typeface="Arial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Задумайся про те,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що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ти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можеш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стати причиною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хвороби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чи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навіть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3200" dirty="0" err="1">
                <a:latin typeface="Arial" charset="0"/>
                <a:ea typeface="Arial" charset="0"/>
                <a:cs typeface="Arial" charset="0"/>
              </a:rPr>
              <a:t>смерті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людей</a:t>
            </a:r>
          </a:p>
        </p:txBody>
      </p:sp>
    </p:spTree>
    <p:extLst>
      <p:ext uri="{BB962C8B-B14F-4D97-AF65-F5344CB8AC3E}">
        <p14:creationId xmlns:p14="http://schemas.microsoft.com/office/powerpoint/2010/main" val="27207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981"/>
            <a:ext cx="11794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charset="0"/>
                <a:ea typeface="Arial" charset="0"/>
                <a:cs typeface="Arial" charset="0"/>
              </a:rPr>
              <a:t>ГІСТЬ </a:t>
            </a:r>
            <a:r>
              <a:rPr lang="mr-IN" sz="32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&gt;</a:t>
            </a:r>
            <a:r>
              <a:rPr lang="ru-RU" sz="3200" b="1" dirty="0">
                <a:latin typeface="Arial" charset="0"/>
                <a:ea typeface="Arial" charset="0"/>
                <a:cs typeface="Arial" charset="0"/>
              </a:rPr>
              <a:t> ЗАМОВЛЕННЯ </a:t>
            </a:r>
            <a:r>
              <a:rPr lang="mr-IN" sz="32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&gt;</a:t>
            </a:r>
            <a:r>
              <a:rPr lang="ru-RU" sz="3200" b="1" dirty="0">
                <a:latin typeface="Arial" charset="0"/>
                <a:ea typeface="Arial" charset="0"/>
                <a:cs typeface="Arial" charset="0"/>
              </a:rPr>
              <a:t> СТРАВА </a:t>
            </a:r>
            <a:r>
              <a:rPr lang="mr-IN" sz="32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&gt;</a:t>
            </a:r>
            <a:r>
              <a:rPr lang="ru-RU" sz="3200" b="1" dirty="0">
                <a:latin typeface="Arial" charset="0"/>
                <a:ea typeface="Arial" charset="0"/>
                <a:cs typeface="Arial" charset="0"/>
              </a:rPr>
              <a:t> ГРОШІ-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&gt;</a:t>
            </a:r>
            <a:r>
              <a:rPr lang="ru-RU" sz="3200" b="1" dirty="0">
                <a:latin typeface="Arial" charset="0"/>
                <a:ea typeface="Arial" charset="0"/>
                <a:cs typeface="Arial" charset="0"/>
              </a:rPr>
              <a:t> ЗАРОБІТНА ПЛАТНЯ</a:t>
            </a:r>
          </a:p>
        </p:txBody>
      </p:sp>
      <p:pic>
        <p:nvPicPr>
          <p:cNvPr id="1026" name="Picture 2" descr="Ресторан Alaska">
            <a:extLst>
              <a:ext uri="{FF2B5EF4-FFF2-40B4-BE49-F238E27FC236}">
                <a16:creationId xmlns:a16="http://schemas.microsoft.com/office/drawing/2014/main" id="{C77B2BF5-162D-4CA8-AF67-5814D7EA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39" y="1679147"/>
            <a:ext cx="7706922" cy="513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296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7E1C29-D7D3-4FFE-B63B-90DDB42FE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943" y="0"/>
            <a:ext cx="5482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82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6492" y="2883877"/>
            <a:ext cx="273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latin typeface="Arial" charset="0"/>
                <a:ea typeface="Arial" charset="0"/>
                <a:cs typeface="Arial" charset="0"/>
              </a:rPr>
              <a:t>Фото вашего ресторана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8EB180-2170-40EE-BA4D-EE8D73423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63" y="281354"/>
            <a:ext cx="10123514" cy="62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37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9BBD79-E0BE-4A03-BE57-B5368C66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99" y="309490"/>
            <a:ext cx="10193671" cy="60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2F05A-3B8C-46EC-8D07-C8ABE24C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C6EE07-2365-4648-AB76-6C9CAFCF1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0A8651-577E-41CE-A438-5B1AD60C7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74" y="339738"/>
            <a:ext cx="9905998" cy="602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7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B55F3-68A8-417B-B71A-456230436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235E9-BCF6-4870-A8DF-315A6C435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166EBB-2044-425A-9D1B-22B0CD000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54" y="393895"/>
            <a:ext cx="10022257" cy="59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52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2067C-08AB-47E8-982C-32AD3DD21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943E50-02EA-4DC7-AF6D-8B0ED9672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5A2A17-2CE6-40DA-B0BD-A9C8E9C16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320842"/>
            <a:ext cx="9905997" cy="621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9A361-9AD9-41AE-806E-25B6CDE3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F36A59-783A-4346-A955-19FAFB2E9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B4458-C691-4105-9E4A-DC986846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284280"/>
            <a:ext cx="9905998" cy="628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571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</Template>
  <TotalTime>3757</TotalTime>
  <Words>689</Words>
  <Application>Microsoft Office PowerPoint</Application>
  <PresentationFormat>Широкоэкранный</PresentationFormat>
  <Paragraphs>72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Century Gothic</vt:lpstr>
      <vt:lpstr>Open Sans</vt:lpstr>
      <vt:lpstr>Times New Roman</vt:lpstr>
      <vt:lpstr>Сетка</vt:lpstr>
      <vt:lpstr>Безпека в діяльності ресторанних закладів</vt:lpstr>
      <vt:lpstr>ВимоГи клієнтів</vt:lpstr>
      <vt:lpstr>ВИМОГИ ЗАКОНОДАВСТВА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Санітарно- гігієнічні норми</vt:lpstr>
      <vt:lpstr>Основні помилки при закупівлі товару</vt:lpstr>
      <vt:lpstr>Презентация PowerPoint</vt:lpstr>
      <vt:lpstr>Основні помилки під час прийому товару</vt:lpstr>
      <vt:lpstr>Презентация PowerPoint</vt:lpstr>
      <vt:lpstr>Презентация PowerPoint</vt:lpstr>
      <vt:lpstr>Зберігання Товару</vt:lpstr>
      <vt:lpstr>Презентация PowerPoint</vt:lpstr>
      <vt:lpstr>Основні принципи товарного сусідства</vt:lpstr>
      <vt:lpstr>Презентация PowerPoint</vt:lpstr>
      <vt:lpstr>3. Дотримання правил ротації харчових продуктів</vt:lpstr>
      <vt:lpstr>1. правило FIFO передбачає, що товари, які були виготовлені (запаковані) першими, першими ж і використовуються.  2. Правило FEFO - товари використовуються  відповідно до їх терміну придатності.  3. Правило LIFO застосовується лише у випадку товарів, які не мають терміну зберігання та передбачає використання товарів, які отримуються останіми, а рухаються першими.  </vt:lpstr>
      <vt:lpstr>4. Маркування продукції</vt:lpstr>
      <vt:lpstr>Презентация PowerPoint</vt:lpstr>
      <vt:lpstr>Презентация PowerPoint</vt:lpstr>
      <vt:lpstr>Приготування страв</vt:lpstr>
      <vt:lpstr>Основна задача   готувати правильно повинно бути зручно</vt:lpstr>
      <vt:lpstr>Дотримання чистоти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САНИТАРИИ НА КУХНЕ</dc:title>
  <dc:creator>пользователь Microsoft Office</dc:creator>
  <cp:lastModifiedBy>Анна Сидорук</cp:lastModifiedBy>
  <cp:revision>126</cp:revision>
  <cp:lastPrinted>2017-10-24T21:30:21Z</cp:lastPrinted>
  <dcterms:created xsi:type="dcterms:W3CDTF">2017-10-23T12:26:54Z</dcterms:created>
  <dcterms:modified xsi:type="dcterms:W3CDTF">2022-03-29T13:35:24Z</dcterms:modified>
</cp:coreProperties>
</file>