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47"/>
  </p:notesMasterIdLst>
  <p:sldIdLst>
    <p:sldId id="256" r:id="rId2"/>
    <p:sldId id="257" r:id="rId3"/>
    <p:sldId id="344" r:id="rId4"/>
    <p:sldId id="345" r:id="rId5"/>
    <p:sldId id="318" r:id="rId6"/>
    <p:sldId id="370" r:id="rId7"/>
    <p:sldId id="319" r:id="rId8"/>
    <p:sldId id="375" r:id="rId9"/>
    <p:sldId id="377" r:id="rId10"/>
    <p:sldId id="378" r:id="rId11"/>
    <p:sldId id="379" r:id="rId12"/>
    <p:sldId id="320" r:id="rId13"/>
    <p:sldId id="322" r:id="rId14"/>
    <p:sldId id="346" r:id="rId15"/>
    <p:sldId id="324" r:id="rId16"/>
    <p:sldId id="356" r:id="rId17"/>
    <p:sldId id="357" r:id="rId18"/>
    <p:sldId id="371" r:id="rId19"/>
    <p:sldId id="358" r:id="rId20"/>
    <p:sldId id="359" r:id="rId21"/>
    <p:sldId id="360" r:id="rId22"/>
    <p:sldId id="376" r:id="rId23"/>
    <p:sldId id="361" r:id="rId24"/>
    <p:sldId id="362" r:id="rId25"/>
    <p:sldId id="363" r:id="rId26"/>
    <p:sldId id="364" r:id="rId27"/>
    <p:sldId id="372" r:id="rId28"/>
    <p:sldId id="366" r:id="rId29"/>
    <p:sldId id="365" r:id="rId30"/>
    <p:sldId id="327" r:id="rId31"/>
    <p:sldId id="347" r:id="rId32"/>
    <p:sldId id="328" r:id="rId33"/>
    <p:sldId id="355" r:id="rId34"/>
    <p:sldId id="367" r:id="rId35"/>
    <p:sldId id="373" r:id="rId36"/>
    <p:sldId id="353" r:id="rId37"/>
    <p:sldId id="354" r:id="rId38"/>
    <p:sldId id="368" r:id="rId39"/>
    <p:sldId id="369" r:id="rId40"/>
    <p:sldId id="350" r:id="rId41"/>
    <p:sldId id="348" r:id="rId42"/>
    <p:sldId id="349" r:id="rId43"/>
    <p:sldId id="374" r:id="rId44"/>
    <p:sldId id="351" r:id="rId45"/>
    <p:sldId id="352"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9" autoAdjust="0"/>
  </p:normalViewPr>
  <p:slideViewPr>
    <p:cSldViewPr>
      <p:cViewPr varScale="1">
        <p:scale>
          <a:sx n="106" d="100"/>
          <a:sy n="106" d="100"/>
        </p:scale>
        <p:origin x="1686" y="24"/>
      </p:cViewPr>
      <p:guideLst>
        <p:guide orient="horz" pos="2160"/>
        <p:guide pos="2880"/>
      </p:guideLst>
    </p:cSldViewPr>
  </p:slideViewPr>
  <p:outlineViewPr>
    <p:cViewPr>
      <p:scale>
        <a:sx n="33" d="100"/>
        <a:sy n="33" d="100"/>
      </p:scale>
      <p:origin x="12" y="3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5A12C3-DE2B-4C14-BA18-351F67A29B84}" type="datetimeFigureOut">
              <a:rPr lang="ru-RU" smtClean="0"/>
              <a:t>25.10.2022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2FECD6-2365-4FF4-8D01-E124AF713F0E}" type="slidenum">
              <a:rPr lang="ru-RU" smtClean="0"/>
              <a:t>‹№›</a:t>
            </a:fld>
            <a:endParaRPr lang="ru-RU"/>
          </a:p>
        </p:txBody>
      </p:sp>
    </p:spTree>
    <p:extLst>
      <p:ext uri="{BB962C8B-B14F-4D97-AF65-F5344CB8AC3E}">
        <p14:creationId xmlns:p14="http://schemas.microsoft.com/office/powerpoint/2010/main" val="205395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E6E552DB-3BFB-4DB8-BCA7-BD5160928C6A}"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40"/>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1"/>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6E552DB-3BFB-4DB8-BCA7-BD5160928C6A}"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1"/>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25.10.2022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2"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0726EA-1033-43AD-B9C8-975B9C51E371}" type="datetimeFigureOut">
              <a:rPr lang="ru-RU" smtClean="0"/>
              <a:pPr/>
              <a:t>25.10.2022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6E552DB-3BFB-4DB8-BCA7-BD5160928C6A}"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8392" y="1863080"/>
            <a:ext cx="6400800" cy="2286000"/>
          </a:xfrm>
        </p:spPr>
        <p:txBody>
          <a:bodyPr>
            <a:noAutofit/>
          </a:bodyPr>
          <a:lstStyle/>
          <a:p>
            <a:r>
              <a:rPr lang="uk-UA" sz="3200" dirty="0" smtClean="0"/>
              <a:t/>
            </a:r>
            <a:br>
              <a:rPr lang="uk-UA" sz="3200" dirty="0" smtClean="0"/>
            </a:br>
            <a:r>
              <a:rPr lang="uk-UA" sz="3200" dirty="0" smtClean="0"/>
              <a:t>Правові засади </a:t>
            </a:r>
            <a:br>
              <a:rPr lang="uk-UA" sz="3200" dirty="0" smtClean="0"/>
            </a:br>
            <a:r>
              <a:rPr lang="uk-UA" sz="3200" dirty="0" smtClean="0"/>
              <a:t>охорони земель</a:t>
            </a:r>
            <a:endParaRPr lang="ru-RU" sz="3200" dirty="0"/>
          </a:p>
        </p:txBody>
      </p:sp>
      <p:sp>
        <p:nvSpPr>
          <p:cNvPr id="3" name="Подзаголовок 2"/>
          <p:cNvSpPr>
            <a:spLocks noGrp="1"/>
          </p:cNvSpPr>
          <p:nvPr>
            <p:ph type="body" idx="1"/>
          </p:nvPr>
        </p:nvSpPr>
        <p:spPr>
          <a:xfrm>
            <a:off x="2578392" y="551136"/>
            <a:ext cx="6400800" cy="1509712"/>
          </a:xfrm>
        </p:spPr>
        <p:txBody>
          <a:bodyPr>
            <a:normAutofit/>
          </a:bodyPr>
          <a:lstStyle/>
          <a:p>
            <a:r>
              <a:rPr lang="uk-UA" sz="3200" dirty="0" smtClean="0"/>
              <a:t>Тема  </a:t>
            </a:r>
            <a:endParaRPr lang="ru-RU"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5881265"/>
            <a:ext cx="3194050"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2267" y="169441"/>
            <a:ext cx="1700213"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259632" y="188640"/>
            <a:ext cx="7704856" cy="5262979"/>
          </a:xfrm>
          <a:prstGeom prst="rect">
            <a:avLst/>
          </a:prstGeom>
        </p:spPr>
        <p:txBody>
          <a:bodyPr wrap="square">
            <a:spAutoFit/>
          </a:bodyPr>
          <a:lstStyle/>
          <a:p>
            <a:r>
              <a:rPr lang="ru-RU" sz="2400" b="1" dirty="0"/>
              <a:t>ЗАКОН </a:t>
            </a:r>
            <a:r>
              <a:rPr lang="ru-RU" sz="2400" b="1" dirty="0" err="1" smtClean="0"/>
              <a:t>УКРАЇНИ</a:t>
            </a:r>
            <a:r>
              <a:rPr lang="ru-RU" sz="2400" b="1" dirty="0" smtClean="0"/>
              <a:t> </a:t>
            </a:r>
            <a:endParaRPr lang="ru-RU" sz="2400" b="1" dirty="0"/>
          </a:p>
          <a:p>
            <a:r>
              <a:rPr lang="ru-RU" sz="2400" b="1" dirty="0" smtClean="0"/>
              <a:t>19 </a:t>
            </a:r>
            <a:r>
              <a:rPr lang="ru-RU" sz="2400" b="1" dirty="0" err="1" smtClean="0"/>
              <a:t>жовтня</a:t>
            </a:r>
            <a:r>
              <a:rPr lang="ru-RU" sz="2400" b="1" dirty="0" smtClean="0"/>
              <a:t> 2022 р. № 7636-IX</a:t>
            </a:r>
          </a:p>
          <a:p>
            <a:endParaRPr lang="ru-RU" sz="2400" b="1" dirty="0" smtClean="0">
              <a:solidFill>
                <a:srgbClr val="C00000"/>
              </a:solidFill>
            </a:endParaRPr>
          </a:p>
          <a:p>
            <a:r>
              <a:rPr lang="ru-RU" sz="2400" b="1" dirty="0" smtClean="0">
                <a:solidFill>
                  <a:srgbClr val="C00000"/>
                </a:solidFill>
              </a:rPr>
              <a:t>Про </a:t>
            </a:r>
            <a:r>
              <a:rPr lang="ru-RU" sz="2400" b="1" dirty="0" err="1">
                <a:solidFill>
                  <a:srgbClr val="C00000"/>
                </a:solidFill>
              </a:rPr>
              <a:t>внесення</a:t>
            </a:r>
            <a:r>
              <a:rPr lang="ru-RU" sz="2400" b="1" dirty="0">
                <a:solidFill>
                  <a:srgbClr val="C00000"/>
                </a:solidFill>
              </a:rPr>
              <a:t> </a:t>
            </a:r>
            <a:r>
              <a:rPr lang="ru-RU" sz="2400" b="1" dirty="0" err="1">
                <a:solidFill>
                  <a:srgbClr val="C00000"/>
                </a:solidFill>
              </a:rPr>
              <a:t>змін</a:t>
            </a:r>
            <a:r>
              <a:rPr lang="ru-RU" sz="2400" b="1" dirty="0">
                <a:solidFill>
                  <a:srgbClr val="C00000"/>
                </a:solidFill>
              </a:rPr>
              <a:t> до </a:t>
            </a:r>
            <a:r>
              <a:rPr lang="ru-RU" sz="2400" b="1" dirty="0" err="1">
                <a:solidFill>
                  <a:srgbClr val="C00000"/>
                </a:solidFill>
              </a:rPr>
              <a:t>деяких</a:t>
            </a:r>
            <a:r>
              <a:rPr lang="ru-RU" sz="2400" b="1" dirty="0">
                <a:solidFill>
                  <a:srgbClr val="C00000"/>
                </a:solidFill>
              </a:rPr>
              <a:t> </a:t>
            </a:r>
            <a:r>
              <a:rPr lang="ru-RU" sz="2400" b="1" dirty="0" err="1">
                <a:solidFill>
                  <a:srgbClr val="C00000"/>
                </a:solidFill>
              </a:rPr>
              <a:t>законодавчих</a:t>
            </a:r>
            <a:r>
              <a:rPr lang="ru-RU" sz="2400" b="1" dirty="0">
                <a:solidFill>
                  <a:srgbClr val="C00000"/>
                </a:solidFill>
              </a:rPr>
              <a:t> </a:t>
            </a:r>
            <a:r>
              <a:rPr lang="ru-RU" sz="2400" b="1" dirty="0" err="1">
                <a:solidFill>
                  <a:srgbClr val="C00000"/>
                </a:solidFill>
              </a:rPr>
              <a:t>актів</a:t>
            </a:r>
            <a:r>
              <a:rPr lang="ru-RU" sz="2400" b="1" dirty="0">
                <a:solidFill>
                  <a:srgbClr val="C00000"/>
                </a:solidFill>
              </a:rPr>
              <a:t> </a:t>
            </a:r>
            <a:r>
              <a:rPr lang="ru-RU" sz="2400" b="1" dirty="0" err="1">
                <a:solidFill>
                  <a:srgbClr val="C00000"/>
                </a:solidFill>
              </a:rPr>
              <a:t>щодо</a:t>
            </a:r>
            <a:r>
              <a:rPr lang="ru-RU" sz="2400" b="1" dirty="0">
                <a:solidFill>
                  <a:srgbClr val="C00000"/>
                </a:solidFill>
              </a:rPr>
              <a:t> </a:t>
            </a:r>
            <a:r>
              <a:rPr lang="ru-RU" sz="2400" b="1" dirty="0" err="1">
                <a:solidFill>
                  <a:srgbClr val="C00000"/>
                </a:solidFill>
              </a:rPr>
              <a:t>відновлення</a:t>
            </a:r>
            <a:r>
              <a:rPr lang="ru-RU" sz="2400" b="1" dirty="0">
                <a:solidFill>
                  <a:srgbClr val="C00000"/>
                </a:solidFill>
              </a:rPr>
              <a:t> </a:t>
            </a:r>
            <a:r>
              <a:rPr lang="ru-RU" sz="2400" b="1" dirty="0" err="1">
                <a:solidFill>
                  <a:srgbClr val="C00000"/>
                </a:solidFill>
              </a:rPr>
              <a:t>системи</a:t>
            </a:r>
            <a:r>
              <a:rPr lang="ru-RU" sz="2400" b="1" dirty="0">
                <a:solidFill>
                  <a:srgbClr val="C00000"/>
                </a:solidFill>
              </a:rPr>
              <a:t> </a:t>
            </a:r>
            <a:r>
              <a:rPr lang="ru-RU" sz="2400" b="1" dirty="0" err="1">
                <a:solidFill>
                  <a:srgbClr val="C00000"/>
                </a:solidFill>
              </a:rPr>
              <a:t>оформлення</a:t>
            </a:r>
            <a:r>
              <a:rPr lang="ru-RU" sz="2400" b="1" dirty="0">
                <a:solidFill>
                  <a:srgbClr val="C00000"/>
                </a:solidFill>
              </a:rPr>
              <a:t> прав </a:t>
            </a:r>
            <a:r>
              <a:rPr lang="ru-RU" sz="2400" b="1" dirty="0" err="1">
                <a:solidFill>
                  <a:srgbClr val="C00000"/>
                </a:solidFill>
              </a:rPr>
              <a:t>оренди</a:t>
            </a:r>
            <a:r>
              <a:rPr lang="ru-RU" sz="2400" b="1" dirty="0">
                <a:solidFill>
                  <a:srgbClr val="C00000"/>
                </a:solidFill>
              </a:rPr>
              <a:t> </a:t>
            </a:r>
            <a:r>
              <a:rPr lang="ru-RU" sz="2400" b="1" dirty="0" err="1">
                <a:solidFill>
                  <a:srgbClr val="C00000"/>
                </a:solidFill>
              </a:rPr>
              <a:t>земельних</a:t>
            </a:r>
            <a:r>
              <a:rPr lang="ru-RU" sz="2400" b="1" dirty="0">
                <a:solidFill>
                  <a:srgbClr val="C00000"/>
                </a:solidFill>
              </a:rPr>
              <a:t> </a:t>
            </a:r>
            <a:r>
              <a:rPr lang="ru-RU" sz="2400" b="1" dirty="0" err="1">
                <a:solidFill>
                  <a:srgbClr val="C00000"/>
                </a:solidFill>
              </a:rPr>
              <a:t>ділянок</a:t>
            </a:r>
            <a:r>
              <a:rPr lang="ru-RU" sz="2400" b="1" dirty="0">
                <a:solidFill>
                  <a:srgbClr val="C00000"/>
                </a:solidFill>
              </a:rPr>
              <a:t> </a:t>
            </a:r>
            <a:r>
              <a:rPr lang="ru-RU" sz="2400" b="1" dirty="0" err="1">
                <a:solidFill>
                  <a:srgbClr val="C00000"/>
                </a:solidFill>
              </a:rPr>
              <a:t>сільськогосподарського</a:t>
            </a:r>
            <a:r>
              <a:rPr lang="ru-RU" sz="2400" b="1" dirty="0">
                <a:solidFill>
                  <a:srgbClr val="C00000"/>
                </a:solidFill>
              </a:rPr>
              <a:t> </a:t>
            </a:r>
            <a:r>
              <a:rPr lang="ru-RU" sz="2400" b="1" dirty="0" err="1">
                <a:solidFill>
                  <a:srgbClr val="C00000"/>
                </a:solidFill>
              </a:rPr>
              <a:t>призначення</a:t>
            </a:r>
            <a:r>
              <a:rPr lang="ru-RU" sz="2400" b="1" dirty="0">
                <a:solidFill>
                  <a:srgbClr val="C00000"/>
                </a:solidFill>
              </a:rPr>
              <a:t> та </a:t>
            </a:r>
            <a:r>
              <a:rPr lang="ru-RU" sz="2400" b="1" dirty="0" err="1">
                <a:solidFill>
                  <a:srgbClr val="C00000"/>
                </a:solidFill>
              </a:rPr>
              <a:t>удосконалення</a:t>
            </a:r>
            <a:r>
              <a:rPr lang="ru-RU" sz="2400" b="1" dirty="0">
                <a:solidFill>
                  <a:srgbClr val="C00000"/>
                </a:solidFill>
              </a:rPr>
              <a:t> </a:t>
            </a:r>
            <a:r>
              <a:rPr lang="ru-RU" sz="2400" b="1" dirty="0" err="1">
                <a:solidFill>
                  <a:srgbClr val="C00000"/>
                </a:solidFill>
              </a:rPr>
              <a:t>законодавства</a:t>
            </a:r>
            <a:r>
              <a:rPr lang="ru-RU" sz="2400" b="1" dirty="0">
                <a:solidFill>
                  <a:srgbClr val="C00000"/>
                </a:solidFill>
              </a:rPr>
              <a:t> </a:t>
            </a:r>
            <a:r>
              <a:rPr lang="ru-RU" sz="2400" b="1" dirty="0" err="1">
                <a:solidFill>
                  <a:srgbClr val="C00000"/>
                </a:solidFill>
              </a:rPr>
              <a:t>щодо</a:t>
            </a:r>
            <a:r>
              <a:rPr lang="ru-RU" sz="2400" b="1" dirty="0">
                <a:solidFill>
                  <a:srgbClr val="C00000"/>
                </a:solidFill>
              </a:rPr>
              <a:t> </a:t>
            </a:r>
            <a:r>
              <a:rPr lang="ru-RU" sz="2400" b="1" dirty="0" err="1">
                <a:solidFill>
                  <a:srgbClr val="C00000"/>
                </a:solidFill>
              </a:rPr>
              <a:t>охорони</a:t>
            </a:r>
            <a:r>
              <a:rPr lang="ru-RU" sz="2400" b="1" dirty="0">
                <a:solidFill>
                  <a:srgbClr val="C00000"/>
                </a:solidFill>
              </a:rPr>
              <a:t> </a:t>
            </a:r>
            <a:r>
              <a:rPr lang="ru-RU" sz="2400" b="1" dirty="0" smtClean="0">
                <a:solidFill>
                  <a:srgbClr val="C00000"/>
                </a:solidFill>
              </a:rPr>
              <a:t>земель</a:t>
            </a:r>
          </a:p>
          <a:p>
            <a:pPr algn="just"/>
            <a:endParaRPr lang="ru-RU" sz="2400" b="1" dirty="0">
              <a:solidFill>
                <a:srgbClr val="C00000"/>
              </a:solidFill>
            </a:endParaRPr>
          </a:p>
          <a:p>
            <a:pPr algn="just"/>
            <a:endParaRPr lang="ru-RU" sz="2400" dirty="0" smtClean="0">
              <a:solidFill>
                <a:srgbClr val="C00000"/>
              </a:solidFill>
            </a:endParaRPr>
          </a:p>
          <a:p>
            <a:pPr algn="just"/>
            <a:r>
              <a:rPr lang="ru-RU" sz="2400" dirty="0" err="1" smtClean="0"/>
              <a:t>Урегульовано</a:t>
            </a:r>
            <a:r>
              <a:rPr lang="ru-RU" sz="2400" dirty="0" smtClean="0"/>
              <a:t> </a:t>
            </a:r>
            <a:r>
              <a:rPr lang="ru-RU" sz="2400" dirty="0" err="1"/>
              <a:t>питання</a:t>
            </a:r>
            <a:r>
              <a:rPr lang="ru-RU" sz="2400" dirty="0"/>
              <a:t> </a:t>
            </a:r>
            <a:r>
              <a:rPr lang="ru-RU" sz="2400" dirty="0" err="1"/>
              <a:t>внесення</a:t>
            </a:r>
            <a:r>
              <a:rPr lang="ru-RU" sz="2400" dirty="0"/>
              <a:t> до Державного земельного кадастру </a:t>
            </a:r>
            <a:r>
              <a:rPr lang="ru-RU" sz="2400" dirty="0" err="1"/>
              <a:t>відомостей</a:t>
            </a:r>
            <a:r>
              <a:rPr lang="ru-RU" sz="2400" dirty="0"/>
              <a:t> про </a:t>
            </a:r>
            <a:r>
              <a:rPr lang="ru-RU" sz="2400" dirty="0" err="1"/>
              <a:t>якісні</a:t>
            </a:r>
            <a:r>
              <a:rPr lang="ru-RU" sz="2400" dirty="0"/>
              <a:t> характеристики </a:t>
            </a:r>
            <a:r>
              <a:rPr lang="ru-RU" sz="2400" dirty="0" err="1"/>
              <a:t>угідь</a:t>
            </a:r>
            <a:r>
              <a:rPr lang="ru-RU" sz="2400" dirty="0"/>
              <a:t>, заходи </a:t>
            </a:r>
            <a:r>
              <a:rPr lang="ru-RU" sz="2400" dirty="0" err="1"/>
              <a:t>щодо</a:t>
            </a:r>
            <a:r>
              <a:rPr lang="ru-RU" sz="2400" dirty="0"/>
              <a:t> </a:t>
            </a:r>
            <a:r>
              <a:rPr lang="ru-RU" sz="2400" dirty="0" err="1"/>
              <a:t>охорони</a:t>
            </a:r>
            <a:r>
              <a:rPr lang="ru-RU" sz="2400" dirty="0"/>
              <a:t> земель і </a:t>
            </a:r>
            <a:r>
              <a:rPr lang="ru-RU" sz="2400" dirty="0" err="1"/>
              <a:t>ґрунтів</a:t>
            </a:r>
            <a:r>
              <a:rPr lang="ru-RU" sz="2400" dirty="0"/>
              <a:t>, </a:t>
            </a:r>
            <a:r>
              <a:rPr lang="ru-RU" sz="2400" dirty="0" err="1"/>
              <a:t>обмеження</a:t>
            </a:r>
            <a:r>
              <a:rPr lang="ru-RU" sz="2400" dirty="0"/>
              <a:t> у </a:t>
            </a:r>
            <a:r>
              <a:rPr lang="ru-RU" sz="2400" dirty="0" err="1"/>
              <a:t>використанні</a:t>
            </a:r>
            <a:r>
              <a:rPr lang="ru-RU" sz="2400" dirty="0"/>
              <a:t> </a:t>
            </a:r>
            <a:r>
              <a:rPr lang="ru-RU" sz="2400" dirty="0" smtClean="0"/>
              <a:t>земель.</a:t>
            </a:r>
            <a:endParaRPr lang="uk-UA" sz="2400" dirty="0"/>
          </a:p>
        </p:txBody>
      </p:sp>
    </p:spTree>
    <p:extLst>
      <p:ext uri="{BB962C8B-B14F-4D97-AF65-F5344CB8AC3E}">
        <p14:creationId xmlns:p14="http://schemas.microsoft.com/office/powerpoint/2010/main" val="1986935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187624" y="188640"/>
            <a:ext cx="7704856" cy="6740307"/>
          </a:xfrm>
          <a:prstGeom prst="rect">
            <a:avLst/>
          </a:prstGeom>
        </p:spPr>
        <p:txBody>
          <a:bodyPr wrap="square">
            <a:spAutoFit/>
          </a:bodyPr>
          <a:lstStyle/>
          <a:p>
            <a:r>
              <a:rPr lang="ru-RU" b="1" dirty="0" smtClean="0"/>
              <a:t>Указ</a:t>
            </a:r>
            <a:r>
              <a:rPr lang="en-US" b="1" dirty="0" smtClean="0"/>
              <a:t> </a:t>
            </a:r>
            <a:r>
              <a:rPr lang="ru-RU" b="1" dirty="0" smtClean="0"/>
              <a:t>Президента </a:t>
            </a:r>
            <a:r>
              <a:rPr lang="ru-RU" b="1" dirty="0" err="1" smtClean="0"/>
              <a:t>України</a:t>
            </a:r>
            <a:r>
              <a:rPr lang="en-US" b="1" dirty="0" smtClean="0"/>
              <a:t> </a:t>
            </a:r>
            <a:r>
              <a:rPr lang="uk-UA" b="1" dirty="0" smtClean="0"/>
              <a:t>від </a:t>
            </a:r>
            <a:r>
              <a:rPr lang="ru-RU" b="1" dirty="0" smtClean="0"/>
              <a:t>30 </a:t>
            </a:r>
            <a:r>
              <a:rPr lang="ru-RU" b="1" dirty="0" err="1"/>
              <a:t>вересня</a:t>
            </a:r>
            <a:r>
              <a:rPr lang="ru-RU" b="1" dirty="0"/>
              <a:t> 2019 </a:t>
            </a:r>
            <a:r>
              <a:rPr lang="ru-RU" b="1" dirty="0" smtClean="0"/>
              <a:t>р. № </a:t>
            </a:r>
            <a:r>
              <a:rPr lang="ru-RU" b="1" dirty="0"/>
              <a:t>722/2019</a:t>
            </a:r>
          </a:p>
          <a:p>
            <a:r>
              <a:rPr lang="ru-RU" b="1" dirty="0" smtClean="0">
                <a:solidFill>
                  <a:srgbClr val="C00000"/>
                </a:solidFill>
              </a:rPr>
              <a:t>«Про </a:t>
            </a:r>
            <a:r>
              <a:rPr lang="ru-RU" b="1" dirty="0" err="1">
                <a:solidFill>
                  <a:srgbClr val="C00000"/>
                </a:solidFill>
              </a:rPr>
              <a:t>Цілі</a:t>
            </a:r>
            <a:r>
              <a:rPr lang="ru-RU" b="1" dirty="0">
                <a:solidFill>
                  <a:srgbClr val="C00000"/>
                </a:solidFill>
              </a:rPr>
              <a:t> </a:t>
            </a:r>
            <a:r>
              <a:rPr lang="ru-RU" b="1" dirty="0" err="1">
                <a:solidFill>
                  <a:srgbClr val="C00000"/>
                </a:solidFill>
              </a:rPr>
              <a:t>сталого</a:t>
            </a:r>
            <a:r>
              <a:rPr lang="ru-RU" b="1" dirty="0">
                <a:solidFill>
                  <a:srgbClr val="C00000"/>
                </a:solidFill>
              </a:rPr>
              <a:t> </a:t>
            </a:r>
            <a:r>
              <a:rPr lang="ru-RU" b="1" dirty="0" err="1">
                <a:solidFill>
                  <a:srgbClr val="C00000"/>
                </a:solidFill>
              </a:rPr>
              <a:t>розвитку</a:t>
            </a:r>
            <a:r>
              <a:rPr lang="ru-RU" b="1" dirty="0">
                <a:solidFill>
                  <a:srgbClr val="C00000"/>
                </a:solidFill>
              </a:rPr>
              <a:t> </a:t>
            </a:r>
            <a:r>
              <a:rPr lang="ru-RU" b="1" dirty="0" err="1">
                <a:solidFill>
                  <a:srgbClr val="C00000"/>
                </a:solidFill>
              </a:rPr>
              <a:t>України</a:t>
            </a:r>
            <a:r>
              <a:rPr lang="ru-RU" b="1" dirty="0">
                <a:solidFill>
                  <a:srgbClr val="C00000"/>
                </a:solidFill>
              </a:rPr>
              <a:t> на </a:t>
            </a:r>
            <a:r>
              <a:rPr lang="ru-RU" b="1" dirty="0" err="1">
                <a:solidFill>
                  <a:srgbClr val="C00000"/>
                </a:solidFill>
              </a:rPr>
              <a:t>період</a:t>
            </a:r>
            <a:r>
              <a:rPr lang="ru-RU" b="1" dirty="0">
                <a:solidFill>
                  <a:srgbClr val="C00000"/>
                </a:solidFill>
              </a:rPr>
              <a:t> до 2030 </a:t>
            </a:r>
            <a:r>
              <a:rPr lang="ru-RU" b="1" dirty="0" smtClean="0">
                <a:solidFill>
                  <a:srgbClr val="C00000"/>
                </a:solidFill>
              </a:rPr>
              <a:t>року»</a:t>
            </a:r>
          </a:p>
          <a:p>
            <a:endParaRPr lang="ru-RU" dirty="0"/>
          </a:p>
          <a:p>
            <a:pPr indent="442913" algn="just"/>
            <a:r>
              <a:rPr lang="uk-UA" dirty="0" smtClean="0"/>
              <a:t>1</a:t>
            </a:r>
            <a:r>
              <a:rPr lang="uk-UA" dirty="0"/>
              <a:t>. Підтримуючи проголошені резолюцією Генеральної Асамблеї Організації Об’єднаних Націй від 25 вересня 2015 року № 70/1 глобальні цілі сталого розвитку до 2030 року та результати їх адаптації з урахуванням специфіки розвитку України, викладені у Національній доповіді "Цілі сталого розвитку: Україна", забезпечувати дотримання Цілей сталого розвитку України на період до 2030 року:</a:t>
            </a:r>
          </a:p>
          <a:p>
            <a:pPr algn="just"/>
            <a:endParaRPr lang="uk-UA" dirty="0"/>
          </a:p>
          <a:p>
            <a:pPr indent="442913" algn="just"/>
            <a:r>
              <a:rPr lang="uk-UA" dirty="0" smtClean="0"/>
              <a:t>2</a:t>
            </a:r>
            <a:r>
              <a:rPr lang="uk-UA" dirty="0"/>
              <a:t>) подолання голоду, досягнення продовольчої безпеки, поліпшення харчування і сприяння сталому розвитку сільського </a:t>
            </a:r>
            <a:r>
              <a:rPr lang="uk-UA" dirty="0" smtClean="0"/>
              <a:t>господарства;</a:t>
            </a:r>
          </a:p>
          <a:p>
            <a:pPr indent="442913" algn="just"/>
            <a:r>
              <a:rPr lang="uk-UA" dirty="0" smtClean="0"/>
              <a:t>13</a:t>
            </a:r>
            <a:r>
              <a:rPr lang="uk-UA" dirty="0"/>
              <a:t>) вжиття невідкладних заходів щодо боротьби зі зміною клімату та її </a:t>
            </a:r>
            <a:r>
              <a:rPr lang="uk-UA" dirty="0" smtClean="0"/>
              <a:t>наслідками;</a:t>
            </a:r>
          </a:p>
          <a:p>
            <a:pPr indent="442913" algn="just"/>
            <a:r>
              <a:rPr lang="uk-UA" b="1" dirty="0" smtClean="0"/>
              <a:t>15</a:t>
            </a:r>
            <a:r>
              <a:rPr lang="uk-UA" b="1" dirty="0"/>
              <a:t>) захист та відновлення екосистем суші та сприяння їх раціональному використанню, раціональне лісокористування, боротьба з </a:t>
            </a:r>
            <a:r>
              <a:rPr lang="uk-UA" b="1" dirty="0" err="1"/>
              <a:t>опустелюванням</a:t>
            </a:r>
            <a:r>
              <a:rPr lang="uk-UA" b="1" dirty="0"/>
              <a:t>, припинення і повернення назад (розвертання) процесу деградації земель та зупинка процесу втрати </a:t>
            </a:r>
            <a:r>
              <a:rPr lang="uk-UA" b="1" dirty="0" err="1" smtClean="0"/>
              <a:t>біорізноманіття</a:t>
            </a:r>
            <a:r>
              <a:rPr lang="uk-UA" dirty="0" smtClean="0"/>
              <a:t>…</a:t>
            </a:r>
          </a:p>
          <a:p>
            <a:pPr indent="442913" algn="just"/>
            <a:endParaRPr lang="uk-UA" dirty="0" smtClean="0"/>
          </a:p>
          <a:p>
            <a:pPr algn="just"/>
            <a:r>
              <a:rPr lang="ru-RU" dirty="0" err="1"/>
              <a:t>Цілі</a:t>
            </a:r>
            <a:r>
              <a:rPr lang="ru-RU" dirty="0"/>
              <a:t> </a:t>
            </a:r>
            <a:r>
              <a:rPr lang="ru-RU" dirty="0" err="1"/>
              <a:t>сталого</a:t>
            </a:r>
            <a:r>
              <a:rPr lang="ru-RU" dirty="0"/>
              <a:t> </a:t>
            </a:r>
            <a:r>
              <a:rPr lang="ru-RU" dirty="0" err="1"/>
              <a:t>розвитку</a:t>
            </a:r>
            <a:r>
              <a:rPr lang="ru-RU" dirty="0"/>
              <a:t> </a:t>
            </a:r>
            <a:r>
              <a:rPr lang="ru-RU" dirty="0" err="1"/>
              <a:t>України</a:t>
            </a:r>
            <a:r>
              <a:rPr lang="ru-RU" dirty="0"/>
              <a:t> на </a:t>
            </a:r>
            <a:r>
              <a:rPr lang="ru-RU" dirty="0" err="1"/>
              <a:t>період</a:t>
            </a:r>
            <a:r>
              <a:rPr lang="ru-RU" dirty="0"/>
              <a:t> до 2030 року є </a:t>
            </a:r>
            <a:r>
              <a:rPr lang="ru-RU" dirty="0" err="1">
                <a:solidFill>
                  <a:srgbClr val="00B050"/>
                </a:solidFill>
              </a:rPr>
              <a:t>орієнтирами</a:t>
            </a:r>
            <a:r>
              <a:rPr lang="ru-RU" dirty="0">
                <a:solidFill>
                  <a:srgbClr val="00B050"/>
                </a:solidFill>
              </a:rPr>
              <a:t> для </a:t>
            </a:r>
            <a:r>
              <a:rPr lang="ru-RU" dirty="0" err="1">
                <a:solidFill>
                  <a:srgbClr val="00B050"/>
                </a:solidFill>
              </a:rPr>
              <a:t>розроблення</a:t>
            </a:r>
            <a:r>
              <a:rPr lang="ru-RU" dirty="0">
                <a:solidFill>
                  <a:srgbClr val="00B050"/>
                </a:solidFill>
              </a:rPr>
              <a:t> </a:t>
            </a:r>
            <a:r>
              <a:rPr lang="ru-RU" dirty="0" err="1">
                <a:solidFill>
                  <a:srgbClr val="00B050"/>
                </a:solidFill>
              </a:rPr>
              <a:t>проектів</a:t>
            </a:r>
            <a:r>
              <a:rPr lang="ru-RU" dirty="0">
                <a:solidFill>
                  <a:srgbClr val="00B050"/>
                </a:solidFill>
              </a:rPr>
              <a:t> </a:t>
            </a:r>
            <a:r>
              <a:rPr lang="ru-RU" dirty="0" err="1">
                <a:solidFill>
                  <a:srgbClr val="00B050"/>
                </a:solidFill>
              </a:rPr>
              <a:t>прогнозних</a:t>
            </a:r>
            <a:r>
              <a:rPr lang="ru-RU" dirty="0">
                <a:solidFill>
                  <a:srgbClr val="00B050"/>
                </a:solidFill>
              </a:rPr>
              <a:t> і </a:t>
            </a:r>
            <a:r>
              <a:rPr lang="ru-RU" dirty="0" err="1">
                <a:solidFill>
                  <a:srgbClr val="00B050"/>
                </a:solidFill>
              </a:rPr>
              <a:t>програмних</a:t>
            </a:r>
            <a:r>
              <a:rPr lang="ru-RU" dirty="0">
                <a:solidFill>
                  <a:srgbClr val="00B050"/>
                </a:solidFill>
              </a:rPr>
              <a:t> </a:t>
            </a:r>
            <a:r>
              <a:rPr lang="ru-RU" dirty="0" err="1">
                <a:solidFill>
                  <a:srgbClr val="00B050"/>
                </a:solidFill>
              </a:rPr>
              <a:t>документів</a:t>
            </a:r>
            <a:r>
              <a:rPr lang="ru-RU" dirty="0">
                <a:solidFill>
                  <a:srgbClr val="00B050"/>
                </a:solidFill>
              </a:rPr>
              <a:t>, </a:t>
            </a:r>
            <a:r>
              <a:rPr lang="ru-RU" dirty="0" err="1">
                <a:solidFill>
                  <a:srgbClr val="00B050"/>
                </a:solidFill>
              </a:rPr>
              <a:t>проектів</a:t>
            </a:r>
            <a:r>
              <a:rPr lang="ru-RU" dirty="0">
                <a:solidFill>
                  <a:srgbClr val="00B050"/>
                </a:solidFill>
              </a:rPr>
              <a:t> нормативно-</a:t>
            </a:r>
            <a:r>
              <a:rPr lang="ru-RU" dirty="0" err="1">
                <a:solidFill>
                  <a:srgbClr val="00B050"/>
                </a:solidFill>
              </a:rPr>
              <a:t>правових</a:t>
            </a:r>
            <a:r>
              <a:rPr lang="ru-RU" dirty="0">
                <a:solidFill>
                  <a:srgbClr val="00B050"/>
                </a:solidFill>
              </a:rPr>
              <a:t> </a:t>
            </a:r>
            <a:r>
              <a:rPr lang="ru-RU" dirty="0" err="1">
                <a:solidFill>
                  <a:srgbClr val="00B050"/>
                </a:solidFill>
              </a:rPr>
              <a:t>актів</a:t>
            </a:r>
            <a:r>
              <a:rPr lang="ru-RU" dirty="0"/>
              <a:t> з метою </a:t>
            </a:r>
            <a:r>
              <a:rPr lang="ru-RU" dirty="0" err="1"/>
              <a:t>забезпечення</a:t>
            </a:r>
            <a:r>
              <a:rPr lang="ru-RU" dirty="0"/>
              <a:t> </a:t>
            </a:r>
            <a:r>
              <a:rPr lang="ru-RU" dirty="0" err="1"/>
              <a:t>збалансованості</a:t>
            </a:r>
            <a:r>
              <a:rPr lang="ru-RU" dirty="0"/>
              <a:t> </a:t>
            </a:r>
            <a:r>
              <a:rPr lang="ru-RU" dirty="0" err="1"/>
              <a:t>економічного</a:t>
            </a:r>
            <a:r>
              <a:rPr lang="ru-RU" dirty="0"/>
              <a:t>, </a:t>
            </a:r>
            <a:r>
              <a:rPr lang="ru-RU" dirty="0" err="1"/>
              <a:t>соціального</a:t>
            </a:r>
            <a:r>
              <a:rPr lang="ru-RU" dirty="0"/>
              <a:t> та </a:t>
            </a:r>
            <a:r>
              <a:rPr lang="ru-RU" dirty="0" err="1"/>
              <a:t>екологічного</a:t>
            </a:r>
            <a:r>
              <a:rPr lang="ru-RU" dirty="0"/>
              <a:t> </a:t>
            </a:r>
            <a:r>
              <a:rPr lang="ru-RU" dirty="0" err="1"/>
              <a:t>вимірів</a:t>
            </a:r>
            <a:r>
              <a:rPr lang="ru-RU" dirty="0"/>
              <a:t> </a:t>
            </a:r>
            <a:r>
              <a:rPr lang="ru-RU" dirty="0" err="1"/>
              <a:t>сталого</a:t>
            </a:r>
            <a:r>
              <a:rPr lang="ru-RU" dirty="0"/>
              <a:t> </a:t>
            </a:r>
            <a:r>
              <a:rPr lang="ru-RU" dirty="0" err="1"/>
              <a:t>розвитку</a:t>
            </a:r>
            <a:r>
              <a:rPr lang="ru-RU" dirty="0"/>
              <a:t> </a:t>
            </a:r>
            <a:r>
              <a:rPr lang="ru-RU" dirty="0" err="1"/>
              <a:t>України</a:t>
            </a:r>
            <a:r>
              <a:rPr lang="ru-RU" dirty="0"/>
              <a:t>.</a:t>
            </a:r>
            <a:endParaRPr lang="uk-UA" dirty="0"/>
          </a:p>
        </p:txBody>
      </p:sp>
    </p:spTree>
    <p:extLst>
      <p:ext uri="{BB962C8B-B14F-4D97-AF65-F5344CB8AC3E}">
        <p14:creationId xmlns:p14="http://schemas.microsoft.com/office/powerpoint/2010/main" val="3370153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259632" y="981075"/>
            <a:ext cx="7560840" cy="5688013"/>
          </a:xfrm>
        </p:spPr>
        <p:txBody>
          <a:bodyPr>
            <a:normAutofit/>
          </a:bodyPr>
          <a:lstStyle/>
          <a:p>
            <a:pPr marL="82296" indent="0">
              <a:buNone/>
            </a:pPr>
            <a:r>
              <a:rPr lang="uk-UA" sz="3600" b="1" dirty="0" smtClean="0"/>
              <a:t>Організаційно-правовий механізм забезпечення охорони земель – </a:t>
            </a:r>
            <a:r>
              <a:rPr lang="uk-UA" sz="3600" dirty="0" smtClean="0"/>
              <a:t>це </a:t>
            </a:r>
            <a:r>
              <a:rPr lang="uk-UA" sz="3600" i="1" dirty="0" smtClean="0">
                <a:solidFill>
                  <a:srgbClr val="FF0000"/>
                </a:solidFill>
              </a:rPr>
              <a:t>впорядкована сукупність (система) </a:t>
            </a:r>
            <a:r>
              <a:rPr lang="uk-UA" sz="3600" dirty="0" smtClean="0"/>
              <a:t>організаційних та правових засобів і інститутів, спрямованих на забезпечення раціонального використання, відтворення та охорони земель.</a:t>
            </a:r>
            <a:endParaRPr lang="uk-UA" sz="3600" dirty="0"/>
          </a:p>
        </p:txBody>
      </p:sp>
    </p:spTree>
    <p:extLst>
      <p:ext uri="{BB962C8B-B14F-4D97-AF65-F5344CB8AC3E}">
        <p14:creationId xmlns:p14="http://schemas.microsoft.com/office/powerpoint/2010/main" val="206472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600" b="1" dirty="0" smtClean="0">
                <a:solidFill>
                  <a:srgbClr val="C00000"/>
                </a:solidFill>
              </a:rPr>
              <a:t>Елементи організаційно-правового механізму </a:t>
            </a:r>
            <a:r>
              <a:rPr lang="uk-UA" sz="2600" b="1" dirty="0">
                <a:solidFill>
                  <a:srgbClr val="C00000"/>
                </a:solidFill>
              </a:rPr>
              <a:t>забезпечення охорони земель</a:t>
            </a:r>
            <a:endParaRPr lang="uk-UA" sz="2600" b="1" dirty="0">
              <a:solidFill>
                <a:srgbClr val="C00000"/>
              </a:solidFill>
              <a:effectLst/>
            </a:endParaRPr>
          </a:p>
        </p:txBody>
      </p:sp>
      <p:sp>
        <p:nvSpPr>
          <p:cNvPr id="3" name="Объект 2"/>
          <p:cNvSpPr>
            <a:spLocks noGrp="1"/>
          </p:cNvSpPr>
          <p:nvPr>
            <p:ph idx="1"/>
          </p:nvPr>
        </p:nvSpPr>
        <p:spPr>
          <a:xfrm>
            <a:off x="899592" y="1447800"/>
            <a:ext cx="8034096" cy="4800600"/>
          </a:xfrm>
        </p:spPr>
        <p:txBody>
          <a:bodyPr>
            <a:normAutofit fontScale="70000" lnSpcReduction="20000"/>
          </a:bodyPr>
          <a:lstStyle/>
          <a:p>
            <a:pPr marL="596646" indent="-360000">
              <a:buClrTx/>
              <a:buFont typeface="+mj-lt"/>
              <a:buAutoNum type="arabicPeriod"/>
            </a:pPr>
            <a:r>
              <a:rPr lang="uk-UA" sz="3400" b="1" dirty="0" smtClean="0"/>
              <a:t>нормативно-правовий</a:t>
            </a:r>
            <a:r>
              <a:rPr lang="uk-UA" sz="3400" dirty="0" smtClean="0"/>
              <a:t> </a:t>
            </a:r>
            <a:r>
              <a:rPr lang="uk-UA" sz="3400" dirty="0"/>
              <a:t>(чинне законодавство);</a:t>
            </a:r>
          </a:p>
          <a:p>
            <a:pPr marL="596646" indent="-360000">
              <a:buClrTx/>
              <a:buFont typeface="+mj-lt"/>
              <a:buAutoNum type="arabicPeriod"/>
            </a:pPr>
            <a:r>
              <a:rPr lang="uk-UA" sz="3400" b="1" dirty="0" smtClean="0"/>
              <a:t>функціонально-управлінський</a:t>
            </a:r>
            <a:r>
              <a:rPr lang="uk-UA" sz="3400" dirty="0" smtClean="0"/>
              <a:t> </a:t>
            </a:r>
            <a:r>
              <a:rPr lang="uk-UA" sz="3400" dirty="0"/>
              <a:t>(управління, що здійснюється уповноваженими органами, а також громадськими об’єднаннями та безпосередньо </a:t>
            </a:r>
            <a:r>
              <a:rPr lang="uk-UA" sz="3400" dirty="0" smtClean="0"/>
              <a:t>суб'єктами прав на землі, </a:t>
            </a:r>
            <a:r>
              <a:rPr lang="uk-UA" sz="3400" dirty="0"/>
              <a:t>і полягає у реалізації окремих напрямків </a:t>
            </a:r>
            <a:r>
              <a:rPr lang="uk-UA" sz="3400" dirty="0" smtClean="0"/>
              <a:t>землеохоронної </a:t>
            </a:r>
            <a:r>
              <a:rPr lang="uk-UA" sz="3400" dirty="0"/>
              <a:t>діяльності (функцій управління</a:t>
            </a:r>
            <a:r>
              <a:rPr lang="uk-UA" sz="3400" dirty="0" smtClean="0"/>
              <a:t>));</a:t>
            </a:r>
            <a:endParaRPr lang="uk-UA" sz="3400" dirty="0"/>
          </a:p>
          <a:p>
            <a:pPr marL="596646" indent="-360000">
              <a:buClrTx/>
              <a:buFont typeface="+mj-lt"/>
              <a:buAutoNum type="arabicPeriod"/>
            </a:pPr>
            <a:r>
              <a:rPr lang="uk-UA" sz="3400" b="1" dirty="0" smtClean="0"/>
              <a:t>інституційний</a:t>
            </a:r>
            <a:r>
              <a:rPr lang="uk-UA" sz="3400" dirty="0" smtClean="0"/>
              <a:t> </a:t>
            </a:r>
            <a:r>
              <a:rPr lang="uk-UA" sz="3400" dirty="0"/>
              <a:t>(система органів, що здійснюють управління </a:t>
            </a:r>
            <a:r>
              <a:rPr lang="uk-UA" sz="3400" dirty="0" smtClean="0"/>
              <a:t>землеохоронною діяльністю);</a:t>
            </a:r>
            <a:endParaRPr lang="uk-UA" sz="3400" dirty="0"/>
          </a:p>
          <a:p>
            <a:pPr marL="596646" indent="-360000">
              <a:buClrTx/>
              <a:buFont typeface="+mj-lt"/>
              <a:buAutoNum type="arabicPeriod"/>
            </a:pPr>
            <a:r>
              <a:rPr lang="uk-UA" sz="3400" b="1" dirty="0" smtClean="0"/>
              <a:t>економіко-стимулюючий</a:t>
            </a:r>
            <a:r>
              <a:rPr lang="uk-UA" sz="3400" dirty="0" smtClean="0"/>
              <a:t> </a:t>
            </a:r>
            <a:r>
              <a:rPr lang="uk-UA" sz="3400" dirty="0"/>
              <a:t>(сукупність економічних стимулів та пільг, що спрямовують землекористувачів на раціональне використання, охорону та відтворення земель);</a:t>
            </a:r>
          </a:p>
          <a:p>
            <a:pPr marL="596646" indent="-360000">
              <a:buClrTx/>
              <a:buFont typeface="+mj-lt"/>
              <a:buAutoNum type="arabicPeriod"/>
            </a:pPr>
            <a:r>
              <a:rPr lang="uk-UA" sz="3400" b="1" dirty="0" err="1" smtClean="0"/>
              <a:t>юридико-стимулюючий</a:t>
            </a:r>
            <a:r>
              <a:rPr lang="uk-UA" sz="3400" dirty="0" smtClean="0"/>
              <a:t> </a:t>
            </a:r>
            <a:r>
              <a:rPr lang="uk-UA" sz="3400" dirty="0"/>
              <a:t>(юридична відповідальність за порушення вимог земельного законодавства).</a:t>
            </a:r>
          </a:p>
          <a:p>
            <a:pPr marL="82296" indent="0">
              <a:buNone/>
            </a:pPr>
            <a:endParaRPr lang="uk-UA" b="1" dirty="0" smtClean="0"/>
          </a:p>
        </p:txBody>
      </p:sp>
    </p:spTree>
    <p:extLst>
      <p:ext uri="{BB962C8B-B14F-4D97-AF65-F5344CB8AC3E}">
        <p14:creationId xmlns:p14="http://schemas.microsoft.com/office/powerpoint/2010/main" val="2904419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600" b="1" dirty="0" smtClean="0">
                <a:solidFill>
                  <a:srgbClr val="C00000"/>
                </a:solidFill>
              </a:rPr>
              <a:t>Функції держави у сфері забезпечення </a:t>
            </a:r>
            <a:r>
              <a:rPr lang="uk-UA" sz="2600" b="1" dirty="0">
                <a:solidFill>
                  <a:srgbClr val="C00000"/>
                </a:solidFill>
              </a:rPr>
              <a:t>охорони земель</a:t>
            </a:r>
            <a:endParaRPr lang="uk-UA" sz="2600" b="1" dirty="0">
              <a:solidFill>
                <a:srgbClr val="C00000"/>
              </a:solidFill>
              <a:effectLst/>
            </a:endParaRPr>
          </a:p>
        </p:txBody>
      </p:sp>
      <p:sp>
        <p:nvSpPr>
          <p:cNvPr id="3" name="Объект 2"/>
          <p:cNvSpPr>
            <a:spLocks noGrp="1"/>
          </p:cNvSpPr>
          <p:nvPr>
            <p:ph idx="1"/>
          </p:nvPr>
        </p:nvSpPr>
        <p:spPr>
          <a:xfrm>
            <a:off x="899592" y="1447800"/>
            <a:ext cx="8034096" cy="5149552"/>
          </a:xfrm>
        </p:spPr>
        <p:txBody>
          <a:bodyPr>
            <a:normAutofit fontScale="70000" lnSpcReduction="20000"/>
          </a:bodyPr>
          <a:lstStyle/>
          <a:p>
            <a:pPr marL="596646" indent="-514350">
              <a:buFont typeface="+mj-lt"/>
              <a:buAutoNum type="arabicPeriod"/>
            </a:pPr>
            <a:r>
              <a:rPr lang="uk-UA" sz="3400" b="1" dirty="0" smtClean="0"/>
              <a:t>регулююча</a:t>
            </a:r>
            <a:r>
              <a:rPr lang="uk-UA" sz="3400" dirty="0" smtClean="0"/>
              <a:t> </a:t>
            </a:r>
            <a:r>
              <a:rPr lang="uk-UA" sz="3400" dirty="0"/>
              <a:t>(встановлення правил раціонального використання земельних ресурсів, у тому числі стандартів та нормативів щодо якісного стану ґрунтів, їх гранично допустимого забруднення тощо);</a:t>
            </a:r>
          </a:p>
          <a:p>
            <a:pPr marL="596646" indent="-514350">
              <a:buFont typeface="+mj-lt"/>
              <a:buAutoNum type="arabicPeriod"/>
            </a:pPr>
            <a:r>
              <a:rPr lang="uk-UA" sz="3400" b="1" dirty="0" smtClean="0"/>
              <a:t>стимулююча</a:t>
            </a:r>
            <a:r>
              <a:rPr lang="uk-UA" sz="3400" dirty="0" smtClean="0"/>
              <a:t> </a:t>
            </a:r>
            <a:r>
              <a:rPr lang="uk-UA" sz="3400" dirty="0"/>
              <a:t>(встановлення економічних стимулюючих заходів для власників та користувачів земельних ділянок щодо раціонального використання та охорони земель – ст. 205 ЗК);</a:t>
            </a:r>
          </a:p>
          <a:p>
            <a:pPr marL="596646" indent="-514350">
              <a:buFont typeface="+mj-lt"/>
              <a:buAutoNum type="arabicPeriod"/>
            </a:pPr>
            <a:r>
              <a:rPr lang="uk-UA" sz="3400" b="1" dirty="0" smtClean="0"/>
              <a:t>контрольно-наглядова</a:t>
            </a:r>
            <a:r>
              <a:rPr lang="uk-UA" sz="3400" dirty="0" smtClean="0"/>
              <a:t>;</a:t>
            </a:r>
            <a:endParaRPr lang="uk-UA" sz="3400" dirty="0"/>
          </a:p>
          <a:p>
            <a:pPr marL="596646" indent="-514350">
              <a:buFont typeface="+mj-lt"/>
              <a:buAutoNum type="arabicPeriod"/>
            </a:pPr>
            <a:r>
              <a:rPr lang="uk-UA" sz="3400" b="1" dirty="0" smtClean="0"/>
              <a:t>каральна</a:t>
            </a:r>
            <a:r>
              <a:rPr lang="uk-UA" sz="3400" dirty="0" smtClean="0"/>
              <a:t> (встановлення та застосування санкцій за порушення </a:t>
            </a:r>
            <a:r>
              <a:rPr lang="uk-UA" sz="3400" dirty="0"/>
              <a:t>земельного законодавства);</a:t>
            </a:r>
          </a:p>
          <a:p>
            <a:pPr marL="596646" indent="-514350">
              <a:buFont typeface="+mj-lt"/>
              <a:buAutoNum type="arabicPeriod"/>
            </a:pPr>
            <a:r>
              <a:rPr lang="uk-UA" sz="3400" b="1" dirty="0" smtClean="0"/>
              <a:t>інформативна</a:t>
            </a:r>
            <a:r>
              <a:rPr lang="uk-UA" sz="3400" dirty="0" smtClean="0"/>
              <a:t>;</a:t>
            </a:r>
            <a:endParaRPr lang="uk-UA" sz="3400" dirty="0"/>
          </a:p>
          <a:p>
            <a:pPr marL="596646" indent="-514350">
              <a:buFont typeface="+mj-lt"/>
              <a:buAutoNum type="arabicPeriod"/>
            </a:pPr>
            <a:r>
              <a:rPr lang="uk-UA" sz="3400" b="1" dirty="0" err="1" smtClean="0"/>
              <a:t>землевідновлювальна</a:t>
            </a:r>
            <a:r>
              <a:rPr lang="uk-UA" sz="3400" dirty="0" smtClean="0"/>
              <a:t> </a:t>
            </a:r>
            <a:r>
              <a:rPr lang="uk-UA" sz="3400" dirty="0"/>
              <a:t>(рекультивація порушених земель та меліорація земель за рахунок державних коштів). </a:t>
            </a:r>
          </a:p>
          <a:p>
            <a:pPr marL="82296" indent="0">
              <a:buNone/>
            </a:pPr>
            <a:endParaRPr lang="uk-UA" b="1" dirty="0" smtClean="0"/>
          </a:p>
        </p:txBody>
      </p:sp>
    </p:spTree>
    <p:extLst>
      <p:ext uri="{BB962C8B-B14F-4D97-AF65-F5344CB8AC3E}">
        <p14:creationId xmlns:p14="http://schemas.microsoft.com/office/powerpoint/2010/main" val="2071121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44624"/>
            <a:ext cx="7498080" cy="778098"/>
          </a:xfrm>
        </p:spPr>
        <p:txBody>
          <a:bodyPr>
            <a:noAutofit/>
          </a:bodyPr>
          <a:lstStyle/>
          <a:p>
            <a:pPr algn="ctr"/>
            <a:r>
              <a:rPr lang="uk-UA" sz="2400" b="1" dirty="0" smtClean="0">
                <a:solidFill>
                  <a:srgbClr val="C00000"/>
                </a:solidFill>
              </a:rPr>
              <a:t>Зміст охорони земель </a:t>
            </a:r>
            <a:br>
              <a:rPr lang="uk-UA" sz="2400" b="1" dirty="0" smtClean="0">
                <a:solidFill>
                  <a:srgbClr val="C00000"/>
                </a:solidFill>
              </a:rPr>
            </a:br>
            <a:r>
              <a:rPr lang="uk-UA" sz="2400" b="1" dirty="0" smtClean="0">
                <a:solidFill>
                  <a:srgbClr val="C00000"/>
                </a:solidFill>
              </a:rPr>
              <a:t>(ст. 164 ЗК, ст. 22 Закону про охорону земель)</a:t>
            </a:r>
            <a:endParaRPr lang="uk-UA" sz="2400" b="1" dirty="0">
              <a:solidFill>
                <a:srgbClr val="C00000"/>
              </a:solidFill>
            </a:endParaRPr>
          </a:p>
        </p:txBody>
      </p:sp>
      <p:sp>
        <p:nvSpPr>
          <p:cNvPr id="3" name="Объект 2"/>
          <p:cNvSpPr>
            <a:spLocks noGrp="1"/>
          </p:cNvSpPr>
          <p:nvPr>
            <p:ph idx="1"/>
          </p:nvPr>
        </p:nvSpPr>
        <p:spPr>
          <a:xfrm>
            <a:off x="899592" y="908720"/>
            <a:ext cx="8034096" cy="5832648"/>
          </a:xfrm>
        </p:spPr>
        <p:txBody>
          <a:bodyPr>
            <a:noAutofit/>
          </a:bodyPr>
          <a:lstStyle/>
          <a:p>
            <a:pPr marL="360363" indent="-279400">
              <a:spcBef>
                <a:spcPts val="0"/>
              </a:spcBef>
              <a:spcAft>
                <a:spcPts val="600"/>
              </a:spcAft>
              <a:buAutoNum type="arabicParenR"/>
            </a:pPr>
            <a:r>
              <a:rPr lang="uk-UA" sz="2000" b="1" dirty="0" smtClean="0"/>
              <a:t>державна комплексна система спостережень;</a:t>
            </a:r>
          </a:p>
          <a:p>
            <a:pPr marL="360363" indent="-279400">
              <a:spcBef>
                <a:spcPts val="0"/>
              </a:spcBef>
              <a:spcAft>
                <a:spcPts val="600"/>
              </a:spcAft>
              <a:buAutoNum type="arabicParenR"/>
            </a:pPr>
            <a:r>
              <a:rPr lang="uk-UA" sz="2000" b="1" dirty="0" smtClean="0"/>
              <a:t>розробка та реалізація  загальнодержавних, регіональних, місцевих програм   </a:t>
            </a:r>
            <a:r>
              <a:rPr lang="uk-UA" sz="2000" b="1" dirty="0"/>
              <a:t>використання   та   охорони   </a:t>
            </a:r>
            <a:r>
              <a:rPr lang="uk-UA" sz="2000" b="1" dirty="0" smtClean="0"/>
              <a:t>земель;  </a:t>
            </a:r>
          </a:p>
          <a:p>
            <a:pPr marL="360363" indent="-279400">
              <a:spcBef>
                <a:spcPts val="0"/>
              </a:spcBef>
              <a:spcAft>
                <a:spcPts val="600"/>
              </a:spcAft>
              <a:buAutoNum type="arabicParenR"/>
            </a:pPr>
            <a:r>
              <a:rPr lang="uk-UA" sz="2000" b="1" dirty="0" smtClean="0"/>
              <a:t>розробка документації  </a:t>
            </a:r>
            <a:r>
              <a:rPr lang="uk-UA" sz="2000" b="1" dirty="0"/>
              <a:t>із </a:t>
            </a:r>
            <a:r>
              <a:rPr lang="uk-UA" sz="2000" b="1" dirty="0" smtClean="0"/>
              <a:t>землеустрою </a:t>
            </a:r>
            <a:r>
              <a:rPr lang="uk-UA" sz="2000" b="1" dirty="0"/>
              <a:t>в галузі охорони </a:t>
            </a:r>
            <a:r>
              <a:rPr lang="uk-UA" sz="2000" b="1" dirty="0" smtClean="0"/>
              <a:t>земель, обґрунтування і забезпечення раціонального землекористування;</a:t>
            </a:r>
          </a:p>
          <a:p>
            <a:pPr marL="360363" indent="-279400">
              <a:spcBef>
                <a:spcPts val="0"/>
              </a:spcBef>
              <a:spcAft>
                <a:spcPts val="600"/>
              </a:spcAft>
              <a:buAutoNum type="arabicParenR"/>
            </a:pPr>
            <a:r>
              <a:rPr lang="uk-UA" sz="2000" b="1" dirty="0" smtClean="0"/>
              <a:t>створення </a:t>
            </a:r>
            <a:r>
              <a:rPr lang="uk-UA" sz="2000" b="1" dirty="0"/>
              <a:t>екологічної </a:t>
            </a:r>
            <a:r>
              <a:rPr lang="uk-UA" sz="2000" b="1" dirty="0" smtClean="0"/>
              <a:t>мережі, охорона природних та антропогенних ландшафтів, особливо цінних земель;</a:t>
            </a:r>
          </a:p>
          <a:p>
            <a:pPr marL="360363" indent="-279400">
              <a:spcBef>
                <a:spcPts val="0"/>
              </a:spcBef>
              <a:spcAft>
                <a:spcPts val="600"/>
              </a:spcAft>
              <a:buAutoNum type="arabicParenR"/>
            </a:pPr>
            <a:r>
              <a:rPr lang="uk-UA" sz="2000" b="1" dirty="0" smtClean="0"/>
              <a:t>захист земель від необґрунтованої зміни цільового призначення;  </a:t>
            </a:r>
          </a:p>
          <a:p>
            <a:pPr marL="360363" indent="-279400">
              <a:spcBef>
                <a:spcPts val="0"/>
              </a:spcBef>
              <a:spcAft>
                <a:spcPts val="600"/>
              </a:spcAft>
              <a:buAutoNum type="arabicParenR"/>
            </a:pPr>
            <a:r>
              <a:rPr lang="uk-UA" sz="2000" b="1" dirty="0" smtClean="0"/>
              <a:t>здійснення природно-сільськогосподарського, </a:t>
            </a:r>
            <a:r>
              <a:rPr lang="uk-UA" sz="2000" b="1" dirty="0" err="1" smtClean="0"/>
              <a:t>еколого-економічного</a:t>
            </a:r>
            <a:r>
              <a:rPr lang="uk-UA" sz="2000" b="1" dirty="0"/>
              <a:t>,  протиерозійного  та інших видів </a:t>
            </a:r>
            <a:r>
              <a:rPr lang="uk-UA" sz="2000" b="1" dirty="0" smtClean="0"/>
              <a:t>районування (зонування) земель;</a:t>
            </a:r>
          </a:p>
          <a:p>
            <a:pPr marL="360363" indent="-279400">
              <a:spcBef>
                <a:spcPts val="0"/>
              </a:spcBef>
              <a:spcAft>
                <a:spcPts val="600"/>
              </a:spcAft>
              <a:buAutoNum type="arabicParenR"/>
            </a:pPr>
            <a:r>
              <a:rPr lang="uk-UA" sz="2000" b="1" dirty="0" smtClean="0"/>
              <a:t>економічне стимулювання впровадження заходів щодо охорони  та використання земель і підвищення родючості ґрунтів;</a:t>
            </a:r>
          </a:p>
          <a:p>
            <a:pPr marL="360363" indent="-279400">
              <a:spcBef>
                <a:spcPts val="0"/>
              </a:spcBef>
              <a:spcAft>
                <a:spcPts val="600"/>
              </a:spcAft>
              <a:buAutoNum type="arabicParenR"/>
            </a:pPr>
            <a:r>
              <a:rPr lang="uk-UA" sz="2000" b="1" dirty="0" smtClean="0"/>
              <a:t>нормування;</a:t>
            </a:r>
          </a:p>
          <a:p>
            <a:pPr marL="360363" indent="-279400">
              <a:spcBef>
                <a:spcPts val="0"/>
              </a:spcBef>
              <a:spcAft>
                <a:spcPts val="600"/>
              </a:spcAft>
              <a:buAutoNum type="arabicParenR"/>
            </a:pPr>
            <a:r>
              <a:rPr lang="uk-UA" sz="2000" b="1" dirty="0" smtClean="0"/>
              <a:t>рекультивація та консервація земель;</a:t>
            </a:r>
          </a:p>
          <a:p>
            <a:pPr marL="360363" indent="-279400">
              <a:spcBef>
                <a:spcPts val="0"/>
              </a:spcBef>
              <a:spcAft>
                <a:spcPts val="600"/>
              </a:spcAft>
              <a:buAutoNum type="arabicParenR"/>
            </a:pPr>
            <a:r>
              <a:rPr lang="uk-UA" sz="2000" b="1" dirty="0" smtClean="0"/>
              <a:t>меліорація земель. </a:t>
            </a:r>
            <a:endParaRPr lang="uk-UA" sz="2000" b="1" dirty="0"/>
          </a:p>
        </p:txBody>
      </p:sp>
    </p:spTree>
    <p:extLst>
      <p:ext uri="{BB962C8B-B14F-4D97-AF65-F5344CB8AC3E}">
        <p14:creationId xmlns:p14="http://schemas.microsoft.com/office/powerpoint/2010/main" val="14237980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71400"/>
            <a:ext cx="7674056" cy="1143000"/>
          </a:xfrm>
        </p:spPr>
        <p:txBody>
          <a:bodyPr>
            <a:normAutofit/>
          </a:bodyPr>
          <a:lstStyle/>
          <a:p>
            <a:r>
              <a:rPr lang="uk-UA" sz="3200" b="1" dirty="0" smtClean="0">
                <a:solidFill>
                  <a:srgbClr val="C00000"/>
                </a:solidFill>
              </a:rPr>
              <a:t>Національна екологічна мережа України</a:t>
            </a:r>
            <a:endParaRPr lang="uk-UA" sz="3200" b="1" dirty="0">
              <a:solidFill>
                <a:srgbClr val="C00000"/>
              </a:solidFill>
            </a:endParaRPr>
          </a:p>
        </p:txBody>
      </p:sp>
      <p:sp>
        <p:nvSpPr>
          <p:cNvPr id="3" name="Объект 2"/>
          <p:cNvSpPr>
            <a:spLocks noGrp="1"/>
          </p:cNvSpPr>
          <p:nvPr>
            <p:ph idx="1"/>
          </p:nvPr>
        </p:nvSpPr>
        <p:spPr>
          <a:xfrm>
            <a:off x="1115616" y="764704"/>
            <a:ext cx="7818072" cy="5976664"/>
          </a:xfrm>
        </p:spPr>
        <p:txBody>
          <a:bodyPr>
            <a:normAutofit/>
          </a:bodyPr>
          <a:lstStyle/>
          <a:p>
            <a:pPr marL="82296" indent="0">
              <a:buNone/>
            </a:pPr>
            <a:r>
              <a:rPr lang="uk-UA" sz="2200" b="1" dirty="0" smtClean="0"/>
              <a:t>Екологічна </a:t>
            </a:r>
            <a:r>
              <a:rPr lang="uk-UA" sz="2200" b="1" dirty="0"/>
              <a:t>мережа</a:t>
            </a:r>
            <a:r>
              <a:rPr lang="uk-UA" sz="2200" dirty="0"/>
              <a:t> </a:t>
            </a:r>
            <a:r>
              <a:rPr lang="uk-UA" sz="2200" dirty="0" smtClean="0"/>
              <a:t>– єдина </a:t>
            </a:r>
            <a:r>
              <a:rPr lang="uk-UA" sz="2200" dirty="0"/>
              <a:t>територіальна система,  </a:t>
            </a:r>
            <a:r>
              <a:rPr lang="uk-UA" sz="2200" dirty="0" smtClean="0"/>
              <a:t>яка включає ділянки </a:t>
            </a:r>
            <a:r>
              <a:rPr lang="uk-UA" sz="2200" dirty="0"/>
              <a:t>природних ландшафтів,  що підлягають особливій охороні,  і </a:t>
            </a:r>
            <a:r>
              <a:rPr lang="uk-UA" sz="2200" dirty="0" smtClean="0"/>
              <a:t>території   </a:t>
            </a:r>
            <a:r>
              <a:rPr lang="uk-UA" sz="2200" dirty="0"/>
              <a:t>та  об'єкти  природно-заповідного  фонду,  курортні  і </a:t>
            </a:r>
            <a:r>
              <a:rPr lang="uk-UA" sz="2200" dirty="0" smtClean="0"/>
              <a:t>лікувально-оздоровчі</a:t>
            </a:r>
            <a:r>
              <a:rPr lang="uk-UA" sz="2200" dirty="0"/>
              <a:t>,   </a:t>
            </a:r>
            <a:r>
              <a:rPr lang="uk-UA" sz="2200" dirty="0" smtClean="0"/>
              <a:t>рекреаційні, водозахисні, полезахисні території  </a:t>
            </a:r>
            <a:r>
              <a:rPr lang="uk-UA" sz="2200" dirty="0"/>
              <a:t>та об'єкти інших типів,  що </a:t>
            </a:r>
            <a:r>
              <a:rPr lang="uk-UA" sz="2200" dirty="0" smtClean="0"/>
              <a:t>визначаються законодавством України</a:t>
            </a:r>
            <a:r>
              <a:rPr lang="uk-UA" sz="2200" dirty="0"/>
              <a:t>, і є частиною структурних територіальних </a:t>
            </a:r>
            <a:r>
              <a:rPr lang="uk-UA" sz="2200" dirty="0" smtClean="0"/>
              <a:t>елементів екологічної  </a:t>
            </a:r>
            <a:r>
              <a:rPr lang="uk-UA" sz="2200" dirty="0"/>
              <a:t>мережі  -  природних  регіонів,  </a:t>
            </a:r>
            <a:r>
              <a:rPr lang="uk-UA" sz="2200" dirty="0" smtClean="0"/>
              <a:t>природних коридорів</a:t>
            </a:r>
            <a:r>
              <a:rPr lang="uk-UA" sz="2200" dirty="0"/>
              <a:t>, буферних </a:t>
            </a:r>
            <a:r>
              <a:rPr lang="uk-UA" sz="2200" dirty="0" smtClean="0"/>
              <a:t>зон.</a:t>
            </a:r>
          </a:p>
          <a:p>
            <a:pPr marL="82296" indent="0">
              <a:buNone/>
            </a:pPr>
            <a:endParaRPr lang="uk-UA" sz="2400" dirty="0" smtClean="0"/>
          </a:p>
          <a:p>
            <a:r>
              <a:rPr lang="uk-UA" sz="2200" dirty="0" smtClean="0"/>
              <a:t>Закон України від 21 вересня 2000 р. </a:t>
            </a:r>
            <a:r>
              <a:rPr lang="uk-UA" sz="2200" b="1" dirty="0" smtClean="0"/>
              <a:t>«</a:t>
            </a:r>
            <a:r>
              <a:rPr lang="ru-RU" sz="2200" b="1" dirty="0" smtClean="0"/>
              <a:t>Про </a:t>
            </a:r>
            <a:r>
              <a:rPr lang="ru-RU" sz="2200" b="1" dirty="0" err="1" smtClean="0"/>
              <a:t>Загальнодержавну</a:t>
            </a:r>
            <a:r>
              <a:rPr lang="ru-RU" sz="2200" b="1" dirty="0" smtClean="0"/>
              <a:t> </a:t>
            </a:r>
            <a:r>
              <a:rPr lang="ru-RU" sz="2200" b="1" dirty="0" err="1"/>
              <a:t>програму</a:t>
            </a:r>
            <a:r>
              <a:rPr lang="ru-RU" sz="2200" b="1" dirty="0"/>
              <a:t> </a:t>
            </a:r>
            <a:r>
              <a:rPr lang="ru-RU" sz="2200" b="1" dirty="0" err="1" smtClean="0"/>
              <a:t>формування</a:t>
            </a:r>
            <a:r>
              <a:rPr lang="ru-RU" sz="2200" b="1" dirty="0" smtClean="0"/>
              <a:t> </a:t>
            </a:r>
            <a:r>
              <a:rPr lang="ru-RU" sz="2200" b="1" dirty="0" err="1" smtClean="0"/>
              <a:t>національної</a:t>
            </a:r>
            <a:r>
              <a:rPr lang="ru-RU" sz="2200" b="1" dirty="0" smtClean="0"/>
              <a:t> </a:t>
            </a:r>
            <a:r>
              <a:rPr lang="ru-RU" sz="2200" b="1" dirty="0" err="1"/>
              <a:t>екологічної</a:t>
            </a:r>
            <a:r>
              <a:rPr lang="ru-RU" sz="2200" b="1" dirty="0"/>
              <a:t> </a:t>
            </a:r>
            <a:r>
              <a:rPr lang="ru-RU" sz="2200" b="1" dirty="0" err="1"/>
              <a:t>мережі</a:t>
            </a:r>
            <a:r>
              <a:rPr lang="ru-RU" sz="2200" b="1" dirty="0"/>
              <a:t> </a:t>
            </a:r>
            <a:r>
              <a:rPr lang="ru-RU" sz="2200" b="1" dirty="0" err="1" smtClean="0"/>
              <a:t>України</a:t>
            </a:r>
            <a:r>
              <a:rPr lang="ru-RU" sz="2200" b="1" dirty="0" smtClean="0"/>
              <a:t> на 2000-2015 роки»</a:t>
            </a:r>
            <a:r>
              <a:rPr lang="ru-RU" sz="2200" dirty="0" smtClean="0"/>
              <a:t>.</a:t>
            </a:r>
          </a:p>
          <a:p>
            <a:r>
              <a:rPr lang="ru-RU" sz="2200" dirty="0" smtClean="0"/>
              <a:t>Закон </a:t>
            </a:r>
            <a:r>
              <a:rPr lang="ru-RU" sz="2200" dirty="0" err="1" smtClean="0"/>
              <a:t>України</a:t>
            </a:r>
            <a:r>
              <a:rPr lang="ru-RU" sz="2200" dirty="0" smtClean="0"/>
              <a:t> </a:t>
            </a:r>
            <a:r>
              <a:rPr lang="ru-RU" sz="2200" dirty="0" err="1" smtClean="0"/>
              <a:t>від</a:t>
            </a:r>
            <a:r>
              <a:rPr lang="ru-RU" sz="2200" dirty="0" smtClean="0"/>
              <a:t> 24 </a:t>
            </a:r>
            <a:r>
              <a:rPr lang="ru-RU" sz="2200" dirty="0" err="1" smtClean="0"/>
              <a:t>червня</a:t>
            </a:r>
            <a:r>
              <a:rPr lang="ru-RU" sz="2200" dirty="0" smtClean="0"/>
              <a:t> 2004 р. </a:t>
            </a:r>
            <a:r>
              <a:rPr lang="ru-RU" sz="2200" b="1" dirty="0" smtClean="0"/>
              <a:t>«Про </a:t>
            </a:r>
            <a:r>
              <a:rPr lang="ru-RU" sz="2200" b="1" dirty="0" err="1" smtClean="0"/>
              <a:t>екологічну</a:t>
            </a:r>
            <a:r>
              <a:rPr lang="ru-RU" sz="2200" b="1" dirty="0" smtClean="0"/>
              <a:t> мережу </a:t>
            </a:r>
            <a:r>
              <a:rPr lang="ru-RU" sz="2200" b="1" dirty="0" err="1" smtClean="0"/>
              <a:t>України</a:t>
            </a:r>
            <a:r>
              <a:rPr lang="ru-RU" sz="2200" b="1" dirty="0" smtClean="0"/>
              <a:t>»</a:t>
            </a:r>
            <a:r>
              <a:rPr lang="ru-RU" sz="2200" dirty="0" smtClean="0"/>
              <a:t>.</a:t>
            </a:r>
            <a:r>
              <a:rPr lang="ru-RU" sz="2200" b="1" dirty="0" smtClean="0"/>
              <a:t> </a:t>
            </a:r>
            <a:endParaRPr lang="uk-UA" sz="2200" b="1" dirty="0"/>
          </a:p>
        </p:txBody>
      </p:sp>
    </p:spTree>
    <p:extLst>
      <p:ext uri="{BB962C8B-B14F-4D97-AF65-F5344CB8AC3E}">
        <p14:creationId xmlns:p14="http://schemas.microsoft.com/office/powerpoint/2010/main" val="2016265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778098"/>
          </a:xfrm>
        </p:spPr>
        <p:txBody>
          <a:bodyPr>
            <a:normAutofit/>
          </a:bodyPr>
          <a:lstStyle/>
          <a:p>
            <a:pPr algn="ctr"/>
            <a:r>
              <a:rPr lang="uk-UA" sz="2800" b="1" dirty="0" smtClean="0"/>
              <a:t>Нормування у сфері охорони земель</a:t>
            </a:r>
            <a:endParaRPr lang="uk-UA" sz="2800" b="1" dirty="0"/>
          </a:p>
        </p:txBody>
      </p:sp>
      <p:sp>
        <p:nvSpPr>
          <p:cNvPr id="3" name="Объект 2"/>
          <p:cNvSpPr>
            <a:spLocks noGrp="1"/>
          </p:cNvSpPr>
          <p:nvPr>
            <p:ph idx="1"/>
          </p:nvPr>
        </p:nvSpPr>
        <p:spPr>
          <a:xfrm>
            <a:off x="1043608" y="692696"/>
            <a:ext cx="7890080" cy="5976664"/>
          </a:xfrm>
        </p:spPr>
        <p:txBody>
          <a:bodyPr>
            <a:normAutofit/>
          </a:bodyPr>
          <a:lstStyle/>
          <a:p>
            <a:pPr marL="82296" indent="0">
              <a:buClrTx/>
              <a:buNone/>
            </a:pPr>
            <a:r>
              <a:rPr lang="ru-RU" sz="2000" b="1" dirty="0"/>
              <a:t>Закон </a:t>
            </a:r>
            <a:r>
              <a:rPr lang="ru-RU" sz="2000" b="1" dirty="0" err="1"/>
              <a:t>України</a:t>
            </a:r>
            <a:r>
              <a:rPr lang="ru-RU" sz="2000" b="1" dirty="0"/>
              <a:t> </a:t>
            </a:r>
            <a:r>
              <a:rPr lang="ru-RU" sz="2000" b="1" dirty="0" err="1"/>
              <a:t>від</a:t>
            </a:r>
            <a:r>
              <a:rPr lang="ru-RU" sz="2000" b="1" dirty="0"/>
              <a:t> 25 </a:t>
            </a:r>
            <a:r>
              <a:rPr lang="ru-RU" sz="2000" b="1" dirty="0" err="1"/>
              <a:t>червня</a:t>
            </a:r>
            <a:r>
              <a:rPr lang="ru-RU" sz="2000" b="1" dirty="0"/>
              <a:t> 1991 р. </a:t>
            </a:r>
            <a:endParaRPr lang="ru-RU" sz="2000" b="1" dirty="0" smtClean="0"/>
          </a:p>
          <a:p>
            <a:pPr marL="82296" indent="0">
              <a:buClrTx/>
              <a:buNone/>
            </a:pPr>
            <a:r>
              <a:rPr lang="ru-RU" sz="2000" b="1" dirty="0" smtClean="0"/>
              <a:t>«</a:t>
            </a:r>
            <a:r>
              <a:rPr lang="ru-RU" sz="2000" b="1" dirty="0"/>
              <a:t>Про </a:t>
            </a:r>
            <a:r>
              <a:rPr lang="ru-RU" sz="2000" b="1" dirty="0" err="1"/>
              <a:t>охорону</a:t>
            </a:r>
            <a:r>
              <a:rPr lang="ru-RU" sz="2000" b="1" dirty="0"/>
              <a:t> </a:t>
            </a:r>
            <a:r>
              <a:rPr lang="ru-RU" sz="2000" b="1" dirty="0" err="1"/>
              <a:t>навколишнього</a:t>
            </a:r>
            <a:r>
              <a:rPr lang="ru-RU" sz="2000" b="1" dirty="0"/>
              <a:t> природного </a:t>
            </a:r>
            <a:r>
              <a:rPr lang="ru-RU" sz="2000" b="1" dirty="0" err="1" smtClean="0"/>
              <a:t>середовища</a:t>
            </a:r>
            <a:r>
              <a:rPr lang="ru-RU" sz="2000" b="1" dirty="0" smtClean="0"/>
              <a:t>» </a:t>
            </a:r>
          </a:p>
          <a:p>
            <a:pPr marL="82296" indent="0" fontAlgn="base">
              <a:buNone/>
            </a:pPr>
            <a:endParaRPr lang="uk-UA" sz="2000" b="1" dirty="0" smtClean="0"/>
          </a:p>
          <a:p>
            <a:pPr marL="82296" indent="0" fontAlgn="base">
              <a:buNone/>
            </a:pPr>
            <a:r>
              <a:rPr lang="uk-UA" sz="2000" b="1" dirty="0" smtClean="0"/>
              <a:t>Розділ </a:t>
            </a:r>
            <a:r>
              <a:rPr lang="en-US" sz="2000" b="1" dirty="0"/>
              <a:t>VII </a:t>
            </a:r>
            <a:r>
              <a:rPr lang="en-US" sz="2000" dirty="0"/>
              <a:t/>
            </a:r>
            <a:br>
              <a:rPr lang="en-US" sz="2000" dirty="0"/>
            </a:br>
            <a:r>
              <a:rPr lang="uk-UA" sz="2000" b="1" dirty="0" smtClean="0"/>
              <a:t>НОРМУВАННЯ  В  ГАЛУЗІ </a:t>
            </a:r>
            <a:r>
              <a:rPr lang="uk-UA" sz="2000" b="1" dirty="0"/>
              <a:t>ОХОРОНИ НАВКОЛИШНЬОГО ПРИРОДНОГО </a:t>
            </a:r>
            <a:r>
              <a:rPr lang="uk-UA" sz="2000" b="1" dirty="0" smtClean="0"/>
              <a:t> СЕРЕДОВИЩА</a:t>
            </a:r>
            <a:endParaRPr lang="uk-UA" sz="2000" dirty="0"/>
          </a:p>
          <a:p>
            <a:pPr marL="82296" indent="0" fontAlgn="base">
              <a:buNone/>
            </a:pPr>
            <a:r>
              <a:rPr lang="uk-UA" sz="2000" b="1" dirty="0"/>
              <a:t>Стаття 31. Завдання </a:t>
            </a:r>
            <a:r>
              <a:rPr lang="uk-UA" sz="2000" b="1" dirty="0" smtClean="0"/>
              <a:t>нормування </a:t>
            </a:r>
            <a:r>
              <a:rPr lang="uk-UA" sz="2000" b="1" dirty="0"/>
              <a:t>в галузі охорони навколишнього природного середовища</a:t>
            </a:r>
          </a:p>
          <a:p>
            <a:pPr fontAlgn="base"/>
            <a:r>
              <a:rPr lang="ru-RU" sz="2000" dirty="0" err="1"/>
              <a:t>Екологічне</a:t>
            </a:r>
            <a:r>
              <a:rPr lang="ru-RU" sz="2000" dirty="0"/>
              <a:t> </a:t>
            </a:r>
            <a:r>
              <a:rPr lang="ru-RU" sz="2000" dirty="0" err="1"/>
              <a:t>нормування</a:t>
            </a:r>
            <a:r>
              <a:rPr lang="ru-RU" sz="2000" dirty="0"/>
              <a:t> </a:t>
            </a:r>
            <a:r>
              <a:rPr lang="ru-RU" sz="2000" dirty="0" err="1"/>
              <a:t>проводяться</a:t>
            </a:r>
            <a:r>
              <a:rPr lang="ru-RU" sz="2000" dirty="0"/>
              <a:t> з метою </a:t>
            </a:r>
            <a:r>
              <a:rPr lang="ru-RU" sz="2000" dirty="0" err="1"/>
              <a:t>встановлення</a:t>
            </a:r>
            <a:r>
              <a:rPr lang="ru-RU" sz="2000" dirty="0"/>
              <a:t> комплексу </a:t>
            </a:r>
            <a:r>
              <a:rPr lang="ru-RU" sz="2000" dirty="0" err="1"/>
              <a:t>обов'язкових</a:t>
            </a:r>
            <a:r>
              <a:rPr lang="ru-RU" sz="2000" dirty="0"/>
              <a:t> норм, правил, </a:t>
            </a:r>
            <a:r>
              <a:rPr lang="ru-RU" sz="2000" dirty="0" err="1"/>
              <a:t>вимог</a:t>
            </a:r>
            <a:r>
              <a:rPr lang="ru-RU" sz="2000" dirty="0"/>
              <a:t> </a:t>
            </a:r>
            <a:r>
              <a:rPr lang="ru-RU" sz="2000" dirty="0" err="1"/>
              <a:t>щодо</a:t>
            </a:r>
            <a:r>
              <a:rPr lang="ru-RU" sz="2000" dirty="0"/>
              <a:t> </a:t>
            </a:r>
            <a:r>
              <a:rPr lang="ru-RU" sz="2000" dirty="0" err="1"/>
              <a:t>охорони</a:t>
            </a:r>
            <a:r>
              <a:rPr lang="ru-RU" sz="2000" dirty="0"/>
              <a:t> </a:t>
            </a:r>
            <a:r>
              <a:rPr lang="ru-RU" sz="2000" dirty="0" err="1"/>
              <a:t>навколишнього</a:t>
            </a:r>
            <a:r>
              <a:rPr lang="ru-RU" sz="2000" dirty="0"/>
              <a:t> природного </a:t>
            </a:r>
            <a:r>
              <a:rPr lang="ru-RU" sz="2000" dirty="0" err="1"/>
              <a:t>середовища</a:t>
            </a:r>
            <a:r>
              <a:rPr lang="ru-RU" sz="2000" dirty="0"/>
              <a:t>, </a:t>
            </a:r>
            <a:r>
              <a:rPr lang="ru-RU" sz="2000" dirty="0" err="1"/>
              <a:t>використання</a:t>
            </a:r>
            <a:r>
              <a:rPr lang="ru-RU" sz="2000" dirty="0"/>
              <a:t> </a:t>
            </a:r>
            <a:r>
              <a:rPr lang="ru-RU" sz="2000" dirty="0" err="1"/>
              <a:t>природних</a:t>
            </a:r>
            <a:r>
              <a:rPr lang="ru-RU" sz="2000" dirty="0"/>
              <a:t> </a:t>
            </a:r>
            <a:r>
              <a:rPr lang="ru-RU" sz="2000" dirty="0" err="1"/>
              <a:t>ресурсів</a:t>
            </a:r>
            <a:r>
              <a:rPr lang="ru-RU" sz="2000" dirty="0"/>
              <a:t> та </a:t>
            </a:r>
            <a:r>
              <a:rPr lang="ru-RU" sz="2000" dirty="0" err="1"/>
              <a:t>забезпечення</a:t>
            </a:r>
            <a:r>
              <a:rPr lang="ru-RU" sz="2000" dirty="0"/>
              <a:t> </a:t>
            </a:r>
            <a:r>
              <a:rPr lang="ru-RU" sz="2000" dirty="0" err="1"/>
              <a:t>екологічної</a:t>
            </a:r>
            <a:r>
              <a:rPr lang="ru-RU" sz="2000" dirty="0"/>
              <a:t> </a:t>
            </a:r>
            <a:r>
              <a:rPr lang="ru-RU" sz="2000" dirty="0" err="1"/>
              <a:t>безпеки</a:t>
            </a:r>
            <a:r>
              <a:rPr lang="ru-RU" sz="2000" dirty="0"/>
              <a:t>.</a:t>
            </a:r>
            <a:r>
              <a:rPr lang="uk-UA" sz="2000" dirty="0" smtClean="0"/>
              <a:t>.</a:t>
            </a:r>
            <a:endParaRPr lang="uk-UA" sz="2000" dirty="0"/>
          </a:p>
          <a:p>
            <a:pPr marL="82296" indent="0" fontAlgn="base">
              <a:buNone/>
            </a:pPr>
            <a:r>
              <a:rPr lang="uk-UA" sz="2000" b="1" dirty="0" smtClean="0"/>
              <a:t>Стаття </a:t>
            </a:r>
            <a:r>
              <a:rPr lang="uk-UA" sz="2000" b="1" dirty="0"/>
              <a:t>33. Екологічні нормативи</a:t>
            </a:r>
          </a:p>
          <a:p>
            <a:pPr fontAlgn="base"/>
            <a:r>
              <a:rPr lang="uk-UA" sz="2000" dirty="0"/>
              <a:t>Екологічні нормативи встановлюють гранично допустимі викиди та скиди у навколишнє природне середовище забруднюючих хімічних речовин, рівні допустимого шкідливого впливу на нього фізичних та біологічних факторів.</a:t>
            </a:r>
          </a:p>
          <a:p>
            <a:pPr marL="82296" indent="0">
              <a:buClrTx/>
              <a:buNone/>
            </a:pPr>
            <a:endParaRPr lang="uk-UA" sz="2000" dirty="0"/>
          </a:p>
        </p:txBody>
      </p:sp>
    </p:spTree>
    <p:extLst>
      <p:ext uri="{BB962C8B-B14F-4D97-AF65-F5344CB8AC3E}">
        <p14:creationId xmlns:p14="http://schemas.microsoft.com/office/powerpoint/2010/main" val="2103908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4294967295"/>
          </p:nvPr>
        </p:nvSpPr>
        <p:spPr>
          <a:xfrm>
            <a:off x="1259632" y="116632"/>
            <a:ext cx="7704856" cy="6131768"/>
          </a:xfrm>
        </p:spPr>
        <p:txBody>
          <a:bodyPr>
            <a:normAutofit fontScale="62500" lnSpcReduction="20000"/>
          </a:bodyPr>
          <a:lstStyle/>
          <a:p>
            <a:pPr marL="82296" indent="0">
              <a:buNone/>
            </a:pPr>
            <a:r>
              <a:rPr lang="uk-UA" dirty="0" smtClean="0">
                <a:solidFill>
                  <a:srgbClr val="FF0000"/>
                </a:solidFill>
              </a:rPr>
              <a:t>Норматив</a:t>
            </a:r>
            <a:r>
              <a:rPr lang="uk-UA" dirty="0" smtClean="0"/>
              <a:t> (з лат. </a:t>
            </a:r>
            <a:r>
              <a:rPr lang="uk-UA" dirty="0" err="1" smtClean="0"/>
              <a:t>normatio</a:t>
            </a:r>
            <a:r>
              <a:rPr lang="uk-UA" dirty="0" smtClean="0"/>
              <a:t> – впорядкування) – граничний кількісний показник якоїсь величини, який міститься у нормах земельного або екологічного права чи встановлюється на їх підставі.</a:t>
            </a:r>
          </a:p>
          <a:p>
            <a:pPr marL="82296" indent="0">
              <a:buNone/>
            </a:pPr>
            <a:endParaRPr lang="uk-UA" dirty="0" smtClean="0"/>
          </a:p>
          <a:p>
            <a:pPr marL="82296" indent="0">
              <a:buNone/>
            </a:pPr>
            <a:r>
              <a:rPr lang="uk-UA" dirty="0" smtClean="0"/>
              <a:t>Система нормативів у сфері охорони земель: </a:t>
            </a:r>
          </a:p>
          <a:p>
            <a:pPr marL="596646" indent="-514350">
              <a:buAutoNum type="arabicParenR"/>
            </a:pPr>
            <a:r>
              <a:rPr lang="uk-UA" dirty="0" smtClean="0"/>
              <a:t>нормативи  безпечності  землекористування:  гранично‐допустимі  концентрації  забруднювальних  речовин  у  землі  (ГДК), гранично‐допустимі рівні радіаційного та іншого шкідливого фізичного  впливу  на  земельні  ресурси  (ГДР),  нормативи  еколого-економічного ризику;</a:t>
            </a:r>
          </a:p>
          <a:p>
            <a:pPr marL="596646" indent="-514350">
              <a:buAutoNum type="arabicParenR"/>
            </a:pPr>
            <a:r>
              <a:rPr lang="uk-UA" dirty="0" smtClean="0"/>
              <a:t>нормативи якості земельних ресурсів та землекористування як  екосистеми:  ГДК  якості,  показники  якості  ґрунтів (фізичні,  біологічні, хімічні, радіаційні тощо);</a:t>
            </a:r>
          </a:p>
          <a:p>
            <a:pPr marL="596646" indent="-514350">
              <a:buAutoNum type="arabicParenR"/>
            </a:pPr>
            <a:r>
              <a:rPr lang="uk-UA" dirty="0" smtClean="0"/>
              <a:t>нормативи  забруднень  земельних  ресурсів  небезпечними речовинами,  фізичними  та  біологічними  чинниками:  гранично‐допустимі  викиди  та  скиди  забруднювальних  хімічних  речовин  на земельні ресурси (ГДВ) та (ГДС), рівні шкідливого впливу фізичних та  біологічних  чинників на  якість  земельних ресурсів (ГДР)  джерела, ліміти на розміщення відходів тощо;</a:t>
            </a:r>
          </a:p>
          <a:p>
            <a:pPr marL="596646" indent="-514350">
              <a:buAutoNum type="arabicParenR"/>
            </a:pPr>
            <a:r>
              <a:rPr lang="uk-UA" dirty="0" smtClean="0"/>
              <a:t>нормативи використання земельних ресурсів та інші екологічні нормативи сталого землекористування.</a:t>
            </a:r>
            <a:endParaRPr lang="uk-UA" dirty="0"/>
          </a:p>
        </p:txBody>
      </p:sp>
    </p:spTree>
    <p:extLst>
      <p:ext uri="{BB962C8B-B14F-4D97-AF65-F5344CB8AC3E}">
        <p14:creationId xmlns:p14="http://schemas.microsoft.com/office/powerpoint/2010/main" val="3439904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778098"/>
          </a:xfrm>
        </p:spPr>
        <p:txBody>
          <a:bodyPr>
            <a:noAutofit/>
          </a:bodyPr>
          <a:lstStyle/>
          <a:p>
            <a:pPr algn="ctr"/>
            <a:r>
              <a:rPr lang="uk-UA" sz="2800" b="1" dirty="0" smtClean="0">
                <a:solidFill>
                  <a:srgbClr val="C00000"/>
                </a:solidFill>
              </a:rPr>
              <a:t>Правові засади нормування </a:t>
            </a:r>
            <a:br>
              <a:rPr lang="uk-UA" sz="2800" b="1" dirty="0" smtClean="0">
                <a:solidFill>
                  <a:srgbClr val="C00000"/>
                </a:solidFill>
              </a:rPr>
            </a:br>
            <a:r>
              <a:rPr lang="uk-UA" sz="2800" b="1" dirty="0" smtClean="0">
                <a:solidFill>
                  <a:srgbClr val="C00000"/>
                </a:solidFill>
              </a:rPr>
              <a:t> у сфері охорони земель</a:t>
            </a:r>
            <a:endParaRPr lang="uk-UA" sz="2800" b="1" dirty="0">
              <a:solidFill>
                <a:srgbClr val="C00000"/>
              </a:solidFill>
            </a:endParaRPr>
          </a:p>
        </p:txBody>
      </p:sp>
      <p:sp>
        <p:nvSpPr>
          <p:cNvPr id="3" name="Объект 2"/>
          <p:cNvSpPr>
            <a:spLocks noGrp="1"/>
          </p:cNvSpPr>
          <p:nvPr>
            <p:ph idx="1"/>
          </p:nvPr>
        </p:nvSpPr>
        <p:spPr>
          <a:xfrm>
            <a:off x="1043608" y="1556792"/>
            <a:ext cx="7890080" cy="5544616"/>
          </a:xfrm>
        </p:spPr>
        <p:txBody>
          <a:bodyPr>
            <a:normAutofit/>
          </a:bodyPr>
          <a:lstStyle/>
          <a:p>
            <a:pPr marL="539496" indent="-457200">
              <a:spcAft>
                <a:spcPts val="1200"/>
              </a:spcAft>
              <a:buClrTx/>
              <a:buFont typeface="Wingdings 2"/>
              <a:buAutoNum type="arabicPeriod"/>
            </a:pPr>
            <a:r>
              <a:rPr lang="ru-RU" sz="2800" dirty="0" smtClean="0"/>
              <a:t>Закон </a:t>
            </a:r>
            <a:r>
              <a:rPr lang="uk-UA" sz="2800" dirty="0" smtClean="0"/>
              <a:t>України від 25 червня 1991 р.                 </a:t>
            </a:r>
            <a:r>
              <a:rPr lang="uk-UA" sz="2800" b="1" dirty="0" smtClean="0"/>
              <a:t>«Про охорону навколишнього природного середовища» (розділ </a:t>
            </a:r>
            <a:r>
              <a:rPr lang="en-US" sz="2800" b="1" dirty="0" smtClean="0"/>
              <a:t>VII</a:t>
            </a:r>
            <a:r>
              <a:rPr lang="uk-UA" sz="2800" b="1" dirty="0" smtClean="0"/>
              <a:t>).</a:t>
            </a:r>
            <a:endParaRPr lang="ru-RU" sz="2800" b="1" dirty="0"/>
          </a:p>
          <a:p>
            <a:pPr marL="539496" indent="-457200">
              <a:spcAft>
                <a:spcPts val="1200"/>
              </a:spcAft>
              <a:buClrTx/>
              <a:buAutoNum type="arabicPeriod"/>
            </a:pPr>
            <a:r>
              <a:rPr lang="uk-UA" sz="2800" b="1" dirty="0" smtClean="0"/>
              <a:t>Земельний кодекс України </a:t>
            </a:r>
            <a:r>
              <a:rPr lang="uk-UA" sz="2800" dirty="0" smtClean="0"/>
              <a:t>(ст. 165).</a:t>
            </a:r>
          </a:p>
          <a:p>
            <a:pPr marL="539496" indent="-457200">
              <a:spcAft>
                <a:spcPts val="1200"/>
              </a:spcAft>
              <a:buClrTx/>
              <a:buAutoNum type="arabicPeriod"/>
            </a:pPr>
            <a:r>
              <a:rPr lang="uk-UA" sz="2800" dirty="0" smtClean="0"/>
              <a:t>Закон України від 19 червня 2003 р.              </a:t>
            </a:r>
            <a:r>
              <a:rPr lang="uk-UA" sz="2800" b="1" dirty="0" smtClean="0"/>
              <a:t>«Про охорону земель)» (розділ </a:t>
            </a:r>
            <a:r>
              <a:rPr lang="en-US" sz="2800" b="1" dirty="0" smtClean="0"/>
              <a:t>V)</a:t>
            </a:r>
            <a:r>
              <a:rPr lang="uk-UA" sz="2800" b="1" dirty="0" smtClean="0"/>
              <a:t>.</a:t>
            </a:r>
            <a:endParaRPr lang="uk-UA" sz="2000" dirty="0" smtClean="0"/>
          </a:p>
          <a:p>
            <a:pPr marL="539496" indent="-457200">
              <a:buClrTx/>
              <a:buAutoNum type="arabicPeriod"/>
            </a:pPr>
            <a:endParaRPr lang="uk-UA" sz="2000" dirty="0"/>
          </a:p>
        </p:txBody>
      </p:sp>
    </p:spTree>
    <p:extLst>
      <p:ext uri="{BB962C8B-B14F-4D97-AF65-F5344CB8AC3E}">
        <p14:creationId xmlns:p14="http://schemas.microsoft.com/office/powerpoint/2010/main" val="1802944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27384"/>
            <a:ext cx="7498080" cy="994122"/>
          </a:xfrm>
        </p:spPr>
        <p:txBody>
          <a:bodyPr>
            <a:normAutofit/>
          </a:bodyPr>
          <a:lstStyle/>
          <a:p>
            <a:pPr algn="ctr"/>
            <a:r>
              <a:rPr lang="uk-UA" sz="3600" b="1" dirty="0" smtClean="0">
                <a:effectLst>
                  <a:outerShdw blurRad="38100" dist="38100" dir="2700000" algn="tl">
                    <a:srgbClr val="000000">
                      <a:alpha val="43137"/>
                    </a:srgbClr>
                  </a:outerShdw>
                </a:effectLst>
              </a:rPr>
              <a:t>Основні питання теми</a:t>
            </a:r>
            <a:endParaRPr lang="ru-RU" sz="3600" b="1" dirty="0">
              <a:effectLst>
                <a:outerShdw blurRad="38100" dist="38100" dir="2700000" algn="tl">
                  <a:srgbClr val="000000">
                    <a:alpha val="43137"/>
                  </a:srgbClr>
                </a:outerShdw>
              </a:effectLst>
            </a:endParaRPr>
          </a:p>
        </p:txBody>
      </p:sp>
      <p:sp>
        <p:nvSpPr>
          <p:cNvPr id="5" name="Содержимое 4"/>
          <p:cNvSpPr>
            <a:spLocks noGrp="1"/>
          </p:cNvSpPr>
          <p:nvPr>
            <p:ph idx="1"/>
          </p:nvPr>
        </p:nvSpPr>
        <p:spPr>
          <a:xfrm>
            <a:off x="1043608" y="1052736"/>
            <a:ext cx="7920880" cy="5832648"/>
          </a:xfrm>
        </p:spPr>
        <p:txBody>
          <a:bodyPr anchor="b">
            <a:normAutofit fontScale="85000" lnSpcReduction="10000"/>
          </a:bodyPr>
          <a:lstStyle/>
          <a:p>
            <a:pPr marL="825246" lvl="0" indent="-540000">
              <a:buClrTx/>
              <a:buFont typeface="+mj-lt"/>
              <a:buAutoNum type="arabicPeriod"/>
            </a:pPr>
            <a:r>
              <a:rPr lang="uk-UA" sz="3700" b="1" dirty="0" smtClean="0"/>
              <a:t>Поняття, завдання та принципи охорони земель.</a:t>
            </a:r>
          </a:p>
          <a:p>
            <a:pPr marL="825246" lvl="0" indent="-540000">
              <a:buClrTx/>
              <a:buFont typeface="+mj-lt"/>
              <a:buAutoNum type="arabicPeriod"/>
            </a:pPr>
            <a:r>
              <a:rPr lang="uk-UA" sz="3700" b="1" dirty="0" smtClean="0"/>
              <a:t>Організаційно-правовий механізм забезпечення охорони земель.</a:t>
            </a:r>
          </a:p>
          <a:p>
            <a:pPr marL="825246" lvl="0" indent="-540000">
              <a:buClrTx/>
              <a:buFont typeface="+mj-lt"/>
              <a:buAutoNum type="arabicPeriod"/>
            </a:pPr>
            <a:r>
              <a:rPr lang="uk-UA" sz="3700" b="1" dirty="0" smtClean="0"/>
              <a:t>Зміст (система заходів) у галузі правової охорони земель.</a:t>
            </a:r>
          </a:p>
          <a:p>
            <a:pPr marL="825246" lvl="0" indent="-540000">
              <a:buClrTx/>
              <a:buFont typeface="+mj-lt"/>
              <a:buAutoNum type="arabicPeriod"/>
            </a:pPr>
            <a:r>
              <a:rPr lang="uk-UA" sz="3700" b="1" dirty="0" smtClean="0"/>
              <a:t>Особливості правового забезпечення охорони ґрунтів на землях сільськогосподарського призначення.</a:t>
            </a:r>
          </a:p>
          <a:p>
            <a:pPr marL="825246" lvl="0" indent="-540000">
              <a:buClrTx/>
              <a:buFont typeface="+mj-lt"/>
              <a:buAutoNum type="arabicPeriod"/>
            </a:pPr>
            <a:r>
              <a:rPr lang="uk-UA" sz="3700" b="1" dirty="0" smtClean="0"/>
              <a:t>Правове регулювання рекультивації та консервації земель.</a:t>
            </a:r>
          </a:p>
          <a:p>
            <a:pPr marL="825246" lvl="0" indent="-540000">
              <a:buClrTx/>
              <a:buFont typeface="+mj-lt"/>
              <a:buAutoNum type="arabicPeriod"/>
            </a:pPr>
            <a:r>
              <a:rPr lang="uk-UA" sz="3700" b="1" dirty="0" smtClean="0"/>
              <a:t>Правові засади меліорації земель.</a:t>
            </a:r>
          </a:p>
          <a:p>
            <a:pPr marL="82296" lvl="0" indent="0" algn="just">
              <a:buNone/>
            </a:pPr>
            <a:endParaRPr lang="ru-RU" sz="31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t>Нормативні технічні документи (нормативи) </a:t>
            </a:r>
            <a:br>
              <a:rPr lang="uk-UA" sz="2800" b="1" dirty="0" smtClean="0"/>
            </a:br>
            <a:r>
              <a:rPr lang="uk-UA" sz="2800" b="1" dirty="0" smtClean="0"/>
              <a:t>у </a:t>
            </a:r>
            <a:r>
              <a:rPr lang="uk-UA" sz="2800" b="1" dirty="0"/>
              <a:t>галузі  охорони земель </a:t>
            </a:r>
          </a:p>
        </p:txBody>
      </p:sp>
      <p:sp>
        <p:nvSpPr>
          <p:cNvPr id="3" name="Объект 2"/>
          <p:cNvSpPr>
            <a:spLocks noGrp="1"/>
          </p:cNvSpPr>
          <p:nvPr>
            <p:ph idx="1"/>
          </p:nvPr>
        </p:nvSpPr>
        <p:spPr>
          <a:xfrm>
            <a:off x="1115616" y="1447800"/>
            <a:ext cx="7818072" cy="4800600"/>
          </a:xfrm>
        </p:spPr>
        <p:txBody>
          <a:bodyPr>
            <a:normAutofit fontScale="70000" lnSpcReduction="20000"/>
          </a:bodyPr>
          <a:lstStyle/>
          <a:p>
            <a:pPr marL="596646" indent="-514350">
              <a:buClrTx/>
              <a:buFont typeface="+mj-lt"/>
              <a:buAutoNum type="arabicPeriod"/>
            </a:pPr>
            <a:r>
              <a:rPr lang="uk-UA" sz="3400" b="1" dirty="0" smtClean="0"/>
              <a:t>терміни</a:t>
            </a:r>
            <a:r>
              <a:rPr lang="uk-UA" sz="3400" b="1" dirty="0"/>
              <a:t>, поняття класифікації;</a:t>
            </a:r>
          </a:p>
          <a:p>
            <a:pPr marL="596646" indent="-514350">
              <a:buClrTx/>
              <a:buFont typeface="+mj-lt"/>
              <a:buAutoNum type="arabicPeriod"/>
            </a:pPr>
            <a:r>
              <a:rPr lang="uk-UA" sz="3400" b="1" dirty="0" smtClean="0"/>
              <a:t>методи</a:t>
            </a:r>
            <a:r>
              <a:rPr lang="uk-UA" sz="3400" b="1" dirty="0"/>
              <a:t>, методики  і  засоби визначення складу та властивостей земель;</a:t>
            </a:r>
          </a:p>
          <a:p>
            <a:pPr marL="596646" indent="-514350">
              <a:buClrTx/>
              <a:buFont typeface="+mj-lt"/>
              <a:buAutoNum type="arabicPeriod"/>
            </a:pPr>
            <a:r>
              <a:rPr lang="uk-UA" sz="3400" b="1" dirty="0" smtClean="0"/>
              <a:t>вимоги </a:t>
            </a:r>
            <a:r>
              <a:rPr lang="uk-UA" sz="3400" b="1" dirty="0"/>
              <a:t>до  збирання,  обліку,  обробки,  збереження,  аналізу інформації   про  якість  земель,  прогнозування  зміни  родючості ґрунтів;</a:t>
            </a:r>
          </a:p>
          <a:p>
            <a:pPr marL="596646" indent="-514350">
              <a:buClrTx/>
              <a:buFont typeface="+mj-lt"/>
              <a:buAutoNum type="arabicPeriod"/>
            </a:pPr>
            <a:r>
              <a:rPr lang="uk-UA" sz="3400" b="1" dirty="0" smtClean="0"/>
              <a:t>вимоги </a:t>
            </a:r>
            <a:r>
              <a:rPr lang="uk-UA" sz="3400" b="1" dirty="0"/>
              <a:t>щодо раціонального використання та охорони земель;</a:t>
            </a:r>
          </a:p>
          <a:p>
            <a:pPr marL="596646" indent="-514350">
              <a:buClrTx/>
              <a:buFont typeface="+mj-lt"/>
              <a:buAutoNum type="arabicPeriod"/>
            </a:pPr>
            <a:r>
              <a:rPr lang="uk-UA" sz="3400" b="1" dirty="0" smtClean="0"/>
              <a:t>технічні </a:t>
            </a:r>
            <a:r>
              <a:rPr lang="uk-UA" sz="3400" b="1" dirty="0"/>
              <a:t>умови  щодо  процесів  та  послуг  у  сфері  охорони земель;</a:t>
            </a:r>
          </a:p>
          <a:p>
            <a:pPr marL="596646" indent="-514350">
              <a:buClrTx/>
              <a:buFont typeface="+mj-lt"/>
              <a:buAutoNum type="arabicPeriod"/>
            </a:pPr>
            <a:r>
              <a:rPr lang="uk-UA" sz="3400" b="1" dirty="0" smtClean="0"/>
              <a:t>метрологічні </a:t>
            </a:r>
            <a:r>
              <a:rPr lang="uk-UA" sz="3400" b="1" dirty="0"/>
              <a:t>норми, правила, вимоги до організації робіт;</a:t>
            </a:r>
          </a:p>
          <a:p>
            <a:pPr marL="596646" indent="-514350">
              <a:buClrTx/>
              <a:buFont typeface="+mj-lt"/>
              <a:buAutoNum type="arabicPeriod"/>
            </a:pPr>
            <a:r>
              <a:rPr lang="uk-UA" sz="3400" b="1" dirty="0" smtClean="0"/>
              <a:t>інші нормативи </a:t>
            </a:r>
            <a:r>
              <a:rPr lang="uk-UA" sz="3400" b="1" dirty="0"/>
              <a:t>у галузі охорони земель.</a:t>
            </a:r>
          </a:p>
          <a:p>
            <a:pPr marL="82296" indent="0">
              <a:buNone/>
            </a:pPr>
            <a:endParaRPr lang="uk-UA" dirty="0"/>
          </a:p>
        </p:txBody>
      </p:sp>
    </p:spTree>
    <p:extLst>
      <p:ext uri="{BB962C8B-B14F-4D97-AF65-F5344CB8AC3E}">
        <p14:creationId xmlns:p14="http://schemas.microsoft.com/office/powerpoint/2010/main" val="2328607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1143000"/>
          </a:xfrm>
        </p:spPr>
        <p:txBody>
          <a:bodyPr>
            <a:normAutofit/>
          </a:bodyPr>
          <a:lstStyle/>
          <a:p>
            <a:pPr algn="ctr"/>
            <a:r>
              <a:rPr lang="uk-UA" sz="3200" b="1" dirty="0" smtClean="0"/>
              <a:t>Нормативи в </a:t>
            </a:r>
            <a:r>
              <a:rPr lang="uk-UA" sz="3200" b="1" dirty="0"/>
              <a:t>галузі  охорони </a:t>
            </a:r>
            <a:r>
              <a:rPr lang="uk-UA" sz="3200" b="1" dirty="0" smtClean="0"/>
              <a:t>земель</a:t>
            </a:r>
            <a:br>
              <a:rPr lang="uk-UA" sz="3200" b="1" dirty="0" smtClean="0"/>
            </a:br>
            <a:r>
              <a:rPr lang="uk-UA" sz="2200" b="1" dirty="0" smtClean="0">
                <a:solidFill>
                  <a:srgbClr val="FF0000"/>
                </a:solidFill>
              </a:rPr>
              <a:t>(ст. 30 Закону України «Про охорону земель») </a:t>
            </a:r>
            <a:endParaRPr lang="uk-UA" sz="2200" b="1" dirty="0">
              <a:solidFill>
                <a:srgbClr val="FF0000"/>
              </a:solidFill>
            </a:endParaRPr>
          </a:p>
        </p:txBody>
      </p:sp>
      <p:sp>
        <p:nvSpPr>
          <p:cNvPr id="3" name="Объект 2"/>
          <p:cNvSpPr>
            <a:spLocks noGrp="1"/>
          </p:cNvSpPr>
          <p:nvPr>
            <p:ph idx="1"/>
          </p:nvPr>
        </p:nvSpPr>
        <p:spPr>
          <a:xfrm>
            <a:off x="1115616" y="1580728"/>
            <a:ext cx="7818072" cy="4800600"/>
          </a:xfrm>
        </p:spPr>
        <p:txBody>
          <a:bodyPr>
            <a:normAutofit/>
          </a:bodyPr>
          <a:lstStyle/>
          <a:p>
            <a:pPr marL="596646" lvl="0" indent="-514350">
              <a:spcAft>
                <a:spcPts val="1200"/>
              </a:spcAft>
              <a:buClrTx/>
              <a:buFont typeface="+mj-lt"/>
              <a:buAutoNum type="arabicPeriod"/>
            </a:pPr>
            <a:r>
              <a:rPr lang="uk-UA" sz="2800" b="1" dirty="0"/>
              <a:t>гранично допустимого забруднення </a:t>
            </a:r>
            <a:r>
              <a:rPr lang="uk-UA" sz="2800" b="1" dirty="0" smtClean="0"/>
              <a:t>ґрунтів;</a:t>
            </a:r>
          </a:p>
          <a:p>
            <a:pPr marL="596646" lvl="0" indent="-514350">
              <a:spcAft>
                <a:spcPts val="1200"/>
              </a:spcAft>
              <a:buClrTx/>
              <a:buFont typeface="+mj-lt"/>
              <a:buAutoNum type="arabicPeriod"/>
            </a:pPr>
            <a:r>
              <a:rPr lang="uk-UA" sz="2800" b="1" dirty="0" smtClean="0"/>
              <a:t>якісного </a:t>
            </a:r>
            <a:r>
              <a:rPr lang="uk-UA" sz="2800" b="1" dirty="0"/>
              <a:t>стану </a:t>
            </a:r>
            <a:r>
              <a:rPr lang="uk-UA" sz="2800" b="1" dirty="0" smtClean="0"/>
              <a:t>ґрунтів;</a:t>
            </a:r>
          </a:p>
          <a:p>
            <a:pPr marL="596646" lvl="0" indent="-514350">
              <a:spcAft>
                <a:spcPts val="1200"/>
              </a:spcAft>
              <a:buClrTx/>
              <a:buFont typeface="+mj-lt"/>
              <a:buAutoNum type="arabicPeriod"/>
            </a:pPr>
            <a:r>
              <a:rPr lang="uk-UA" sz="2800" b="1" dirty="0" smtClean="0"/>
              <a:t>оптимального </a:t>
            </a:r>
            <a:r>
              <a:rPr lang="uk-UA" sz="2800" b="1" dirty="0"/>
              <a:t>співвідношення земельних угідь;</a:t>
            </a:r>
          </a:p>
          <a:p>
            <a:pPr marL="596646" lvl="0" indent="-514350">
              <a:spcAft>
                <a:spcPts val="1200"/>
              </a:spcAft>
              <a:buClrTx/>
              <a:buFont typeface="+mj-lt"/>
              <a:buAutoNum type="arabicPeriod"/>
            </a:pPr>
            <a:r>
              <a:rPr lang="uk-UA" sz="2800" b="1" dirty="0" smtClean="0"/>
              <a:t>показників </a:t>
            </a:r>
            <a:r>
              <a:rPr lang="uk-UA" sz="2800" b="1" dirty="0"/>
              <a:t>деградації земель та ґрунтів.</a:t>
            </a:r>
          </a:p>
          <a:p>
            <a:pPr marL="82296" indent="0">
              <a:buNone/>
            </a:pPr>
            <a:endParaRPr lang="uk-UA" dirty="0"/>
          </a:p>
        </p:txBody>
      </p:sp>
    </p:spTree>
    <p:extLst>
      <p:ext uri="{BB962C8B-B14F-4D97-AF65-F5344CB8AC3E}">
        <p14:creationId xmlns:p14="http://schemas.microsoft.com/office/powerpoint/2010/main" val="420975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475656" y="332656"/>
            <a:ext cx="7056784" cy="3046988"/>
          </a:xfrm>
          <a:prstGeom prst="rect">
            <a:avLst/>
          </a:prstGeom>
        </p:spPr>
        <p:txBody>
          <a:bodyPr wrap="square">
            <a:spAutoFit/>
          </a:bodyPr>
          <a:lstStyle/>
          <a:p>
            <a:r>
              <a:rPr lang="ru-RU" sz="2400" b="1" dirty="0" err="1"/>
              <a:t>КАБІНЕТ</a:t>
            </a:r>
            <a:r>
              <a:rPr lang="ru-RU" sz="2400" b="1" dirty="0"/>
              <a:t> </a:t>
            </a:r>
            <a:r>
              <a:rPr lang="ru-RU" sz="2400" b="1" dirty="0" err="1"/>
              <a:t>МІНІСТРІВ</a:t>
            </a:r>
            <a:r>
              <a:rPr lang="ru-RU" sz="2400" b="1" dirty="0"/>
              <a:t> </a:t>
            </a:r>
            <a:r>
              <a:rPr lang="ru-RU" sz="2400" b="1" dirty="0" err="1"/>
              <a:t>УКРАЇНИ</a:t>
            </a:r>
            <a:endParaRPr lang="ru-RU" sz="2400" b="1" dirty="0"/>
          </a:p>
          <a:p>
            <a:r>
              <a:rPr lang="ru-RU" sz="2400" b="1" dirty="0"/>
              <a:t>ПОСТАНОВА</a:t>
            </a:r>
          </a:p>
          <a:p>
            <a:r>
              <a:rPr lang="ru-RU" sz="2400" b="1" dirty="0" err="1" smtClean="0"/>
              <a:t>від</a:t>
            </a:r>
            <a:r>
              <a:rPr lang="ru-RU" sz="2400" b="1" dirty="0" smtClean="0"/>
              <a:t> </a:t>
            </a:r>
            <a:r>
              <a:rPr lang="ru-RU" sz="2400" b="1" dirty="0"/>
              <a:t>15 </a:t>
            </a:r>
            <a:r>
              <a:rPr lang="ru-RU" sz="2400" b="1" dirty="0" err="1"/>
              <a:t>грудня</a:t>
            </a:r>
            <a:r>
              <a:rPr lang="ru-RU" sz="2400" b="1" dirty="0"/>
              <a:t> 2021 р. № 1325</a:t>
            </a:r>
          </a:p>
          <a:p>
            <a:r>
              <a:rPr lang="ru-RU" sz="2400" b="1" dirty="0" err="1"/>
              <a:t>Київ</a:t>
            </a:r>
            <a:endParaRPr lang="ru-RU" sz="2400" b="1" dirty="0"/>
          </a:p>
          <a:p>
            <a:endParaRPr lang="ru-RU" sz="2400" dirty="0"/>
          </a:p>
          <a:p>
            <a:r>
              <a:rPr lang="ru-RU" sz="2400" b="1" dirty="0">
                <a:solidFill>
                  <a:srgbClr val="C00000"/>
                </a:solidFill>
              </a:rPr>
              <a:t>Про </a:t>
            </a:r>
            <a:r>
              <a:rPr lang="ru-RU" sz="2400" b="1" dirty="0" err="1">
                <a:solidFill>
                  <a:srgbClr val="C00000"/>
                </a:solidFill>
              </a:rPr>
              <a:t>затвердження</a:t>
            </a:r>
            <a:r>
              <a:rPr lang="ru-RU" sz="2400" b="1" dirty="0">
                <a:solidFill>
                  <a:srgbClr val="C00000"/>
                </a:solidFill>
              </a:rPr>
              <a:t> </a:t>
            </a:r>
            <a:r>
              <a:rPr lang="ru-RU" sz="2400" b="1" dirty="0" err="1">
                <a:solidFill>
                  <a:srgbClr val="C00000"/>
                </a:solidFill>
              </a:rPr>
              <a:t>нормативів</a:t>
            </a:r>
            <a:r>
              <a:rPr lang="ru-RU" sz="2400" b="1" dirty="0">
                <a:solidFill>
                  <a:srgbClr val="C00000"/>
                </a:solidFill>
              </a:rPr>
              <a:t> </a:t>
            </a:r>
            <a:r>
              <a:rPr lang="ru-RU" sz="2400" b="1" dirty="0" err="1">
                <a:solidFill>
                  <a:srgbClr val="C00000"/>
                </a:solidFill>
              </a:rPr>
              <a:t>гранично</a:t>
            </a:r>
            <a:r>
              <a:rPr lang="ru-RU" sz="2400" b="1" dirty="0">
                <a:solidFill>
                  <a:srgbClr val="C00000"/>
                </a:solidFill>
              </a:rPr>
              <a:t> </a:t>
            </a:r>
            <a:r>
              <a:rPr lang="ru-RU" sz="2400" b="1" dirty="0" err="1">
                <a:solidFill>
                  <a:srgbClr val="C00000"/>
                </a:solidFill>
              </a:rPr>
              <a:t>допустимих</a:t>
            </a:r>
            <a:r>
              <a:rPr lang="ru-RU" sz="2400" b="1" dirty="0">
                <a:solidFill>
                  <a:srgbClr val="C00000"/>
                </a:solidFill>
              </a:rPr>
              <a:t> </a:t>
            </a:r>
            <a:r>
              <a:rPr lang="ru-RU" sz="2400" b="1" dirty="0" err="1">
                <a:solidFill>
                  <a:srgbClr val="C00000"/>
                </a:solidFill>
              </a:rPr>
              <a:t>концентрацій</a:t>
            </a:r>
            <a:r>
              <a:rPr lang="ru-RU" sz="2400" b="1" dirty="0">
                <a:solidFill>
                  <a:srgbClr val="C00000"/>
                </a:solidFill>
              </a:rPr>
              <a:t> </a:t>
            </a:r>
            <a:r>
              <a:rPr lang="ru-RU" sz="2400" b="1" dirty="0" err="1">
                <a:solidFill>
                  <a:srgbClr val="C00000"/>
                </a:solidFill>
              </a:rPr>
              <a:t>небезпечних</a:t>
            </a:r>
            <a:r>
              <a:rPr lang="ru-RU" sz="2400" b="1" dirty="0">
                <a:solidFill>
                  <a:srgbClr val="C00000"/>
                </a:solidFill>
              </a:rPr>
              <a:t> </a:t>
            </a:r>
            <a:r>
              <a:rPr lang="ru-RU" sz="2400" b="1" dirty="0" err="1">
                <a:solidFill>
                  <a:srgbClr val="C00000"/>
                </a:solidFill>
              </a:rPr>
              <a:t>речовин</a:t>
            </a:r>
            <a:r>
              <a:rPr lang="ru-RU" sz="2400" b="1" dirty="0">
                <a:solidFill>
                  <a:srgbClr val="C00000"/>
                </a:solidFill>
              </a:rPr>
              <a:t> у </a:t>
            </a:r>
            <a:r>
              <a:rPr lang="ru-RU" sz="2400" b="1" dirty="0" err="1">
                <a:solidFill>
                  <a:srgbClr val="C00000"/>
                </a:solidFill>
              </a:rPr>
              <a:t>ґрунтах</a:t>
            </a:r>
            <a:r>
              <a:rPr lang="ru-RU" sz="2400" b="1" dirty="0">
                <a:solidFill>
                  <a:srgbClr val="C00000"/>
                </a:solidFill>
              </a:rPr>
              <a:t>, а </a:t>
            </a:r>
            <a:r>
              <a:rPr lang="ru-RU" sz="2400" b="1" dirty="0" err="1">
                <a:solidFill>
                  <a:srgbClr val="C00000"/>
                </a:solidFill>
              </a:rPr>
              <a:t>також</a:t>
            </a:r>
            <a:r>
              <a:rPr lang="ru-RU" sz="2400" b="1" dirty="0">
                <a:solidFill>
                  <a:srgbClr val="C00000"/>
                </a:solidFill>
              </a:rPr>
              <a:t> </a:t>
            </a:r>
            <a:r>
              <a:rPr lang="ru-RU" sz="2400" b="1" dirty="0" err="1">
                <a:solidFill>
                  <a:srgbClr val="C00000"/>
                </a:solidFill>
              </a:rPr>
              <a:t>переліку</a:t>
            </a:r>
            <a:r>
              <a:rPr lang="ru-RU" sz="2400" b="1" dirty="0">
                <a:solidFill>
                  <a:srgbClr val="C00000"/>
                </a:solidFill>
              </a:rPr>
              <a:t> таких </a:t>
            </a:r>
            <a:r>
              <a:rPr lang="ru-RU" sz="2400" b="1" dirty="0" err="1">
                <a:solidFill>
                  <a:srgbClr val="C00000"/>
                </a:solidFill>
              </a:rPr>
              <a:t>речовин</a:t>
            </a:r>
            <a:endParaRPr lang="uk-UA" sz="2400" b="1" dirty="0">
              <a:solidFill>
                <a:srgbClr val="C00000"/>
              </a:solidFill>
            </a:endParaRPr>
          </a:p>
        </p:txBody>
      </p:sp>
    </p:spTree>
    <p:extLst>
      <p:ext uri="{BB962C8B-B14F-4D97-AF65-F5344CB8AC3E}">
        <p14:creationId xmlns:p14="http://schemas.microsoft.com/office/powerpoint/2010/main" val="2834109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692696"/>
            <a:ext cx="7776864" cy="6494085"/>
          </a:xfrm>
          <a:prstGeom prst="rect">
            <a:avLst/>
          </a:prstGeom>
        </p:spPr>
        <p:txBody>
          <a:bodyPr wrap="square">
            <a:spAutoFit/>
          </a:bodyPr>
          <a:lstStyle/>
          <a:p>
            <a:pPr indent="457200" algn="just"/>
            <a:r>
              <a:rPr lang="uk-UA" sz="2600" b="1" dirty="0" smtClean="0"/>
              <a:t>Ґрунт</a:t>
            </a:r>
            <a:r>
              <a:rPr lang="uk-UA" sz="2600" dirty="0" smtClean="0"/>
              <a:t> – природно-історичне   органо-мінеральне   тіло,   що утворилося на  поверхні  земної  кори під впливом живих організмів і  є  осередком  найбільшої  концентрації  поживних речовин,  основою життя та розвитку людства  завдяки найціннішій своїй властивості – родючості. </a:t>
            </a:r>
          </a:p>
          <a:p>
            <a:pPr indent="457200" algn="just"/>
            <a:endParaRPr lang="uk-UA" sz="2600" dirty="0" smtClean="0"/>
          </a:p>
          <a:p>
            <a:pPr indent="457200" algn="just"/>
            <a:r>
              <a:rPr lang="uk-UA" sz="2600" b="1" dirty="0" smtClean="0"/>
              <a:t>Ґрунтова маса </a:t>
            </a:r>
            <a:r>
              <a:rPr lang="uk-UA" sz="2600" dirty="0" smtClean="0"/>
              <a:t>– знятий родючий шар ґрунту. </a:t>
            </a:r>
          </a:p>
          <a:p>
            <a:pPr indent="457200" algn="just"/>
            <a:endParaRPr lang="uk-UA" sz="2600" dirty="0" smtClean="0"/>
          </a:p>
          <a:p>
            <a:pPr indent="457200" algn="just"/>
            <a:r>
              <a:rPr lang="uk-UA" sz="2600" b="1" dirty="0" smtClean="0"/>
              <a:t>Гумус</a:t>
            </a:r>
            <a:r>
              <a:rPr lang="uk-UA" sz="2600" dirty="0" smtClean="0"/>
              <a:t> – органічна складова частина ґрунту,  яка утворюється в процесі біохімічного розкладу рослинних  і  тваринних  решток  та формує його родючість. </a:t>
            </a:r>
          </a:p>
          <a:p>
            <a:endParaRPr lang="ru-RU" sz="2600" dirty="0"/>
          </a:p>
          <a:p>
            <a:endParaRPr lang="ru-RU" sz="2600" dirty="0"/>
          </a:p>
          <a:p>
            <a:r>
              <a:rPr lang="ru-RU" sz="2600" dirty="0"/>
              <a:t>     </a:t>
            </a:r>
          </a:p>
        </p:txBody>
      </p:sp>
    </p:spTree>
    <p:extLst>
      <p:ext uri="{BB962C8B-B14F-4D97-AF65-F5344CB8AC3E}">
        <p14:creationId xmlns:p14="http://schemas.microsoft.com/office/powerpoint/2010/main" val="881116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692696"/>
            <a:ext cx="7776864" cy="5262979"/>
          </a:xfrm>
          <a:prstGeom prst="rect">
            <a:avLst/>
          </a:prstGeom>
        </p:spPr>
        <p:txBody>
          <a:bodyPr wrap="square">
            <a:spAutoFit/>
          </a:bodyPr>
          <a:lstStyle/>
          <a:p>
            <a:pPr indent="457200"/>
            <a:r>
              <a:rPr lang="ru-RU" sz="2800" b="1" dirty="0" smtClean="0"/>
              <a:t>О</a:t>
            </a:r>
            <a:r>
              <a:rPr lang="uk-UA" sz="2800" b="1" dirty="0" err="1" smtClean="0"/>
              <a:t>хорона</a:t>
            </a:r>
            <a:r>
              <a:rPr lang="uk-UA" sz="2800" b="1" dirty="0" smtClean="0"/>
              <a:t> ґрунтів – </a:t>
            </a:r>
            <a:r>
              <a:rPr lang="uk-UA" sz="2800" dirty="0" smtClean="0"/>
              <a:t>система   правових,   організаційних, технологічних  та  інших  заходів,  спрямованих  на  збереження  і відтворення   родючості  та  цілісності  ґрунтів,  їх  захист  від </a:t>
            </a:r>
          </a:p>
          <a:p>
            <a:r>
              <a:rPr lang="uk-UA" sz="2800" dirty="0" smtClean="0"/>
              <a:t>деградації,   ведення   сільськогосподарського    виробництва    з дотриманням ґрунтозахисних технологій та забезпеченням екологічної безпеки довкілля.</a:t>
            </a:r>
          </a:p>
          <a:p>
            <a:endParaRPr lang="uk-UA" sz="2800" dirty="0"/>
          </a:p>
          <a:p>
            <a:pPr indent="457200"/>
            <a:r>
              <a:rPr lang="uk-UA" sz="2800" b="1" dirty="0" smtClean="0"/>
              <a:t>Стадії правової охорони ґрунтів</a:t>
            </a:r>
            <a:r>
              <a:rPr lang="uk-UA" sz="2800" dirty="0" smtClean="0"/>
              <a:t>:</a:t>
            </a:r>
          </a:p>
          <a:p>
            <a:pPr marL="514350" indent="-514350">
              <a:buFont typeface="+mj-lt"/>
              <a:buAutoNum type="arabicPeriod"/>
            </a:pPr>
            <a:r>
              <a:rPr lang="uk-UA" sz="2800" dirty="0" smtClean="0"/>
              <a:t>охорона ґрунтової маси;</a:t>
            </a:r>
          </a:p>
          <a:p>
            <a:pPr marL="514350" indent="-514350">
              <a:buFont typeface="+mj-lt"/>
              <a:buAutoNum type="arabicPeriod"/>
            </a:pPr>
            <a:r>
              <a:rPr lang="uk-UA" sz="2800" dirty="0" smtClean="0"/>
              <a:t>охорона ґрунтового покриву.</a:t>
            </a:r>
            <a:endParaRPr lang="ru-RU" sz="2800" dirty="0"/>
          </a:p>
        </p:txBody>
      </p:sp>
    </p:spTree>
    <p:extLst>
      <p:ext uri="{BB962C8B-B14F-4D97-AF65-F5344CB8AC3E}">
        <p14:creationId xmlns:p14="http://schemas.microsoft.com/office/powerpoint/2010/main" val="40692370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188640"/>
            <a:ext cx="7776864" cy="7017306"/>
          </a:xfrm>
          <a:prstGeom prst="rect">
            <a:avLst/>
          </a:prstGeom>
        </p:spPr>
        <p:txBody>
          <a:bodyPr wrap="square">
            <a:spAutoFit/>
          </a:bodyPr>
          <a:lstStyle/>
          <a:p>
            <a:r>
              <a:rPr lang="uk-UA" sz="2400" b="1" dirty="0" smtClean="0">
                <a:solidFill>
                  <a:srgbClr val="002060"/>
                </a:solidFill>
              </a:rPr>
              <a:t>Закон України від 02 березня 1995 р. </a:t>
            </a:r>
            <a:r>
              <a:rPr lang="uk-UA" sz="2400" b="1" dirty="0" smtClean="0">
                <a:solidFill>
                  <a:srgbClr val="C00000"/>
                </a:solidFill>
              </a:rPr>
              <a:t>“Про пестициди та агрохімікати”:</a:t>
            </a:r>
          </a:p>
          <a:p>
            <a:endParaRPr lang="uk-UA" sz="2400" b="1" dirty="0" smtClean="0"/>
          </a:p>
          <a:p>
            <a:pPr indent="457200"/>
            <a:r>
              <a:rPr lang="uk-UA" sz="2400" b="1" dirty="0" smtClean="0"/>
              <a:t>Агрохімічне обстеження </a:t>
            </a:r>
            <a:r>
              <a:rPr lang="uk-UA" sz="2400" dirty="0" smtClean="0"/>
              <a:t>- обов'язкове суцільне обстеження сільськогосподарських угідь з метою державного контролю за зміною показників родючості і забрудненням ґрунтів;</a:t>
            </a:r>
          </a:p>
          <a:p>
            <a:pPr indent="457200"/>
            <a:endParaRPr lang="uk-UA" sz="2400" dirty="0" smtClean="0"/>
          </a:p>
          <a:p>
            <a:pPr indent="457200"/>
            <a:r>
              <a:rPr lang="uk-UA" sz="2400" b="1" dirty="0" smtClean="0"/>
              <a:t>Агрохімічний паспорт земельної ділянки (поля)</a:t>
            </a:r>
            <a:r>
              <a:rPr lang="uk-UA" sz="2400" dirty="0" smtClean="0"/>
              <a:t> - документ, що містить дані щодо агрохімічної характеристики ґрунтів і стану їх забруднення токсичними речовинами та радіонуклідами;</a:t>
            </a:r>
          </a:p>
          <a:p>
            <a:pPr indent="457200"/>
            <a:endParaRPr lang="uk-UA" sz="2400" dirty="0" smtClean="0"/>
          </a:p>
          <a:p>
            <a:pPr indent="457200"/>
            <a:r>
              <a:rPr lang="uk-UA" sz="2400" b="1" dirty="0" smtClean="0"/>
              <a:t>Спеціальні сировинні зони </a:t>
            </a:r>
            <a:r>
              <a:rPr lang="uk-UA" sz="2400" dirty="0" smtClean="0"/>
              <a:t>- регіони або окремі господарства, що відповідають умовам виробництва продукції рослинництва і тваринництва, придатної для виготовлення продуктів дитячого та дієтичного харчування</a:t>
            </a:r>
            <a:r>
              <a:rPr lang="uk-UA" dirty="0" smtClean="0"/>
              <a:t>.</a:t>
            </a:r>
          </a:p>
          <a:p>
            <a:endParaRPr lang="ru-RU" dirty="0"/>
          </a:p>
        </p:txBody>
      </p:sp>
    </p:spTree>
    <p:extLst>
      <p:ext uri="{BB962C8B-B14F-4D97-AF65-F5344CB8AC3E}">
        <p14:creationId xmlns:p14="http://schemas.microsoft.com/office/powerpoint/2010/main" val="13759595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624" y="620688"/>
            <a:ext cx="7848872" cy="5262979"/>
          </a:xfrm>
          <a:prstGeom prst="rect">
            <a:avLst/>
          </a:prstGeom>
        </p:spPr>
        <p:txBody>
          <a:bodyPr wrap="square">
            <a:spAutoFit/>
          </a:bodyPr>
          <a:lstStyle/>
          <a:p>
            <a:r>
              <a:rPr lang="ru-RU" sz="2400" b="1" dirty="0" smtClean="0">
                <a:solidFill>
                  <a:srgbClr val="002060"/>
                </a:solidFill>
              </a:rPr>
              <a:t>Закон </a:t>
            </a:r>
            <a:r>
              <a:rPr lang="ru-RU" sz="2400" b="1" dirty="0" err="1">
                <a:solidFill>
                  <a:srgbClr val="002060"/>
                </a:solidFill>
              </a:rPr>
              <a:t>України</a:t>
            </a:r>
            <a:r>
              <a:rPr lang="ru-RU" sz="2400" b="1" dirty="0">
                <a:solidFill>
                  <a:srgbClr val="002060"/>
                </a:solidFill>
              </a:rPr>
              <a:t> </a:t>
            </a:r>
            <a:r>
              <a:rPr lang="ru-RU" sz="2400" b="1" dirty="0" err="1">
                <a:solidFill>
                  <a:srgbClr val="002060"/>
                </a:solidFill>
              </a:rPr>
              <a:t>від</a:t>
            </a:r>
            <a:r>
              <a:rPr lang="ru-RU" sz="2400" b="1" dirty="0">
                <a:solidFill>
                  <a:srgbClr val="002060"/>
                </a:solidFill>
              </a:rPr>
              <a:t> 10 </a:t>
            </a:r>
            <a:r>
              <a:rPr lang="ru-RU" sz="2400" b="1" dirty="0" err="1">
                <a:solidFill>
                  <a:srgbClr val="002060"/>
                </a:solidFill>
              </a:rPr>
              <a:t>липня</a:t>
            </a:r>
            <a:r>
              <a:rPr lang="ru-RU" sz="2400" b="1" dirty="0">
                <a:solidFill>
                  <a:srgbClr val="002060"/>
                </a:solidFill>
              </a:rPr>
              <a:t> 2018 р. № 2496-VIII </a:t>
            </a:r>
            <a:endParaRPr lang="ru-RU" sz="2400" b="1" dirty="0" smtClean="0">
              <a:solidFill>
                <a:srgbClr val="002060"/>
              </a:solidFill>
            </a:endParaRPr>
          </a:p>
          <a:p>
            <a:r>
              <a:rPr lang="ru-RU" sz="2400" b="1" dirty="0" smtClean="0">
                <a:solidFill>
                  <a:srgbClr val="C00000"/>
                </a:solidFill>
              </a:rPr>
              <a:t>«</a:t>
            </a:r>
            <a:r>
              <a:rPr lang="ru-RU" sz="2400" b="1" dirty="0">
                <a:solidFill>
                  <a:srgbClr val="C00000"/>
                </a:solidFill>
              </a:rPr>
              <a:t>Про </a:t>
            </a:r>
            <a:r>
              <a:rPr lang="ru-RU" sz="2400" b="1" dirty="0" err="1">
                <a:solidFill>
                  <a:srgbClr val="C00000"/>
                </a:solidFill>
              </a:rPr>
              <a:t>основні</a:t>
            </a:r>
            <a:r>
              <a:rPr lang="ru-RU" sz="2400" b="1" dirty="0">
                <a:solidFill>
                  <a:srgbClr val="C00000"/>
                </a:solidFill>
              </a:rPr>
              <a:t> </a:t>
            </a:r>
            <a:r>
              <a:rPr lang="ru-RU" sz="2400" b="1" dirty="0" err="1">
                <a:solidFill>
                  <a:srgbClr val="C00000"/>
                </a:solidFill>
              </a:rPr>
              <a:t>принципи</a:t>
            </a:r>
            <a:r>
              <a:rPr lang="ru-RU" sz="2400" b="1" dirty="0">
                <a:solidFill>
                  <a:srgbClr val="C00000"/>
                </a:solidFill>
              </a:rPr>
              <a:t> та </a:t>
            </a:r>
            <a:r>
              <a:rPr lang="ru-RU" sz="2400" b="1" dirty="0" err="1">
                <a:solidFill>
                  <a:srgbClr val="C00000"/>
                </a:solidFill>
              </a:rPr>
              <a:t>вимоги</a:t>
            </a:r>
            <a:r>
              <a:rPr lang="ru-RU" sz="2400" b="1" dirty="0">
                <a:solidFill>
                  <a:srgbClr val="C00000"/>
                </a:solidFill>
              </a:rPr>
              <a:t> до </a:t>
            </a:r>
            <a:r>
              <a:rPr lang="ru-RU" sz="2400" b="1" dirty="0" err="1">
                <a:solidFill>
                  <a:srgbClr val="C00000"/>
                </a:solidFill>
              </a:rPr>
              <a:t>органічного</a:t>
            </a:r>
            <a:r>
              <a:rPr lang="ru-RU" sz="2400" b="1" dirty="0">
                <a:solidFill>
                  <a:srgbClr val="C00000"/>
                </a:solidFill>
              </a:rPr>
              <a:t> </a:t>
            </a:r>
            <a:r>
              <a:rPr lang="ru-RU" sz="2400" b="1" dirty="0" err="1">
                <a:solidFill>
                  <a:srgbClr val="C00000"/>
                </a:solidFill>
              </a:rPr>
              <a:t>виробництва</a:t>
            </a:r>
            <a:r>
              <a:rPr lang="ru-RU" sz="2400" b="1" dirty="0">
                <a:solidFill>
                  <a:srgbClr val="C00000"/>
                </a:solidFill>
              </a:rPr>
              <a:t>, </a:t>
            </a:r>
            <a:r>
              <a:rPr lang="ru-RU" sz="2400" b="1" dirty="0" err="1">
                <a:solidFill>
                  <a:srgbClr val="C00000"/>
                </a:solidFill>
              </a:rPr>
              <a:t>обігу</a:t>
            </a:r>
            <a:r>
              <a:rPr lang="ru-RU" sz="2400" b="1" dirty="0">
                <a:solidFill>
                  <a:srgbClr val="C00000"/>
                </a:solidFill>
              </a:rPr>
              <a:t> та </a:t>
            </a:r>
            <a:r>
              <a:rPr lang="ru-RU" sz="2400" b="1" dirty="0" err="1">
                <a:solidFill>
                  <a:srgbClr val="C00000"/>
                </a:solidFill>
              </a:rPr>
              <a:t>маркування</a:t>
            </a:r>
            <a:r>
              <a:rPr lang="ru-RU" sz="2400" b="1" dirty="0">
                <a:solidFill>
                  <a:srgbClr val="C00000"/>
                </a:solidFill>
              </a:rPr>
              <a:t> </a:t>
            </a:r>
            <a:r>
              <a:rPr lang="ru-RU" sz="2400" b="1" dirty="0" err="1">
                <a:solidFill>
                  <a:srgbClr val="C00000"/>
                </a:solidFill>
              </a:rPr>
              <a:t>органічної</a:t>
            </a:r>
            <a:r>
              <a:rPr lang="ru-RU" sz="2400" b="1" dirty="0">
                <a:solidFill>
                  <a:srgbClr val="C00000"/>
                </a:solidFill>
              </a:rPr>
              <a:t> </a:t>
            </a:r>
            <a:r>
              <a:rPr lang="ru-RU" sz="2400" b="1" dirty="0" err="1">
                <a:solidFill>
                  <a:srgbClr val="C00000"/>
                </a:solidFill>
              </a:rPr>
              <a:t>продукції</a:t>
            </a:r>
            <a:r>
              <a:rPr lang="ru-RU" sz="2400" b="1" dirty="0" smtClean="0">
                <a:solidFill>
                  <a:srgbClr val="C00000"/>
                </a:solidFill>
              </a:rPr>
              <a:t>»</a:t>
            </a:r>
          </a:p>
          <a:p>
            <a:endParaRPr lang="uk-UA" sz="2400" b="1" dirty="0" smtClean="0">
              <a:solidFill>
                <a:srgbClr val="C00000"/>
              </a:solidFill>
            </a:endParaRPr>
          </a:p>
          <a:p>
            <a:r>
              <a:rPr lang="uk-UA" sz="2400" b="1" strike="sngStrike" dirty="0" smtClean="0"/>
              <a:t>Стаття </a:t>
            </a:r>
            <a:r>
              <a:rPr lang="uk-UA" sz="2400" b="1" strike="sngStrike" dirty="0"/>
              <a:t>18. </a:t>
            </a:r>
            <a:r>
              <a:rPr lang="uk-UA" sz="2400" strike="sngStrike" dirty="0"/>
              <a:t>Правила виробництва органічної продукції (сировини) рослинного </a:t>
            </a:r>
            <a:r>
              <a:rPr lang="uk-UA" sz="2400" strike="sngStrike" dirty="0" smtClean="0"/>
              <a:t>походження.</a:t>
            </a:r>
          </a:p>
          <a:p>
            <a:r>
              <a:rPr lang="ru-RU" sz="2400" b="1" strike="sngStrike" dirty="0" err="1"/>
              <a:t>Стаття</a:t>
            </a:r>
            <a:r>
              <a:rPr lang="ru-RU" sz="2400" b="1" strike="sngStrike" dirty="0"/>
              <a:t> 23. </a:t>
            </a:r>
            <a:r>
              <a:rPr lang="ru-RU" sz="2400" strike="sngStrike" dirty="0" err="1"/>
              <a:t>Придатність</a:t>
            </a:r>
            <a:r>
              <a:rPr lang="ru-RU" sz="2400" strike="sngStrike" dirty="0"/>
              <a:t> земель (</a:t>
            </a:r>
            <a:r>
              <a:rPr lang="ru-RU" sz="2400" strike="sngStrike" dirty="0" err="1"/>
              <a:t>ґрунтів</a:t>
            </a:r>
            <a:r>
              <a:rPr lang="ru-RU" sz="2400" strike="sngStrike" dirty="0"/>
              <a:t>) для </a:t>
            </a:r>
            <a:r>
              <a:rPr lang="ru-RU" sz="2400" strike="sngStrike" dirty="0" err="1"/>
              <a:t>виробництва</a:t>
            </a:r>
            <a:r>
              <a:rPr lang="ru-RU" sz="2400" strike="sngStrike" dirty="0"/>
              <a:t> </a:t>
            </a:r>
            <a:r>
              <a:rPr lang="ru-RU" sz="2400" strike="sngStrike" dirty="0" err="1"/>
              <a:t>органічної</a:t>
            </a:r>
            <a:r>
              <a:rPr lang="ru-RU" sz="2400" strike="sngStrike" dirty="0"/>
              <a:t> </a:t>
            </a:r>
            <a:r>
              <a:rPr lang="ru-RU" sz="2400" strike="sngStrike" dirty="0" err="1"/>
              <a:t>продукції</a:t>
            </a:r>
            <a:r>
              <a:rPr lang="ru-RU" sz="2400" strike="sngStrike" dirty="0"/>
              <a:t> та </a:t>
            </a:r>
            <a:r>
              <a:rPr lang="ru-RU" sz="2400" strike="sngStrike" dirty="0" err="1" smtClean="0"/>
              <a:t>сировини</a:t>
            </a:r>
            <a:r>
              <a:rPr lang="ru-RU" sz="2400" strike="sngStrike" dirty="0" smtClean="0"/>
              <a:t>.</a:t>
            </a:r>
          </a:p>
          <a:p>
            <a:endParaRPr lang="ru-RU" sz="2400" strike="sngStrike" dirty="0"/>
          </a:p>
          <a:p>
            <a:r>
              <a:rPr lang="ru-RU" sz="2400" dirty="0" smtClean="0"/>
              <a:t>Постанова </a:t>
            </a:r>
            <a:r>
              <a:rPr lang="ru-RU" sz="2400" dirty="0" err="1" smtClean="0"/>
              <a:t>Кабінету</a:t>
            </a:r>
            <a:r>
              <a:rPr lang="ru-RU" sz="2400" dirty="0" smtClean="0"/>
              <a:t> </a:t>
            </a:r>
            <a:r>
              <a:rPr lang="ru-RU" sz="2400" dirty="0" err="1" smtClean="0"/>
              <a:t>Міністрів</a:t>
            </a:r>
            <a:r>
              <a:rPr lang="ru-RU" sz="2400" dirty="0" smtClean="0"/>
              <a:t> </a:t>
            </a:r>
            <a:r>
              <a:rPr lang="ru-RU" sz="2400" dirty="0" err="1" smtClean="0"/>
              <a:t>України</a:t>
            </a:r>
            <a:r>
              <a:rPr lang="ru-RU" sz="2400" dirty="0" smtClean="0"/>
              <a:t> </a:t>
            </a:r>
            <a:r>
              <a:rPr lang="ru-RU" sz="2400" dirty="0" err="1" smtClean="0"/>
              <a:t>від</a:t>
            </a:r>
            <a:r>
              <a:rPr lang="ru-RU" sz="2400" dirty="0" smtClean="0"/>
              <a:t> 23.10.2019 р.     № 970 </a:t>
            </a:r>
            <a:r>
              <a:rPr lang="ru-RU" sz="2400" b="1" dirty="0" smtClean="0"/>
              <a:t>«Про </a:t>
            </a:r>
            <a:r>
              <a:rPr lang="ru-RU" sz="2400" b="1" dirty="0" err="1"/>
              <a:t>затвердження</a:t>
            </a:r>
            <a:r>
              <a:rPr lang="ru-RU" sz="2400" b="1" dirty="0"/>
              <a:t> </a:t>
            </a:r>
            <a:r>
              <a:rPr lang="ru-RU" sz="2400" b="1" dirty="0" smtClean="0"/>
              <a:t>Порядку (</a:t>
            </a:r>
            <a:r>
              <a:rPr lang="ru-RU" sz="2400" b="1" dirty="0" err="1" smtClean="0"/>
              <a:t>детальних</a:t>
            </a:r>
            <a:r>
              <a:rPr lang="ru-RU" sz="2400" b="1" dirty="0" smtClean="0"/>
              <a:t> правил) </a:t>
            </a:r>
            <a:r>
              <a:rPr lang="ru-RU" sz="2400" b="1" dirty="0" err="1" smtClean="0"/>
              <a:t>органічного</a:t>
            </a:r>
            <a:r>
              <a:rPr lang="ru-RU" sz="2400" b="1" dirty="0" smtClean="0"/>
              <a:t> </a:t>
            </a:r>
            <a:r>
              <a:rPr lang="ru-RU" sz="2400" b="1" dirty="0" err="1" smtClean="0"/>
              <a:t>виробництва</a:t>
            </a:r>
            <a:r>
              <a:rPr lang="ru-RU" sz="2400" b="1" dirty="0" smtClean="0"/>
              <a:t> та </a:t>
            </a:r>
            <a:r>
              <a:rPr lang="ru-RU" sz="2400" b="1" dirty="0" err="1" smtClean="0"/>
              <a:t>обігу</a:t>
            </a:r>
            <a:r>
              <a:rPr lang="ru-RU" sz="2400" b="1" dirty="0" smtClean="0"/>
              <a:t> </a:t>
            </a:r>
            <a:r>
              <a:rPr lang="ru-RU" sz="2400" b="1" dirty="0" err="1" smtClean="0"/>
              <a:t>органічної</a:t>
            </a:r>
            <a:r>
              <a:rPr lang="ru-RU" sz="2400" b="1" dirty="0" smtClean="0"/>
              <a:t> </a:t>
            </a:r>
            <a:r>
              <a:rPr lang="ru-RU" sz="2400" b="1" dirty="0" err="1" smtClean="0"/>
              <a:t>продукції</a:t>
            </a:r>
            <a:r>
              <a:rPr lang="ru-RU" sz="2400" b="1" dirty="0" smtClean="0"/>
              <a:t>»</a:t>
            </a:r>
            <a:r>
              <a:rPr lang="ru-RU" sz="2400" dirty="0" smtClean="0"/>
              <a:t>.</a:t>
            </a:r>
            <a:endParaRPr lang="uk-UA" sz="2400" dirty="0" smtClean="0"/>
          </a:p>
        </p:txBody>
      </p:sp>
    </p:spTree>
    <p:extLst>
      <p:ext uri="{BB962C8B-B14F-4D97-AF65-F5344CB8AC3E}">
        <p14:creationId xmlns:p14="http://schemas.microsoft.com/office/powerpoint/2010/main" val="34115584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115616" y="260648"/>
            <a:ext cx="7776864" cy="4955203"/>
          </a:xfrm>
          <a:prstGeom prst="rect">
            <a:avLst/>
          </a:prstGeom>
        </p:spPr>
        <p:txBody>
          <a:bodyPr wrap="square">
            <a:spAutoFit/>
          </a:bodyPr>
          <a:lstStyle/>
          <a:p>
            <a:pPr algn="ctr"/>
            <a:r>
              <a:rPr lang="uk-UA" sz="2600" b="1" dirty="0" smtClean="0">
                <a:solidFill>
                  <a:srgbClr val="002060"/>
                </a:solidFill>
              </a:rPr>
              <a:t>Нормативні документи ЄС щодо органічного виробництва</a:t>
            </a:r>
          </a:p>
          <a:p>
            <a:endParaRPr lang="uk-UA" sz="2400" dirty="0"/>
          </a:p>
          <a:p>
            <a:r>
              <a:rPr lang="ru-RU" sz="2400" b="1" dirty="0" smtClean="0"/>
              <a:t>Постанова </a:t>
            </a:r>
            <a:r>
              <a:rPr lang="ru-RU" sz="2400" b="1" dirty="0"/>
              <a:t>Ради (ЄС) № 834/2007 </a:t>
            </a:r>
            <a:r>
              <a:rPr lang="ru-RU" sz="2400" b="1" dirty="0" err="1"/>
              <a:t>від</a:t>
            </a:r>
            <a:r>
              <a:rPr lang="ru-RU" sz="2400" b="1" dirty="0"/>
              <a:t> 28 </a:t>
            </a:r>
            <a:r>
              <a:rPr lang="ru-RU" sz="2400" b="1" dirty="0" err="1"/>
              <a:t>червня</a:t>
            </a:r>
            <a:r>
              <a:rPr lang="ru-RU" sz="2400" b="1" dirty="0"/>
              <a:t> 2007 р. </a:t>
            </a:r>
            <a:r>
              <a:rPr lang="ru-RU" sz="2400" b="1" dirty="0">
                <a:solidFill>
                  <a:srgbClr val="FF0000"/>
                </a:solidFill>
              </a:rPr>
              <a:t>«Про </a:t>
            </a:r>
            <a:r>
              <a:rPr lang="ru-RU" sz="2400" b="1" dirty="0" err="1">
                <a:solidFill>
                  <a:srgbClr val="FF0000"/>
                </a:solidFill>
              </a:rPr>
              <a:t>органічне</a:t>
            </a:r>
            <a:r>
              <a:rPr lang="ru-RU" sz="2400" b="1" dirty="0">
                <a:solidFill>
                  <a:srgbClr val="FF0000"/>
                </a:solidFill>
              </a:rPr>
              <a:t> </a:t>
            </a:r>
            <a:r>
              <a:rPr lang="ru-RU" sz="2400" b="1" dirty="0" err="1">
                <a:solidFill>
                  <a:srgbClr val="FF0000"/>
                </a:solidFill>
              </a:rPr>
              <a:t>виробництво</a:t>
            </a:r>
            <a:r>
              <a:rPr lang="ru-RU" sz="2400" b="1" dirty="0">
                <a:solidFill>
                  <a:srgbClr val="FF0000"/>
                </a:solidFill>
              </a:rPr>
              <a:t> та </a:t>
            </a:r>
            <a:r>
              <a:rPr lang="ru-RU" sz="2400" b="1" dirty="0" err="1">
                <a:solidFill>
                  <a:srgbClr val="FF0000"/>
                </a:solidFill>
              </a:rPr>
              <a:t>маркування</a:t>
            </a:r>
            <a:r>
              <a:rPr lang="ru-RU" sz="2400" b="1" dirty="0">
                <a:solidFill>
                  <a:srgbClr val="FF0000"/>
                </a:solidFill>
              </a:rPr>
              <a:t> </a:t>
            </a:r>
            <a:r>
              <a:rPr lang="ru-RU" sz="2400" b="1" dirty="0" err="1">
                <a:solidFill>
                  <a:srgbClr val="FF0000"/>
                </a:solidFill>
              </a:rPr>
              <a:t>органічних</a:t>
            </a:r>
            <a:r>
              <a:rPr lang="ru-RU" sz="2400" b="1" dirty="0">
                <a:solidFill>
                  <a:srgbClr val="FF0000"/>
                </a:solidFill>
              </a:rPr>
              <a:t> </a:t>
            </a:r>
            <a:r>
              <a:rPr lang="ru-RU" sz="2400" b="1" dirty="0" err="1" smtClean="0">
                <a:solidFill>
                  <a:srgbClr val="FF0000"/>
                </a:solidFill>
              </a:rPr>
              <a:t>продуктів</a:t>
            </a:r>
            <a:r>
              <a:rPr lang="ru-RU" sz="2400" b="1" dirty="0" smtClean="0">
                <a:solidFill>
                  <a:srgbClr val="FF0000"/>
                </a:solidFill>
              </a:rPr>
              <a:t>».</a:t>
            </a:r>
          </a:p>
          <a:p>
            <a:endParaRPr lang="ru-RU" sz="2400" b="1" dirty="0"/>
          </a:p>
          <a:p>
            <a:endParaRPr lang="ru-RU" sz="2400" b="1" dirty="0" smtClean="0"/>
          </a:p>
          <a:p>
            <a:r>
              <a:rPr lang="ru-RU" sz="2400" b="1" dirty="0" smtClean="0"/>
              <a:t>Постанова </a:t>
            </a:r>
            <a:r>
              <a:rPr lang="ru-RU" sz="2400" b="1" dirty="0" err="1"/>
              <a:t>Комісії</a:t>
            </a:r>
            <a:r>
              <a:rPr lang="ru-RU" sz="2400" b="1" dirty="0"/>
              <a:t> (ЄС) № 889/2008 </a:t>
            </a:r>
            <a:r>
              <a:rPr lang="ru-RU" sz="2400" b="1" dirty="0" err="1"/>
              <a:t>від</a:t>
            </a:r>
            <a:r>
              <a:rPr lang="ru-RU" sz="2400" b="1" dirty="0"/>
              <a:t> 5 </a:t>
            </a:r>
            <a:r>
              <a:rPr lang="ru-RU" sz="2400" b="1" dirty="0" err="1"/>
              <a:t>вересня</a:t>
            </a:r>
            <a:r>
              <a:rPr lang="ru-RU" sz="2400" b="1" dirty="0"/>
              <a:t> 2008 р. </a:t>
            </a:r>
            <a:r>
              <a:rPr lang="ru-RU" sz="2400" b="1" dirty="0">
                <a:solidFill>
                  <a:srgbClr val="FF0000"/>
                </a:solidFill>
              </a:rPr>
              <a:t>«</a:t>
            </a:r>
            <a:r>
              <a:rPr lang="ru-RU" sz="2400" b="1" dirty="0" err="1">
                <a:solidFill>
                  <a:srgbClr val="FF0000"/>
                </a:solidFill>
              </a:rPr>
              <a:t>Детальні</a:t>
            </a:r>
            <a:r>
              <a:rPr lang="ru-RU" sz="2400" b="1" dirty="0">
                <a:solidFill>
                  <a:srgbClr val="FF0000"/>
                </a:solidFill>
              </a:rPr>
              <a:t> правила </a:t>
            </a:r>
            <a:r>
              <a:rPr lang="ru-RU" sz="2400" b="1" dirty="0" err="1">
                <a:solidFill>
                  <a:srgbClr val="FF0000"/>
                </a:solidFill>
              </a:rPr>
              <a:t>щодо</a:t>
            </a:r>
            <a:r>
              <a:rPr lang="ru-RU" sz="2400" b="1" dirty="0">
                <a:solidFill>
                  <a:srgbClr val="FF0000"/>
                </a:solidFill>
              </a:rPr>
              <a:t> </a:t>
            </a:r>
            <a:r>
              <a:rPr lang="ru-RU" sz="2400" b="1" dirty="0" err="1">
                <a:solidFill>
                  <a:srgbClr val="FF0000"/>
                </a:solidFill>
              </a:rPr>
              <a:t>органічного</a:t>
            </a:r>
            <a:r>
              <a:rPr lang="ru-RU" sz="2400" b="1" dirty="0">
                <a:solidFill>
                  <a:srgbClr val="FF0000"/>
                </a:solidFill>
              </a:rPr>
              <a:t> </a:t>
            </a:r>
            <a:r>
              <a:rPr lang="ru-RU" sz="2400" b="1" dirty="0" err="1">
                <a:solidFill>
                  <a:srgbClr val="FF0000"/>
                </a:solidFill>
              </a:rPr>
              <a:t>виробництва</a:t>
            </a:r>
            <a:r>
              <a:rPr lang="ru-RU" sz="2400" b="1" dirty="0">
                <a:solidFill>
                  <a:srgbClr val="FF0000"/>
                </a:solidFill>
              </a:rPr>
              <a:t>, </a:t>
            </a:r>
            <a:r>
              <a:rPr lang="ru-RU" sz="2400" b="1" dirty="0" err="1">
                <a:solidFill>
                  <a:srgbClr val="FF0000"/>
                </a:solidFill>
              </a:rPr>
              <a:t>маркування</a:t>
            </a:r>
            <a:r>
              <a:rPr lang="ru-RU" sz="2400" b="1" dirty="0">
                <a:solidFill>
                  <a:srgbClr val="FF0000"/>
                </a:solidFill>
              </a:rPr>
              <a:t> і контролю для </a:t>
            </a:r>
            <a:r>
              <a:rPr lang="ru-RU" sz="2400" b="1" dirty="0" err="1">
                <a:solidFill>
                  <a:srgbClr val="FF0000"/>
                </a:solidFill>
              </a:rPr>
              <a:t>впровадження</a:t>
            </a:r>
            <a:r>
              <a:rPr lang="ru-RU" sz="2400" b="1" dirty="0">
                <a:solidFill>
                  <a:srgbClr val="FF0000"/>
                </a:solidFill>
              </a:rPr>
              <a:t> Постанови Ради (ЄС) № 834/2007 </a:t>
            </a:r>
            <a:r>
              <a:rPr lang="ru-RU" sz="2400" b="1" dirty="0" err="1">
                <a:solidFill>
                  <a:srgbClr val="FF0000"/>
                </a:solidFill>
              </a:rPr>
              <a:t>стосовно</a:t>
            </a:r>
            <a:r>
              <a:rPr lang="ru-RU" sz="2400" b="1" dirty="0">
                <a:solidFill>
                  <a:srgbClr val="FF0000"/>
                </a:solidFill>
              </a:rPr>
              <a:t> </a:t>
            </a:r>
            <a:r>
              <a:rPr lang="ru-RU" sz="2400" b="1" dirty="0" err="1">
                <a:solidFill>
                  <a:srgbClr val="FF0000"/>
                </a:solidFill>
              </a:rPr>
              <a:t>органічного</a:t>
            </a:r>
            <a:r>
              <a:rPr lang="ru-RU" sz="2400" b="1" dirty="0">
                <a:solidFill>
                  <a:srgbClr val="FF0000"/>
                </a:solidFill>
              </a:rPr>
              <a:t> </a:t>
            </a:r>
            <a:r>
              <a:rPr lang="ru-RU" sz="2400" b="1" dirty="0" err="1">
                <a:solidFill>
                  <a:srgbClr val="FF0000"/>
                </a:solidFill>
              </a:rPr>
              <a:t>виробництва</a:t>
            </a:r>
            <a:r>
              <a:rPr lang="ru-RU" sz="2400" b="1" dirty="0">
                <a:solidFill>
                  <a:srgbClr val="FF0000"/>
                </a:solidFill>
              </a:rPr>
              <a:t> і </a:t>
            </a:r>
            <a:r>
              <a:rPr lang="ru-RU" sz="2400" b="1" dirty="0" err="1">
                <a:solidFill>
                  <a:srgbClr val="FF0000"/>
                </a:solidFill>
              </a:rPr>
              <a:t>маркування</a:t>
            </a:r>
            <a:r>
              <a:rPr lang="ru-RU" sz="2400" b="1" dirty="0">
                <a:solidFill>
                  <a:srgbClr val="FF0000"/>
                </a:solidFill>
              </a:rPr>
              <a:t> </a:t>
            </a:r>
            <a:r>
              <a:rPr lang="ru-RU" sz="2400" b="1" dirty="0" err="1">
                <a:solidFill>
                  <a:srgbClr val="FF0000"/>
                </a:solidFill>
              </a:rPr>
              <a:t>органічних</a:t>
            </a:r>
            <a:r>
              <a:rPr lang="ru-RU" sz="2400" b="1" dirty="0">
                <a:solidFill>
                  <a:srgbClr val="FF0000"/>
                </a:solidFill>
              </a:rPr>
              <a:t> </a:t>
            </a:r>
            <a:r>
              <a:rPr lang="ru-RU" sz="2400" b="1" dirty="0" err="1" smtClean="0">
                <a:solidFill>
                  <a:srgbClr val="FF0000"/>
                </a:solidFill>
              </a:rPr>
              <a:t>продуктів</a:t>
            </a:r>
            <a:r>
              <a:rPr lang="ru-RU" sz="2400" b="1" dirty="0" smtClean="0">
                <a:solidFill>
                  <a:srgbClr val="FF0000"/>
                </a:solidFill>
              </a:rPr>
              <a:t>». </a:t>
            </a:r>
            <a:endParaRPr lang="ru-RU" sz="2400" b="1" dirty="0">
              <a:solidFill>
                <a:srgbClr val="FF0000"/>
              </a:solidFill>
            </a:endParaRPr>
          </a:p>
        </p:txBody>
      </p:sp>
    </p:spTree>
    <p:extLst>
      <p:ext uri="{BB962C8B-B14F-4D97-AF65-F5344CB8AC3E}">
        <p14:creationId xmlns:p14="http://schemas.microsoft.com/office/powerpoint/2010/main" val="33315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620688"/>
            <a:ext cx="7848872" cy="4385816"/>
          </a:xfrm>
          <a:prstGeom prst="rect">
            <a:avLst/>
          </a:prstGeom>
        </p:spPr>
        <p:txBody>
          <a:bodyPr wrap="square">
            <a:spAutoFit/>
          </a:bodyPr>
          <a:lstStyle/>
          <a:p>
            <a:r>
              <a:rPr lang="ru-RU" sz="2400" b="1" dirty="0" smtClean="0"/>
              <a:t>Закон </a:t>
            </a:r>
            <a:r>
              <a:rPr lang="ru-RU" sz="2400" b="1" dirty="0" err="1" smtClean="0"/>
              <a:t>України</a:t>
            </a:r>
            <a:r>
              <a:rPr lang="ru-RU" sz="2400" b="1" dirty="0" smtClean="0"/>
              <a:t> </a:t>
            </a:r>
            <a:r>
              <a:rPr lang="ru-RU" sz="2400" b="1" dirty="0" err="1" smtClean="0"/>
              <a:t>від</a:t>
            </a:r>
            <a:r>
              <a:rPr lang="ru-RU" sz="2400" b="1" dirty="0" smtClean="0"/>
              <a:t> 10 </a:t>
            </a:r>
            <a:r>
              <a:rPr lang="ru-RU" sz="2400" b="1" dirty="0" err="1" smtClean="0"/>
              <a:t>липня</a:t>
            </a:r>
            <a:r>
              <a:rPr lang="ru-RU" sz="2400" b="1" dirty="0" smtClean="0"/>
              <a:t> 2018 р. </a:t>
            </a:r>
          </a:p>
          <a:p>
            <a:r>
              <a:rPr lang="ru-RU" sz="2400" b="1" dirty="0" smtClean="0">
                <a:solidFill>
                  <a:srgbClr val="C00000"/>
                </a:solidFill>
              </a:rPr>
              <a:t>«Про </a:t>
            </a:r>
            <a:r>
              <a:rPr lang="ru-RU" sz="2400" b="1" dirty="0" err="1">
                <a:solidFill>
                  <a:srgbClr val="C00000"/>
                </a:solidFill>
              </a:rPr>
              <a:t>основні</a:t>
            </a:r>
            <a:r>
              <a:rPr lang="ru-RU" sz="2400" b="1" dirty="0">
                <a:solidFill>
                  <a:srgbClr val="C00000"/>
                </a:solidFill>
              </a:rPr>
              <a:t> </a:t>
            </a:r>
            <a:r>
              <a:rPr lang="ru-RU" sz="2400" b="1" dirty="0" err="1">
                <a:solidFill>
                  <a:srgbClr val="C00000"/>
                </a:solidFill>
              </a:rPr>
              <a:t>принципи</a:t>
            </a:r>
            <a:r>
              <a:rPr lang="ru-RU" sz="2400" b="1" dirty="0">
                <a:solidFill>
                  <a:srgbClr val="C00000"/>
                </a:solidFill>
              </a:rPr>
              <a:t> та </a:t>
            </a:r>
            <a:r>
              <a:rPr lang="ru-RU" sz="2400" b="1" dirty="0" err="1">
                <a:solidFill>
                  <a:srgbClr val="C00000"/>
                </a:solidFill>
              </a:rPr>
              <a:t>вимоги</a:t>
            </a:r>
            <a:r>
              <a:rPr lang="ru-RU" sz="2400" b="1" dirty="0">
                <a:solidFill>
                  <a:srgbClr val="C00000"/>
                </a:solidFill>
              </a:rPr>
              <a:t> до </a:t>
            </a:r>
            <a:r>
              <a:rPr lang="ru-RU" sz="2400" b="1" dirty="0" err="1">
                <a:solidFill>
                  <a:srgbClr val="C00000"/>
                </a:solidFill>
              </a:rPr>
              <a:t>органічного</a:t>
            </a:r>
            <a:r>
              <a:rPr lang="ru-RU" sz="2400" b="1" dirty="0">
                <a:solidFill>
                  <a:srgbClr val="C00000"/>
                </a:solidFill>
              </a:rPr>
              <a:t> </a:t>
            </a:r>
            <a:r>
              <a:rPr lang="ru-RU" sz="2400" b="1" dirty="0" err="1">
                <a:solidFill>
                  <a:srgbClr val="C00000"/>
                </a:solidFill>
              </a:rPr>
              <a:t>виробництва</a:t>
            </a:r>
            <a:r>
              <a:rPr lang="ru-RU" sz="2400" b="1" dirty="0">
                <a:solidFill>
                  <a:srgbClr val="C00000"/>
                </a:solidFill>
              </a:rPr>
              <a:t>, </a:t>
            </a:r>
            <a:r>
              <a:rPr lang="ru-RU" sz="2400" b="1" dirty="0" err="1">
                <a:solidFill>
                  <a:srgbClr val="C00000"/>
                </a:solidFill>
              </a:rPr>
              <a:t>обігу</a:t>
            </a:r>
            <a:r>
              <a:rPr lang="ru-RU" sz="2400" b="1" dirty="0">
                <a:solidFill>
                  <a:srgbClr val="C00000"/>
                </a:solidFill>
              </a:rPr>
              <a:t> та </a:t>
            </a:r>
            <a:r>
              <a:rPr lang="ru-RU" sz="2400" b="1" dirty="0" err="1">
                <a:solidFill>
                  <a:srgbClr val="C00000"/>
                </a:solidFill>
              </a:rPr>
              <a:t>маркування</a:t>
            </a:r>
            <a:r>
              <a:rPr lang="ru-RU" sz="2400" b="1" dirty="0">
                <a:solidFill>
                  <a:srgbClr val="C00000"/>
                </a:solidFill>
              </a:rPr>
              <a:t> </a:t>
            </a:r>
            <a:r>
              <a:rPr lang="ru-RU" sz="2400" b="1" dirty="0" err="1">
                <a:solidFill>
                  <a:srgbClr val="C00000"/>
                </a:solidFill>
              </a:rPr>
              <a:t>органічної</a:t>
            </a:r>
            <a:r>
              <a:rPr lang="ru-RU" sz="2400" b="1" dirty="0">
                <a:solidFill>
                  <a:srgbClr val="C00000"/>
                </a:solidFill>
              </a:rPr>
              <a:t> </a:t>
            </a:r>
            <a:r>
              <a:rPr lang="ru-RU" sz="2400" b="1" dirty="0" err="1" smtClean="0">
                <a:solidFill>
                  <a:srgbClr val="C00000"/>
                </a:solidFill>
              </a:rPr>
              <a:t>продукції</a:t>
            </a:r>
            <a:r>
              <a:rPr lang="ru-RU" sz="2400" b="1" dirty="0" smtClean="0">
                <a:solidFill>
                  <a:srgbClr val="C00000"/>
                </a:solidFill>
              </a:rPr>
              <a:t>»</a:t>
            </a:r>
          </a:p>
          <a:p>
            <a:endParaRPr lang="uk-UA" sz="2400" b="1" dirty="0" smtClean="0"/>
          </a:p>
          <a:p>
            <a:pPr>
              <a:spcBef>
                <a:spcPts val="600"/>
              </a:spcBef>
            </a:pPr>
            <a:r>
              <a:rPr lang="uk-UA" sz="2400" b="1" dirty="0" smtClean="0"/>
              <a:t>Стаття </a:t>
            </a:r>
            <a:r>
              <a:rPr lang="uk-UA" sz="2400" b="1" dirty="0"/>
              <a:t>18. </a:t>
            </a:r>
            <a:r>
              <a:rPr lang="ru-RU" sz="2400" dirty="0" err="1" smtClean="0"/>
              <a:t>Вимоги</a:t>
            </a:r>
            <a:r>
              <a:rPr lang="ru-RU" sz="2400" dirty="0" smtClean="0"/>
              <a:t> </a:t>
            </a:r>
            <a:r>
              <a:rPr lang="ru-RU" sz="2400" dirty="0"/>
              <a:t>до </a:t>
            </a:r>
            <a:r>
              <a:rPr lang="ru-RU" sz="2400" dirty="0" err="1"/>
              <a:t>органічного</a:t>
            </a:r>
            <a:r>
              <a:rPr lang="ru-RU" sz="2400" dirty="0"/>
              <a:t> </a:t>
            </a:r>
            <a:r>
              <a:rPr lang="ru-RU" sz="2400" dirty="0" err="1"/>
              <a:t>рослинництва</a:t>
            </a:r>
            <a:r>
              <a:rPr lang="ru-RU" sz="2400" dirty="0"/>
              <a:t> </a:t>
            </a:r>
            <a:endParaRPr lang="ru-RU" sz="2400" dirty="0" smtClean="0"/>
          </a:p>
          <a:p>
            <a:pPr>
              <a:spcBef>
                <a:spcPts val="600"/>
              </a:spcBef>
            </a:pPr>
            <a:r>
              <a:rPr lang="ru-RU" sz="2400" b="1" dirty="0" err="1"/>
              <a:t>Стаття</a:t>
            </a:r>
            <a:r>
              <a:rPr lang="ru-RU" sz="2400" b="1" dirty="0"/>
              <a:t> 21. </a:t>
            </a:r>
            <a:r>
              <a:rPr lang="ru-RU" sz="2400" dirty="0" err="1"/>
              <a:t>Вимоги</a:t>
            </a:r>
            <a:r>
              <a:rPr lang="ru-RU" sz="2400" dirty="0"/>
              <a:t> до </a:t>
            </a:r>
            <a:r>
              <a:rPr lang="ru-RU" sz="2400" dirty="0" err="1"/>
              <a:t>органічного</a:t>
            </a:r>
            <a:r>
              <a:rPr lang="ru-RU" sz="2400" dirty="0"/>
              <a:t> </a:t>
            </a:r>
            <a:r>
              <a:rPr lang="ru-RU" sz="2400" dirty="0" err="1"/>
              <a:t>грибівництва</a:t>
            </a:r>
            <a:endParaRPr lang="ru-RU" sz="2400" b="1" dirty="0" smtClean="0"/>
          </a:p>
          <a:p>
            <a:pPr>
              <a:spcBef>
                <a:spcPts val="600"/>
              </a:spcBef>
            </a:pPr>
            <a:r>
              <a:rPr lang="ru-RU" sz="2400" b="1" dirty="0" err="1"/>
              <a:t>Стаття</a:t>
            </a:r>
            <a:r>
              <a:rPr lang="ru-RU" sz="2400" b="1" dirty="0"/>
              <a:t> 23. </a:t>
            </a:r>
            <a:r>
              <a:rPr lang="ru-RU" sz="2400" dirty="0" err="1"/>
              <a:t>Вимоги</a:t>
            </a:r>
            <a:r>
              <a:rPr lang="ru-RU" sz="2400" dirty="0"/>
              <a:t> до </a:t>
            </a:r>
            <a:r>
              <a:rPr lang="ru-RU" sz="2400" dirty="0" err="1"/>
              <a:t>Переліку</a:t>
            </a:r>
            <a:r>
              <a:rPr lang="ru-RU" sz="2400" dirty="0"/>
              <a:t> </a:t>
            </a:r>
            <a:r>
              <a:rPr lang="ru-RU" sz="2400" dirty="0" err="1"/>
              <a:t>речовин</a:t>
            </a:r>
            <a:r>
              <a:rPr lang="ru-RU" sz="2400" dirty="0"/>
              <a:t> (</a:t>
            </a:r>
            <a:r>
              <a:rPr lang="ru-RU" sz="2400" dirty="0" err="1"/>
              <a:t>інгредієнтів</a:t>
            </a:r>
            <a:r>
              <a:rPr lang="ru-RU" sz="2400" dirty="0"/>
              <a:t>, </a:t>
            </a:r>
            <a:r>
              <a:rPr lang="ru-RU" sz="2400" dirty="0" err="1"/>
              <a:t>компонентів</a:t>
            </a:r>
            <a:r>
              <a:rPr lang="ru-RU" sz="2400" dirty="0"/>
              <a:t>), </a:t>
            </a:r>
            <a:r>
              <a:rPr lang="ru-RU" sz="2400" dirty="0" err="1"/>
              <a:t>що</a:t>
            </a:r>
            <a:r>
              <a:rPr lang="ru-RU" sz="2400" dirty="0"/>
              <a:t> </a:t>
            </a:r>
            <a:r>
              <a:rPr lang="ru-RU" sz="2400" dirty="0" err="1"/>
              <a:t>дозволяється</a:t>
            </a:r>
            <a:r>
              <a:rPr lang="ru-RU" sz="2400" dirty="0"/>
              <a:t> </a:t>
            </a:r>
            <a:r>
              <a:rPr lang="ru-RU" sz="2400" dirty="0" err="1"/>
              <a:t>використовувати</a:t>
            </a:r>
            <a:r>
              <a:rPr lang="ru-RU" sz="2400" dirty="0"/>
              <a:t> у </a:t>
            </a:r>
            <a:r>
              <a:rPr lang="ru-RU" sz="2400" dirty="0" err="1"/>
              <a:t>процесі</a:t>
            </a:r>
            <a:r>
              <a:rPr lang="ru-RU" sz="2400" dirty="0"/>
              <a:t> </a:t>
            </a:r>
            <a:r>
              <a:rPr lang="ru-RU" sz="2400" dirty="0" err="1"/>
              <a:t>органічного</a:t>
            </a:r>
            <a:r>
              <a:rPr lang="ru-RU" sz="2400" dirty="0"/>
              <a:t> </a:t>
            </a:r>
            <a:r>
              <a:rPr lang="ru-RU" sz="2400" dirty="0" err="1"/>
              <a:t>виробництва</a:t>
            </a:r>
            <a:r>
              <a:rPr lang="ru-RU" sz="2400" dirty="0"/>
              <a:t> та </a:t>
            </a:r>
            <a:r>
              <a:rPr lang="ru-RU" sz="2400" dirty="0" err="1"/>
              <a:t>які</a:t>
            </a:r>
            <a:r>
              <a:rPr lang="ru-RU" sz="2400" dirty="0"/>
              <a:t> </a:t>
            </a:r>
            <a:r>
              <a:rPr lang="ru-RU" sz="2400" dirty="0" err="1"/>
              <a:t>дозволені</a:t>
            </a:r>
            <a:r>
              <a:rPr lang="ru-RU" sz="2400" dirty="0"/>
              <a:t> до </a:t>
            </a:r>
            <a:r>
              <a:rPr lang="ru-RU" sz="2400" dirty="0" err="1"/>
              <a:t>використання</a:t>
            </a:r>
            <a:r>
              <a:rPr lang="ru-RU" sz="2400" dirty="0"/>
              <a:t> у </a:t>
            </a:r>
            <a:r>
              <a:rPr lang="ru-RU" sz="2400" dirty="0" err="1"/>
              <a:t>гранично</a:t>
            </a:r>
            <a:r>
              <a:rPr lang="ru-RU" sz="2400" dirty="0"/>
              <a:t> </a:t>
            </a:r>
            <a:r>
              <a:rPr lang="ru-RU" sz="2400" dirty="0" err="1"/>
              <a:t>допустимих</a:t>
            </a:r>
            <a:r>
              <a:rPr lang="ru-RU" sz="2400" dirty="0"/>
              <a:t> </a:t>
            </a:r>
            <a:r>
              <a:rPr lang="ru-RU" sz="2400" dirty="0" err="1"/>
              <a:t>кількостях</a:t>
            </a:r>
            <a:endParaRPr lang="uk-UA" sz="2800" dirty="0"/>
          </a:p>
        </p:txBody>
      </p:sp>
    </p:spTree>
    <p:extLst>
      <p:ext uri="{BB962C8B-B14F-4D97-AF65-F5344CB8AC3E}">
        <p14:creationId xmlns:p14="http://schemas.microsoft.com/office/powerpoint/2010/main" val="999815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76672"/>
            <a:ext cx="7704856" cy="6001643"/>
          </a:xfrm>
          <a:prstGeom prst="rect">
            <a:avLst/>
          </a:prstGeom>
        </p:spPr>
        <p:txBody>
          <a:bodyPr wrap="square">
            <a:spAutoFit/>
          </a:bodyPr>
          <a:lstStyle/>
          <a:p>
            <a:pPr marL="342900" indent="-342900">
              <a:buFont typeface="+mj-lt"/>
              <a:buAutoNum type="arabicPeriod"/>
            </a:pPr>
            <a:r>
              <a:rPr lang="ru-RU" sz="2400" dirty="0"/>
              <a:t> </a:t>
            </a:r>
            <a:r>
              <a:rPr lang="ru-RU" sz="2400" dirty="0" smtClean="0"/>
              <a:t>Постанова </a:t>
            </a:r>
            <a:r>
              <a:rPr lang="ru-RU" sz="2400" dirty="0" err="1" smtClean="0"/>
              <a:t>Кабінету</a:t>
            </a:r>
            <a:r>
              <a:rPr lang="ru-RU" sz="2400" dirty="0" smtClean="0"/>
              <a:t> </a:t>
            </a:r>
            <a:r>
              <a:rPr lang="ru-RU" sz="2400" dirty="0" err="1" smtClean="0"/>
              <a:t>Міністрів</a:t>
            </a:r>
            <a:r>
              <a:rPr lang="ru-RU" sz="2400" dirty="0" smtClean="0"/>
              <a:t> </a:t>
            </a:r>
            <a:r>
              <a:rPr lang="ru-RU" sz="2400" dirty="0" err="1" smtClean="0"/>
              <a:t>України</a:t>
            </a:r>
            <a:r>
              <a:rPr lang="ru-RU" sz="2400" dirty="0" smtClean="0"/>
              <a:t> від03 </a:t>
            </a:r>
            <a:r>
              <a:rPr lang="ru-RU" sz="2400" dirty="0" err="1"/>
              <a:t>жовтня</a:t>
            </a:r>
            <a:r>
              <a:rPr lang="ru-RU" sz="2400" dirty="0"/>
              <a:t> 2007 р. N </a:t>
            </a:r>
            <a:r>
              <a:rPr lang="ru-RU" sz="2400" dirty="0" smtClean="0"/>
              <a:t>1195 </a:t>
            </a:r>
            <a:r>
              <a:rPr lang="ru-RU" sz="2400" b="1" dirty="0" smtClean="0"/>
              <a:t>«Про </a:t>
            </a:r>
            <a:r>
              <a:rPr lang="ru-RU" sz="2400" b="1" dirty="0" err="1" smtClean="0"/>
              <a:t>затвердження</a:t>
            </a:r>
            <a:r>
              <a:rPr lang="ru-RU" sz="2400" b="1" dirty="0" smtClean="0"/>
              <a:t> </a:t>
            </a:r>
            <a:r>
              <a:rPr lang="ru-RU" sz="2400" b="1" dirty="0"/>
              <a:t>Порядку </a:t>
            </a:r>
            <a:r>
              <a:rPr lang="ru-RU" sz="2400" b="1" dirty="0" err="1"/>
              <a:t>надання</a:t>
            </a:r>
            <a:r>
              <a:rPr lang="ru-RU" sz="2400" b="1" dirty="0"/>
              <a:t> </a:t>
            </a:r>
            <a:r>
              <a:rPr lang="ru-RU" sz="2400" b="1" dirty="0" smtClean="0"/>
              <a:t>статусу </a:t>
            </a:r>
            <a:r>
              <a:rPr lang="ru-RU" sz="2400" b="1" dirty="0" err="1" smtClean="0"/>
              <a:t>спеціальної</a:t>
            </a:r>
            <a:r>
              <a:rPr lang="ru-RU" sz="2400" b="1" dirty="0" smtClean="0"/>
              <a:t> </a:t>
            </a:r>
            <a:r>
              <a:rPr lang="ru-RU" sz="2400" b="1" dirty="0" err="1"/>
              <a:t>зони</a:t>
            </a:r>
            <a:r>
              <a:rPr lang="ru-RU" sz="2400" b="1" dirty="0"/>
              <a:t> з </a:t>
            </a:r>
            <a:r>
              <a:rPr lang="ru-RU" sz="2400" b="1" dirty="0" err="1"/>
              <a:t>виробництва</a:t>
            </a:r>
            <a:r>
              <a:rPr lang="ru-RU" sz="2400" b="1" dirty="0"/>
              <a:t> </a:t>
            </a:r>
            <a:r>
              <a:rPr lang="ru-RU" sz="2400" b="1" dirty="0" err="1"/>
              <a:t>сировини</a:t>
            </a:r>
            <a:r>
              <a:rPr lang="ru-RU" sz="2400" b="1" dirty="0" smtClean="0"/>
              <a:t>, </a:t>
            </a:r>
            <a:r>
              <a:rPr lang="ru-RU" sz="2400" b="1" dirty="0" err="1" smtClean="0"/>
              <a:t>що</a:t>
            </a:r>
            <a:r>
              <a:rPr lang="ru-RU" sz="2400" b="1" dirty="0" smtClean="0"/>
              <a:t> </a:t>
            </a:r>
            <a:r>
              <a:rPr lang="ru-RU" sz="2400" b="1" dirty="0" err="1"/>
              <a:t>використовується</a:t>
            </a:r>
            <a:r>
              <a:rPr lang="ru-RU" sz="2400" b="1" dirty="0"/>
              <a:t> для </a:t>
            </a:r>
            <a:r>
              <a:rPr lang="ru-RU" sz="2400" b="1" dirty="0" err="1" smtClean="0"/>
              <a:t>виготовлення</a:t>
            </a:r>
            <a:r>
              <a:rPr lang="ru-RU" sz="2400" b="1" dirty="0" smtClean="0"/>
              <a:t> </a:t>
            </a:r>
            <a:r>
              <a:rPr lang="ru-RU" sz="2400" b="1" dirty="0" err="1" smtClean="0"/>
              <a:t>продуктів</a:t>
            </a:r>
            <a:r>
              <a:rPr lang="ru-RU" sz="2400" b="1" dirty="0" smtClean="0"/>
              <a:t> </a:t>
            </a:r>
            <a:r>
              <a:rPr lang="ru-RU" sz="2400" b="1" dirty="0" err="1"/>
              <a:t>дитячого</a:t>
            </a:r>
            <a:r>
              <a:rPr lang="ru-RU" sz="2400" b="1" dirty="0"/>
              <a:t> та </a:t>
            </a:r>
            <a:r>
              <a:rPr lang="ru-RU" sz="2400" b="1" dirty="0" err="1"/>
              <a:t>дієтичного</a:t>
            </a:r>
            <a:r>
              <a:rPr lang="ru-RU" sz="2400" b="1" dirty="0"/>
              <a:t> </a:t>
            </a:r>
            <a:r>
              <a:rPr lang="ru-RU" sz="2400" b="1" dirty="0" err="1" smtClean="0"/>
              <a:t>харчування</a:t>
            </a:r>
            <a:r>
              <a:rPr lang="ru-RU" sz="2400" b="1" dirty="0" smtClean="0"/>
              <a:t>»</a:t>
            </a:r>
            <a:r>
              <a:rPr lang="ru-RU" sz="2400" dirty="0" smtClean="0"/>
              <a:t>. </a:t>
            </a:r>
          </a:p>
          <a:p>
            <a:pPr marL="342900" indent="-342900">
              <a:buFont typeface="+mj-lt"/>
              <a:buAutoNum type="arabicPeriod"/>
            </a:pPr>
            <a:endParaRPr lang="uk-UA" sz="2400" dirty="0"/>
          </a:p>
          <a:p>
            <a:pPr marL="342900" indent="-342900">
              <a:buFont typeface="+mj-lt"/>
              <a:buAutoNum type="arabicPeriod"/>
            </a:pPr>
            <a:r>
              <a:rPr lang="uk-UA" sz="2400" dirty="0" smtClean="0"/>
              <a:t>Наказ Державного комітету України по земельних ресурсах від 04 січня 2005 р. № 1 </a:t>
            </a:r>
            <a:r>
              <a:rPr lang="uk-UA" sz="2400" b="1" dirty="0" smtClean="0"/>
              <a:t>«Про затвердження Порядку </a:t>
            </a:r>
            <a:r>
              <a:rPr lang="ru-RU" sz="2400" b="1" dirty="0" err="1"/>
              <a:t>видачі</a:t>
            </a:r>
            <a:r>
              <a:rPr lang="ru-RU" sz="2400" b="1" dirty="0"/>
              <a:t> та </a:t>
            </a:r>
            <a:r>
              <a:rPr lang="ru-RU" sz="2400" b="1" dirty="0" err="1"/>
              <a:t>анулювання</a:t>
            </a:r>
            <a:r>
              <a:rPr lang="ru-RU" sz="2400" b="1" dirty="0"/>
              <a:t> </a:t>
            </a:r>
            <a:r>
              <a:rPr lang="ru-RU" sz="2400" b="1" dirty="0" err="1"/>
              <a:t>спеціальних</a:t>
            </a:r>
            <a:r>
              <a:rPr lang="ru-RU" sz="2400" b="1" dirty="0"/>
              <a:t> </a:t>
            </a:r>
            <a:r>
              <a:rPr lang="ru-RU" sz="2400" b="1" dirty="0" err="1"/>
              <a:t>дозволів</a:t>
            </a:r>
            <a:r>
              <a:rPr lang="ru-RU" sz="2400" b="1" dirty="0"/>
              <a:t> на </a:t>
            </a:r>
            <a:r>
              <a:rPr lang="ru-RU" sz="2400" b="1" dirty="0" err="1"/>
              <a:t>зняття</a:t>
            </a:r>
            <a:r>
              <a:rPr lang="ru-RU" sz="2400" b="1" dirty="0"/>
              <a:t> та </a:t>
            </a:r>
            <a:r>
              <a:rPr lang="ru-RU" sz="2400" b="1" dirty="0" err="1"/>
              <a:t>перенесення</a:t>
            </a:r>
            <a:r>
              <a:rPr lang="ru-RU" sz="2400" b="1" dirty="0"/>
              <a:t> </a:t>
            </a:r>
            <a:r>
              <a:rPr lang="ru-RU" sz="2400" b="1" dirty="0" err="1"/>
              <a:t>ґрунтового</a:t>
            </a:r>
            <a:r>
              <a:rPr lang="ru-RU" sz="2400" b="1" dirty="0"/>
              <a:t> </a:t>
            </a:r>
            <a:r>
              <a:rPr lang="ru-RU" sz="2400" b="1" dirty="0" err="1" smtClean="0"/>
              <a:t>покриву</a:t>
            </a:r>
            <a:r>
              <a:rPr lang="ru-RU" sz="2400" b="1" dirty="0" smtClean="0"/>
              <a:t>»</a:t>
            </a:r>
            <a:r>
              <a:rPr lang="ru-RU" sz="2400" dirty="0" smtClean="0"/>
              <a:t>.</a:t>
            </a:r>
            <a:endParaRPr lang="ru-RU" sz="2400" b="1" dirty="0"/>
          </a:p>
          <a:p>
            <a:pPr marL="342900" indent="-342900">
              <a:buFont typeface="+mj-lt"/>
              <a:buAutoNum type="arabicPeriod"/>
            </a:pPr>
            <a:endParaRPr lang="ru-RU" sz="2400" b="1" dirty="0" smtClean="0"/>
          </a:p>
          <a:p>
            <a:pPr marL="342900" indent="-342900">
              <a:buFont typeface="+mj-lt"/>
              <a:buAutoNum type="arabicPeriod"/>
            </a:pPr>
            <a:r>
              <a:rPr lang="ru-RU" sz="2400" dirty="0" smtClean="0"/>
              <a:t>Наказ </a:t>
            </a:r>
            <a:r>
              <a:rPr lang="ru-RU" sz="2400" dirty="0" err="1"/>
              <a:t>Міністерства</a:t>
            </a:r>
            <a:r>
              <a:rPr lang="ru-RU" sz="2400" dirty="0"/>
              <a:t> </a:t>
            </a:r>
            <a:r>
              <a:rPr lang="ru-RU" sz="2400" dirty="0" err="1"/>
              <a:t>аграрної</a:t>
            </a:r>
            <a:r>
              <a:rPr lang="ru-RU" sz="2400" dirty="0"/>
              <a:t> </a:t>
            </a:r>
            <a:r>
              <a:rPr lang="ru-RU" sz="2400" dirty="0" err="1"/>
              <a:t>політики</a:t>
            </a:r>
            <a:r>
              <a:rPr lang="ru-RU" sz="2400" dirty="0"/>
              <a:t> та </a:t>
            </a:r>
            <a:r>
              <a:rPr lang="ru-RU" sz="2400" dirty="0" err="1"/>
              <a:t>продовольства</a:t>
            </a:r>
            <a:r>
              <a:rPr lang="ru-RU" sz="2400" dirty="0"/>
              <a:t> </a:t>
            </a:r>
            <a:r>
              <a:rPr lang="ru-RU" sz="2400" dirty="0" err="1"/>
              <a:t>України</a:t>
            </a:r>
            <a:r>
              <a:rPr lang="ru-RU" sz="2400" dirty="0"/>
              <a:t> </a:t>
            </a:r>
            <a:r>
              <a:rPr lang="ru-RU" sz="2400" dirty="0" err="1"/>
              <a:t>від</a:t>
            </a:r>
            <a:r>
              <a:rPr lang="ru-RU" sz="2400" dirty="0"/>
              <a:t> 11.10.2011 N 536</a:t>
            </a:r>
            <a:r>
              <a:rPr lang="ru-RU" sz="2400" b="1" dirty="0"/>
              <a:t> «Про </a:t>
            </a:r>
            <a:r>
              <a:rPr lang="ru-RU" sz="2400" b="1" dirty="0" err="1"/>
              <a:t>затвердження</a:t>
            </a:r>
            <a:r>
              <a:rPr lang="ru-RU" sz="2400" b="1" dirty="0"/>
              <a:t> Порядку </a:t>
            </a:r>
            <a:r>
              <a:rPr lang="ru-RU" sz="2400" b="1" dirty="0" err="1"/>
              <a:t>ведення</a:t>
            </a:r>
            <a:r>
              <a:rPr lang="ru-RU" sz="2400" b="1" dirty="0"/>
              <a:t> </a:t>
            </a:r>
            <a:r>
              <a:rPr lang="ru-RU" sz="2400" b="1" dirty="0" err="1"/>
              <a:t>агрохімічного</a:t>
            </a:r>
            <a:r>
              <a:rPr lang="ru-RU" sz="2400" b="1" dirty="0"/>
              <a:t> паспорта поля, </a:t>
            </a:r>
            <a:r>
              <a:rPr lang="ru-RU" sz="2400" b="1" dirty="0" err="1"/>
              <a:t>земельної</a:t>
            </a:r>
            <a:r>
              <a:rPr lang="ru-RU" sz="2400" b="1" dirty="0"/>
              <a:t> </a:t>
            </a:r>
            <a:r>
              <a:rPr lang="ru-RU" sz="2400" b="1" dirty="0" err="1"/>
              <a:t>ділянки</a:t>
            </a:r>
            <a:r>
              <a:rPr lang="ru-RU" sz="2400" b="1" dirty="0"/>
              <a:t>»</a:t>
            </a:r>
            <a:r>
              <a:rPr lang="ru-RU" sz="2400" dirty="0"/>
              <a:t>.</a:t>
            </a:r>
          </a:p>
          <a:p>
            <a:pPr marL="342900" indent="-342900">
              <a:buFont typeface="+mj-lt"/>
              <a:buAutoNum type="arabicPeriod"/>
            </a:pPr>
            <a:endParaRPr lang="ru-RU" sz="2400" b="1" dirty="0"/>
          </a:p>
        </p:txBody>
      </p:sp>
    </p:spTree>
    <p:extLst>
      <p:ext uri="{BB962C8B-B14F-4D97-AF65-F5344CB8AC3E}">
        <p14:creationId xmlns:p14="http://schemas.microsoft.com/office/powerpoint/2010/main" val="819524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332656"/>
            <a:ext cx="7920880" cy="6093976"/>
          </a:xfrm>
          <a:prstGeom prst="rect">
            <a:avLst/>
          </a:prstGeom>
        </p:spPr>
        <p:txBody>
          <a:bodyPr wrap="square">
            <a:spAutoFit/>
          </a:bodyPr>
          <a:lstStyle/>
          <a:p>
            <a:r>
              <a:rPr lang="uk-UA" sz="2400" b="1" dirty="0" smtClean="0">
                <a:solidFill>
                  <a:srgbClr val="C00000"/>
                </a:solidFill>
              </a:rPr>
              <a:t>Охорона земель   </a:t>
            </a:r>
            <a:r>
              <a:rPr lang="uk-UA" sz="2400" dirty="0" smtClean="0"/>
              <a:t>-    </a:t>
            </a:r>
            <a:r>
              <a:rPr lang="uk-UA" sz="2400" b="1" dirty="0" smtClean="0"/>
              <a:t>система    правових,    організаційних, економічних,   технологічних  та  інших  заходів,  спрямованих  на</a:t>
            </a:r>
            <a:r>
              <a:rPr lang="uk-UA" sz="2400" dirty="0" smtClean="0"/>
              <a:t>:</a:t>
            </a:r>
          </a:p>
          <a:p>
            <a:endParaRPr lang="uk-UA" sz="2400" dirty="0" smtClean="0"/>
          </a:p>
          <a:p>
            <a:pPr indent="457200">
              <a:spcAft>
                <a:spcPts val="1200"/>
              </a:spcAft>
            </a:pPr>
            <a:r>
              <a:rPr lang="uk-UA" sz="2400" dirty="0" smtClean="0">
                <a:solidFill>
                  <a:srgbClr val="FF0000"/>
                </a:solidFill>
              </a:rPr>
              <a:t>1) </a:t>
            </a:r>
            <a:r>
              <a:rPr lang="uk-UA" sz="2400" dirty="0" smtClean="0"/>
              <a:t>раціональне  використання  земель,  запобігання   необґрунтованому вилученню</a:t>
            </a:r>
            <a:r>
              <a:rPr lang="en-US" sz="2400" dirty="0" smtClean="0"/>
              <a:t> </a:t>
            </a:r>
            <a:r>
              <a:rPr lang="uk-UA" sz="2400" dirty="0" smtClean="0"/>
              <a:t>земель</a:t>
            </a:r>
            <a:r>
              <a:rPr lang="en-US" sz="2400" dirty="0" smtClean="0"/>
              <a:t> </a:t>
            </a:r>
            <a:r>
              <a:rPr lang="uk-UA" sz="2400" dirty="0" smtClean="0"/>
              <a:t>сільськогосподарського</a:t>
            </a:r>
            <a:r>
              <a:rPr lang="en-US" sz="2400" dirty="0" smtClean="0"/>
              <a:t> </a:t>
            </a:r>
            <a:r>
              <a:rPr lang="uk-UA" sz="2400" dirty="0" smtClean="0"/>
              <a:t>і</a:t>
            </a:r>
            <a:r>
              <a:rPr lang="en-US" sz="2400" dirty="0" smtClean="0"/>
              <a:t> </a:t>
            </a:r>
            <a:r>
              <a:rPr lang="uk-UA" sz="2400" dirty="0" smtClean="0"/>
              <a:t>лісогосподарського призначення,    </a:t>
            </a:r>
          </a:p>
          <a:p>
            <a:pPr indent="457200">
              <a:spcAft>
                <a:spcPts val="1200"/>
              </a:spcAft>
            </a:pPr>
            <a:r>
              <a:rPr lang="uk-UA" sz="2400" dirty="0" smtClean="0">
                <a:solidFill>
                  <a:srgbClr val="FF0000"/>
                </a:solidFill>
              </a:rPr>
              <a:t>2) </a:t>
            </a:r>
            <a:r>
              <a:rPr lang="uk-UA" sz="2400" dirty="0" smtClean="0"/>
              <a:t>захист</a:t>
            </a:r>
            <a:r>
              <a:rPr lang="en-US" sz="2400" dirty="0" smtClean="0"/>
              <a:t> </a:t>
            </a:r>
            <a:r>
              <a:rPr lang="uk-UA" sz="2400" dirty="0" smtClean="0"/>
              <a:t>від</a:t>
            </a:r>
            <a:r>
              <a:rPr lang="en-US" sz="2400" dirty="0" smtClean="0"/>
              <a:t> </a:t>
            </a:r>
            <a:r>
              <a:rPr lang="uk-UA" sz="2400" dirty="0" smtClean="0"/>
              <a:t>шкідливого антропогенного впливу, відтворення і підвищення родючості ґрунтів,</a:t>
            </a:r>
          </a:p>
          <a:p>
            <a:pPr indent="457200">
              <a:spcAft>
                <a:spcPts val="1200"/>
              </a:spcAft>
            </a:pPr>
            <a:r>
              <a:rPr lang="uk-UA" sz="2400" dirty="0" smtClean="0">
                <a:solidFill>
                  <a:srgbClr val="FF0000"/>
                </a:solidFill>
              </a:rPr>
              <a:t>3) </a:t>
            </a:r>
            <a:r>
              <a:rPr lang="uk-UA" sz="2400" dirty="0" smtClean="0"/>
              <a:t>підвищення продуктивності</a:t>
            </a:r>
            <a:r>
              <a:rPr lang="en-US" sz="2400" dirty="0" smtClean="0"/>
              <a:t> </a:t>
            </a:r>
            <a:r>
              <a:rPr lang="uk-UA" sz="2400" dirty="0" smtClean="0"/>
              <a:t> земель  лісогосподарського призначення,</a:t>
            </a:r>
          </a:p>
          <a:p>
            <a:pPr indent="457200">
              <a:spcAft>
                <a:spcPts val="1200"/>
              </a:spcAft>
            </a:pPr>
            <a:r>
              <a:rPr lang="uk-UA" sz="2400" dirty="0" smtClean="0">
                <a:solidFill>
                  <a:srgbClr val="FF0000"/>
                </a:solidFill>
              </a:rPr>
              <a:t>4) </a:t>
            </a:r>
            <a:r>
              <a:rPr lang="uk-UA" sz="2400" dirty="0" smtClean="0"/>
              <a:t>забезпечення особливого  режиму  використання   земель природоохоронного, оздоровчого, рекреаційного та історико-культурного призначення.</a:t>
            </a:r>
            <a:endParaRPr lang="uk-UA" sz="2400" dirty="0"/>
          </a:p>
        </p:txBody>
      </p:sp>
    </p:spTree>
    <p:extLst>
      <p:ext uri="{BB962C8B-B14F-4D97-AF65-F5344CB8AC3E}">
        <p14:creationId xmlns:p14="http://schemas.microsoft.com/office/powerpoint/2010/main" val="4228031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36638" y="1087438"/>
            <a:ext cx="8107362" cy="5221287"/>
          </a:xfrm>
        </p:spPr>
        <p:txBody>
          <a:bodyPr>
            <a:normAutofit/>
          </a:bodyPr>
          <a:lstStyle/>
          <a:p>
            <a:pPr marL="82296" indent="0">
              <a:buNone/>
            </a:pPr>
            <a:r>
              <a:rPr lang="uk-UA" sz="3600" b="1" dirty="0"/>
              <a:t>Рекультивація </a:t>
            </a:r>
            <a:r>
              <a:rPr lang="uk-UA" sz="3600" dirty="0"/>
              <a:t>   порушених    земель    -    це   комплекс організаційних,  технічних і біотехнологічних заходів, спрямованих на   відновлення   ґрунтового   покриву,   поліпшення   стану   та продуктивності порушених </a:t>
            </a:r>
            <a:r>
              <a:rPr lang="uk-UA" sz="3600" dirty="0" smtClean="0"/>
              <a:t>земель.</a:t>
            </a:r>
          </a:p>
        </p:txBody>
      </p:sp>
    </p:spTree>
    <p:extLst>
      <p:ext uri="{BB962C8B-B14F-4D97-AF65-F5344CB8AC3E}">
        <p14:creationId xmlns:p14="http://schemas.microsoft.com/office/powerpoint/2010/main" val="15316920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36638" y="764704"/>
            <a:ext cx="8107362" cy="5221287"/>
          </a:xfrm>
        </p:spPr>
        <p:txBody>
          <a:bodyPr>
            <a:normAutofit/>
          </a:bodyPr>
          <a:lstStyle/>
          <a:p>
            <a:pPr marL="82296" indent="0">
              <a:buNone/>
            </a:pPr>
            <a:r>
              <a:rPr lang="uk-UA" sz="3600" b="1" dirty="0" smtClean="0"/>
              <a:t>Об'єкти рекультивації – </a:t>
            </a:r>
          </a:p>
          <a:p>
            <a:pPr marL="82296" indent="0">
              <a:buNone/>
            </a:pPr>
            <a:r>
              <a:rPr lang="uk-UA" sz="3600" dirty="0" smtClean="0"/>
              <a:t>землі</a:t>
            </a:r>
            <a:r>
              <a:rPr lang="uk-UA" sz="3600" dirty="0"/>
              <a:t>,  які зазнали змін у структурі </a:t>
            </a:r>
          </a:p>
          <a:p>
            <a:pPr marL="82296" indent="0">
              <a:buNone/>
            </a:pPr>
            <a:r>
              <a:rPr lang="uk-UA" sz="3600" dirty="0"/>
              <a:t>рельєфу,  екологічному  стані  ґрунтів  і  материнських порід та в </a:t>
            </a:r>
          </a:p>
          <a:p>
            <a:pPr marL="82296" indent="0">
              <a:buNone/>
            </a:pPr>
            <a:r>
              <a:rPr lang="uk-UA" sz="3600" dirty="0"/>
              <a:t>гідрологічному  режимі   внаслідок   проведення   гірничодобувних, </a:t>
            </a:r>
          </a:p>
          <a:p>
            <a:pPr marL="82296" indent="0">
              <a:buNone/>
            </a:pPr>
            <a:r>
              <a:rPr lang="uk-UA" sz="3600" dirty="0"/>
              <a:t>геологорозвідувальних, будівельних та інших </a:t>
            </a:r>
            <a:r>
              <a:rPr lang="uk-UA" sz="3600" dirty="0" smtClean="0"/>
              <a:t>робіт.</a:t>
            </a:r>
          </a:p>
        </p:txBody>
      </p:sp>
    </p:spTree>
    <p:extLst>
      <p:ext uri="{BB962C8B-B14F-4D97-AF65-F5344CB8AC3E}">
        <p14:creationId xmlns:p14="http://schemas.microsoft.com/office/powerpoint/2010/main" val="6270757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1143000"/>
          </a:xfrm>
        </p:spPr>
        <p:txBody>
          <a:bodyPr>
            <a:normAutofit/>
          </a:bodyPr>
          <a:lstStyle/>
          <a:p>
            <a:pPr algn="ctr"/>
            <a:r>
              <a:rPr lang="uk-UA" sz="2800" b="1" dirty="0" smtClean="0">
                <a:solidFill>
                  <a:srgbClr val="C00000"/>
                </a:solidFill>
              </a:rPr>
              <a:t>Нормативні засади рекультивації земель</a:t>
            </a:r>
            <a:endParaRPr lang="uk-UA" sz="2800" dirty="0">
              <a:solidFill>
                <a:srgbClr val="C00000"/>
              </a:solidFill>
            </a:endParaRPr>
          </a:p>
        </p:txBody>
      </p:sp>
      <p:sp>
        <p:nvSpPr>
          <p:cNvPr id="3" name="Объект 2"/>
          <p:cNvSpPr>
            <a:spLocks noGrp="1"/>
          </p:cNvSpPr>
          <p:nvPr>
            <p:ph idx="1"/>
          </p:nvPr>
        </p:nvSpPr>
        <p:spPr>
          <a:xfrm>
            <a:off x="1043608" y="980728"/>
            <a:ext cx="7890080" cy="5688632"/>
          </a:xfrm>
        </p:spPr>
        <p:txBody>
          <a:bodyPr>
            <a:normAutofit fontScale="92500" lnSpcReduction="10000"/>
          </a:bodyPr>
          <a:lstStyle/>
          <a:p>
            <a:pPr marL="596646" indent="-514350">
              <a:buFont typeface="+mj-lt"/>
              <a:buAutoNum type="arabicPeriod"/>
            </a:pPr>
            <a:r>
              <a:rPr lang="uk-UA" sz="2400" b="1" dirty="0" smtClean="0"/>
              <a:t>Земельний </a:t>
            </a:r>
            <a:r>
              <a:rPr lang="uk-UA" sz="2400" b="1" dirty="0"/>
              <a:t>кодекс </a:t>
            </a:r>
            <a:r>
              <a:rPr lang="uk-UA" sz="2400" b="1" dirty="0" smtClean="0"/>
              <a:t>України</a:t>
            </a:r>
            <a:r>
              <a:rPr lang="uk-UA" sz="2400" dirty="0" smtClean="0"/>
              <a:t> (ст. 166).</a:t>
            </a:r>
            <a:endParaRPr lang="uk-UA" sz="2400" dirty="0"/>
          </a:p>
          <a:p>
            <a:pPr marL="596646" indent="-514350">
              <a:buFont typeface="+mj-lt"/>
              <a:buAutoNum type="arabicPeriod"/>
            </a:pPr>
            <a:r>
              <a:rPr lang="uk-UA" sz="2400" dirty="0" smtClean="0"/>
              <a:t>Закон </a:t>
            </a:r>
            <a:r>
              <a:rPr lang="uk-UA" sz="2400" dirty="0"/>
              <a:t>України від </a:t>
            </a:r>
            <a:r>
              <a:rPr lang="uk-UA" sz="2400" dirty="0" smtClean="0"/>
              <a:t>19 червня 2003  р</a:t>
            </a:r>
            <a:r>
              <a:rPr lang="uk-UA" sz="2400" dirty="0"/>
              <a:t>. </a:t>
            </a:r>
            <a:r>
              <a:rPr lang="uk-UA" sz="2400" b="1" dirty="0"/>
              <a:t>«Про </a:t>
            </a:r>
            <a:r>
              <a:rPr lang="uk-UA" sz="2400" b="1" dirty="0" smtClean="0"/>
              <a:t>охорону земель»</a:t>
            </a:r>
            <a:r>
              <a:rPr lang="uk-UA" sz="2400" dirty="0" smtClean="0"/>
              <a:t> (ст. 52).</a:t>
            </a:r>
          </a:p>
          <a:p>
            <a:pPr marL="596646" indent="-514350">
              <a:buFont typeface="+mj-lt"/>
              <a:buAutoNum type="arabicPeriod"/>
            </a:pPr>
            <a:r>
              <a:rPr lang="uk-UA" sz="2400" dirty="0" smtClean="0"/>
              <a:t>Постанова Кабінету Міністрів України від 30 листопада 2016 р. № 1063 </a:t>
            </a:r>
            <a:r>
              <a:rPr lang="uk-UA" sz="2400" b="1" dirty="0" smtClean="0"/>
              <a:t>«Деякі питання реалізації пілотного </a:t>
            </a:r>
            <a:r>
              <a:rPr lang="ru-RU" sz="2400" b="1" dirty="0" smtClean="0"/>
              <a:t>проекту </a:t>
            </a:r>
            <a:r>
              <a:rPr lang="uk-UA" sz="2400" b="1" dirty="0" smtClean="0"/>
              <a:t>рекультивації земель лісогосподарського призначення, порушених внаслідок незаконного видобування бурштину</a:t>
            </a:r>
            <a:r>
              <a:rPr lang="ru-RU" sz="2400" b="1" dirty="0" smtClean="0"/>
              <a:t>».</a:t>
            </a:r>
          </a:p>
          <a:p>
            <a:pPr marL="596646" indent="-514350">
              <a:buFont typeface="+mj-lt"/>
              <a:buAutoNum type="arabicPeriod"/>
            </a:pPr>
            <a:r>
              <a:rPr lang="uk-UA" sz="2400" dirty="0"/>
              <a:t>Постанова Кабінету Міністрів України від </a:t>
            </a:r>
            <a:r>
              <a:rPr lang="uk-UA" sz="2400" dirty="0" smtClean="0"/>
              <a:t>17 грудня 2008 </a:t>
            </a:r>
            <a:r>
              <a:rPr lang="uk-UA" sz="2400" dirty="0"/>
              <a:t>р. № </a:t>
            </a:r>
            <a:r>
              <a:rPr lang="uk-UA" sz="2400" dirty="0" smtClean="0"/>
              <a:t>1098 «</a:t>
            </a:r>
            <a:r>
              <a:rPr lang="uk-UA" sz="2400" b="1" dirty="0" smtClean="0"/>
              <a:t>Про визначення розміру </a:t>
            </a:r>
            <a:r>
              <a:rPr lang="ru-RU" sz="2400" b="1" dirty="0" err="1" smtClean="0"/>
              <a:t>збитків</a:t>
            </a:r>
            <a:r>
              <a:rPr lang="ru-RU" sz="2400" b="1" dirty="0"/>
              <a:t>, </a:t>
            </a:r>
            <a:r>
              <a:rPr lang="ru-RU" sz="2400" b="1" dirty="0" err="1" smtClean="0"/>
              <a:t>завданих</a:t>
            </a:r>
            <a:r>
              <a:rPr lang="ru-RU" sz="2400" b="1" dirty="0" smtClean="0"/>
              <a:t> </a:t>
            </a:r>
            <a:r>
              <a:rPr lang="ru-RU" sz="2400" b="1" dirty="0" err="1" smtClean="0"/>
              <a:t>унаслідок</a:t>
            </a:r>
            <a:r>
              <a:rPr lang="ru-RU" sz="2400" b="1" dirty="0" smtClean="0"/>
              <a:t> </a:t>
            </a:r>
            <a:r>
              <a:rPr lang="ru-RU" sz="2400" b="1" dirty="0" err="1"/>
              <a:t>непроведення</a:t>
            </a:r>
            <a:r>
              <a:rPr lang="ru-RU" sz="2400" b="1" dirty="0"/>
              <a:t> </a:t>
            </a:r>
            <a:r>
              <a:rPr lang="ru-RU" sz="2400" b="1" dirty="0" err="1" smtClean="0"/>
              <a:t>робіт</a:t>
            </a:r>
            <a:r>
              <a:rPr lang="ru-RU" sz="2400" b="1" dirty="0" smtClean="0"/>
              <a:t> з </a:t>
            </a:r>
            <a:r>
              <a:rPr lang="ru-RU" sz="2400" b="1" dirty="0" err="1"/>
              <a:t>рекультивації</a:t>
            </a:r>
            <a:r>
              <a:rPr lang="ru-RU" sz="2400" b="1" dirty="0"/>
              <a:t> </a:t>
            </a:r>
            <a:r>
              <a:rPr lang="ru-RU" sz="2400" b="1" dirty="0" err="1"/>
              <a:t>порушених</a:t>
            </a:r>
            <a:r>
              <a:rPr lang="ru-RU" sz="2400" b="1" dirty="0"/>
              <a:t> </a:t>
            </a:r>
            <a:r>
              <a:rPr lang="ru-RU" sz="2400" b="1" dirty="0" smtClean="0"/>
              <a:t>земель».</a:t>
            </a:r>
          </a:p>
          <a:p>
            <a:pPr marL="596646" indent="-514350">
              <a:buFont typeface="+mj-lt"/>
              <a:buAutoNum type="arabicPeriod"/>
            </a:pPr>
            <a:r>
              <a:rPr lang="ru-RU" sz="2400" dirty="0" err="1"/>
              <a:t>ДСТУ</a:t>
            </a:r>
            <a:r>
              <a:rPr lang="ru-RU" sz="2400" dirty="0"/>
              <a:t> 7941:2015 </a:t>
            </a:r>
            <a:r>
              <a:rPr lang="ru-RU" sz="2400" dirty="0" smtClean="0"/>
              <a:t>«</a:t>
            </a:r>
            <a:r>
              <a:rPr lang="ru-RU" sz="2400" dirty="0" err="1" smtClean="0"/>
              <a:t>Якість</a:t>
            </a:r>
            <a:r>
              <a:rPr lang="ru-RU" sz="2400" dirty="0" smtClean="0"/>
              <a:t> </a:t>
            </a:r>
            <a:r>
              <a:rPr lang="ru-RU" sz="2400" dirty="0" err="1"/>
              <a:t>ґрунту</a:t>
            </a:r>
            <a:r>
              <a:rPr lang="ru-RU" sz="2400" dirty="0"/>
              <a:t>. </a:t>
            </a:r>
            <a:r>
              <a:rPr lang="ru-RU" sz="2400" dirty="0" err="1"/>
              <a:t>Рекультивація</a:t>
            </a:r>
            <a:r>
              <a:rPr lang="ru-RU" sz="2400" dirty="0"/>
              <a:t> земель. </a:t>
            </a:r>
            <a:r>
              <a:rPr lang="ru-RU" sz="2400" dirty="0" err="1"/>
              <a:t>Загальні</a:t>
            </a:r>
            <a:r>
              <a:rPr lang="ru-RU" sz="2400" dirty="0"/>
              <a:t> </a:t>
            </a:r>
            <a:r>
              <a:rPr lang="ru-RU" sz="2400" dirty="0" err="1" smtClean="0"/>
              <a:t>вимоги</a:t>
            </a:r>
            <a:r>
              <a:rPr lang="ru-RU" sz="2400" dirty="0" smtClean="0"/>
              <a:t>».</a:t>
            </a:r>
            <a:endParaRPr lang="uk-UA" sz="2400" dirty="0" smtClean="0"/>
          </a:p>
          <a:p>
            <a:pPr marL="596646" indent="-514350">
              <a:buFont typeface="+mj-lt"/>
              <a:buAutoNum type="arabicPeriod"/>
            </a:pPr>
            <a:r>
              <a:rPr lang="uk-UA" sz="2400" dirty="0" smtClean="0"/>
              <a:t>ДСТУ 7905:2015</a:t>
            </a:r>
            <a:r>
              <a:rPr lang="ru-RU" sz="2400" dirty="0" smtClean="0"/>
              <a:t> «</a:t>
            </a:r>
            <a:r>
              <a:rPr lang="ru-RU" sz="2400" dirty="0" err="1" smtClean="0"/>
              <a:t>Захист</a:t>
            </a:r>
            <a:r>
              <a:rPr lang="ru-RU" sz="2400" dirty="0" smtClean="0"/>
              <a:t> </a:t>
            </a:r>
            <a:r>
              <a:rPr lang="ru-RU" sz="2400" dirty="0" err="1" smtClean="0"/>
              <a:t>довкілля</a:t>
            </a:r>
            <a:r>
              <a:rPr lang="ru-RU" sz="2400" dirty="0" smtClean="0"/>
              <a:t>. </a:t>
            </a:r>
            <a:r>
              <a:rPr lang="ru-RU" sz="2400" dirty="0" err="1" smtClean="0"/>
              <a:t>Придатність</a:t>
            </a:r>
            <a:r>
              <a:rPr lang="ru-RU" sz="2400" dirty="0" smtClean="0"/>
              <a:t> </a:t>
            </a:r>
            <a:r>
              <a:rPr lang="ru-RU" sz="2400" dirty="0" err="1" smtClean="0"/>
              <a:t>порушених</a:t>
            </a:r>
            <a:r>
              <a:rPr lang="ru-RU" sz="2400" dirty="0" smtClean="0"/>
              <a:t> земель для </a:t>
            </a:r>
            <a:r>
              <a:rPr lang="ru-RU" sz="2400" dirty="0" err="1" smtClean="0"/>
              <a:t>рекультивації</a:t>
            </a:r>
            <a:r>
              <a:rPr lang="ru-RU" sz="2400" dirty="0" smtClean="0"/>
              <a:t>».</a:t>
            </a:r>
            <a:endParaRPr lang="uk-UA" sz="2400" dirty="0" smtClean="0"/>
          </a:p>
          <a:p>
            <a:pPr marL="596646" indent="-514350">
              <a:buFont typeface="+mj-lt"/>
              <a:buAutoNum type="arabicPeriod"/>
            </a:pPr>
            <a:endParaRPr lang="uk-UA" sz="2000" dirty="0"/>
          </a:p>
        </p:txBody>
      </p:sp>
    </p:spTree>
    <p:extLst>
      <p:ext uri="{BB962C8B-B14F-4D97-AF65-F5344CB8AC3E}">
        <p14:creationId xmlns:p14="http://schemas.microsoft.com/office/powerpoint/2010/main" val="13183800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404664"/>
            <a:ext cx="7920880" cy="5355312"/>
          </a:xfrm>
          <a:prstGeom prst="rect">
            <a:avLst/>
          </a:prstGeom>
        </p:spPr>
        <p:txBody>
          <a:bodyPr wrap="square">
            <a:spAutoFit/>
          </a:bodyPr>
          <a:lstStyle/>
          <a:p>
            <a:r>
              <a:rPr lang="ru-RU" sz="2400" dirty="0" smtClean="0"/>
              <a:t>     </a:t>
            </a:r>
            <a:r>
              <a:rPr lang="ru-RU" sz="2400" b="1" dirty="0"/>
              <a:t>	</a:t>
            </a:r>
            <a:endParaRPr lang="ru-RU" sz="2400" b="1" dirty="0" smtClean="0"/>
          </a:p>
          <a:p>
            <a:r>
              <a:rPr lang="uk-UA" sz="2600" b="1" dirty="0" smtClean="0"/>
              <a:t>	Консервація земель </a:t>
            </a:r>
            <a:r>
              <a:rPr lang="uk-UA" sz="2600" dirty="0" smtClean="0"/>
              <a:t>– </a:t>
            </a:r>
          </a:p>
          <a:p>
            <a:pPr>
              <a:lnSpc>
                <a:spcPct val="125000"/>
              </a:lnSpc>
            </a:pPr>
            <a:r>
              <a:rPr lang="ru-RU" sz="2400" dirty="0" err="1"/>
              <a:t>припинення</a:t>
            </a:r>
            <a:r>
              <a:rPr lang="ru-RU" sz="2400" dirty="0"/>
              <a:t> </a:t>
            </a:r>
            <a:r>
              <a:rPr lang="ru-RU" sz="2400" dirty="0" err="1"/>
              <a:t>господарського</a:t>
            </a:r>
            <a:r>
              <a:rPr lang="ru-RU" sz="2400" dirty="0"/>
              <a:t> </a:t>
            </a:r>
            <a:r>
              <a:rPr lang="ru-RU" sz="2400" dirty="0" err="1" smtClean="0"/>
              <a:t>використання</a:t>
            </a:r>
            <a:r>
              <a:rPr lang="en-US" sz="2400" dirty="0" smtClean="0"/>
              <a:t> </a:t>
            </a:r>
            <a:r>
              <a:rPr lang="ru-RU" sz="2400" dirty="0" smtClean="0"/>
              <a:t>на </a:t>
            </a:r>
            <a:r>
              <a:rPr lang="ru-RU" sz="2400" dirty="0" err="1"/>
              <a:t>визначений</a:t>
            </a:r>
            <a:r>
              <a:rPr lang="ru-RU" sz="2400" dirty="0"/>
              <a:t> </a:t>
            </a:r>
            <a:r>
              <a:rPr lang="ru-RU" sz="2400" dirty="0" err="1"/>
              <a:t>термін</a:t>
            </a:r>
            <a:r>
              <a:rPr lang="ru-RU" sz="2400" dirty="0"/>
              <a:t> та </a:t>
            </a:r>
            <a:r>
              <a:rPr lang="ru-RU" sz="2400" dirty="0" err="1"/>
              <a:t>залуження</a:t>
            </a:r>
            <a:r>
              <a:rPr lang="ru-RU" sz="2400" dirty="0"/>
              <a:t> </a:t>
            </a:r>
            <a:r>
              <a:rPr lang="ru-RU" sz="2400" dirty="0" err="1"/>
              <a:t>або</a:t>
            </a:r>
            <a:r>
              <a:rPr lang="ru-RU" sz="2400" dirty="0"/>
              <a:t> </a:t>
            </a:r>
            <a:r>
              <a:rPr lang="ru-RU" sz="2400" dirty="0" err="1"/>
              <a:t>залісення</a:t>
            </a:r>
            <a:r>
              <a:rPr lang="ru-RU" sz="2400" dirty="0"/>
              <a:t> </a:t>
            </a:r>
            <a:r>
              <a:rPr lang="ru-RU" sz="2400" dirty="0" err="1"/>
              <a:t>деградованих</a:t>
            </a:r>
            <a:r>
              <a:rPr lang="ru-RU" sz="2400" dirty="0"/>
              <a:t> </a:t>
            </a:r>
            <a:r>
              <a:rPr lang="ru-RU" sz="2400" dirty="0" smtClean="0"/>
              <a:t>і</a:t>
            </a:r>
            <a:r>
              <a:rPr lang="en-US" sz="2400" dirty="0" smtClean="0"/>
              <a:t> </a:t>
            </a:r>
            <a:r>
              <a:rPr lang="ru-RU" sz="2400" dirty="0" err="1" smtClean="0"/>
              <a:t>малопродуктивних</a:t>
            </a:r>
            <a:r>
              <a:rPr lang="ru-RU" sz="2400" dirty="0" smtClean="0"/>
              <a:t> </a:t>
            </a:r>
            <a:r>
              <a:rPr lang="ru-RU" sz="2400" dirty="0"/>
              <a:t>земель, </a:t>
            </a:r>
            <a:r>
              <a:rPr lang="ru-RU" sz="2400" dirty="0" err="1"/>
              <a:t>господарське</a:t>
            </a:r>
            <a:r>
              <a:rPr lang="ru-RU" sz="2400" dirty="0"/>
              <a:t> </a:t>
            </a:r>
            <a:r>
              <a:rPr lang="ru-RU" sz="2400" dirty="0" err="1"/>
              <a:t>використання</a:t>
            </a:r>
            <a:r>
              <a:rPr lang="ru-RU" sz="2400" dirty="0"/>
              <a:t> </a:t>
            </a:r>
            <a:r>
              <a:rPr lang="ru-RU" sz="2400" dirty="0" err="1"/>
              <a:t>яких</a:t>
            </a:r>
            <a:r>
              <a:rPr lang="ru-RU" sz="2400" dirty="0"/>
              <a:t> є </a:t>
            </a:r>
            <a:r>
              <a:rPr lang="ru-RU" sz="2400" dirty="0" err="1" smtClean="0"/>
              <a:t>екологічно</a:t>
            </a:r>
            <a:r>
              <a:rPr lang="ru-RU" sz="2400" dirty="0" smtClean="0"/>
              <a:t> </a:t>
            </a:r>
            <a:r>
              <a:rPr lang="ru-RU" sz="2400" dirty="0"/>
              <a:t>та </a:t>
            </a:r>
            <a:r>
              <a:rPr lang="ru-RU" sz="2400" dirty="0" err="1"/>
              <a:t>економічно</a:t>
            </a:r>
            <a:r>
              <a:rPr lang="ru-RU" sz="2400" dirty="0"/>
              <a:t> </a:t>
            </a:r>
            <a:r>
              <a:rPr lang="ru-RU" sz="2400" dirty="0" err="1"/>
              <a:t>неефективним</a:t>
            </a:r>
            <a:r>
              <a:rPr lang="ru-RU" sz="2400" dirty="0"/>
              <a:t>, а </a:t>
            </a:r>
            <a:r>
              <a:rPr lang="ru-RU" sz="2400" dirty="0" err="1"/>
              <a:t>також</a:t>
            </a:r>
            <a:r>
              <a:rPr lang="ru-RU" sz="2400" dirty="0"/>
              <a:t> </a:t>
            </a:r>
            <a:r>
              <a:rPr lang="ru-RU" sz="2400" dirty="0" err="1"/>
              <a:t>техногенно</a:t>
            </a:r>
            <a:r>
              <a:rPr lang="ru-RU" sz="2400" dirty="0"/>
              <a:t> </a:t>
            </a:r>
            <a:r>
              <a:rPr lang="ru-RU" sz="2400" dirty="0" err="1" smtClean="0"/>
              <a:t>забруднених</a:t>
            </a:r>
            <a:r>
              <a:rPr lang="ru-RU" sz="2400" dirty="0" smtClean="0"/>
              <a:t> </a:t>
            </a:r>
            <a:r>
              <a:rPr lang="ru-RU" sz="2400" dirty="0" err="1"/>
              <a:t>земельних</a:t>
            </a:r>
            <a:r>
              <a:rPr lang="ru-RU" sz="2400" dirty="0"/>
              <a:t> </a:t>
            </a:r>
            <a:r>
              <a:rPr lang="ru-RU" sz="2400" dirty="0" err="1"/>
              <a:t>ділянок</a:t>
            </a:r>
            <a:r>
              <a:rPr lang="ru-RU" sz="2400" dirty="0"/>
              <a:t>, на </a:t>
            </a:r>
            <a:r>
              <a:rPr lang="ru-RU" sz="2400" dirty="0" err="1"/>
              <a:t>яких</a:t>
            </a:r>
            <a:r>
              <a:rPr lang="ru-RU" sz="2400" dirty="0"/>
              <a:t> </a:t>
            </a:r>
            <a:r>
              <a:rPr lang="ru-RU" sz="2400" dirty="0" err="1" smtClean="0"/>
              <a:t>неможливо</a:t>
            </a:r>
            <a:r>
              <a:rPr lang="ru-RU" sz="2400" dirty="0" smtClean="0"/>
              <a:t> </a:t>
            </a:r>
            <a:r>
              <a:rPr lang="ru-RU" sz="2400" dirty="0" err="1" smtClean="0"/>
              <a:t>одержувати</a:t>
            </a:r>
            <a:r>
              <a:rPr lang="en-US" sz="2400" dirty="0" smtClean="0"/>
              <a:t> </a:t>
            </a:r>
            <a:r>
              <a:rPr lang="ru-RU" sz="2400" dirty="0" err="1" smtClean="0"/>
              <a:t>екологічно</a:t>
            </a:r>
            <a:r>
              <a:rPr lang="ru-RU" sz="2400" dirty="0" smtClean="0"/>
              <a:t> </a:t>
            </a:r>
            <a:r>
              <a:rPr lang="ru-RU" sz="2400" dirty="0" err="1"/>
              <a:t>чисту</a:t>
            </a:r>
            <a:r>
              <a:rPr lang="ru-RU" sz="2400" dirty="0"/>
              <a:t> </a:t>
            </a:r>
            <a:r>
              <a:rPr lang="ru-RU" sz="2400" dirty="0" err="1"/>
              <a:t>продукцію</a:t>
            </a:r>
            <a:r>
              <a:rPr lang="ru-RU" sz="2400" dirty="0"/>
              <a:t>, а </a:t>
            </a:r>
            <a:r>
              <a:rPr lang="ru-RU" sz="2400" dirty="0" err="1"/>
              <a:t>перебування</a:t>
            </a:r>
            <a:r>
              <a:rPr lang="ru-RU" sz="2400" dirty="0"/>
              <a:t> людей на </a:t>
            </a:r>
            <a:r>
              <a:rPr lang="ru-RU" sz="2400" dirty="0" err="1"/>
              <a:t>цих</a:t>
            </a:r>
            <a:r>
              <a:rPr lang="ru-RU" sz="2400" dirty="0"/>
              <a:t> </a:t>
            </a:r>
            <a:r>
              <a:rPr lang="ru-RU" sz="2400" dirty="0" err="1"/>
              <a:t>земельних</a:t>
            </a:r>
            <a:r>
              <a:rPr lang="ru-RU" sz="2400" dirty="0"/>
              <a:t> </a:t>
            </a:r>
            <a:r>
              <a:rPr lang="ru-RU" sz="2400" dirty="0" err="1" smtClean="0"/>
              <a:t>ділянках</a:t>
            </a:r>
            <a:r>
              <a:rPr lang="ru-RU" sz="2400" dirty="0" smtClean="0"/>
              <a:t> </a:t>
            </a:r>
            <a:r>
              <a:rPr lang="ru-RU" sz="2400" dirty="0"/>
              <a:t>є </a:t>
            </a:r>
            <a:r>
              <a:rPr lang="ru-RU" sz="2400" dirty="0" err="1"/>
              <a:t>небезпечним</a:t>
            </a:r>
            <a:r>
              <a:rPr lang="ru-RU" sz="2400" dirty="0"/>
              <a:t> для </a:t>
            </a:r>
            <a:r>
              <a:rPr lang="ru-RU" sz="2400" dirty="0" err="1"/>
              <a:t>їх</a:t>
            </a:r>
            <a:r>
              <a:rPr lang="ru-RU" sz="2400" dirty="0"/>
              <a:t> </a:t>
            </a:r>
            <a:r>
              <a:rPr lang="ru-RU" sz="2400" dirty="0" err="1" smtClean="0"/>
              <a:t>здоров'я</a:t>
            </a:r>
            <a:r>
              <a:rPr lang="ru-RU" sz="2400" dirty="0" smtClean="0"/>
              <a:t>.</a:t>
            </a:r>
            <a:endParaRPr lang="uk-UA" sz="2400" dirty="0"/>
          </a:p>
          <a:p>
            <a:pPr algn="r"/>
            <a:endParaRPr lang="uk-UA" sz="2600" b="1" dirty="0" smtClean="0"/>
          </a:p>
          <a:p>
            <a:pPr algn="r"/>
            <a:r>
              <a:rPr lang="uk-UA" sz="2600" b="1" dirty="0" smtClean="0"/>
              <a:t>(ст. 1 Закону України «Про охорону земель»).</a:t>
            </a:r>
            <a:endParaRPr lang="uk-UA" sz="2600" b="1" dirty="0"/>
          </a:p>
        </p:txBody>
      </p:sp>
    </p:spTree>
    <p:extLst>
      <p:ext uri="{BB962C8B-B14F-4D97-AF65-F5344CB8AC3E}">
        <p14:creationId xmlns:p14="http://schemas.microsoft.com/office/powerpoint/2010/main" val="18195733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404664"/>
            <a:ext cx="7776864" cy="5262979"/>
          </a:xfrm>
          <a:prstGeom prst="rect">
            <a:avLst/>
          </a:prstGeom>
        </p:spPr>
        <p:txBody>
          <a:bodyPr wrap="square">
            <a:spAutoFit/>
          </a:bodyPr>
          <a:lstStyle/>
          <a:p>
            <a:r>
              <a:rPr lang="ru-RU" sz="2400" dirty="0" smtClean="0"/>
              <a:t>     </a:t>
            </a:r>
          </a:p>
          <a:p>
            <a:r>
              <a:rPr lang="ru-RU" sz="2400" b="1" dirty="0"/>
              <a:t>	</a:t>
            </a:r>
            <a:r>
              <a:rPr lang="uk-UA" sz="2600" b="1" dirty="0" smtClean="0"/>
              <a:t>Консервація земель </a:t>
            </a:r>
            <a:r>
              <a:rPr lang="uk-UA" sz="2600" dirty="0" smtClean="0"/>
              <a:t>– </a:t>
            </a:r>
          </a:p>
          <a:p>
            <a:r>
              <a:rPr lang="uk-UA" sz="2600" dirty="0" smtClean="0"/>
              <a:t>виведення  з  господарського   обороту (сільськогосподарського  або промислового) земель на певний термін для  здійснення  заходів  щодо відновлення родючості та екологічно задовільного стану   ґрунтів,   а  також  для  встановлення  або повернення (відновлення) втраченої   екологічної  рівноваги  у конкретному регіоні.</a:t>
            </a:r>
          </a:p>
          <a:p>
            <a:endParaRPr lang="uk-UA" sz="2600" dirty="0"/>
          </a:p>
          <a:p>
            <a:pPr algn="r"/>
            <a:r>
              <a:rPr lang="uk-UA" sz="2600" b="1" dirty="0" smtClean="0"/>
              <a:t>(Загальнодержавна Програма формування національної екологічної мережі України </a:t>
            </a:r>
          </a:p>
          <a:p>
            <a:pPr algn="r"/>
            <a:r>
              <a:rPr lang="uk-UA" sz="2600" b="1" dirty="0" smtClean="0"/>
              <a:t>на 2000-2015 роки)</a:t>
            </a:r>
            <a:endParaRPr lang="uk-UA" sz="2600" b="1" dirty="0"/>
          </a:p>
        </p:txBody>
      </p:sp>
    </p:spTree>
    <p:extLst>
      <p:ext uri="{BB962C8B-B14F-4D97-AF65-F5344CB8AC3E}">
        <p14:creationId xmlns:p14="http://schemas.microsoft.com/office/powerpoint/2010/main" val="449786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404664"/>
            <a:ext cx="7776864" cy="6063198"/>
          </a:xfrm>
          <a:prstGeom prst="rect">
            <a:avLst/>
          </a:prstGeom>
        </p:spPr>
        <p:txBody>
          <a:bodyPr wrap="square">
            <a:spAutoFit/>
          </a:bodyPr>
          <a:lstStyle/>
          <a:p>
            <a:r>
              <a:rPr lang="ru-RU" sz="2400" dirty="0" smtClean="0"/>
              <a:t>     </a:t>
            </a:r>
          </a:p>
          <a:p>
            <a:r>
              <a:rPr lang="uk-UA" sz="2600" b="1" dirty="0" smtClean="0"/>
              <a:t>Консервація земель </a:t>
            </a:r>
            <a:r>
              <a:rPr lang="uk-UA" sz="2600" dirty="0" smtClean="0"/>
              <a:t>здійснюється шляхом припинення чи обмеження їх господарського використання у порядку, передбаченому законодавством, на визначений строк та залуження, заліснення або ренатуралізації.</a:t>
            </a:r>
          </a:p>
          <a:p>
            <a:endParaRPr lang="uk-UA" sz="2600" dirty="0" smtClean="0"/>
          </a:p>
          <a:p>
            <a:pPr algn="r"/>
            <a:r>
              <a:rPr lang="uk-UA" sz="2600" b="1" dirty="0" smtClean="0"/>
              <a:t>(Порядок консервації земель, затверджений </a:t>
            </a:r>
          </a:p>
          <a:p>
            <a:pPr algn="r"/>
            <a:r>
              <a:rPr lang="uk-UA" sz="2600" b="1" dirty="0" smtClean="0"/>
              <a:t>Постановою Кабінету Міністрів України</a:t>
            </a:r>
          </a:p>
          <a:p>
            <a:pPr algn="r"/>
            <a:r>
              <a:rPr lang="uk-UA" sz="2600" b="1" dirty="0" smtClean="0"/>
              <a:t>від 19 січня 2022 р. № 35)</a:t>
            </a:r>
          </a:p>
          <a:p>
            <a:pPr algn="r"/>
            <a:endParaRPr lang="uk-UA" sz="2600" b="1" dirty="0" smtClean="0"/>
          </a:p>
          <a:p>
            <a:r>
              <a:rPr lang="uk-UA" sz="2600" b="1" dirty="0" smtClean="0"/>
              <a:t>Ренатуралізація земель - </a:t>
            </a:r>
            <a:r>
              <a:rPr lang="uk-UA" sz="2600" dirty="0" smtClean="0"/>
              <a:t>трансформація деградованих, малопродуктивних і техногенно забруднених земель у природні біогеоценози.</a:t>
            </a:r>
            <a:endParaRPr lang="uk-UA" sz="2600" b="1" dirty="0" smtClean="0"/>
          </a:p>
          <a:p>
            <a:pPr algn="r"/>
            <a:endParaRPr lang="uk-UA" sz="2600" b="1" dirty="0"/>
          </a:p>
        </p:txBody>
      </p:sp>
    </p:spTree>
    <p:extLst>
      <p:ext uri="{BB962C8B-B14F-4D97-AF65-F5344CB8AC3E}">
        <p14:creationId xmlns:p14="http://schemas.microsoft.com/office/powerpoint/2010/main" val="16654238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1143000"/>
          </a:xfrm>
        </p:spPr>
        <p:txBody>
          <a:bodyPr>
            <a:normAutofit/>
          </a:bodyPr>
          <a:lstStyle/>
          <a:p>
            <a:pPr algn="ctr"/>
            <a:r>
              <a:rPr lang="uk-UA" sz="2800" b="1" dirty="0" smtClean="0">
                <a:solidFill>
                  <a:srgbClr val="C00000"/>
                </a:solidFill>
              </a:rPr>
              <a:t>Нормативні засади консервації земель</a:t>
            </a:r>
            <a:endParaRPr lang="uk-UA" sz="2800" dirty="0">
              <a:solidFill>
                <a:srgbClr val="C00000"/>
              </a:solidFill>
            </a:endParaRPr>
          </a:p>
        </p:txBody>
      </p:sp>
      <p:sp>
        <p:nvSpPr>
          <p:cNvPr id="3" name="Объект 2"/>
          <p:cNvSpPr>
            <a:spLocks noGrp="1"/>
          </p:cNvSpPr>
          <p:nvPr>
            <p:ph idx="1"/>
          </p:nvPr>
        </p:nvSpPr>
        <p:spPr>
          <a:xfrm>
            <a:off x="1043608" y="980728"/>
            <a:ext cx="7890080" cy="5688632"/>
          </a:xfrm>
        </p:spPr>
        <p:txBody>
          <a:bodyPr>
            <a:normAutofit/>
          </a:bodyPr>
          <a:lstStyle/>
          <a:p>
            <a:pPr marL="596646" indent="-514350">
              <a:buFont typeface="+mj-lt"/>
              <a:buAutoNum type="arabicPeriod"/>
            </a:pPr>
            <a:r>
              <a:rPr lang="uk-UA" sz="2400" b="1" dirty="0" smtClean="0"/>
              <a:t>Земельний </a:t>
            </a:r>
            <a:r>
              <a:rPr lang="uk-UA" sz="2400" b="1" dirty="0"/>
              <a:t>кодекс </a:t>
            </a:r>
            <a:r>
              <a:rPr lang="uk-UA" sz="2400" b="1" dirty="0" smtClean="0"/>
              <a:t>України</a:t>
            </a:r>
            <a:r>
              <a:rPr lang="uk-UA" sz="2400" dirty="0" smtClean="0"/>
              <a:t> (</a:t>
            </a:r>
            <a:r>
              <a:rPr lang="uk-UA" sz="2400" dirty="0" err="1" smtClean="0"/>
              <a:t>гл.гл</a:t>
            </a:r>
            <a:r>
              <a:rPr lang="uk-UA" sz="2400" dirty="0" smtClean="0"/>
              <a:t>. 27, 28, ст. 172).</a:t>
            </a:r>
            <a:endParaRPr lang="uk-UA" sz="2400" dirty="0"/>
          </a:p>
          <a:p>
            <a:pPr marL="596646" indent="-514350">
              <a:buFont typeface="+mj-lt"/>
              <a:buAutoNum type="arabicPeriod"/>
            </a:pPr>
            <a:r>
              <a:rPr lang="uk-UA" sz="2400" dirty="0" smtClean="0"/>
              <a:t>Закон </a:t>
            </a:r>
            <a:r>
              <a:rPr lang="uk-UA" sz="2400" dirty="0"/>
              <a:t>України від </a:t>
            </a:r>
            <a:r>
              <a:rPr lang="uk-UA" sz="2400" dirty="0" smtClean="0"/>
              <a:t>19 червня 2003  р</a:t>
            </a:r>
            <a:r>
              <a:rPr lang="uk-UA" sz="2400" dirty="0"/>
              <a:t>. </a:t>
            </a:r>
            <a:r>
              <a:rPr lang="uk-UA" sz="2400" b="1" dirty="0"/>
              <a:t>«Про </a:t>
            </a:r>
            <a:r>
              <a:rPr lang="uk-UA" sz="2400" b="1" dirty="0" smtClean="0"/>
              <a:t>охорону земель»</a:t>
            </a:r>
            <a:r>
              <a:rPr lang="uk-UA" sz="2400" dirty="0" smtClean="0"/>
              <a:t> (</a:t>
            </a:r>
            <a:r>
              <a:rPr lang="uk-UA" sz="2400" dirty="0" err="1" smtClean="0"/>
              <a:t>ст.ст</a:t>
            </a:r>
            <a:r>
              <a:rPr lang="uk-UA" sz="2400" dirty="0" smtClean="0"/>
              <a:t>. 1, 27, 45, 51).</a:t>
            </a:r>
          </a:p>
          <a:p>
            <a:pPr marL="596646" indent="-514350">
              <a:buFont typeface="+mj-lt"/>
              <a:buAutoNum type="arabicPeriod"/>
            </a:pPr>
            <a:r>
              <a:rPr lang="ru-RU" sz="2400" dirty="0" smtClean="0"/>
              <a:t>Закон </a:t>
            </a:r>
            <a:r>
              <a:rPr lang="uk-UA" sz="2400" dirty="0" smtClean="0"/>
              <a:t>України від 21 вересня 2000 р. </a:t>
            </a:r>
            <a:r>
              <a:rPr lang="uk-UA" sz="2400" b="1" dirty="0" smtClean="0"/>
              <a:t>«Про Загальнодержавну програму формування національної екологічної мережі України </a:t>
            </a:r>
            <a:r>
              <a:rPr lang="ru-RU" sz="2400" b="1" dirty="0" smtClean="0"/>
              <a:t>на </a:t>
            </a:r>
            <a:r>
              <a:rPr lang="ru-RU" sz="2400" b="1" dirty="0"/>
              <a:t>2000-2015 </a:t>
            </a:r>
            <a:r>
              <a:rPr lang="ru-RU" sz="2400" b="1" dirty="0" smtClean="0"/>
              <a:t>роки»</a:t>
            </a:r>
            <a:r>
              <a:rPr lang="ru-RU" sz="2400" dirty="0" smtClean="0"/>
              <a:t>. </a:t>
            </a:r>
            <a:endParaRPr lang="uk-UA" sz="2400" dirty="0" smtClean="0"/>
          </a:p>
          <a:p>
            <a:pPr marL="596646" indent="-514350">
              <a:buFont typeface="+mj-lt"/>
              <a:buAutoNum type="arabicPeriod"/>
            </a:pPr>
            <a:r>
              <a:rPr lang="uk-UA" sz="2400" dirty="0" smtClean="0"/>
              <a:t>Постанова Кабінету Міністрів України від 19 липня 2006 р. № 998 </a:t>
            </a:r>
            <a:r>
              <a:rPr lang="uk-UA" sz="2400" b="1" dirty="0" smtClean="0"/>
              <a:t>«</a:t>
            </a:r>
            <a:r>
              <a:rPr lang="ru-RU" sz="2400" b="1" dirty="0" smtClean="0"/>
              <a:t>Про </a:t>
            </a:r>
            <a:r>
              <a:rPr lang="uk-UA" sz="2400" b="1" dirty="0" smtClean="0"/>
              <a:t>затвердження Порядку збирання, використання, поширення інформації про опустелювання та деградацію </a:t>
            </a:r>
            <a:r>
              <a:rPr lang="ru-RU" sz="2400" b="1" dirty="0" smtClean="0"/>
              <a:t>земель».</a:t>
            </a:r>
          </a:p>
          <a:p>
            <a:pPr marL="596646" indent="-514350">
              <a:buFont typeface="+mj-lt"/>
              <a:buAutoNum type="arabicPeriod"/>
            </a:pPr>
            <a:r>
              <a:rPr lang="uk-UA" sz="2400" dirty="0"/>
              <a:t>Постанова Кабінету Міністрів України від 19 </a:t>
            </a:r>
            <a:r>
              <a:rPr lang="uk-UA" sz="2400" dirty="0" smtClean="0"/>
              <a:t>січня 2022 </a:t>
            </a:r>
            <a:r>
              <a:rPr lang="uk-UA" sz="2400" dirty="0"/>
              <a:t>р. № </a:t>
            </a:r>
            <a:r>
              <a:rPr lang="uk-UA" sz="2400" dirty="0" smtClean="0"/>
              <a:t>35 </a:t>
            </a:r>
            <a:r>
              <a:rPr lang="uk-UA" sz="2400" b="1" dirty="0"/>
              <a:t>«Про затвердження Порядку </a:t>
            </a:r>
            <a:r>
              <a:rPr lang="uk-UA" sz="2400" b="1" dirty="0" smtClean="0"/>
              <a:t>консервації земель</a:t>
            </a:r>
            <a:r>
              <a:rPr lang="uk-UA" sz="2400" b="1" dirty="0"/>
              <a:t>».</a:t>
            </a:r>
          </a:p>
          <a:p>
            <a:pPr marL="596646" indent="-514350">
              <a:buFont typeface="+mj-lt"/>
              <a:buAutoNum type="arabicPeriod"/>
            </a:pPr>
            <a:endParaRPr lang="uk-UA" sz="2400" b="1" dirty="0"/>
          </a:p>
        </p:txBody>
      </p:sp>
    </p:spTree>
    <p:extLst>
      <p:ext uri="{BB962C8B-B14F-4D97-AF65-F5344CB8AC3E}">
        <p14:creationId xmlns:p14="http://schemas.microsoft.com/office/powerpoint/2010/main" val="37717444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1143000"/>
          </a:xfrm>
        </p:spPr>
        <p:txBody>
          <a:bodyPr>
            <a:normAutofit/>
          </a:bodyPr>
          <a:lstStyle/>
          <a:p>
            <a:pPr algn="ctr"/>
            <a:r>
              <a:rPr lang="uk-UA" sz="3600" b="1" dirty="0" smtClean="0"/>
              <a:t>Об'єкти консервації земель</a:t>
            </a:r>
            <a:endParaRPr lang="uk-UA" sz="3600" dirty="0"/>
          </a:p>
        </p:txBody>
      </p:sp>
      <p:sp>
        <p:nvSpPr>
          <p:cNvPr id="3" name="Объект 2"/>
          <p:cNvSpPr>
            <a:spLocks noGrp="1"/>
          </p:cNvSpPr>
          <p:nvPr>
            <p:ph idx="1"/>
          </p:nvPr>
        </p:nvSpPr>
        <p:spPr>
          <a:xfrm>
            <a:off x="1043608" y="1412776"/>
            <a:ext cx="7890080" cy="5688632"/>
          </a:xfrm>
        </p:spPr>
        <p:txBody>
          <a:bodyPr>
            <a:normAutofit/>
          </a:bodyPr>
          <a:lstStyle/>
          <a:p>
            <a:pPr marL="539496" indent="-457200">
              <a:buClrTx/>
              <a:buAutoNum type="arabicPeriod"/>
            </a:pPr>
            <a:r>
              <a:rPr lang="uk-UA" sz="2800" b="1" dirty="0" smtClean="0"/>
              <a:t>Техногенно забруднені землі сільськогосподарського призначення.</a:t>
            </a:r>
          </a:p>
          <a:p>
            <a:pPr marL="539496" indent="-457200">
              <a:buClrTx/>
              <a:buAutoNum type="arabicPeriod"/>
            </a:pPr>
            <a:endParaRPr lang="uk-UA" sz="2800" b="1" dirty="0" smtClean="0"/>
          </a:p>
          <a:p>
            <a:pPr marL="539496" indent="-457200">
              <a:buClrTx/>
              <a:buAutoNum type="arabicPeriod"/>
            </a:pPr>
            <a:r>
              <a:rPr lang="uk-UA" sz="2800" b="1" dirty="0" smtClean="0"/>
              <a:t>Деградовані землі.</a:t>
            </a:r>
          </a:p>
          <a:p>
            <a:pPr marL="539496" indent="-457200">
              <a:buClrTx/>
              <a:buAutoNum type="arabicPeriod"/>
            </a:pPr>
            <a:endParaRPr lang="uk-UA" sz="2800" b="1" dirty="0" smtClean="0"/>
          </a:p>
          <a:p>
            <a:pPr marL="539496" indent="-457200">
              <a:buClrTx/>
              <a:buAutoNum type="arabicPeriod"/>
            </a:pPr>
            <a:r>
              <a:rPr lang="uk-UA" sz="2800" b="1" dirty="0" smtClean="0"/>
              <a:t>Малопродуктивні землі сільськогосподарського призначення.</a:t>
            </a:r>
          </a:p>
          <a:p>
            <a:pPr marL="539496" indent="-457200">
              <a:buAutoNum type="arabicPeriod"/>
            </a:pPr>
            <a:endParaRPr lang="uk-UA" sz="2000" dirty="0"/>
          </a:p>
        </p:txBody>
      </p:sp>
    </p:spTree>
    <p:extLst>
      <p:ext uri="{BB962C8B-B14F-4D97-AF65-F5344CB8AC3E}">
        <p14:creationId xmlns:p14="http://schemas.microsoft.com/office/powerpoint/2010/main" val="32289811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1143000"/>
          </a:xfrm>
        </p:spPr>
        <p:txBody>
          <a:bodyPr>
            <a:normAutofit/>
          </a:bodyPr>
          <a:lstStyle/>
          <a:p>
            <a:pPr algn="r"/>
            <a:r>
              <a:rPr lang="uk-UA" sz="2800" b="1" dirty="0" smtClean="0"/>
              <a:t>Зняття та перенесення родючого шару ґрунту</a:t>
            </a:r>
            <a:br>
              <a:rPr lang="uk-UA" sz="2800" b="1" dirty="0" smtClean="0"/>
            </a:br>
            <a:r>
              <a:rPr lang="uk-UA" sz="2200" b="1" dirty="0" smtClean="0">
                <a:solidFill>
                  <a:srgbClr val="002060"/>
                </a:solidFill>
              </a:rPr>
              <a:t>(слайд 1)</a:t>
            </a:r>
            <a:endParaRPr lang="uk-UA" sz="2200" dirty="0">
              <a:solidFill>
                <a:srgbClr val="002060"/>
              </a:solidFill>
            </a:endParaRPr>
          </a:p>
        </p:txBody>
      </p:sp>
      <p:sp>
        <p:nvSpPr>
          <p:cNvPr id="3" name="Объект 2"/>
          <p:cNvSpPr>
            <a:spLocks noGrp="1"/>
          </p:cNvSpPr>
          <p:nvPr>
            <p:ph idx="1"/>
          </p:nvPr>
        </p:nvSpPr>
        <p:spPr>
          <a:xfrm>
            <a:off x="1043608" y="980728"/>
            <a:ext cx="7890080" cy="5688632"/>
          </a:xfrm>
        </p:spPr>
        <p:txBody>
          <a:bodyPr>
            <a:normAutofit/>
          </a:bodyPr>
          <a:lstStyle/>
          <a:p>
            <a:pPr marL="539496" indent="-457200">
              <a:buClrTx/>
              <a:buAutoNum type="arabicPeriod"/>
            </a:pPr>
            <a:r>
              <a:rPr lang="uk-UA" sz="2200" b="1" dirty="0" smtClean="0">
                <a:solidFill>
                  <a:srgbClr val="FF0000"/>
                </a:solidFill>
              </a:rPr>
              <a:t>Земельний кодекс України </a:t>
            </a:r>
            <a:r>
              <a:rPr lang="uk-UA" sz="2200" b="1" dirty="0" smtClean="0"/>
              <a:t>(ст.ст. 15-2, 143, 166, 168, 211).</a:t>
            </a:r>
          </a:p>
          <a:p>
            <a:pPr marL="539496" indent="-457200">
              <a:buClrTx/>
              <a:buAutoNum type="arabicPeriod"/>
            </a:pPr>
            <a:r>
              <a:rPr lang="uk-UA" sz="2200" b="1" dirty="0" smtClean="0"/>
              <a:t>Закон України від 19 червня 2003 р.  </a:t>
            </a:r>
            <a:r>
              <a:rPr lang="uk-UA" sz="2200" b="1" dirty="0" smtClean="0">
                <a:solidFill>
                  <a:srgbClr val="FF0000"/>
                </a:solidFill>
              </a:rPr>
              <a:t>«Про охорону земель»</a:t>
            </a:r>
            <a:r>
              <a:rPr lang="uk-UA" sz="2200" b="1" dirty="0" smtClean="0"/>
              <a:t> (ст.ст. 18-1, 46, 48, 52, 53).</a:t>
            </a:r>
          </a:p>
          <a:p>
            <a:pPr marL="539496" indent="-457200">
              <a:buClrTx/>
              <a:buAutoNum type="arabicPeriod"/>
            </a:pPr>
            <a:r>
              <a:rPr lang="ru-RU" sz="2200" b="1" dirty="0"/>
              <a:t>Закон </a:t>
            </a:r>
            <a:r>
              <a:rPr lang="ru-RU" sz="2200" b="1" dirty="0" err="1"/>
              <a:t>України</a:t>
            </a:r>
            <a:r>
              <a:rPr lang="ru-RU" sz="2200" b="1" dirty="0"/>
              <a:t> </a:t>
            </a:r>
            <a:r>
              <a:rPr lang="ru-RU" sz="2200" b="1" dirty="0" err="1"/>
              <a:t>від</a:t>
            </a:r>
            <a:r>
              <a:rPr lang="ru-RU" sz="2200" b="1" dirty="0"/>
              <a:t> 19 </a:t>
            </a:r>
            <a:r>
              <a:rPr lang="ru-RU" sz="2200" b="1" dirty="0" err="1"/>
              <a:t>червня</a:t>
            </a:r>
            <a:r>
              <a:rPr lang="ru-RU" sz="2200" b="1" dirty="0"/>
              <a:t> 2003 р.  </a:t>
            </a:r>
            <a:r>
              <a:rPr lang="ru-RU" sz="2200" b="1" dirty="0">
                <a:solidFill>
                  <a:srgbClr val="FF0000"/>
                </a:solidFill>
              </a:rPr>
              <a:t>«</a:t>
            </a:r>
            <a:r>
              <a:rPr lang="ru-RU" sz="2200" b="1" dirty="0" smtClean="0">
                <a:solidFill>
                  <a:srgbClr val="FF0000"/>
                </a:solidFill>
              </a:rPr>
              <a:t>Про </a:t>
            </a:r>
            <a:r>
              <a:rPr lang="ru-RU" sz="2200" b="1" dirty="0" err="1" smtClean="0">
                <a:solidFill>
                  <a:srgbClr val="FF0000"/>
                </a:solidFill>
              </a:rPr>
              <a:t>державни</a:t>
            </a:r>
            <a:r>
              <a:rPr lang="ru-RU" sz="2200" b="1" dirty="0" smtClean="0">
                <a:solidFill>
                  <a:srgbClr val="FF0000"/>
                </a:solidFill>
              </a:rPr>
              <a:t>	й контроль за </a:t>
            </a:r>
            <a:r>
              <a:rPr lang="ru-RU" sz="2200" b="1" dirty="0" err="1" smtClean="0">
                <a:solidFill>
                  <a:srgbClr val="FF0000"/>
                </a:solidFill>
              </a:rPr>
              <a:t>використанням</a:t>
            </a:r>
            <a:r>
              <a:rPr lang="ru-RU" sz="2200" b="1" dirty="0" smtClean="0">
                <a:solidFill>
                  <a:srgbClr val="FF0000"/>
                </a:solidFill>
              </a:rPr>
              <a:t> та </a:t>
            </a:r>
            <a:r>
              <a:rPr lang="ru-RU" sz="2200" b="1" dirty="0" err="1" smtClean="0">
                <a:solidFill>
                  <a:srgbClr val="FF0000"/>
                </a:solidFill>
              </a:rPr>
              <a:t>охороною</a:t>
            </a:r>
            <a:r>
              <a:rPr lang="ru-RU" sz="2200" b="1" dirty="0" smtClean="0">
                <a:solidFill>
                  <a:srgbClr val="FF0000"/>
                </a:solidFill>
              </a:rPr>
              <a:t> </a:t>
            </a:r>
            <a:r>
              <a:rPr lang="ru-RU" sz="2200" b="1" dirty="0">
                <a:solidFill>
                  <a:srgbClr val="FF0000"/>
                </a:solidFill>
              </a:rPr>
              <a:t>земель» </a:t>
            </a:r>
            <a:r>
              <a:rPr lang="ru-RU" sz="2200" b="1" dirty="0" smtClean="0"/>
              <a:t>(п. «</a:t>
            </a:r>
            <a:r>
              <a:rPr lang="ru-RU" sz="2200" b="1" dirty="0"/>
              <a:t>г» ч. 1 ст. </a:t>
            </a:r>
            <a:r>
              <a:rPr lang="ru-RU" sz="2200" b="1" dirty="0" smtClean="0"/>
              <a:t>6).</a:t>
            </a:r>
          </a:p>
          <a:p>
            <a:pPr marL="539496" indent="-457200">
              <a:buClrTx/>
              <a:buAutoNum type="arabicPeriod"/>
            </a:pPr>
            <a:r>
              <a:rPr lang="ru-RU" sz="2200" b="1" strike="sngStrike" dirty="0" smtClean="0"/>
              <a:t>Наказ Державного </a:t>
            </a:r>
            <a:r>
              <a:rPr lang="ru-RU" sz="2200" b="1" strike="sngStrike" dirty="0" err="1" smtClean="0"/>
              <a:t>комітету</a:t>
            </a:r>
            <a:r>
              <a:rPr lang="ru-RU" sz="2200" b="1" strike="sngStrike" dirty="0" smtClean="0"/>
              <a:t> </a:t>
            </a:r>
            <a:r>
              <a:rPr lang="ru-RU" sz="2200" b="1" strike="sngStrike" dirty="0" err="1" smtClean="0"/>
              <a:t>України</a:t>
            </a:r>
            <a:r>
              <a:rPr lang="ru-RU" sz="2200" b="1" strike="sngStrike" dirty="0" smtClean="0"/>
              <a:t> по </a:t>
            </a:r>
            <a:r>
              <a:rPr lang="ru-RU" sz="2200" b="1" strike="sngStrike" dirty="0" err="1" smtClean="0"/>
              <a:t>земельних</a:t>
            </a:r>
            <a:r>
              <a:rPr lang="ru-RU" sz="2200" b="1" strike="sngStrike" dirty="0" smtClean="0"/>
              <a:t> ресурсах </a:t>
            </a:r>
            <a:r>
              <a:rPr lang="ru-RU" sz="2200" b="1" strike="sngStrike" dirty="0" err="1" smtClean="0"/>
              <a:t>від</a:t>
            </a:r>
            <a:r>
              <a:rPr lang="ru-RU" sz="2200" b="1" strike="sngStrike" dirty="0" smtClean="0"/>
              <a:t> 4 </a:t>
            </a:r>
            <a:r>
              <a:rPr lang="ru-RU" sz="2200" b="1" strike="sngStrike" dirty="0" err="1" smtClean="0"/>
              <a:t>січня</a:t>
            </a:r>
            <a:r>
              <a:rPr lang="ru-RU" sz="2200" b="1" strike="sngStrike" dirty="0" smtClean="0"/>
              <a:t> 2005 р. № 1 </a:t>
            </a:r>
            <a:r>
              <a:rPr lang="ru-RU" sz="2200" b="1" strike="sngStrike" dirty="0" smtClean="0">
                <a:solidFill>
                  <a:srgbClr val="FF0000"/>
                </a:solidFill>
              </a:rPr>
              <a:t>«Про </a:t>
            </a:r>
            <a:r>
              <a:rPr lang="ru-RU" sz="2200" b="1" strike="sngStrike" dirty="0" err="1">
                <a:solidFill>
                  <a:srgbClr val="FF0000"/>
                </a:solidFill>
              </a:rPr>
              <a:t>затвердження</a:t>
            </a:r>
            <a:r>
              <a:rPr lang="ru-RU" sz="2200" b="1" strike="sngStrike" dirty="0">
                <a:solidFill>
                  <a:srgbClr val="FF0000"/>
                </a:solidFill>
              </a:rPr>
              <a:t> Порядку </a:t>
            </a:r>
            <a:r>
              <a:rPr lang="ru-RU" sz="2200" b="1" strike="sngStrike" dirty="0" err="1">
                <a:solidFill>
                  <a:srgbClr val="FF0000"/>
                </a:solidFill>
              </a:rPr>
              <a:t>видачі</a:t>
            </a:r>
            <a:r>
              <a:rPr lang="ru-RU" sz="2200" b="1" strike="sngStrike" dirty="0">
                <a:solidFill>
                  <a:srgbClr val="FF0000"/>
                </a:solidFill>
              </a:rPr>
              <a:t> та </a:t>
            </a:r>
            <a:r>
              <a:rPr lang="ru-RU" sz="2200" b="1" strike="sngStrike" dirty="0" err="1">
                <a:solidFill>
                  <a:srgbClr val="FF0000"/>
                </a:solidFill>
              </a:rPr>
              <a:t>анулювання</a:t>
            </a:r>
            <a:r>
              <a:rPr lang="ru-RU" sz="2200" b="1" strike="sngStrike" dirty="0">
                <a:solidFill>
                  <a:srgbClr val="FF0000"/>
                </a:solidFill>
              </a:rPr>
              <a:t> </a:t>
            </a:r>
            <a:r>
              <a:rPr lang="ru-RU" sz="2200" b="1" strike="sngStrike" dirty="0" err="1" smtClean="0">
                <a:solidFill>
                  <a:srgbClr val="FF0000"/>
                </a:solidFill>
              </a:rPr>
              <a:t>спеціальних</a:t>
            </a:r>
            <a:r>
              <a:rPr lang="ru-RU" sz="2200" b="1" strike="sngStrike" dirty="0" smtClean="0">
                <a:solidFill>
                  <a:srgbClr val="FF0000"/>
                </a:solidFill>
              </a:rPr>
              <a:t> </a:t>
            </a:r>
            <a:r>
              <a:rPr lang="ru-RU" sz="2200" b="1" strike="sngStrike" dirty="0" err="1">
                <a:solidFill>
                  <a:srgbClr val="FF0000"/>
                </a:solidFill>
              </a:rPr>
              <a:t>дозволів</a:t>
            </a:r>
            <a:r>
              <a:rPr lang="ru-RU" sz="2200" b="1" strike="sngStrike" dirty="0">
                <a:solidFill>
                  <a:srgbClr val="FF0000"/>
                </a:solidFill>
              </a:rPr>
              <a:t> на </a:t>
            </a:r>
            <a:r>
              <a:rPr lang="ru-RU" sz="2200" b="1" strike="sngStrike" dirty="0" err="1">
                <a:solidFill>
                  <a:srgbClr val="FF0000"/>
                </a:solidFill>
              </a:rPr>
              <a:t>зняття</a:t>
            </a:r>
            <a:r>
              <a:rPr lang="ru-RU" sz="2200" b="1" strike="sngStrike" dirty="0">
                <a:solidFill>
                  <a:srgbClr val="FF0000"/>
                </a:solidFill>
              </a:rPr>
              <a:t> та </a:t>
            </a:r>
            <a:r>
              <a:rPr lang="ru-RU" sz="2200" b="1" strike="sngStrike" dirty="0" err="1">
                <a:solidFill>
                  <a:srgbClr val="FF0000"/>
                </a:solidFill>
              </a:rPr>
              <a:t>перенесення</a:t>
            </a:r>
            <a:r>
              <a:rPr lang="ru-RU" sz="2200" b="1" strike="sngStrike" dirty="0">
                <a:solidFill>
                  <a:srgbClr val="FF0000"/>
                </a:solidFill>
              </a:rPr>
              <a:t> </a:t>
            </a:r>
            <a:r>
              <a:rPr lang="ru-RU" sz="2200" b="1" strike="sngStrike" dirty="0" err="1" smtClean="0">
                <a:solidFill>
                  <a:srgbClr val="FF0000"/>
                </a:solidFill>
              </a:rPr>
              <a:t>ґрунтового</a:t>
            </a:r>
            <a:r>
              <a:rPr lang="ru-RU" sz="2200" b="1" strike="sngStrike" dirty="0" smtClean="0">
                <a:solidFill>
                  <a:srgbClr val="FF0000"/>
                </a:solidFill>
              </a:rPr>
              <a:t> </a:t>
            </a:r>
            <a:r>
              <a:rPr lang="ru-RU" sz="2200" b="1" strike="sngStrike" dirty="0" err="1">
                <a:solidFill>
                  <a:srgbClr val="FF0000"/>
                </a:solidFill>
              </a:rPr>
              <a:t>покриву</a:t>
            </a:r>
            <a:r>
              <a:rPr lang="ru-RU" sz="2200" b="1" strike="sngStrike" dirty="0">
                <a:solidFill>
                  <a:srgbClr val="FF0000"/>
                </a:solidFill>
              </a:rPr>
              <a:t> (</a:t>
            </a:r>
            <a:r>
              <a:rPr lang="ru-RU" sz="2200" b="1" strike="sngStrike" dirty="0" err="1">
                <a:solidFill>
                  <a:srgbClr val="FF0000"/>
                </a:solidFill>
              </a:rPr>
              <a:t>родючого</a:t>
            </a:r>
            <a:r>
              <a:rPr lang="ru-RU" sz="2200" b="1" strike="sngStrike" dirty="0">
                <a:solidFill>
                  <a:srgbClr val="FF0000"/>
                </a:solidFill>
              </a:rPr>
              <a:t> шару </a:t>
            </a:r>
            <a:r>
              <a:rPr lang="ru-RU" sz="2200" b="1" strike="sngStrike" dirty="0" err="1">
                <a:solidFill>
                  <a:srgbClr val="FF0000"/>
                </a:solidFill>
              </a:rPr>
              <a:t>ґрунту</a:t>
            </a:r>
            <a:r>
              <a:rPr lang="ru-RU" sz="2200" b="1" strike="sngStrike" dirty="0">
                <a:solidFill>
                  <a:srgbClr val="FF0000"/>
                </a:solidFill>
              </a:rPr>
              <a:t>) </a:t>
            </a:r>
            <a:r>
              <a:rPr lang="ru-RU" sz="2200" b="1" strike="sngStrike" dirty="0" err="1" smtClean="0">
                <a:solidFill>
                  <a:srgbClr val="FF0000"/>
                </a:solidFill>
              </a:rPr>
              <a:t>земельних</a:t>
            </a:r>
            <a:r>
              <a:rPr lang="ru-RU" sz="2200" b="1" strike="sngStrike" dirty="0" smtClean="0">
                <a:solidFill>
                  <a:srgbClr val="FF0000"/>
                </a:solidFill>
              </a:rPr>
              <a:t> </a:t>
            </a:r>
            <a:r>
              <a:rPr lang="ru-RU" sz="2200" b="1" strike="sngStrike" dirty="0" err="1" smtClean="0">
                <a:solidFill>
                  <a:srgbClr val="FF0000"/>
                </a:solidFill>
              </a:rPr>
              <a:t>ділянок</a:t>
            </a:r>
            <a:r>
              <a:rPr lang="ru-RU" sz="2200" b="1" strike="sngStrike" dirty="0" smtClean="0">
                <a:solidFill>
                  <a:srgbClr val="FF0000"/>
                </a:solidFill>
              </a:rPr>
              <a:t>». </a:t>
            </a:r>
            <a:endParaRPr lang="uk-UA" sz="2200" strike="sngStrike" dirty="0">
              <a:solidFill>
                <a:srgbClr val="FF0000"/>
              </a:solidFill>
            </a:endParaRPr>
          </a:p>
          <a:p>
            <a:pPr marL="82296" indent="0">
              <a:buClrTx/>
              <a:buNone/>
            </a:pPr>
            <a:endParaRPr lang="uk-UA" sz="2200" b="1" dirty="0"/>
          </a:p>
        </p:txBody>
      </p:sp>
    </p:spTree>
    <p:extLst>
      <p:ext uri="{BB962C8B-B14F-4D97-AF65-F5344CB8AC3E}">
        <p14:creationId xmlns:p14="http://schemas.microsoft.com/office/powerpoint/2010/main" val="23421057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1143000"/>
          </a:xfrm>
        </p:spPr>
        <p:txBody>
          <a:bodyPr>
            <a:normAutofit/>
          </a:bodyPr>
          <a:lstStyle/>
          <a:p>
            <a:pPr algn="r"/>
            <a:r>
              <a:rPr lang="uk-UA" sz="2800" b="1" dirty="0" smtClean="0"/>
              <a:t>Зняття та перенесення родючого шару ґрунту</a:t>
            </a:r>
            <a:br>
              <a:rPr lang="uk-UA" sz="2800" b="1" dirty="0" smtClean="0"/>
            </a:br>
            <a:r>
              <a:rPr lang="uk-UA" sz="2800" b="1" dirty="0">
                <a:solidFill>
                  <a:srgbClr val="002060"/>
                </a:solidFill>
              </a:rPr>
              <a:t>(слайд </a:t>
            </a:r>
            <a:r>
              <a:rPr lang="uk-UA" sz="2800" b="1" dirty="0" smtClean="0">
                <a:solidFill>
                  <a:srgbClr val="002060"/>
                </a:solidFill>
              </a:rPr>
              <a:t>2)</a:t>
            </a:r>
            <a:endParaRPr lang="uk-UA" sz="2800" dirty="0"/>
          </a:p>
        </p:txBody>
      </p:sp>
      <p:sp>
        <p:nvSpPr>
          <p:cNvPr id="3" name="Объект 2"/>
          <p:cNvSpPr>
            <a:spLocks noGrp="1"/>
          </p:cNvSpPr>
          <p:nvPr>
            <p:ph idx="1"/>
          </p:nvPr>
        </p:nvSpPr>
        <p:spPr>
          <a:xfrm>
            <a:off x="1259632" y="1268760"/>
            <a:ext cx="7704856" cy="5688632"/>
          </a:xfrm>
        </p:spPr>
        <p:txBody>
          <a:bodyPr>
            <a:normAutofit/>
          </a:bodyPr>
          <a:lstStyle/>
          <a:p>
            <a:pPr marL="82296" indent="0">
              <a:buClrTx/>
              <a:buNone/>
            </a:pPr>
            <a:r>
              <a:rPr lang="ru-RU" sz="2000" b="1" dirty="0" err="1" smtClean="0"/>
              <a:t>Дозвіл</a:t>
            </a:r>
            <a:r>
              <a:rPr lang="ru-RU" sz="2000" b="1" dirty="0" smtClean="0"/>
              <a:t> на </a:t>
            </a:r>
            <a:r>
              <a:rPr lang="ru-RU" sz="2000" b="1" dirty="0" err="1" smtClean="0"/>
              <a:t>проведення</a:t>
            </a:r>
            <a:r>
              <a:rPr lang="ru-RU" sz="2000" b="1" dirty="0" smtClean="0"/>
              <a:t> </a:t>
            </a:r>
            <a:r>
              <a:rPr lang="ru-RU" sz="2000" b="1" dirty="0" err="1" smtClean="0"/>
              <a:t>будівельних</a:t>
            </a:r>
            <a:r>
              <a:rPr lang="ru-RU" sz="2000" b="1" dirty="0" smtClean="0"/>
              <a:t> </a:t>
            </a:r>
            <a:r>
              <a:rPr lang="ru-RU" sz="2000" b="1" dirty="0" err="1" smtClean="0"/>
              <a:t>робіт</a:t>
            </a:r>
            <a:r>
              <a:rPr lang="ru-RU" sz="2000" b="1" dirty="0" smtClean="0"/>
              <a:t>, </a:t>
            </a:r>
            <a:r>
              <a:rPr lang="ru-RU" sz="2000" b="1" dirty="0" err="1" smtClean="0"/>
              <a:t>виданий</a:t>
            </a:r>
            <a:r>
              <a:rPr lang="ru-RU" sz="2000" b="1" dirty="0" smtClean="0"/>
              <a:t> органами </a:t>
            </a:r>
            <a:r>
              <a:rPr lang="ru-RU" sz="2000" b="1" dirty="0" err="1" smtClean="0">
                <a:solidFill>
                  <a:srgbClr val="C00000"/>
                </a:solidFill>
              </a:rPr>
              <a:t>Державної</a:t>
            </a:r>
            <a:r>
              <a:rPr lang="ru-RU" sz="2000" b="1" dirty="0" smtClean="0">
                <a:solidFill>
                  <a:srgbClr val="C00000"/>
                </a:solidFill>
              </a:rPr>
              <a:t> </a:t>
            </a:r>
            <a:r>
              <a:rPr lang="ru-RU" sz="2000" b="1" dirty="0" err="1" smtClean="0">
                <a:solidFill>
                  <a:srgbClr val="C00000"/>
                </a:solidFill>
              </a:rPr>
              <a:t>архітектурно-будівельної</a:t>
            </a:r>
            <a:r>
              <a:rPr lang="ru-RU" sz="2000" b="1" dirty="0" smtClean="0">
                <a:solidFill>
                  <a:srgbClr val="C00000"/>
                </a:solidFill>
              </a:rPr>
              <a:t> </a:t>
            </a:r>
            <a:r>
              <a:rPr lang="ru-RU" sz="2000" b="1" dirty="0" err="1" smtClean="0">
                <a:solidFill>
                  <a:srgbClr val="C00000"/>
                </a:solidFill>
              </a:rPr>
              <a:t>інспекції</a:t>
            </a:r>
            <a:r>
              <a:rPr lang="ru-RU" sz="2000" b="1" dirty="0" smtClean="0">
                <a:solidFill>
                  <a:srgbClr val="C00000"/>
                </a:solidFill>
              </a:rPr>
              <a:t> </a:t>
            </a:r>
            <a:r>
              <a:rPr lang="ru-RU" sz="2000" b="1" dirty="0" err="1" smtClean="0">
                <a:solidFill>
                  <a:srgbClr val="C00000"/>
                </a:solidFill>
              </a:rPr>
              <a:t>України</a:t>
            </a:r>
            <a:r>
              <a:rPr lang="ru-RU" sz="2000" b="1" dirty="0" smtClean="0"/>
              <a:t>, не є </a:t>
            </a:r>
            <a:r>
              <a:rPr lang="ru-RU" sz="2000" b="1" dirty="0" err="1" smtClean="0"/>
              <a:t>підставою</a:t>
            </a:r>
            <a:r>
              <a:rPr lang="ru-RU" sz="2000" b="1" dirty="0" smtClean="0"/>
              <a:t> для </a:t>
            </a:r>
            <a:r>
              <a:rPr lang="ru-RU" sz="2000" b="1" dirty="0" err="1" smtClean="0"/>
              <a:t>зняття</a:t>
            </a:r>
            <a:r>
              <a:rPr lang="ru-RU" sz="2000" b="1" dirty="0" smtClean="0"/>
              <a:t> </a:t>
            </a:r>
            <a:r>
              <a:rPr lang="ru-RU" sz="2000" b="1" dirty="0" err="1" smtClean="0"/>
              <a:t>поверхневого</a:t>
            </a:r>
            <a:r>
              <a:rPr lang="ru-RU" sz="2000" b="1" dirty="0" smtClean="0"/>
              <a:t> </a:t>
            </a:r>
            <a:r>
              <a:rPr lang="ru-RU" sz="2000" b="1" dirty="0" err="1" smtClean="0"/>
              <a:t>родючого</a:t>
            </a:r>
            <a:r>
              <a:rPr lang="ru-RU" sz="2000" b="1" dirty="0" smtClean="0"/>
              <a:t> грунтового </a:t>
            </a:r>
            <a:r>
              <a:rPr lang="ru-RU" sz="2000" b="1" dirty="0" err="1" smtClean="0"/>
              <a:t>покриву</a:t>
            </a:r>
            <a:r>
              <a:rPr lang="ru-RU" sz="2000" b="1" dirty="0" smtClean="0"/>
              <a:t>.</a:t>
            </a:r>
          </a:p>
          <a:p>
            <a:pPr>
              <a:buClrTx/>
              <a:buFont typeface="Wingdings" panose="05000000000000000000" pitchFamily="2" charset="2"/>
              <a:buChar char="Ø"/>
            </a:pPr>
            <a:endParaRPr lang="ru-RU" sz="2000" b="1" dirty="0" smtClean="0"/>
          </a:p>
          <a:p>
            <a:pPr>
              <a:buClrTx/>
              <a:buFont typeface="Wingdings" panose="05000000000000000000" pitchFamily="2" charset="2"/>
              <a:buChar char="Ø"/>
            </a:pPr>
            <a:r>
              <a:rPr lang="ru-RU" sz="2000" b="1" dirty="0" smtClean="0"/>
              <a:t>Постанова </a:t>
            </a:r>
            <a:r>
              <a:rPr lang="ru-RU" sz="2000" b="1" dirty="0" err="1" smtClean="0"/>
              <a:t>Кабінету</a:t>
            </a:r>
            <a:r>
              <a:rPr lang="ru-RU" sz="2000" b="1" dirty="0" smtClean="0"/>
              <a:t> </a:t>
            </a:r>
            <a:r>
              <a:rPr lang="ru-RU" sz="2000" b="1" dirty="0" err="1" smtClean="0"/>
              <a:t>Міністрів</a:t>
            </a:r>
            <a:r>
              <a:rPr lang="ru-RU" sz="2000" b="1" dirty="0" smtClean="0"/>
              <a:t> </a:t>
            </a:r>
            <a:r>
              <a:rPr lang="ru-RU" sz="2000" b="1" dirty="0" err="1" smtClean="0"/>
              <a:t>України</a:t>
            </a:r>
            <a:r>
              <a:rPr lang="ru-RU" sz="2000" b="1" dirty="0" smtClean="0"/>
              <a:t> </a:t>
            </a:r>
            <a:r>
              <a:rPr lang="uk-UA" sz="2000" b="1" dirty="0" smtClean="0"/>
              <a:t>від </a:t>
            </a:r>
            <a:r>
              <a:rPr lang="uk-UA" sz="2000" b="1" dirty="0"/>
              <a:t>25 липня 2007 р. </a:t>
            </a:r>
            <a:r>
              <a:rPr lang="uk-UA" sz="2000" b="1" dirty="0" smtClean="0"/>
              <a:t>      № 963 </a:t>
            </a:r>
            <a:r>
              <a:rPr lang="uk-UA" sz="2000" b="1" dirty="0">
                <a:solidFill>
                  <a:srgbClr val="C00000"/>
                </a:solidFill>
              </a:rPr>
              <a:t>«Про затвердження Методики визначення розміру шкоди, заподіяної внаслідок самовільного зайняття земельних ділянок, використання земельних ділянок не за цільовим призначенням, псування земель, порушення режиму, нормативів і правил їх використання».</a:t>
            </a:r>
            <a:endParaRPr lang="uk-UA" sz="2000" b="1" dirty="0" smtClean="0">
              <a:solidFill>
                <a:srgbClr val="C00000"/>
              </a:solidFill>
            </a:endParaRPr>
          </a:p>
          <a:p>
            <a:pPr>
              <a:buClrTx/>
              <a:buFont typeface="Wingdings" panose="05000000000000000000" pitchFamily="2" charset="2"/>
              <a:buChar char="Ø"/>
            </a:pPr>
            <a:r>
              <a:rPr lang="uk-UA" sz="2000" b="1" dirty="0" smtClean="0"/>
              <a:t>Земельний кодекс України (ст. 211).</a:t>
            </a:r>
            <a:endParaRPr lang="uk-UA" sz="2000" b="1" dirty="0"/>
          </a:p>
          <a:p>
            <a:pPr>
              <a:buClrTx/>
              <a:buFont typeface="Wingdings" panose="05000000000000000000" pitchFamily="2" charset="2"/>
              <a:buChar char="Ø"/>
            </a:pPr>
            <a:r>
              <a:rPr lang="uk-UA" sz="2000" b="1" dirty="0" smtClean="0"/>
              <a:t>Кодекс України про адміністративні правопорушення (ст. 53-3).</a:t>
            </a:r>
          </a:p>
          <a:p>
            <a:pPr>
              <a:buClrTx/>
              <a:buFont typeface="Wingdings" panose="05000000000000000000" pitchFamily="2" charset="2"/>
              <a:buChar char="Ø"/>
            </a:pPr>
            <a:r>
              <a:rPr lang="uk-UA" sz="2000" b="1" dirty="0" smtClean="0"/>
              <a:t>Кримінальний кодекс України (ст. 239-1).</a:t>
            </a:r>
          </a:p>
        </p:txBody>
      </p:sp>
    </p:spTree>
    <p:extLst>
      <p:ext uri="{BB962C8B-B14F-4D97-AF65-F5344CB8AC3E}">
        <p14:creationId xmlns:p14="http://schemas.microsoft.com/office/powerpoint/2010/main" val="4090512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614293"/>
            <a:ext cx="7848872" cy="5262979"/>
          </a:xfrm>
          <a:prstGeom prst="rect">
            <a:avLst/>
          </a:prstGeom>
        </p:spPr>
        <p:txBody>
          <a:bodyPr wrap="square">
            <a:spAutoFit/>
          </a:bodyPr>
          <a:lstStyle/>
          <a:p>
            <a:r>
              <a:rPr lang="uk-UA" sz="2400" b="1" dirty="0" smtClean="0">
                <a:solidFill>
                  <a:srgbClr val="FF0000"/>
                </a:solidFill>
              </a:rPr>
              <a:t>Правова охорона земель </a:t>
            </a:r>
            <a:r>
              <a:rPr lang="uk-UA" sz="2400" dirty="0" smtClean="0"/>
              <a:t>– сукупність юридичних засобів та інститутів, спрямованих на забезпечення раціонального використання та охорони земель.  </a:t>
            </a:r>
          </a:p>
          <a:p>
            <a:endParaRPr lang="uk-UA" sz="2400" dirty="0" smtClean="0"/>
          </a:p>
          <a:p>
            <a:r>
              <a:rPr lang="uk-UA" sz="2400" b="1" dirty="0" smtClean="0">
                <a:solidFill>
                  <a:srgbClr val="FF0000"/>
                </a:solidFill>
              </a:rPr>
              <a:t>Раціональне використання земель </a:t>
            </a:r>
            <a:r>
              <a:rPr lang="uk-UA" sz="2400" dirty="0" smtClean="0"/>
              <a:t>– досягнення максимальної ефективності землекористування при мінімальних витратах з одночасним збереженням та покращенням корисних якостей та властивостей землі.</a:t>
            </a:r>
          </a:p>
          <a:p>
            <a:endParaRPr lang="uk-UA" sz="2400" dirty="0" smtClean="0"/>
          </a:p>
          <a:p>
            <a:r>
              <a:rPr lang="uk-UA" sz="2400" b="1" dirty="0" smtClean="0">
                <a:solidFill>
                  <a:srgbClr val="FF0000"/>
                </a:solidFill>
              </a:rPr>
              <a:t>Раціональна організація території </a:t>
            </a:r>
            <a:r>
              <a:rPr lang="uk-UA" sz="2400" dirty="0" smtClean="0"/>
              <a:t>– науково обґрунтоване організаційно-господарське облаштування території з метою планомірного та найбільш доцільного використання земель згідно з їх природними якостями та цільовим призначенням.</a:t>
            </a:r>
            <a:endParaRPr lang="uk-UA" sz="2400" dirty="0"/>
          </a:p>
        </p:txBody>
      </p:sp>
    </p:spTree>
    <p:extLst>
      <p:ext uri="{BB962C8B-B14F-4D97-AF65-F5344CB8AC3E}">
        <p14:creationId xmlns:p14="http://schemas.microsoft.com/office/powerpoint/2010/main" val="31740106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43608" y="260648"/>
            <a:ext cx="7848872" cy="6370975"/>
          </a:xfrm>
          <a:prstGeom prst="rect">
            <a:avLst/>
          </a:prstGeom>
        </p:spPr>
        <p:txBody>
          <a:bodyPr wrap="square">
            <a:spAutoFit/>
          </a:bodyPr>
          <a:lstStyle/>
          <a:p>
            <a:r>
              <a:rPr lang="uk-UA" sz="2400" b="1" dirty="0" smtClean="0">
                <a:solidFill>
                  <a:srgbClr val="C00000"/>
                </a:solidFill>
              </a:rPr>
              <a:t>Меліорація земель </a:t>
            </a:r>
            <a:r>
              <a:rPr lang="uk-UA" sz="2400" dirty="0" smtClean="0"/>
              <a:t>- комплекс гідротехнічних, культуртехнічних, хімічних, агротехнічних, </a:t>
            </a:r>
            <a:r>
              <a:rPr lang="uk-UA" sz="2400" dirty="0" err="1" smtClean="0"/>
              <a:t>агролісотехнічних</a:t>
            </a:r>
            <a:r>
              <a:rPr lang="uk-UA" sz="2400" dirty="0" smtClean="0"/>
              <a:t>, інших меліоративних заходів, що здійснюються з метою регулювання водного, теплового, повітряного і поживного режиму ґрунтів, збереження і підвищення їх родючості та формування екологічно збалансованої раціональної структури угідь.</a:t>
            </a:r>
          </a:p>
          <a:p>
            <a:endParaRPr lang="uk-UA" sz="2400" b="1" dirty="0" smtClean="0">
              <a:solidFill>
                <a:srgbClr val="C00000"/>
              </a:solidFill>
            </a:endParaRPr>
          </a:p>
          <a:p>
            <a:r>
              <a:rPr lang="uk-UA" sz="2400" b="1" dirty="0" smtClean="0">
                <a:solidFill>
                  <a:srgbClr val="C00000"/>
                </a:solidFill>
              </a:rPr>
              <a:t>Меліоративні заходи </a:t>
            </a:r>
            <a:r>
              <a:rPr lang="uk-UA" sz="2400" dirty="0" smtClean="0"/>
              <a:t>- роботи, спрямовані на поліпшення хімічних і фізичних властивостей ґрунтів, обводнення пасовищ, створення захисних лісових насаджень, проведення культуртехнічних робіт, поліпшення земель з несприятливим водним режимом та інженерно-геологічними умовами, проектування, будівництво (реконструкція) і експлуатація меліоративних систем, включаючи наукове, організаційне та виробничо-технічне забезпечення цих робіт.</a:t>
            </a:r>
            <a:endParaRPr lang="uk-UA" sz="2400" dirty="0"/>
          </a:p>
        </p:txBody>
      </p:sp>
    </p:spTree>
    <p:extLst>
      <p:ext uri="{BB962C8B-B14F-4D97-AF65-F5344CB8AC3E}">
        <p14:creationId xmlns:p14="http://schemas.microsoft.com/office/powerpoint/2010/main" val="9956308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43408"/>
            <a:ext cx="7498080" cy="1143000"/>
          </a:xfrm>
        </p:spPr>
        <p:txBody>
          <a:bodyPr>
            <a:normAutofit/>
          </a:bodyPr>
          <a:lstStyle/>
          <a:p>
            <a:pPr algn="ctr"/>
            <a:r>
              <a:rPr lang="uk-UA" sz="2400" b="1" dirty="0" smtClean="0"/>
              <a:t>Законодавчі засади меліорації земель</a:t>
            </a:r>
            <a:endParaRPr lang="uk-UA" sz="2400" dirty="0"/>
          </a:p>
        </p:txBody>
      </p:sp>
      <p:sp>
        <p:nvSpPr>
          <p:cNvPr id="3" name="Объект 2"/>
          <p:cNvSpPr>
            <a:spLocks noGrp="1"/>
          </p:cNvSpPr>
          <p:nvPr>
            <p:ph idx="1"/>
          </p:nvPr>
        </p:nvSpPr>
        <p:spPr>
          <a:xfrm>
            <a:off x="1074408" y="764704"/>
            <a:ext cx="7890080" cy="5688632"/>
          </a:xfrm>
        </p:spPr>
        <p:txBody>
          <a:bodyPr>
            <a:normAutofit fontScale="92500" lnSpcReduction="20000"/>
          </a:bodyPr>
          <a:lstStyle/>
          <a:p>
            <a:pPr marL="447675" indent="-366713">
              <a:buFont typeface="+mj-lt"/>
              <a:buAutoNum type="arabicPeriod"/>
            </a:pPr>
            <a:r>
              <a:rPr lang="uk-UA" sz="2400" b="1" dirty="0" smtClean="0"/>
              <a:t>Земельний </a:t>
            </a:r>
            <a:r>
              <a:rPr lang="uk-UA" sz="2400" b="1" dirty="0"/>
              <a:t>кодекс України </a:t>
            </a:r>
            <a:r>
              <a:rPr lang="uk-UA" sz="2400" dirty="0" smtClean="0"/>
              <a:t>(ст. 166).</a:t>
            </a:r>
            <a:endParaRPr lang="uk-UA" sz="2400" dirty="0"/>
          </a:p>
          <a:p>
            <a:pPr marL="447675" indent="-366713">
              <a:buFont typeface="+mj-lt"/>
              <a:buAutoNum type="arabicPeriod"/>
            </a:pPr>
            <a:r>
              <a:rPr lang="ru-RU" sz="2400" dirty="0"/>
              <a:t>Закон </a:t>
            </a:r>
            <a:r>
              <a:rPr lang="ru-RU" sz="2400" dirty="0" err="1"/>
              <a:t>України</a:t>
            </a:r>
            <a:r>
              <a:rPr lang="ru-RU" sz="2400" dirty="0"/>
              <a:t> </a:t>
            </a:r>
            <a:r>
              <a:rPr lang="ru-RU" sz="2400" dirty="0" err="1"/>
              <a:t>від</a:t>
            </a:r>
            <a:r>
              <a:rPr lang="ru-RU" sz="2400" dirty="0"/>
              <a:t> </a:t>
            </a:r>
            <a:r>
              <a:rPr lang="ru-RU" sz="2400" dirty="0" smtClean="0"/>
              <a:t>19 </a:t>
            </a:r>
            <a:r>
              <a:rPr lang="ru-RU" sz="2400" dirty="0" err="1" smtClean="0"/>
              <a:t>червня</a:t>
            </a:r>
            <a:r>
              <a:rPr lang="ru-RU" sz="2400" dirty="0" smtClean="0"/>
              <a:t> 2003 </a:t>
            </a:r>
            <a:r>
              <a:rPr lang="ru-RU" sz="2400" dirty="0"/>
              <a:t>р. </a:t>
            </a:r>
            <a:r>
              <a:rPr lang="ru-RU" sz="2400" b="1" dirty="0"/>
              <a:t>«Про </a:t>
            </a:r>
            <a:r>
              <a:rPr lang="ru-RU" sz="2400" b="1" dirty="0" err="1" smtClean="0"/>
              <a:t>охорону</a:t>
            </a:r>
            <a:r>
              <a:rPr lang="ru-RU" sz="2400" b="1" dirty="0" smtClean="0"/>
              <a:t> </a:t>
            </a:r>
            <a:r>
              <a:rPr lang="ru-RU" sz="2400" b="1" dirty="0"/>
              <a:t>земель» </a:t>
            </a:r>
            <a:r>
              <a:rPr lang="ru-RU" sz="2400" dirty="0"/>
              <a:t>(ст. </a:t>
            </a:r>
            <a:r>
              <a:rPr lang="ru-RU" sz="2400" dirty="0" smtClean="0"/>
              <a:t> 38).</a:t>
            </a:r>
            <a:endParaRPr lang="ru-RU" sz="2400" dirty="0"/>
          </a:p>
          <a:p>
            <a:pPr marL="447675" indent="-366713">
              <a:buFont typeface="+mj-lt"/>
              <a:buAutoNum type="arabicPeriod"/>
            </a:pPr>
            <a:r>
              <a:rPr lang="uk-UA" sz="2400" dirty="0" smtClean="0"/>
              <a:t>Закон </a:t>
            </a:r>
            <a:r>
              <a:rPr lang="uk-UA" sz="2400" dirty="0"/>
              <a:t>України від </a:t>
            </a:r>
            <a:r>
              <a:rPr lang="uk-UA" sz="2400" dirty="0" smtClean="0"/>
              <a:t>14 січня 2000 р</a:t>
            </a:r>
            <a:r>
              <a:rPr lang="uk-UA" sz="2400" dirty="0"/>
              <a:t>. </a:t>
            </a:r>
            <a:r>
              <a:rPr lang="uk-UA" sz="2400" b="1" dirty="0"/>
              <a:t>«Про </a:t>
            </a:r>
            <a:r>
              <a:rPr lang="uk-UA" sz="2400" b="1" dirty="0" smtClean="0"/>
              <a:t>меліорацію земель»</a:t>
            </a:r>
            <a:r>
              <a:rPr lang="uk-UA" sz="2400" dirty="0" smtClean="0"/>
              <a:t>.</a:t>
            </a:r>
          </a:p>
          <a:p>
            <a:pPr marL="447675" indent="-366713">
              <a:buFont typeface="+mj-lt"/>
              <a:buAutoNum type="arabicPeriod"/>
            </a:pPr>
            <a:r>
              <a:rPr lang="ru-RU" sz="2400" dirty="0" smtClean="0"/>
              <a:t>Закон </a:t>
            </a:r>
            <a:r>
              <a:rPr lang="ru-RU" sz="2400" dirty="0" err="1" smtClean="0"/>
              <a:t>України</a:t>
            </a:r>
            <a:r>
              <a:rPr lang="ru-RU" sz="2400" dirty="0" smtClean="0"/>
              <a:t> </a:t>
            </a:r>
            <a:r>
              <a:rPr lang="ru-RU" sz="2400" dirty="0" err="1" smtClean="0"/>
              <a:t>від</a:t>
            </a:r>
            <a:r>
              <a:rPr lang="ru-RU" sz="2400" dirty="0" smtClean="0"/>
              <a:t> 20 </a:t>
            </a:r>
            <a:r>
              <a:rPr lang="ru-RU" sz="2400" dirty="0" err="1" smtClean="0"/>
              <a:t>вересня</a:t>
            </a:r>
            <a:r>
              <a:rPr lang="ru-RU" sz="2400" dirty="0" smtClean="0"/>
              <a:t> 2016 р. </a:t>
            </a:r>
            <a:r>
              <a:rPr lang="ru-RU" sz="2400" b="1" dirty="0" smtClean="0"/>
              <a:t>«Про </a:t>
            </a:r>
            <a:r>
              <a:rPr lang="ru-RU" sz="2400" b="1" dirty="0" err="1"/>
              <a:t>внесення</a:t>
            </a:r>
            <a:r>
              <a:rPr lang="ru-RU" sz="2400" b="1" dirty="0"/>
              <a:t> </a:t>
            </a:r>
            <a:r>
              <a:rPr lang="ru-RU" sz="2400" b="1" dirty="0" err="1"/>
              <a:t>змін</a:t>
            </a:r>
            <a:r>
              <a:rPr lang="ru-RU" sz="2400" b="1" dirty="0"/>
              <a:t> до </a:t>
            </a:r>
            <a:r>
              <a:rPr lang="ru-RU" sz="2400" b="1" dirty="0" err="1"/>
              <a:t>деяких</a:t>
            </a:r>
            <a:r>
              <a:rPr lang="ru-RU" sz="2400" b="1" dirty="0"/>
              <a:t> </a:t>
            </a:r>
            <a:r>
              <a:rPr lang="ru-RU" sz="2400" b="1" dirty="0" err="1"/>
              <a:t>законодавчих</a:t>
            </a:r>
            <a:r>
              <a:rPr lang="ru-RU" sz="2400" b="1" dirty="0"/>
              <a:t> </a:t>
            </a:r>
            <a:r>
              <a:rPr lang="ru-RU" sz="2400" b="1" dirty="0" err="1"/>
              <a:t>актів</a:t>
            </a:r>
            <a:r>
              <a:rPr lang="ru-RU" sz="2400" b="1" dirty="0"/>
              <a:t> </a:t>
            </a:r>
            <a:r>
              <a:rPr lang="ru-RU" sz="2400" b="1" dirty="0" err="1"/>
              <a:t>України</a:t>
            </a:r>
            <a:r>
              <a:rPr lang="ru-RU" sz="2400" b="1" dirty="0"/>
              <a:t> </a:t>
            </a:r>
            <a:r>
              <a:rPr lang="ru-RU" sz="2400" b="1" dirty="0" err="1"/>
              <a:t>щодо</a:t>
            </a:r>
            <a:r>
              <a:rPr lang="ru-RU" sz="2400" b="1" dirty="0"/>
              <a:t> </a:t>
            </a:r>
            <a:r>
              <a:rPr lang="ru-RU" sz="2400" b="1" dirty="0" err="1"/>
              <a:t>встановлення</a:t>
            </a:r>
            <a:r>
              <a:rPr lang="ru-RU" sz="2400" b="1" dirty="0"/>
              <a:t> </a:t>
            </a:r>
            <a:r>
              <a:rPr lang="ru-RU" sz="2400" b="1" dirty="0" err="1"/>
              <a:t>мінімального</a:t>
            </a:r>
            <a:r>
              <a:rPr lang="ru-RU" sz="2400" b="1" dirty="0"/>
              <a:t> строку </a:t>
            </a:r>
            <a:r>
              <a:rPr lang="ru-RU" sz="2400" b="1" dirty="0" err="1"/>
              <a:t>оренди</a:t>
            </a:r>
            <a:r>
              <a:rPr lang="ru-RU" sz="2400" b="1" dirty="0"/>
              <a:t> </a:t>
            </a:r>
            <a:r>
              <a:rPr lang="ru-RU" sz="2400" b="1" dirty="0" err="1"/>
              <a:t>земельних</a:t>
            </a:r>
            <a:r>
              <a:rPr lang="ru-RU" sz="2400" b="1" dirty="0"/>
              <a:t> </a:t>
            </a:r>
            <a:r>
              <a:rPr lang="ru-RU" sz="2400" b="1" dirty="0" err="1"/>
              <a:t>ділянок</a:t>
            </a:r>
            <a:r>
              <a:rPr lang="ru-RU" sz="2400" b="1" dirty="0"/>
              <a:t> </a:t>
            </a:r>
            <a:r>
              <a:rPr lang="ru-RU" sz="2400" b="1" dirty="0" err="1"/>
              <a:t>сільськогосподарського</a:t>
            </a:r>
            <a:r>
              <a:rPr lang="ru-RU" sz="2400" b="1" dirty="0"/>
              <a:t> </a:t>
            </a:r>
            <a:r>
              <a:rPr lang="ru-RU" sz="2400" b="1" dirty="0" err="1"/>
              <a:t>призначення</a:t>
            </a:r>
            <a:r>
              <a:rPr lang="ru-RU" sz="2400" b="1" dirty="0"/>
              <a:t>, на </a:t>
            </a:r>
            <a:r>
              <a:rPr lang="ru-RU" sz="2400" b="1" dirty="0" err="1"/>
              <a:t>яких</a:t>
            </a:r>
            <a:r>
              <a:rPr lang="ru-RU" sz="2400" b="1" dirty="0"/>
              <a:t> проводиться </a:t>
            </a:r>
            <a:r>
              <a:rPr lang="ru-RU" sz="2400" b="1" dirty="0" err="1"/>
              <a:t>гідротехнічна</a:t>
            </a:r>
            <a:r>
              <a:rPr lang="ru-RU" sz="2400" b="1" dirty="0"/>
              <a:t> </a:t>
            </a:r>
            <a:r>
              <a:rPr lang="ru-RU" sz="2400" b="1" dirty="0" err="1" smtClean="0"/>
              <a:t>меліорація</a:t>
            </a:r>
            <a:r>
              <a:rPr lang="ru-RU" sz="2400" b="1" dirty="0" smtClean="0"/>
              <a:t>».</a:t>
            </a:r>
          </a:p>
          <a:p>
            <a:pPr marL="447675" indent="-366713">
              <a:buFont typeface="+mj-lt"/>
              <a:buAutoNum type="arabicPeriod"/>
            </a:pPr>
            <a:r>
              <a:rPr lang="ru-RU" sz="2400" dirty="0" smtClean="0"/>
              <a:t>Закон </a:t>
            </a:r>
            <a:r>
              <a:rPr lang="ru-RU" sz="2400" dirty="0" err="1" smtClean="0"/>
              <a:t>України</a:t>
            </a:r>
            <a:r>
              <a:rPr lang="ru-RU" sz="2400" dirty="0" smtClean="0"/>
              <a:t> </a:t>
            </a:r>
            <a:r>
              <a:rPr lang="ru-RU" sz="2400" dirty="0" err="1" smtClean="0"/>
              <a:t>від</a:t>
            </a:r>
            <a:r>
              <a:rPr lang="ru-RU" sz="2400" dirty="0" smtClean="0"/>
              <a:t> 04 </a:t>
            </a:r>
            <a:r>
              <a:rPr lang="ru-RU" sz="2400" dirty="0" err="1" smtClean="0"/>
              <a:t>червня</a:t>
            </a:r>
            <a:r>
              <a:rPr lang="ru-RU" sz="2400" dirty="0" smtClean="0"/>
              <a:t> 2009 р. </a:t>
            </a:r>
            <a:r>
              <a:rPr lang="ru-RU" sz="2400" b="1" dirty="0" smtClean="0"/>
              <a:t>«Про </a:t>
            </a:r>
            <a:r>
              <a:rPr lang="ru-RU" sz="2400" b="1" dirty="0" err="1"/>
              <a:t>внесення</a:t>
            </a:r>
            <a:r>
              <a:rPr lang="ru-RU" sz="2400" b="1" dirty="0"/>
              <a:t> </a:t>
            </a:r>
            <a:r>
              <a:rPr lang="ru-RU" sz="2400" b="1" dirty="0" err="1"/>
              <a:t>змін</a:t>
            </a:r>
            <a:r>
              <a:rPr lang="ru-RU" sz="2400" b="1" dirty="0"/>
              <a:t> до </a:t>
            </a:r>
            <a:r>
              <a:rPr lang="ru-RU" sz="2400" b="1" dirty="0" err="1"/>
              <a:t>деяких</a:t>
            </a:r>
            <a:r>
              <a:rPr lang="ru-RU" sz="2400" b="1" dirty="0"/>
              <a:t> </a:t>
            </a:r>
            <a:r>
              <a:rPr lang="ru-RU" sz="2400" b="1" dirty="0" err="1"/>
              <a:t>законів</a:t>
            </a:r>
            <a:r>
              <a:rPr lang="ru-RU" sz="2400" b="1" dirty="0"/>
              <a:t> </a:t>
            </a:r>
            <a:r>
              <a:rPr lang="ru-RU" sz="2400" b="1" dirty="0" err="1"/>
              <a:t>України</a:t>
            </a:r>
            <a:r>
              <a:rPr lang="ru-RU" sz="2400" b="1" dirty="0"/>
              <a:t> </a:t>
            </a:r>
            <a:r>
              <a:rPr lang="ru-RU" sz="2400" b="1" dirty="0" err="1" smtClean="0"/>
              <a:t>щодо</a:t>
            </a:r>
            <a:r>
              <a:rPr lang="ru-RU" sz="2400" b="1" dirty="0" smtClean="0"/>
              <a:t> </a:t>
            </a:r>
            <a:r>
              <a:rPr lang="ru-RU" sz="2400" b="1" dirty="0" err="1"/>
              <a:t>підвищення</a:t>
            </a:r>
            <a:r>
              <a:rPr lang="ru-RU" sz="2400" b="1" dirty="0"/>
              <a:t> </a:t>
            </a:r>
            <a:r>
              <a:rPr lang="ru-RU" sz="2400" b="1" dirty="0" err="1"/>
              <a:t>ефективності</a:t>
            </a:r>
            <a:r>
              <a:rPr lang="ru-RU" sz="2400" b="1" dirty="0"/>
              <a:t> </a:t>
            </a:r>
            <a:r>
              <a:rPr lang="ru-RU" sz="2400" b="1" dirty="0" err="1" smtClean="0"/>
              <a:t>використання</a:t>
            </a:r>
            <a:r>
              <a:rPr lang="ru-RU" sz="2400" b="1" dirty="0" smtClean="0"/>
              <a:t> </a:t>
            </a:r>
            <a:r>
              <a:rPr lang="ru-RU" sz="2400" b="1" dirty="0" err="1" smtClean="0"/>
              <a:t>меліорованих</a:t>
            </a:r>
            <a:r>
              <a:rPr lang="ru-RU" sz="2400" b="1" dirty="0" smtClean="0"/>
              <a:t> земель». </a:t>
            </a:r>
          </a:p>
          <a:p>
            <a:pPr marL="447675" indent="-366713">
              <a:buFont typeface="+mj-lt"/>
              <a:buAutoNum type="arabicPeriod"/>
            </a:pPr>
            <a:r>
              <a:rPr lang="ru-RU" sz="2400" dirty="0"/>
              <a:t>Закон </a:t>
            </a:r>
            <a:r>
              <a:rPr lang="ru-RU" sz="2400" dirty="0" err="1"/>
              <a:t>України</a:t>
            </a:r>
            <a:r>
              <a:rPr lang="ru-RU" sz="2400" dirty="0"/>
              <a:t> </a:t>
            </a:r>
            <a:r>
              <a:rPr lang="ru-RU" sz="2400" dirty="0" err="1"/>
              <a:t>від</a:t>
            </a:r>
            <a:r>
              <a:rPr lang="ru-RU" sz="2400" dirty="0"/>
              <a:t> </a:t>
            </a:r>
            <a:r>
              <a:rPr lang="ru-RU" sz="2400" dirty="0" smtClean="0"/>
              <a:t>10 </a:t>
            </a:r>
            <a:r>
              <a:rPr lang="ru-RU" sz="2400" dirty="0" err="1" smtClean="0"/>
              <a:t>липня</a:t>
            </a:r>
            <a:r>
              <a:rPr lang="ru-RU" sz="2400" dirty="0" smtClean="0"/>
              <a:t> 2018 </a:t>
            </a:r>
            <a:r>
              <a:rPr lang="ru-RU" sz="2400" dirty="0"/>
              <a:t>р. </a:t>
            </a:r>
            <a:r>
              <a:rPr lang="ru-RU" sz="2400" dirty="0" smtClean="0"/>
              <a:t>«</a:t>
            </a:r>
            <a:r>
              <a:rPr lang="ru-RU" sz="2400" b="1" dirty="0" smtClean="0"/>
              <a:t>Про </a:t>
            </a:r>
            <a:r>
              <a:rPr lang="ru-RU" sz="2400" b="1" dirty="0" err="1"/>
              <a:t>внесення</a:t>
            </a:r>
            <a:r>
              <a:rPr lang="ru-RU" sz="2400" b="1" dirty="0"/>
              <a:t> </a:t>
            </a:r>
            <a:r>
              <a:rPr lang="ru-RU" sz="2400" b="1" dirty="0" err="1"/>
              <a:t>змін</a:t>
            </a:r>
            <a:r>
              <a:rPr lang="ru-RU" sz="2400" b="1" dirty="0"/>
              <a:t> до </a:t>
            </a:r>
            <a:r>
              <a:rPr lang="ru-RU" sz="2400" b="1" dirty="0" err="1"/>
              <a:t>деяких</a:t>
            </a:r>
            <a:r>
              <a:rPr lang="ru-RU" sz="2400" b="1" dirty="0"/>
              <a:t> </a:t>
            </a:r>
            <a:r>
              <a:rPr lang="ru-RU" sz="2400" b="1" dirty="0" err="1"/>
              <a:t>законодавчих</a:t>
            </a:r>
            <a:r>
              <a:rPr lang="ru-RU" sz="2400" b="1" dirty="0"/>
              <a:t> </a:t>
            </a:r>
            <a:r>
              <a:rPr lang="ru-RU" sz="2400" b="1" dirty="0" err="1"/>
              <a:t>актів</a:t>
            </a:r>
            <a:r>
              <a:rPr lang="ru-RU" sz="2400" b="1" dirty="0"/>
              <a:t> </a:t>
            </a:r>
            <a:r>
              <a:rPr lang="ru-RU" sz="2400" b="1" dirty="0" err="1"/>
              <a:t>України</a:t>
            </a:r>
            <a:r>
              <a:rPr lang="ru-RU" sz="2400" b="1" dirty="0"/>
              <a:t> </a:t>
            </a:r>
            <a:r>
              <a:rPr lang="ru-RU" sz="2400" b="1" dirty="0" err="1"/>
              <a:t>щодо</a:t>
            </a:r>
            <a:r>
              <a:rPr lang="ru-RU" sz="2400" b="1" dirty="0"/>
              <a:t> </a:t>
            </a:r>
            <a:r>
              <a:rPr lang="ru-RU" sz="2400" b="1" dirty="0" err="1"/>
              <a:t>вирішення</a:t>
            </a:r>
            <a:r>
              <a:rPr lang="ru-RU" sz="2400" b="1" dirty="0"/>
              <a:t> </a:t>
            </a:r>
            <a:r>
              <a:rPr lang="ru-RU" sz="2400" b="1" dirty="0" err="1"/>
              <a:t>питання</a:t>
            </a:r>
            <a:r>
              <a:rPr lang="ru-RU" sz="2400" b="1" dirty="0"/>
              <a:t> </a:t>
            </a:r>
            <a:r>
              <a:rPr lang="ru-RU" sz="2400" b="1" dirty="0" err="1"/>
              <a:t>колективної</a:t>
            </a:r>
            <a:r>
              <a:rPr lang="ru-RU" sz="2400" b="1" dirty="0"/>
              <a:t> </a:t>
            </a:r>
            <a:r>
              <a:rPr lang="ru-RU" sz="2400" b="1" dirty="0" err="1"/>
              <a:t>власності</a:t>
            </a:r>
            <a:r>
              <a:rPr lang="ru-RU" sz="2400" b="1" dirty="0"/>
              <a:t> на землю, </a:t>
            </a:r>
            <a:r>
              <a:rPr lang="ru-RU" sz="2400" b="1" dirty="0" err="1"/>
              <a:t>удосконалення</a:t>
            </a:r>
            <a:r>
              <a:rPr lang="ru-RU" sz="2400" b="1" dirty="0"/>
              <a:t> правил </a:t>
            </a:r>
            <a:r>
              <a:rPr lang="ru-RU" sz="2400" b="1" dirty="0" err="1"/>
              <a:t>землекористування</a:t>
            </a:r>
            <a:r>
              <a:rPr lang="ru-RU" sz="2400" b="1" dirty="0"/>
              <a:t> у </a:t>
            </a:r>
            <a:r>
              <a:rPr lang="ru-RU" sz="2400" b="1" dirty="0" err="1"/>
              <a:t>масивах</a:t>
            </a:r>
            <a:r>
              <a:rPr lang="ru-RU" sz="2400" b="1" dirty="0"/>
              <a:t> земель </a:t>
            </a:r>
            <a:r>
              <a:rPr lang="ru-RU" sz="2400" b="1" dirty="0" err="1"/>
              <a:t>сільськогосподарського</a:t>
            </a:r>
            <a:r>
              <a:rPr lang="ru-RU" sz="2400" b="1" dirty="0"/>
              <a:t> </a:t>
            </a:r>
            <a:r>
              <a:rPr lang="ru-RU" sz="2400" b="1" dirty="0" err="1"/>
              <a:t>призначення</a:t>
            </a:r>
            <a:r>
              <a:rPr lang="ru-RU" sz="2400" b="1" dirty="0"/>
              <a:t>, </a:t>
            </a:r>
            <a:r>
              <a:rPr lang="ru-RU" sz="2400" b="1" dirty="0" err="1"/>
              <a:t>запобігання</a:t>
            </a:r>
            <a:r>
              <a:rPr lang="ru-RU" sz="2400" b="1" dirty="0"/>
              <a:t> </a:t>
            </a:r>
            <a:r>
              <a:rPr lang="ru-RU" sz="2400" b="1" dirty="0" err="1"/>
              <a:t>рейдерству</a:t>
            </a:r>
            <a:r>
              <a:rPr lang="ru-RU" sz="2400" b="1" dirty="0"/>
              <a:t> та </a:t>
            </a:r>
            <a:r>
              <a:rPr lang="ru-RU" sz="2400" b="1" dirty="0" err="1"/>
              <a:t>стимулювання</a:t>
            </a:r>
            <a:r>
              <a:rPr lang="ru-RU" sz="2400" b="1" dirty="0"/>
              <a:t> </a:t>
            </a:r>
            <a:r>
              <a:rPr lang="ru-RU" sz="2400" b="1" dirty="0" err="1"/>
              <a:t>зрошення</a:t>
            </a:r>
            <a:r>
              <a:rPr lang="ru-RU" sz="2400" b="1" dirty="0"/>
              <a:t> в </a:t>
            </a:r>
            <a:r>
              <a:rPr lang="ru-RU" sz="2400" b="1" dirty="0" err="1" smtClean="0"/>
              <a:t>Україні</a:t>
            </a:r>
            <a:r>
              <a:rPr lang="ru-RU" sz="2400" b="1" dirty="0" smtClean="0"/>
              <a:t>».</a:t>
            </a:r>
            <a:endParaRPr lang="ru-RU" sz="2400" b="1" dirty="0"/>
          </a:p>
          <a:p>
            <a:pPr marL="596646" indent="-514350">
              <a:buFont typeface="+mj-lt"/>
              <a:buAutoNum type="arabicPeriod"/>
            </a:pPr>
            <a:endParaRPr lang="uk-UA" sz="2400" dirty="0" smtClean="0"/>
          </a:p>
          <a:p>
            <a:pPr marL="596646" indent="-514350">
              <a:buFont typeface="+mj-lt"/>
              <a:buAutoNum type="arabicPeriod"/>
            </a:pPr>
            <a:endParaRPr lang="uk-UA" sz="2000" dirty="0"/>
          </a:p>
        </p:txBody>
      </p:sp>
    </p:spTree>
    <p:extLst>
      <p:ext uri="{BB962C8B-B14F-4D97-AF65-F5344CB8AC3E}">
        <p14:creationId xmlns:p14="http://schemas.microsoft.com/office/powerpoint/2010/main" val="11328204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384"/>
            <a:ext cx="7498080" cy="1143000"/>
          </a:xfrm>
        </p:spPr>
        <p:txBody>
          <a:bodyPr>
            <a:normAutofit/>
          </a:bodyPr>
          <a:lstStyle/>
          <a:p>
            <a:pPr algn="ctr"/>
            <a:r>
              <a:rPr lang="uk-UA" sz="2400" b="1" dirty="0" smtClean="0"/>
              <a:t>Нормативні засади меліорації земель</a:t>
            </a:r>
            <a:endParaRPr lang="uk-UA" sz="2400" dirty="0"/>
          </a:p>
        </p:txBody>
      </p:sp>
      <p:sp>
        <p:nvSpPr>
          <p:cNvPr id="3" name="Объект 2"/>
          <p:cNvSpPr>
            <a:spLocks noGrp="1"/>
          </p:cNvSpPr>
          <p:nvPr>
            <p:ph idx="1"/>
          </p:nvPr>
        </p:nvSpPr>
        <p:spPr>
          <a:xfrm>
            <a:off x="1043608" y="980728"/>
            <a:ext cx="7890080" cy="5688632"/>
          </a:xfrm>
        </p:spPr>
        <p:txBody>
          <a:bodyPr>
            <a:normAutofit/>
          </a:bodyPr>
          <a:lstStyle/>
          <a:p>
            <a:pPr marL="447675" indent="-366713">
              <a:buFont typeface="+mj-lt"/>
              <a:buAutoNum type="arabicPeriod"/>
            </a:pPr>
            <a:r>
              <a:rPr lang="uk-UA" sz="2400" dirty="0" smtClean="0"/>
              <a:t>Постанова Кабінету Міністрів України від 14 липня 1993 р. № 537 </a:t>
            </a:r>
            <a:r>
              <a:rPr lang="uk-UA" sz="2400" b="1" dirty="0" smtClean="0"/>
              <a:t>«Про розвиток меліорації та поліпшення екологічного стану меліорованих земель у 1994-2000 роках». </a:t>
            </a:r>
          </a:p>
          <a:p>
            <a:pPr marL="447675" indent="-366713">
              <a:buFont typeface="+mj-lt"/>
              <a:buAutoNum type="arabicPeriod"/>
            </a:pPr>
            <a:r>
              <a:rPr lang="uk-UA" sz="2400" dirty="0" smtClean="0"/>
              <a:t>Постанова Кабінету Міністрів України від 16 листопада 2000 р. № 1704 </a:t>
            </a:r>
            <a:r>
              <a:rPr lang="uk-UA" sz="2400" b="1" dirty="0" smtClean="0"/>
              <a:t>«Про Комплексну програму розвитку меліорації земель і поліпшення екологічного стану зрошуваних та осушених угідь на період до 2010 року». </a:t>
            </a:r>
          </a:p>
          <a:p>
            <a:pPr marL="447675" indent="-366713">
              <a:buFont typeface="+mj-lt"/>
              <a:buAutoNum type="arabicPeriod"/>
            </a:pPr>
            <a:r>
              <a:rPr lang="uk-UA" sz="2400" dirty="0" smtClean="0"/>
              <a:t>Постанова Кабінету Міністрів України від 24 червня 2006 р. № 863</a:t>
            </a:r>
            <a:r>
              <a:rPr lang="uk-UA" sz="2400" b="1" dirty="0" smtClean="0"/>
              <a:t> «Питання розвитку меліорації земель і поліпшення екологічного стану зрошуваних та осушених угідь».</a:t>
            </a:r>
            <a:endParaRPr lang="uk-UA" sz="2400" dirty="0"/>
          </a:p>
        </p:txBody>
      </p:sp>
    </p:spTree>
    <p:extLst>
      <p:ext uri="{BB962C8B-B14F-4D97-AF65-F5344CB8AC3E}">
        <p14:creationId xmlns:p14="http://schemas.microsoft.com/office/powerpoint/2010/main" val="38104461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331640" y="188640"/>
            <a:ext cx="7632848" cy="5262979"/>
          </a:xfrm>
          <a:prstGeom prst="rect">
            <a:avLst/>
          </a:prstGeom>
        </p:spPr>
        <p:txBody>
          <a:bodyPr wrap="square">
            <a:spAutoFit/>
          </a:bodyPr>
          <a:lstStyle/>
          <a:p>
            <a:r>
              <a:rPr lang="uk-UA" sz="2400" b="1" dirty="0"/>
              <a:t>ЗАКОН УКРАЇНИ</a:t>
            </a:r>
          </a:p>
          <a:p>
            <a:r>
              <a:rPr lang="ru-RU" sz="2400" b="1" dirty="0" err="1" smtClean="0"/>
              <a:t>від</a:t>
            </a:r>
            <a:r>
              <a:rPr lang="ru-RU" sz="2400" b="1" dirty="0" smtClean="0"/>
              <a:t> 17 </a:t>
            </a:r>
            <a:r>
              <a:rPr lang="ru-RU" sz="2400" b="1" dirty="0"/>
              <a:t>лютого 2022 </a:t>
            </a:r>
            <a:r>
              <a:rPr lang="ru-RU" sz="2400" b="1" dirty="0" smtClean="0"/>
              <a:t>р. № 2079-IX</a:t>
            </a:r>
          </a:p>
          <a:p>
            <a:endParaRPr lang="uk-UA" sz="2400" dirty="0"/>
          </a:p>
          <a:p>
            <a:r>
              <a:rPr lang="uk-UA" sz="2400" b="1" dirty="0">
                <a:solidFill>
                  <a:srgbClr val="C00000"/>
                </a:solidFill>
              </a:rPr>
              <a:t>Про організації водокористувачів та стимулювання гідротехнічної меліорації </a:t>
            </a:r>
            <a:r>
              <a:rPr lang="uk-UA" sz="2400" b="1" dirty="0" smtClean="0">
                <a:solidFill>
                  <a:srgbClr val="C00000"/>
                </a:solidFill>
              </a:rPr>
              <a:t>земель</a:t>
            </a:r>
          </a:p>
          <a:p>
            <a:endParaRPr lang="uk-UA" sz="2400" b="1" dirty="0">
              <a:solidFill>
                <a:srgbClr val="C00000"/>
              </a:solidFill>
            </a:endParaRPr>
          </a:p>
          <a:p>
            <a:pPr algn="just"/>
            <a:r>
              <a:rPr lang="uk-UA" sz="2400" dirty="0"/>
              <a:t>Цей Закон визначає правовий статус організацій водокористувачів, порядок їх створення, діяльності та припинення, порядок та умови набуття ними прав на об’єкти інженерної інфраструктури міжгосподарських та внутрішньогосподарських меліоративних систем, особливості експлуатації меліоративних мереж організацій водокористувачів, права та обов’язки членів організацій водокористувачів.</a:t>
            </a:r>
          </a:p>
        </p:txBody>
      </p:sp>
    </p:spTree>
    <p:extLst>
      <p:ext uri="{BB962C8B-B14F-4D97-AF65-F5344CB8AC3E}">
        <p14:creationId xmlns:p14="http://schemas.microsoft.com/office/powerpoint/2010/main" val="1961681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548680"/>
            <a:ext cx="7848872" cy="5632311"/>
          </a:xfrm>
          <a:prstGeom prst="rect">
            <a:avLst/>
          </a:prstGeom>
        </p:spPr>
        <p:txBody>
          <a:bodyPr wrap="square">
            <a:spAutoFit/>
          </a:bodyPr>
          <a:lstStyle/>
          <a:p>
            <a:r>
              <a:rPr lang="ru-RU" sz="2400" b="1" dirty="0" err="1"/>
              <a:t>Меліоративна</a:t>
            </a:r>
            <a:r>
              <a:rPr lang="ru-RU" sz="2400" b="1" dirty="0"/>
              <a:t> система </a:t>
            </a:r>
            <a:r>
              <a:rPr lang="ru-RU" sz="2400" dirty="0"/>
              <a:t>- </a:t>
            </a:r>
            <a:r>
              <a:rPr lang="ru-RU" sz="2400" i="1" dirty="0" err="1"/>
              <a:t>технологічно</a:t>
            </a:r>
            <a:r>
              <a:rPr lang="ru-RU" sz="2400" i="1" dirty="0"/>
              <a:t> </a:t>
            </a:r>
            <a:r>
              <a:rPr lang="ru-RU" sz="2400" i="1" dirty="0" err="1"/>
              <a:t>цілісна</a:t>
            </a:r>
            <a:r>
              <a:rPr lang="ru-RU" sz="2400" i="1" dirty="0"/>
              <a:t> </a:t>
            </a:r>
            <a:r>
              <a:rPr lang="ru-RU" sz="2400" i="1" dirty="0" err="1"/>
              <a:t>інженерна</a:t>
            </a:r>
            <a:r>
              <a:rPr lang="ru-RU" sz="2400" i="1" dirty="0"/>
              <a:t> </a:t>
            </a:r>
            <a:r>
              <a:rPr lang="ru-RU" sz="2400" i="1" dirty="0" err="1"/>
              <a:t>інфраструктура</a:t>
            </a:r>
            <a:r>
              <a:rPr lang="ru-RU" sz="2400" dirty="0"/>
              <a:t>, </a:t>
            </a:r>
            <a:r>
              <a:rPr lang="ru-RU" sz="2400" dirty="0" err="1"/>
              <a:t>що</a:t>
            </a:r>
            <a:r>
              <a:rPr lang="ru-RU" sz="2400" dirty="0"/>
              <a:t> </a:t>
            </a:r>
            <a:r>
              <a:rPr lang="ru-RU" sz="2400" dirty="0" err="1"/>
              <a:t>включає</a:t>
            </a:r>
            <a:r>
              <a:rPr lang="ru-RU" sz="2400" dirty="0"/>
              <a:t> в себе </a:t>
            </a:r>
            <a:r>
              <a:rPr lang="ru-RU" sz="2400" dirty="0" err="1"/>
              <a:t>такі</a:t>
            </a:r>
            <a:r>
              <a:rPr lang="ru-RU" sz="2400" dirty="0"/>
              <a:t> </a:t>
            </a:r>
            <a:r>
              <a:rPr lang="ru-RU" sz="2400" dirty="0" err="1"/>
              <a:t>окремі</a:t>
            </a:r>
            <a:r>
              <a:rPr lang="ru-RU" sz="2400" dirty="0"/>
              <a:t> </a:t>
            </a:r>
            <a:r>
              <a:rPr lang="ru-RU" sz="2400" dirty="0" err="1"/>
              <a:t>об'єкти</a:t>
            </a:r>
            <a:r>
              <a:rPr lang="ru-RU" sz="2400" dirty="0"/>
              <a:t>, як </a:t>
            </a:r>
            <a:r>
              <a:rPr lang="ru-RU" sz="2400" dirty="0" err="1"/>
              <a:t>меліоративна</a:t>
            </a:r>
            <a:r>
              <a:rPr lang="ru-RU" sz="2400" dirty="0"/>
              <a:t> мережа </a:t>
            </a:r>
            <a:r>
              <a:rPr lang="ru-RU" sz="2400" dirty="0" err="1"/>
              <a:t>каналів</a:t>
            </a:r>
            <a:r>
              <a:rPr lang="ru-RU" sz="2400" dirty="0"/>
              <a:t>, </a:t>
            </a:r>
            <a:r>
              <a:rPr lang="ru-RU" sz="2400" dirty="0" err="1"/>
              <a:t>трубопроводів</a:t>
            </a:r>
            <a:r>
              <a:rPr lang="ru-RU" sz="2400" dirty="0"/>
              <a:t> (</a:t>
            </a:r>
            <a:r>
              <a:rPr lang="ru-RU" sz="2400" dirty="0" err="1"/>
              <a:t>зрошувальних</a:t>
            </a:r>
            <a:r>
              <a:rPr lang="ru-RU" sz="2400" dirty="0"/>
              <a:t>, </a:t>
            </a:r>
            <a:r>
              <a:rPr lang="ru-RU" sz="2400" dirty="0" err="1"/>
              <a:t>осушувальних</a:t>
            </a:r>
            <a:r>
              <a:rPr lang="ru-RU" sz="2400" dirty="0"/>
              <a:t>, </a:t>
            </a:r>
            <a:r>
              <a:rPr lang="ru-RU" sz="2400" dirty="0" err="1"/>
              <a:t>осушувально-зволожувальних</a:t>
            </a:r>
            <a:r>
              <a:rPr lang="ru-RU" sz="2400" dirty="0"/>
              <a:t>, </a:t>
            </a:r>
            <a:r>
              <a:rPr lang="ru-RU" sz="2400" dirty="0" err="1"/>
              <a:t>колекторно-дренажних</a:t>
            </a:r>
            <a:r>
              <a:rPr lang="ru-RU" sz="2400" dirty="0"/>
              <a:t>) з </a:t>
            </a:r>
            <a:r>
              <a:rPr lang="ru-RU" sz="2400" dirty="0" err="1"/>
              <a:t>гідротехнічними</a:t>
            </a:r>
            <a:r>
              <a:rPr lang="ru-RU" sz="2400" dirty="0"/>
              <a:t> </a:t>
            </a:r>
            <a:r>
              <a:rPr lang="ru-RU" sz="2400" dirty="0" err="1"/>
              <a:t>спорудами</a:t>
            </a:r>
            <a:r>
              <a:rPr lang="ru-RU" sz="2400" dirty="0"/>
              <a:t> і </a:t>
            </a:r>
            <a:r>
              <a:rPr lang="ru-RU" sz="2400" dirty="0" err="1"/>
              <a:t>насосними</a:t>
            </a:r>
            <a:r>
              <a:rPr lang="ru-RU" sz="2400" dirty="0"/>
              <a:t> </a:t>
            </a:r>
            <a:r>
              <a:rPr lang="ru-RU" sz="2400" dirty="0" err="1"/>
              <a:t>станціями</a:t>
            </a:r>
            <a:r>
              <a:rPr lang="ru-RU" sz="2400" dirty="0"/>
              <a:t>, </a:t>
            </a:r>
            <a:r>
              <a:rPr lang="ru-RU" sz="2400" dirty="0" err="1"/>
              <a:t>захисні</a:t>
            </a:r>
            <a:r>
              <a:rPr lang="ru-RU" sz="2400" dirty="0"/>
              <a:t> </a:t>
            </a:r>
            <a:r>
              <a:rPr lang="ru-RU" sz="2400" dirty="0" err="1"/>
              <a:t>дамби</a:t>
            </a:r>
            <a:r>
              <a:rPr lang="ru-RU" sz="2400" dirty="0"/>
              <a:t>, </a:t>
            </a:r>
            <a:r>
              <a:rPr lang="ru-RU" sz="2400" dirty="0" err="1"/>
              <a:t>спостережна</a:t>
            </a:r>
            <a:r>
              <a:rPr lang="ru-RU" sz="2400" dirty="0"/>
              <a:t> мережа, дороги і </a:t>
            </a:r>
            <a:r>
              <a:rPr lang="ru-RU" sz="2400" dirty="0" err="1"/>
              <a:t>споруди</a:t>
            </a:r>
            <a:r>
              <a:rPr lang="ru-RU" sz="2400" dirty="0"/>
              <a:t> на них, </a:t>
            </a:r>
            <a:r>
              <a:rPr lang="ru-RU" sz="2400" dirty="0" err="1"/>
              <a:t>взаємодію</a:t>
            </a:r>
            <a:r>
              <a:rPr lang="ru-RU" sz="2400" dirty="0"/>
              <a:t> </a:t>
            </a:r>
            <a:r>
              <a:rPr lang="ru-RU" sz="2400" dirty="0" err="1"/>
              <a:t>яких</a:t>
            </a:r>
            <a:r>
              <a:rPr lang="ru-RU" sz="2400" dirty="0"/>
              <a:t> </a:t>
            </a:r>
            <a:r>
              <a:rPr lang="ru-RU" sz="2400" dirty="0" err="1"/>
              <a:t>забезпечує</a:t>
            </a:r>
            <a:r>
              <a:rPr lang="ru-RU" sz="2400" dirty="0"/>
              <a:t> </a:t>
            </a:r>
            <a:r>
              <a:rPr lang="ru-RU" sz="2400" dirty="0" err="1"/>
              <a:t>управління</a:t>
            </a:r>
            <a:r>
              <a:rPr lang="ru-RU" sz="2400" dirty="0"/>
              <a:t> </a:t>
            </a:r>
            <a:r>
              <a:rPr lang="ru-RU" sz="2400" dirty="0" err="1"/>
              <a:t>водним</a:t>
            </a:r>
            <a:r>
              <a:rPr lang="ru-RU" sz="2400" dirty="0"/>
              <a:t>, </a:t>
            </a:r>
            <a:r>
              <a:rPr lang="ru-RU" sz="2400" dirty="0" err="1"/>
              <a:t>тепловим</a:t>
            </a:r>
            <a:r>
              <a:rPr lang="ru-RU" sz="2400" dirty="0"/>
              <a:t>, </a:t>
            </a:r>
            <a:r>
              <a:rPr lang="ru-RU" sz="2400" dirty="0" err="1"/>
              <a:t>повітряним</a:t>
            </a:r>
            <a:r>
              <a:rPr lang="ru-RU" sz="2400" dirty="0"/>
              <a:t> і </a:t>
            </a:r>
            <a:r>
              <a:rPr lang="ru-RU" sz="2400" dirty="0" err="1"/>
              <a:t>поживним</a:t>
            </a:r>
            <a:r>
              <a:rPr lang="ru-RU" sz="2400" dirty="0"/>
              <a:t> режимом </a:t>
            </a:r>
            <a:r>
              <a:rPr lang="ru-RU" sz="2400" dirty="0" err="1"/>
              <a:t>ґрунтів</a:t>
            </a:r>
            <a:r>
              <a:rPr lang="ru-RU" sz="2400" dirty="0"/>
              <a:t> на </a:t>
            </a:r>
            <a:r>
              <a:rPr lang="ru-RU" sz="2400" dirty="0" err="1"/>
              <a:t>меліорованих</a:t>
            </a:r>
            <a:r>
              <a:rPr lang="ru-RU" sz="2400" dirty="0"/>
              <a:t> </a:t>
            </a:r>
            <a:r>
              <a:rPr lang="ru-RU" sz="2400" dirty="0" smtClean="0"/>
              <a:t>землях.</a:t>
            </a:r>
          </a:p>
          <a:p>
            <a:endParaRPr lang="uk-UA" sz="2400" dirty="0" smtClean="0"/>
          </a:p>
          <a:p>
            <a:r>
              <a:rPr lang="uk-UA" sz="2400" b="1" dirty="0" smtClean="0"/>
              <a:t>Види меліоративних систем:</a:t>
            </a:r>
          </a:p>
          <a:p>
            <a:pPr marL="342900" indent="-342900">
              <a:buAutoNum type="arabicParenR"/>
            </a:pPr>
            <a:r>
              <a:rPr lang="uk-UA" sz="2400" dirty="0" smtClean="0"/>
              <a:t>загальнодержавного значення;</a:t>
            </a:r>
          </a:p>
          <a:p>
            <a:pPr marL="342900" indent="-342900">
              <a:buAutoNum type="arabicParenR"/>
            </a:pPr>
            <a:r>
              <a:rPr lang="uk-UA" sz="2400" dirty="0" smtClean="0"/>
              <a:t>міжгосподарські;</a:t>
            </a:r>
          </a:p>
          <a:p>
            <a:pPr marL="342900" indent="-342900">
              <a:buAutoNum type="arabicParenR"/>
            </a:pPr>
            <a:r>
              <a:rPr lang="uk-UA" sz="2400" dirty="0" smtClean="0"/>
              <a:t>внутрішньогосподарські.</a:t>
            </a:r>
            <a:endParaRPr lang="ru-RU" sz="2400" dirty="0"/>
          </a:p>
        </p:txBody>
      </p:sp>
    </p:spTree>
    <p:extLst>
      <p:ext uri="{BB962C8B-B14F-4D97-AF65-F5344CB8AC3E}">
        <p14:creationId xmlns:p14="http://schemas.microsoft.com/office/powerpoint/2010/main" val="14737538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25760"/>
            <a:ext cx="7498080" cy="1143000"/>
          </a:xfrm>
        </p:spPr>
        <p:txBody>
          <a:bodyPr>
            <a:normAutofit/>
          </a:bodyPr>
          <a:lstStyle/>
          <a:p>
            <a:pPr algn="ctr"/>
            <a:r>
              <a:rPr lang="uk-UA" sz="4000" b="1" dirty="0" smtClean="0"/>
              <a:t>Види меліорації земель</a:t>
            </a:r>
            <a:endParaRPr lang="uk-UA" sz="4000" dirty="0"/>
          </a:p>
        </p:txBody>
      </p:sp>
      <p:sp>
        <p:nvSpPr>
          <p:cNvPr id="3" name="Объект 2"/>
          <p:cNvSpPr>
            <a:spLocks noGrp="1"/>
          </p:cNvSpPr>
          <p:nvPr>
            <p:ph idx="1"/>
          </p:nvPr>
        </p:nvSpPr>
        <p:spPr>
          <a:xfrm>
            <a:off x="1434448" y="1340768"/>
            <a:ext cx="7890080" cy="5688632"/>
          </a:xfrm>
        </p:spPr>
        <p:txBody>
          <a:bodyPr>
            <a:normAutofit/>
          </a:bodyPr>
          <a:lstStyle/>
          <a:p>
            <a:pPr marL="82296" indent="0">
              <a:buNone/>
            </a:pPr>
            <a:r>
              <a:rPr lang="uk-UA" sz="4000" dirty="0" smtClean="0">
                <a:solidFill>
                  <a:srgbClr val="C00000"/>
                </a:solidFill>
              </a:rPr>
              <a:t>1)</a:t>
            </a:r>
            <a:r>
              <a:rPr lang="uk-UA" sz="4000" dirty="0"/>
              <a:t>	</a:t>
            </a:r>
            <a:r>
              <a:rPr lang="uk-UA" sz="4000" dirty="0" smtClean="0"/>
              <a:t>гідротехнічна</a:t>
            </a:r>
            <a:endParaRPr lang="uk-UA" sz="4000" dirty="0"/>
          </a:p>
          <a:p>
            <a:pPr marL="82296" indent="0">
              <a:buNone/>
            </a:pPr>
            <a:r>
              <a:rPr lang="uk-UA" sz="4000" dirty="0">
                <a:solidFill>
                  <a:srgbClr val="C00000"/>
                </a:solidFill>
              </a:rPr>
              <a:t>2)</a:t>
            </a:r>
            <a:r>
              <a:rPr lang="uk-UA" sz="4000" dirty="0"/>
              <a:t>	</a:t>
            </a:r>
            <a:r>
              <a:rPr lang="uk-UA" sz="4000" dirty="0" smtClean="0"/>
              <a:t>культуртехнічна</a:t>
            </a:r>
            <a:endParaRPr lang="uk-UA" sz="4000" dirty="0"/>
          </a:p>
          <a:p>
            <a:pPr marL="82296" indent="0">
              <a:buNone/>
            </a:pPr>
            <a:r>
              <a:rPr lang="uk-UA" sz="4000" dirty="0">
                <a:solidFill>
                  <a:srgbClr val="C00000"/>
                </a:solidFill>
              </a:rPr>
              <a:t>3)</a:t>
            </a:r>
            <a:r>
              <a:rPr lang="uk-UA" sz="4000" dirty="0"/>
              <a:t>	</a:t>
            </a:r>
            <a:r>
              <a:rPr lang="uk-UA" sz="4000" dirty="0" smtClean="0"/>
              <a:t>хімічна </a:t>
            </a:r>
            <a:endParaRPr lang="uk-UA" sz="4000" dirty="0"/>
          </a:p>
          <a:p>
            <a:pPr marL="82296" indent="0">
              <a:buNone/>
            </a:pPr>
            <a:r>
              <a:rPr lang="uk-UA" sz="4000" dirty="0">
                <a:solidFill>
                  <a:srgbClr val="C00000"/>
                </a:solidFill>
              </a:rPr>
              <a:t>4)</a:t>
            </a:r>
            <a:r>
              <a:rPr lang="uk-UA" sz="4000" dirty="0"/>
              <a:t>	</a:t>
            </a:r>
            <a:r>
              <a:rPr lang="uk-UA" sz="4000" dirty="0" smtClean="0"/>
              <a:t>агротехнічна </a:t>
            </a:r>
            <a:endParaRPr lang="uk-UA" sz="4000" dirty="0"/>
          </a:p>
          <a:p>
            <a:pPr marL="82296" indent="0">
              <a:buNone/>
            </a:pPr>
            <a:r>
              <a:rPr lang="uk-UA" sz="4000" dirty="0">
                <a:solidFill>
                  <a:srgbClr val="C00000"/>
                </a:solidFill>
              </a:rPr>
              <a:t>5)</a:t>
            </a:r>
            <a:r>
              <a:rPr lang="uk-UA" sz="4000" dirty="0"/>
              <a:t>	</a:t>
            </a:r>
            <a:r>
              <a:rPr lang="uk-UA" sz="4000" dirty="0" err="1"/>
              <a:t>агролісотехнічна</a:t>
            </a:r>
            <a:r>
              <a:rPr lang="uk-UA" sz="4000" dirty="0"/>
              <a:t>.</a:t>
            </a:r>
          </a:p>
          <a:p>
            <a:pPr marL="596646" indent="-514350">
              <a:buFont typeface="+mj-lt"/>
              <a:buAutoNum type="arabicPeriod"/>
            </a:pPr>
            <a:endParaRPr lang="uk-UA" sz="2400" dirty="0" smtClean="0"/>
          </a:p>
          <a:p>
            <a:pPr marL="596646" indent="-514350">
              <a:buFont typeface="+mj-lt"/>
              <a:buAutoNum type="arabicPeriod"/>
            </a:pPr>
            <a:endParaRPr lang="uk-UA" sz="2000" dirty="0"/>
          </a:p>
        </p:txBody>
      </p:sp>
    </p:spTree>
    <p:extLst>
      <p:ext uri="{BB962C8B-B14F-4D97-AF65-F5344CB8AC3E}">
        <p14:creationId xmlns:p14="http://schemas.microsoft.com/office/powerpoint/2010/main" val="2326139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234280"/>
            <a:ext cx="7498080" cy="1143000"/>
          </a:xfrm>
        </p:spPr>
        <p:txBody>
          <a:bodyPr>
            <a:normAutofit/>
          </a:bodyPr>
          <a:lstStyle/>
          <a:p>
            <a:pPr algn="ctr"/>
            <a:r>
              <a:rPr lang="uk-UA" sz="2600" b="1" dirty="0" smtClean="0">
                <a:solidFill>
                  <a:srgbClr val="C00000"/>
                </a:solidFill>
              </a:rPr>
              <a:t>Принципи правового інституту охорони земель</a:t>
            </a:r>
            <a:endParaRPr lang="uk-UA" sz="2600" b="1" dirty="0">
              <a:solidFill>
                <a:srgbClr val="C00000"/>
              </a:solidFill>
            </a:endParaRPr>
          </a:p>
        </p:txBody>
      </p:sp>
      <p:sp>
        <p:nvSpPr>
          <p:cNvPr id="3" name="Объект 2"/>
          <p:cNvSpPr>
            <a:spLocks noGrp="1"/>
          </p:cNvSpPr>
          <p:nvPr>
            <p:ph idx="1"/>
          </p:nvPr>
        </p:nvSpPr>
        <p:spPr>
          <a:xfrm>
            <a:off x="1074408" y="764704"/>
            <a:ext cx="7890080" cy="6048672"/>
          </a:xfrm>
        </p:spPr>
        <p:txBody>
          <a:bodyPr>
            <a:normAutofit fontScale="62500" lnSpcReduction="20000"/>
          </a:bodyPr>
          <a:lstStyle/>
          <a:p>
            <a:pPr marL="596646" lvl="0" indent="-514350">
              <a:spcAft>
                <a:spcPts val="600"/>
              </a:spcAft>
              <a:buClr>
                <a:srgbClr val="C00000"/>
              </a:buClr>
              <a:buFont typeface="+mj-lt"/>
              <a:buAutoNum type="arabicPeriod"/>
            </a:pPr>
            <a:r>
              <a:rPr lang="uk-UA" b="1" dirty="0"/>
              <a:t>забезпечення охорони земель як основного національного </a:t>
            </a:r>
            <a:r>
              <a:rPr lang="uk-UA" b="1" dirty="0" smtClean="0"/>
              <a:t>багатства та об'єкта права власності </a:t>
            </a:r>
            <a:r>
              <a:rPr lang="uk-UA" b="1" dirty="0"/>
              <a:t>Українського народу;</a:t>
            </a:r>
          </a:p>
          <a:p>
            <a:pPr marL="596646" lvl="0" indent="-514350">
              <a:spcAft>
                <a:spcPts val="600"/>
              </a:spcAft>
              <a:buClr>
                <a:srgbClr val="C00000"/>
              </a:buClr>
              <a:buFont typeface="+mj-lt"/>
              <a:buAutoNum type="arabicPeriod"/>
            </a:pPr>
            <a:r>
              <a:rPr lang="uk-UA" b="1" dirty="0" smtClean="0"/>
              <a:t>формування системи правової охорони земель на засадах концепції сталого розвитку; </a:t>
            </a:r>
          </a:p>
          <a:p>
            <a:pPr marL="596646" lvl="0" indent="-514350">
              <a:spcAft>
                <a:spcPts val="600"/>
              </a:spcAft>
              <a:buClr>
                <a:srgbClr val="C00000"/>
              </a:buClr>
              <a:buFont typeface="+mj-lt"/>
              <a:buAutoNum type="arabicPeriod"/>
            </a:pPr>
            <a:r>
              <a:rPr lang="uk-UA" b="1" dirty="0" smtClean="0"/>
              <a:t>пріоритету </a:t>
            </a:r>
            <a:r>
              <a:rPr lang="uk-UA" b="1" dirty="0"/>
              <a:t>екологічних інтересів суспільства у використанні земельних ресурсів над його економічними інтересами;</a:t>
            </a:r>
          </a:p>
          <a:p>
            <a:pPr marL="596646" lvl="0" indent="-514350">
              <a:spcAft>
                <a:spcPts val="600"/>
              </a:spcAft>
              <a:buClr>
                <a:srgbClr val="C00000"/>
              </a:buClr>
              <a:buFont typeface="+mj-lt"/>
              <a:buAutoNum type="arabicPeriod"/>
            </a:pPr>
            <a:r>
              <a:rPr lang="uk-UA" b="1" dirty="0"/>
              <a:t>відшкодування збитків, заподіяних порушенням законодавства про охорону земель;</a:t>
            </a:r>
          </a:p>
          <a:p>
            <a:pPr marL="596646" lvl="0" indent="-514350">
              <a:spcAft>
                <a:spcPts val="600"/>
              </a:spcAft>
              <a:buClr>
                <a:srgbClr val="C00000"/>
              </a:buClr>
              <a:buFont typeface="+mj-lt"/>
              <a:buAutoNum type="arabicPeriod"/>
            </a:pPr>
            <a:r>
              <a:rPr lang="uk-UA" b="1" dirty="0" smtClean="0"/>
              <a:t>програмного підходу до охорони земель;</a:t>
            </a:r>
          </a:p>
          <a:p>
            <a:pPr marL="596646" lvl="0" indent="-514350">
              <a:spcAft>
                <a:spcPts val="600"/>
              </a:spcAft>
              <a:buClr>
                <a:srgbClr val="C00000"/>
              </a:buClr>
              <a:buFont typeface="+mj-lt"/>
              <a:buAutoNum type="arabicPeriod"/>
            </a:pPr>
            <a:r>
              <a:rPr lang="uk-UA" b="1" dirty="0" smtClean="0"/>
              <a:t>ландшафтного підходу до організації використання та охорони земель;</a:t>
            </a:r>
          </a:p>
          <a:p>
            <a:pPr marL="596646" lvl="0" indent="-514350">
              <a:spcAft>
                <a:spcPts val="600"/>
              </a:spcAft>
              <a:buClr>
                <a:srgbClr val="C00000"/>
              </a:buClr>
              <a:buFont typeface="+mj-lt"/>
              <a:buAutoNum type="arabicPeriod"/>
            </a:pPr>
            <a:r>
              <a:rPr lang="uk-UA" b="1" dirty="0" smtClean="0"/>
              <a:t>нормування </a:t>
            </a:r>
            <a:r>
              <a:rPr lang="uk-UA" b="1" dirty="0"/>
              <a:t>і планомірне обмеження впливу господарської та інших видів діяльності на земельні ресурси;</a:t>
            </a:r>
          </a:p>
          <a:p>
            <a:pPr marL="596646" lvl="0" indent="-514350">
              <a:spcAft>
                <a:spcPts val="600"/>
              </a:spcAft>
              <a:buClr>
                <a:srgbClr val="C00000"/>
              </a:buClr>
              <a:buFont typeface="+mj-lt"/>
              <a:buAutoNum type="arabicPeriod"/>
            </a:pPr>
            <a:r>
              <a:rPr lang="uk-UA" b="1" dirty="0"/>
              <a:t>поєднання заходів економічного стимулювання та юридичної відповідальності в галузі охорони земель;</a:t>
            </a:r>
          </a:p>
          <a:p>
            <a:pPr marL="596646" lvl="0" indent="-514350">
              <a:spcAft>
                <a:spcPts val="600"/>
              </a:spcAft>
              <a:buClr>
                <a:srgbClr val="C00000"/>
              </a:buClr>
              <a:buFont typeface="+mj-lt"/>
              <a:buAutoNum type="arabicPeriod"/>
            </a:pPr>
            <a:r>
              <a:rPr lang="uk-UA" b="1" dirty="0" smtClean="0"/>
              <a:t>публічності у </a:t>
            </a:r>
            <a:r>
              <a:rPr lang="uk-UA" b="1" dirty="0"/>
              <a:t>вирішенні завдань охорони земель, використанні коштів державного та місцевих бюджетів.</a:t>
            </a:r>
          </a:p>
          <a:p>
            <a:pPr marL="82296" indent="0">
              <a:buNone/>
            </a:pPr>
            <a:endParaRPr lang="uk-UA" b="1" dirty="0" smtClean="0"/>
          </a:p>
        </p:txBody>
      </p:sp>
    </p:spTree>
    <p:extLst>
      <p:ext uri="{BB962C8B-B14F-4D97-AF65-F5344CB8AC3E}">
        <p14:creationId xmlns:p14="http://schemas.microsoft.com/office/powerpoint/2010/main" val="3676221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706090"/>
          </a:xfrm>
        </p:spPr>
        <p:txBody>
          <a:bodyPr>
            <a:normAutofit/>
          </a:bodyPr>
          <a:lstStyle/>
          <a:p>
            <a:pPr algn="ctr"/>
            <a:r>
              <a:rPr lang="uk-UA" sz="2800" b="1" dirty="0" smtClean="0">
                <a:solidFill>
                  <a:srgbClr val="C00000"/>
                </a:solidFill>
              </a:rPr>
              <a:t>Правові засади охорони земель </a:t>
            </a:r>
            <a:r>
              <a:rPr lang="uk-UA" sz="2800" dirty="0" smtClean="0">
                <a:solidFill>
                  <a:srgbClr val="C00000"/>
                </a:solidFill>
                <a:effectLst/>
              </a:rPr>
              <a:t>(слайд 1)</a:t>
            </a:r>
            <a:endParaRPr lang="uk-UA" sz="2800" dirty="0">
              <a:solidFill>
                <a:srgbClr val="C00000"/>
              </a:solidFill>
            </a:endParaRPr>
          </a:p>
        </p:txBody>
      </p:sp>
      <p:sp>
        <p:nvSpPr>
          <p:cNvPr id="3" name="Объект 2"/>
          <p:cNvSpPr>
            <a:spLocks noGrp="1"/>
          </p:cNvSpPr>
          <p:nvPr>
            <p:ph idx="1"/>
          </p:nvPr>
        </p:nvSpPr>
        <p:spPr>
          <a:xfrm>
            <a:off x="1043608" y="836712"/>
            <a:ext cx="7890080" cy="5832648"/>
          </a:xfrm>
        </p:spPr>
        <p:txBody>
          <a:bodyPr>
            <a:normAutofit/>
          </a:bodyPr>
          <a:lstStyle/>
          <a:p>
            <a:pPr marL="425196" indent="-342900" algn="just">
              <a:buFont typeface="+mj-lt"/>
              <a:buAutoNum type="arabicPeriod"/>
            </a:pPr>
            <a:r>
              <a:rPr lang="uk-UA" sz="2400" b="1" dirty="0" smtClean="0"/>
              <a:t>Земельний кодекс України (розділ </a:t>
            </a:r>
            <a:r>
              <a:rPr lang="en-US" sz="2400" b="1" dirty="0" smtClean="0"/>
              <a:t>VI</a:t>
            </a:r>
            <a:r>
              <a:rPr lang="uk-UA" sz="2400" b="1" dirty="0" smtClean="0"/>
              <a:t>).</a:t>
            </a:r>
          </a:p>
          <a:p>
            <a:pPr marL="425196" indent="-342900" algn="just">
              <a:buFont typeface="+mj-lt"/>
              <a:buAutoNum type="arabicPeriod"/>
            </a:pPr>
            <a:r>
              <a:rPr lang="uk-UA" sz="2400" b="1" dirty="0" smtClean="0"/>
              <a:t>Закон України від 19 </a:t>
            </a:r>
            <a:r>
              <a:rPr lang="uk-UA" sz="2400" b="1" dirty="0"/>
              <a:t>червня 2003 </a:t>
            </a:r>
            <a:r>
              <a:rPr lang="uk-UA" sz="2400" b="1" dirty="0" smtClean="0"/>
              <a:t>р. </a:t>
            </a:r>
            <a:r>
              <a:rPr lang="uk-UA" sz="2400" b="1" dirty="0" smtClean="0">
                <a:solidFill>
                  <a:srgbClr val="002060"/>
                </a:solidFill>
              </a:rPr>
              <a:t>«Про охорону земель»</a:t>
            </a:r>
            <a:r>
              <a:rPr lang="uk-UA" sz="2400" b="1" dirty="0" smtClean="0"/>
              <a:t>.</a:t>
            </a:r>
          </a:p>
          <a:p>
            <a:pPr marL="425196" indent="-342900" algn="just">
              <a:buFont typeface="+mj-lt"/>
              <a:buAutoNum type="arabicPeriod"/>
            </a:pPr>
            <a:r>
              <a:rPr lang="uk-UA" sz="2400" b="1" dirty="0" smtClean="0"/>
              <a:t>Закон України від 19 червня 2003 р. </a:t>
            </a:r>
            <a:r>
              <a:rPr lang="uk-UA" sz="2400" b="1" dirty="0" smtClean="0">
                <a:solidFill>
                  <a:srgbClr val="002060"/>
                </a:solidFill>
              </a:rPr>
              <a:t>«Про державний контроль за використанням та охороною земель»</a:t>
            </a:r>
            <a:r>
              <a:rPr lang="uk-UA" sz="2400" b="1" dirty="0" smtClean="0"/>
              <a:t>.</a:t>
            </a:r>
          </a:p>
          <a:p>
            <a:pPr marL="425196" indent="-342900" algn="just">
              <a:buFont typeface="+mj-lt"/>
              <a:buAutoNum type="arabicPeriod"/>
            </a:pPr>
            <a:r>
              <a:rPr lang="uk-UA" sz="2400" b="1" dirty="0" smtClean="0"/>
              <a:t>Закон України від 22 травня 2003 р. </a:t>
            </a:r>
            <a:r>
              <a:rPr lang="uk-UA" sz="2400" b="1" dirty="0" smtClean="0">
                <a:solidFill>
                  <a:srgbClr val="002060"/>
                </a:solidFill>
              </a:rPr>
              <a:t>«Про землеустрій»</a:t>
            </a:r>
            <a:r>
              <a:rPr lang="uk-UA" sz="2400" b="1" dirty="0" smtClean="0"/>
              <a:t>.</a:t>
            </a:r>
          </a:p>
          <a:p>
            <a:pPr marL="425196" indent="-342900" algn="just">
              <a:buFont typeface="+mj-lt"/>
              <a:buAutoNum type="arabicPeriod"/>
            </a:pPr>
            <a:r>
              <a:rPr lang="ru-RU" sz="2400" b="1" dirty="0" smtClean="0"/>
              <a:t>Закон </a:t>
            </a:r>
            <a:r>
              <a:rPr lang="uk-UA" sz="2400" b="1" dirty="0" smtClean="0"/>
              <a:t>України від 14 січня 2000 р. </a:t>
            </a:r>
            <a:r>
              <a:rPr lang="uk-UA" sz="2400" b="1" dirty="0" smtClean="0">
                <a:solidFill>
                  <a:srgbClr val="002060"/>
                </a:solidFill>
              </a:rPr>
              <a:t>«Про меліорацію земель»</a:t>
            </a:r>
            <a:r>
              <a:rPr lang="uk-UA" sz="2400" b="1" dirty="0" smtClean="0"/>
              <a:t>.</a:t>
            </a:r>
          </a:p>
          <a:p>
            <a:pPr marL="82296" indent="0">
              <a:buNone/>
            </a:pPr>
            <a:endParaRPr lang="uk-UA" dirty="0"/>
          </a:p>
          <a:p>
            <a:pPr marL="82296" indent="0">
              <a:buNone/>
            </a:pPr>
            <a:endParaRPr lang="uk-UA" dirty="0"/>
          </a:p>
        </p:txBody>
      </p:sp>
    </p:spTree>
    <p:extLst>
      <p:ext uri="{BB962C8B-B14F-4D97-AF65-F5344CB8AC3E}">
        <p14:creationId xmlns:p14="http://schemas.microsoft.com/office/powerpoint/2010/main" val="1850147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706090"/>
          </a:xfrm>
        </p:spPr>
        <p:txBody>
          <a:bodyPr>
            <a:normAutofit/>
          </a:bodyPr>
          <a:lstStyle/>
          <a:p>
            <a:pPr algn="ctr"/>
            <a:r>
              <a:rPr lang="uk-UA" sz="2800" b="1" dirty="0" smtClean="0">
                <a:solidFill>
                  <a:srgbClr val="C00000"/>
                </a:solidFill>
              </a:rPr>
              <a:t>Правові засади охорони земель </a:t>
            </a:r>
            <a:r>
              <a:rPr lang="uk-UA" sz="2800" dirty="0" smtClean="0">
                <a:solidFill>
                  <a:srgbClr val="C00000"/>
                </a:solidFill>
                <a:effectLst/>
              </a:rPr>
              <a:t>(слайд 2)</a:t>
            </a:r>
            <a:endParaRPr lang="uk-UA" sz="2800" dirty="0">
              <a:solidFill>
                <a:srgbClr val="C00000"/>
              </a:solidFill>
              <a:effectLst/>
            </a:endParaRPr>
          </a:p>
        </p:txBody>
      </p:sp>
      <p:sp>
        <p:nvSpPr>
          <p:cNvPr id="3" name="Объект 2"/>
          <p:cNvSpPr>
            <a:spLocks noGrp="1"/>
          </p:cNvSpPr>
          <p:nvPr>
            <p:ph idx="1"/>
          </p:nvPr>
        </p:nvSpPr>
        <p:spPr>
          <a:xfrm>
            <a:off x="1043608" y="836712"/>
            <a:ext cx="7890080" cy="5832648"/>
          </a:xfrm>
        </p:spPr>
        <p:txBody>
          <a:bodyPr>
            <a:normAutofit lnSpcReduction="10000"/>
          </a:bodyPr>
          <a:lstStyle/>
          <a:p>
            <a:pPr marL="425196" lvl="0" indent="-342900" algn="just">
              <a:buFont typeface="+mj-lt"/>
              <a:buAutoNum type="arabicPeriod"/>
            </a:pPr>
            <a:r>
              <a:rPr lang="uk-UA" sz="2400" b="1" dirty="0" smtClean="0"/>
              <a:t>Закон України від </a:t>
            </a:r>
            <a:r>
              <a:rPr lang="ru-RU" sz="2400" b="1" dirty="0" smtClean="0"/>
              <a:t>25 </a:t>
            </a:r>
            <a:r>
              <a:rPr lang="ru-RU" sz="2400" b="1" dirty="0" err="1"/>
              <a:t>червня</a:t>
            </a:r>
            <a:r>
              <a:rPr lang="ru-RU" sz="2400" b="1" dirty="0"/>
              <a:t> 1991 </a:t>
            </a:r>
            <a:r>
              <a:rPr lang="ru-RU" sz="2400" b="1" dirty="0" smtClean="0"/>
              <a:t>р. </a:t>
            </a:r>
            <a:r>
              <a:rPr lang="uk-UA" sz="2400" b="1" dirty="0" smtClean="0">
                <a:solidFill>
                  <a:srgbClr val="002060"/>
                </a:solidFill>
              </a:rPr>
              <a:t>«Про охорону навколишнього природного середовища»</a:t>
            </a:r>
            <a:r>
              <a:rPr lang="uk-UA" sz="2400" b="1" dirty="0" smtClean="0"/>
              <a:t>.</a:t>
            </a:r>
          </a:p>
          <a:p>
            <a:pPr marL="425196" lvl="0" indent="-342900" algn="just">
              <a:buFont typeface="+mj-lt"/>
              <a:buAutoNum type="arabicPeriod"/>
            </a:pPr>
            <a:r>
              <a:rPr lang="ru-RU" sz="2400" b="1" dirty="0" smtClean="0"/>
              <a:t>Закон </a:t>
            </a:r>
            <a:r>
              <a:rPr lang="ru-RU" sz="2400" b="1" dirty="0" err="1" smtClean="0"/>
              <a:t>України</a:t>
            </a:r>
            <a:r>
              <a:rPr lang="ru-RU" sz="2400" b="1" dirty="0" smtClean="0"/>
              <a:t> </a:t>
            </a:r>
            <a:r>
              <a:rPr lang="ru-RU" sz="2400" b="1" dirty="0" err="1" smtClean="0"/>
              <a:t>від</a:t>
            </a:r>
            <a:r>
              <a:rPr lang="ru-RU" sz="2400" b="1" dirty="0" smtClean="0"/>
              <a:t> 28 </a:t>
            </a:r>
            <a:r>
              <a:rPr lang="ru-RU" sz="2400" b="1" dirty="0"/>
              <a:t>лютого 2019 </a:t>
            </a:r>
            <a:r>
              <a:rPr lang="ru-RU" sz="2400" b="1" dirty="0" smtClean="0"/>
              <a:t>р. </a:t>
            </a:r>
            <a:r>
              <a:rPr lang="ru-RU" sz="2400" b="1" dirty="0" smtClean="0">
                <a:solidFill>
                  <a:srgbClr val="002060"/>
                </a:solidFill>
              </a:rPr>
              <a:t>«Про </a:t>
            </a:r>
            <a:r>
              <a:rPr lang="ru-RU" sz="2400" b="1" dirty="0" err="1">
                <a:solidFill>
                  <a:srgbClr val="002060"/>
                </a:solidFill>
              </a:rPr>
              <a:t>Основні</a:t>
            </a:r>
            <a:r>
              <a:rPr lang="ru-RU" sz="2400" b="1" dirty="0">
                <a:solidFill>
                  <a:srgbClr val="002060"/>
                </a:solidFill>
              </a:rPr>
              <a:t> засади (</a:t>
            </a:r>
            <a:r>
              <a:rPr lang="ru-RU" sz="2400" b="1" dirty="0" err="1">
                <a:solidFill>
                  <a:srgbClr val="002060"/>
                </a:solidFill>
              </a:rPr>
              <a:t>стратегію</a:t>
            </a:r>
            <a:r>
              <a:rPr lang="ru-RU" sz="2400" b="1" dirty="0">
                <a:solidFill>
                  <a:srgbClr val="002060"/>
                </a:solidFill>
              </a:rPr>
              <a:t>) </a:t>
            </a:r>
            <a:r>
              <a:rPr lang="ru-RU" sz="2400" b="1" dirty="0" err="1">
                <a:solidFill>
                  <a:srgbClr val="002060"/>
                </a:solidFill>
              </a:rPr>
              <a:t>державної</a:t>
            </a:r>
            <a:r>
              <a:rPr lang="ru-RU" sz="2400" b="1" dirty="0">
                <a:solidFill>
                  <a:srgbClr val="002060"/>
                </a:solidFill>
              </a:rPr>
              <a:t> </a:t>
            </a:r>
            <a:r>
              <a:rPr lang="ru-RU" sz="2400" b="1" dirty="0" err="1">
                <a:solidFill>
                  <a:srgbClr val="002060"/>
                </a:solidFill>
              </a:rPr>
              <a:t>екологічної</a:t>
            </a:r>
            <a:r>
              <a:rPr lang="ru-RU" sz="2400" b="1" dirty="0">
                <a:solidFill>
                  <a:srgbClr val="002060"/>
                </a:solidFill>
              </a:rPr>
              <a:t> </a:t>
            </a:r>
            <a:r>
              <a:rPr lang="ru-RU" sz="2400" b="1" dirty="0" err="1">
                <a:solidFill>
                  <a:srgbClr val="002060"/>
                </a:solidFill>
              </a:rPr>
              <a:t>політики</a:t>
            </a:r>
            <a:r>
              <a:rPr lang="ru-RU" sz="2400" b="1" dirty="0">
                <a:solidFill>
                  <a:srgbClr val="002060"/>
                </a:solidFill>
              </a:rPr>
              <a:t> </a:t>
            </a:r>
            <a:r>
              <a:rPr lang="ru-RU" sz="2400" b="1" dirty="0" err="1">
                <a:solidFill>
                  <a:srgbClr val="002060"/>
                </a:solidFill>
              </a:rPr>
              <a:t>України</a:t>
            </a:r>
            <a:r>
              <a:rPr lang="ru-RU" sz="2400" b="1" dirty="0">
                <a:solidFill>
                  <a:srgbClr val="002060"/>
                </a:solidFill>
              </a:rPr>
              <a:t> на </a:t>
            </a:r>
            <a:r>
              <a:rPr lang="ru-RU" sz="2400" b="1" dirty="0" err="1">
                <a:solidFill>
                  <a:srgbClr val="002060"/>
                </a:solidFill>
              </a:rPr>
              <a:t>період</a:t>
            </a:r>
            <a:r>
              <a:rPr lang="ru-RU" sz="2400" b="1" dirty="0">
                <a:solidFill>
                  <a:srgbClr val="002060"/>
                </a:solidFill>
              </a:rPr>
              <a:t> до 2030 </a:t>
            </a:r>
            <a:r>
              <a:rPr lang="ru-RU" sz="2400" b="1" dirty="0" smtClean="0">
                <a:solidFill>
                  <a:srgbClr val="002060"/>
                </a:solidFill>
              </a:rPr>
              <a:t>року»</a:t>
            </a:r>
            <a:r>
              <a:rPr lang="ru-RU" sz="2400" b="1" dirty="0" smtClean="0"/>
              <a:t>.</a:t>
            </a:r>
          </a:p>
          <a:p>
            <a:pPr marL="425196" lvl="0" indent="-342900" algn="just">
              <a:buFont typeface="+mj-lt"/>
              <a:buAutoNum type="arabicPeriod"/>
            </a:pPr>
            <a:r>
              <a:rPr lang="ru-RU" sz="2400" b="1" dirty="0" smtClean="0"/>
              <a:t>Закон </a:t>
            </a:r>
            <a:r>
              <a:rPr lang="ru-RU" sz="2400" b="1" dirty="0" err="1"/>
              <a:t>України</a:t>
            </a:r>
            <a:r>
              <a:rPr lang="ru-RU" sz="2400" b="1" dirty="0"/>
              <a:t> </a:t>
            </a:r>
            <a:r>
              <a:rPr lang="ru-RU" sz="2400" b="1" dirty="0" err="1"/>
              <a:t>від</a:t>
            </a:r>
            <a:r>
              <a:rPr lang="ru-RU" sz="2400" b="1" dirty="0"/>
              <a:t> 23 </a:t>
            </a:r>
            <a:r>
              <a:rPr lang="ru-RU" sz="2400" b="1" dirty="0" err="1"/>
              <a:t>травня</a:t>
            </a:r>
            <a:r>
              <a:rPr lang="ru-RU" sz="2400" b="1" dirty="0"/>
              <a:t> 2017 р. </a:t>
            </a:r>
            <a:r>
              <a:rPr lang="ru-RU" sz="2400" b="1" dirty="0">
                <a:solidFill>
                  <a:srgbClr val="002060"/>
                </a:solidFill>
              </a:rPr>
              <a:t>«Про </a:t>
            </a:r>
            <a:r>
              <a:rPr lang="ru-RU" sz="2400" b="1" dirty="0" err="1">
                <a:solidFill>
                  <a:srgbClr val="002060"/>
                </a:solidFill>
              </a:rPr>
              <a:t>оцінку</a:t>
            </a:r>
            <a:r>
              <a:rPr lang="ru-RU" sz="2400" b="1" dirty="0">
                <a:solidFill>
                  <a:srgbClr val="002060"/>
                </a:solidFill>
              </a:rPr>
              <a:t> </a:t>
            </a:r>
            <a:r>
              <a:rPr lang="ru-RU" sz="2400" b="1" dirty="0" err="1">
                <a:solidFill>
                  <a:srgbClr val="002060"/>
                </a:solidFill>
              </a:rPr>
              <a:t>впливу</a:t>
            </a:r>
            <a:r>
              <a:rPr lang="ru-RU" sz="2400" b="1" dirty="0">
                <a:solidFill>
                  <a:srgbClr val="002060"/>
                </a:solidFill>
              </a:rPr>
              <a:t> на </a:t>
            </a:r>
            <a:r>
              <a:rPr lang="ru-RU" sz="2400" b="1" dirty="0" err="1">
                <a:solidFill>
                  <a:srgbClr val="002060"/>
                </a:solidFill>
              </a:rPr>
              <a:t>довкілля</a:t>
            </a:r>
            <a:r>
              <a:rPr lang="ru-RU" sz="2400" b="1" dirty="0">
                <a:solidFill>
                  <a:srgbClr val="002060"/>
                </a:solidFill>
              </a:rPr>
              <a:t>»</a:t>
            </a:r>
            <a:r>
              <a:rPr lang="ru-RU" sz="2400" b="1" dirty="0"/>
              <a:t>.</a:t>
            </a:r>
          </a:p>
          <a:p>
            <a:pPr marL="425196" lvl="0" indent="-342900" algn="just">
              <a:buFont typeface="+mj-lt"/>
              <a:buAutoNum type="arabicPeriod"/>
            </a:pPr>
            <a:r>
              <a:rPr lang="uk-UA" sz="2400" b="1" dirty="0" smtClean="0"/>
              <a:t>Закон України від 20 </a:t>
            </a:r>
            <a:r>
              <a:rPr lang="uk-UA" sz="2400" b="1" dirty="0"/>
              <a:t>березня 2018 </a:t>
            </a:r>
            <a:r>
              <a:rPr lang="uk-UA" sz="2400" b="1" dirty="0" smtClean="0"/>
              <a:t>р. </a:t>
            </a:r>
            <a:r>
              <a:rPr lang="uk-UA" sz="2400" b="1" dirty="0" smtClean="0">
                <a:solidFill>
                  <a:srgbClr val="002060"/>
                </a:solidFill>
              </a:rPr>
              <a:t>«Про </a:t>
            </a:r>
            <a:r>
              <a:rPr lang="uk-UA" sz="2400" b="1" dirty="0">
                <a:solidFill>
                  <a:srgbClr val="002060"/>
                </a:solidFill>
              </a:rPr>
              <a:t>стратегічну екологічну </a:t>
            </a:r>
            <a:r>
              <a:rPr lang="uk-UA" sz="2400" b="1" dirty="0" smtClean="0">
                <a:solidFill>
                  <a:srgbClr val="002060"/>
                </a:solidFill>
              </a:rPr>
              <a:t>оцінку»</a:t>
            </a:r>
            <a:r>
              <a:rPr lang="uk-UA" sz="2400" b="1" dirty="0" smtClean="0"/>
              <a:t>.</a:t>
            </a:r>
          </a:p>
          <a:p>
            <a:pPr marL="425196" lvl="0" indent="-342900" algn="just">
              <a:buFont typeface="+mj-lt"/>
              <a:buAutoNum type="arabicPeriod"/>
            </a:pPr>
            <a:r>
              <a:rPr lang="uk-UA" sz="2400" b="1" dirty="0" smtClean="0"/>
              <a:t>Закон України від 24 </a:t>
            </a:r>
            <a:r>
              <a:rPr lang="uk-UA" sz="2400" b="1" dirty="0"/>
              <a:t>червня 2004 </a:t>
            </a:r>
            <a:r>
              <a:rPr lang="uk-UA" sz="2400" b="1" dirty="0" smtClean="0"/>
              <a:t>р. </a:t>
            </a:r>
            <a:r>
              <a:rPr lang="uk-UA" sz="2400" b="1" dirty="0" smtClean="0">
                <a:solidFill>
                  <a:srgbClr val="002060"/>
                </a:solidFill>
              </a:rPr>
              <a:t>«Про екологічну мережу України»</a:t>
            </a:r>
            <a:r>
              <a:rPr lang="uk-UA" sz="2400" b="1" dirty="0" smtClean="0"/>
              <a:t>.</a:t>
            </a:r>
          </a:p>
          <a:p>
            <a:pPr marL="425196" lvl="0" indent="-342900" algn="just">
              <a:buFont typeface="+mj-lt"/>
              <a:buAutoNum type="arabicPeriod"/>
            </a:pPr>
            <a:r>
              <a:rPr lang="ru-RU" sz="2400" b="1" dirty="0" smtClean="0"/>
              <a:t>Закон </a:t>
            </a:r>
            <a:r>
              <a:rPr lang="ru-RU" sz="2400" b="1" dirty="0" err="1" smtClean="0"/>
              <a:t>України</a:t>
            </a:r>
            <a:r>
              <a:rPr lang="ru-RU" sz="2400" b="1" dirty="0" smtClean="0"/>
              <a:t> </a:t>
            </a:r>
            <a:r>
              <a:rPr lang="ru-RU" sz="2400" b="1" dirty="0" err="1" smtClean="0"/>
              <a:t>від</a:t>
            </a:r>
            <a:r>
              <a:rPr lang="ru-RU" sz="2400" b="1" dirty="0"/>
              <a:t>  21 </a:t>
            </a:r>
            <a:r>
              <a:rPr lang="ru-RU" sz="2400" b="1" dirty="0" err="1"/>
              <a:t>вересня</a:t>
            </a:r>
            <a:r>
              <a:rPr lang="ru-RU" sz="2400" b="1" dirty="0"/>
              <a:t> 2000 </a:t>
            </a:r>
            <a:r>
              <a:rPr lang="ru-RU" sz="2400" b="1" dirty="0" smtClean="0"/>
              <a:t>р. </a:t>
            </a:r>
            <a:r>
              <a:rPr lang="ru-RU" sz="2400" b="1" dirty="0" smtClean="0">
                <a:solidFill>
                  <a:srgbClr val="002060"/>
                </a:solidFill>
              </a:rPr>
              <a:t>«Про </a:t>
            </a:r>
            <a:r>
              <a:rPr lang="ru-RU" sz="2400" b="1" dirty="0" err="1">
                <a:solidFill>
                  <a:srgbClr val="002060"/>
                </a:solidFill>
              </a:rPr>
              <a:t>Загальнодержавну</a:t>
            </a:r>
            <a:r>
              <a:rPr lang="ru-RU" sz="2400" b="1" dirty="0">
                <a:solidFill>
                  <a:srgbClr val="002060"/>
                </a:solidFill>
              </a:rPr>
              <a:t> </a:t>
            </a:r>
            <a:r>
              <a:rPr lang="ru-RU" sz="2400" b="1" dirty="0" err="1">
                <a:solidFill>
                  <a:srgbClr val="002060"/>
                </a:solidFill>
              </a:rPr>
              <a:t>програму</a:t>
            </a:r>
            <a:r>
              <a:rPr lang="ru-RU" sz="2400" b="1" dirty="0">
                <a:solidFill>
                  <a:srgbClr val="002060"/>
                </a:solidFill>
              </a:rPr>
              <a:t> </a:t>
            </a:r>
            <a:r>
              <a:rPr lang="ru-RU" sz="2400" b="1" dirty="0" err="1">
                <a:solidFill>
                  <a:srgbClr val="002060"/>
                </a:solidFill>
              </a:rPr>
              <a:t>формування</a:t>
            </a:r>
            <a:r>
              <a:rPr lang="ru-RU" sz="2400" b="1" dirty="0">
                <a:solidFill>
                  <a:srgbClr val="002060"/>
                </a:solidFill>
              </a:rPr>
              <a:t> </a:t>
            </a:r>
            <a:r>
              <a:rPr lang="ru-RU" sz="2400" b="1" dirty="0" err="1" smtClean="0">
                <a:solidFill>
                  <a:srgbClr val="002060"/>
                </a:solidFill>
              </a:rPr>
              <a:t>національної</a:t>
            </a:r>
            <a:r>
              <a:rPr lang="ru-RU" sz="2400" b="1" dirty="0" smtClean="0">
                <a:solidFill>
                  <a:srgbClr val="002060"/>
                </a:solidFill>
              </a:rPr>
              <a:t> </a:t>
            </a:r>
            <a:r>
              <a:rPr lang="ru-RU" sz="2400" b="1" dirty="0" err="1">
                <a:solidFill>
                  <a:srgbClr val="002060"/>
                </a:solidFill>
              </a:rPr>
              <a:t>екологічної</a:t>
            </a:r>
            <a:r>
              <a:rPr lang="ru-RU" sz="2400" b="1" dirty="0">
                <a:solidFill>
                  <a:srgbClr val="002060"/>
                </a:solidFill>
              </a:rPr>
              <a:t> </a:t>
            </a:r>
            <a:r>
              <a:rPr lang="ru-RU" sz="2400" b="1" dirty="0" err="1">
                <a:solidFill>
                  <a:srgbClr val="002060"/>
                </a:solidFill>
              </a:rPr>
              <a:t>мережі</a:t>
            </a:r>
            <a:r>
              <a:rPr lang="ru-RU" sz="2400" b="1" dirty="0">
                <a:solidFill>
                  <a:srgbClr val="002060"/>
                </a:solidFill>
              </a:rPr>
              <a:t> </a:t>
            </a:r>
            <a:r>
              <a:rPr lang="ru-RU" sz="2400" b="1" dirty="0" err="1" smtClean="0">
                <a:solidFill>
                  <a:srgbClr val="002060"/>
                </a:solidFill>
              </a:rPr>
              <a:t>країни</a:t>
            </a:r>
            <a:r>
              <a:rPr lang="ru-RU" sz="2400" b="1" dirty="0" smtClean="0">
                <a:solidFill>
                  <a:srgbClr val="002060"/>
                </a:solidFill>
              </a:rPr>
              <a:t>                         </a:t>
            </a:r>
            <a:r>
              <a:rPr lang="ru-RU" sz="2400" b="1" dirty="0">
                <a:solidFill>
                  <a:srgbClr val="002060"/>
                </a:solidFill>
              </a:rPr>
              <a:t>на 2000-2015 </a:t>
            </a:r>
            <a:r>
              <a:rPr lang="ru-RU" sz="2400" b="1" dirty="0" smtClean="0">
                <a:solidFill>
                  <a:srgbClr val="002060"/>
                </a:solidFill>
              </a:rPr>
              <a:t>роки»</a:t>
            </a:r>
            <a:r>
              <a:rPr lang="ru-RU" sz="2400" b="1" dirty="0" smtClean="0"/>
              <a:t>. </a:t>
            </a:r>
            <a:endParaRPr lang="uk-UA" sz="2400" b="1" dirty="0"/>
          </a:p>
          <a:p>
            <a:pPr marL="82296" indent="0">
              <a:buNone/>
            </a:pPr>
            <a:endParaRPr lang="uk-UA" dirty="0"/>
          </a:p>
          <a:p>
            <a:pPr marL="82296" indent="0">
              <a:buNone/>
            </a:pPr>
            <a:endParaRPr lang="uk-UA" dirty="0"/>
          </a:p>
        </p:txBody>
      </p:sp>
    </p:spTree>
    <p:extLst>
      <p:ext uri="{BB962C8B-B14F-4D97-AF65-F5344CB8AC3E}">
        <p14:creationId xmlns:p14="http://schemas.microsoft.com/office/powerpoint/2010/main" val="1029010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259632" y="188640"/>
            <a:ext cx="7704856" cy="2308324"/>
          </a:xfrm>
          <a:prstGeom prst="rect">
            <a:avLst/>
          </a:prstGeom>
        </p:spPr>
        <p:txBody>
          <a:bodyPr wrap="square">
            <a:spAutoFit/>
          </a:bodyPr>
          <a:lstStyle/>
          <a:p>
            <a:r>
              <a:rPr lang="ru-RU" sz="2400" b="1" dirty="0"/>
              <a:t>ЗАКОН </a:t>
            </a:r>
            <a:r>
              <a:rPr lang="ru-RU" sz="2400" b="1" dirty="0" err="1" smtClean="0"/>
              <a:t>УКРАЇНИ</a:t>
            </a:r>
            <a:r>
              <a:rPr lang="ru-RU" sz="2400" b="1" dirty="0" smtClean="0"/>
              <a:t> </a:t>
            </a:r>
            <a:endParaRPr lang="ru-RU" sz="2400" b="1" dirty="0"/>
          </a:p>
          <a:p>
            <a:r>
              <a:rPr lang="ru-RU" sz="2400" b="1" dirty="0"/>
              <a:t>28 </a:t>
            </a:r>
            <a:r>
              <a:rPr lang="ru-RU" sz="2400" b="1" dirty="0" err="1"/>
              <a:t>квітня</a:t>
            </a:r>
            <a:r>
              <a:rPr lang="ru-RU" sz="2400" b="1" dirty="0"/>
              <a:t> 2021 </a:t>
            </a:r>
            <a:r>
              <a:rPr lang="ru-RU" sz="2400" b="1" dirty="0" smtClean="0"/>
              <a:t>р. № 1423-IX</a:t>
            </a:r>
          </a:p>
          <a:p>
            <a:endParaRPr lang="ru-RU" sz="2400" b="1" dirty="0">
              <a:solidFill>
                <a:srgbClr val="C00000"/>
              </a:solidFill>
            </a:endParaRPr>
          </a:p>
          <a:p>
            <a:r>
              <a:rPr lang="ru-RU" sz="2400" b="1" dirty="0">
                <a:solidFill>
                  <a:srgbClr val="C00000"/>
                </a:solidFill>
              </a:rPr>
              <a:t>Про </a:t>
            </a:r>
            <a:r>
              <a:rPr lang="ru-RU" sz="2400" b="1" dirty="0" err="1">
                <a:solidFill>
                  <a:srgbClr val="C00000"/>
                </a:solidFill>
              </a:rPr>
              <a:t>внесення</a:t>
            </a:r>
            <a:r>
              <a:rPr lang="ru-RU" sz="2400" b="1" dirty="0">
                <a:solidFill>
                  <a:srgbClr val="C00000"/>
                </a:solidFill>
              </a:rPr>
              <a:t> </a:t>
            </a:r>
            <a:r>
              <a:rPr lang="ru-RU" sz="2400" b="1" dirty="0" err="1">
                <a:solidFill>
                  <a:srgbClr val="C00000"/>
                </a:solidFill>
              </a:rPr>
              <a:t>змін</a:t>
            </a:r>
            <a:r>
              <a:rPr lang="ru-RU" sz="2400" b="1" dirty="0">
                <a:solidFill>
                  <a:srgbClr val="C00000"/>
                </a:solidFill>
              </a:rPr>
              <a:t> до </a:t>
            </a:r>
            <a:r>
              <a:rPr lang="ru-RU" sz="2400" b="1" dirty="0" err="1">
                <a:solidFill>
                  <a:srgbClr val="C00000"/>
                </a:solidFill>
              </a:rPr>
              <a:t>деяких</a:t>
            </a:r>
            <a:r>
              <a:rPr lang="ru-RU" sz="2400" b="1" dirty="0">
                <a:solidFill>
                  <a:srgbClr val="C00000"/>
                </a:solidFill>
              </a:rPr>
              <a:t> </a:t>
            </a:r>
            <a:r>
              <a:rPr lang="ru-RU" sz="2400" b="1" dirty="0" err="1">
                <a:solidFill>
                  <a:srgbClr val="C00000"/>
                </a:solidFill>
              </a:rPr>
              <a:t>законодавчих</a:t>
            </a:r>
            <a:r>
              <a:rPr lang="ru-RU" sz="2400" b="1" dirty="0">
                <a:solidFill>
                  <a:srgbClr val="C00000"/>
                </a:solidFill>
              </a:rPr>
              <a:t> </a:t>
            </a:r>
            <a:r>
              <a:rPr lang="ru-RU" sz="2400" b="1" dirty="0" err="1">
                <a:solidFill>
                  <a:srgbClr val="C00000"/>
                </a:solidFill>
              </a:rPr>
              <a:t>актів</a:t>
            </a:r>
            <a:r>
              <a:rPr lang="ru-RU" sz="2400" b="1" dirty="0">
                <a:solidFill>
                  <a:srgbClr val="C00000"/>
                </a:solidFill>
              </a:rPr>
              <a:t> </a:t>
            </a:r>
            <a:r>
              <a:rPr lang="ru-RU" sz="2400" b="1" dirty="0" err="1">
                <a:solidFill>
                  <a:srgbClr val="C00000"/>
                </a:solidFill>
              </a:rPr>
              <a:t>України</a:t>
            </a:r>
            <a:r>
              <a:rPr lang="ru-RU" sz="2400" b="1" dirty="0">
                <a:solidFill>
                  <a:srgbClr val="C00000"/>
                </a:solidFill>
              </a:rPr>
              <a:t> </a:t>
            </a:r>
            <a:r>
              <a:rPr lang="ru-RU" sz="2400" b="1" dirty="0" err="1">
                <a:solidFill>
                  <a:srgbClr val="C00000"/>
                </a:solidFill>
              </a:rPr>
              <a:t>щодо</a:t>
            </a:r>
            <a:r>
              <a:rPr lang="ru-RU" sz="2400" b="1" dirty="0">
                <a:solidFill>
                  <a:srgbClr val="C00000"/>
                </a:solidFill>
              </a:rPr>
              <a:t> </a:t>
            </a:r>
            <a:r>
              <a:rPr lang="ru-RU" sz="2400" b="1" dirty="0" err="1">
                <a:solidFill>
                  <a:srgbClr val="C00000"/>
                </a:solidFill>
              </a:rPr>
              <a:t>вдосконалення</a:t>
            </a:r>
            <a:r>
              <a:rPr lang="ru-RU" sz="2400" b="1" dirty="0">
                <a:solidFill>
                  <a:srgbClr val="C00000"/>
                </a:solidFill>
              </a:rPr>
              <a:t> </a:t>
            </a:r>
            <a:r>
              <a:rPr lang="ru-RU" sz="2400" b="1" dirty="0" err="1">
                <a:solidFill>
                  <a:srgbClr val="C00000"/>
                </a:solidFill>
              </a:rPr>
              <a:t>системи</a:t>
            </a:r>
            <a:r>
              <a:rPr lang="ru-RU" sz="2400" b="1" dirty="0">
                <a:solidFill>
                  <a:srgbClr val="C00000"/>
                </a:solidFill>
              </a:rPr>
              <a:t> </a:t>
            </a:r>
            <a:r>
              <a:rPr lang="ru-RU" sz="2400" b="1" dirty="0" err="1">
                <a:solidFill>
                  <a:srgbClr val="C00000"/>
                </a:solidFill>
              </a:rPr>
              <a:t>управління</a:t>
            </a:r>
            <a:r>
              <a:rPr lang="ru-RU" sz="2400" b="1" dirty="0">
                <a:solidFill>
                  <a:srgbClr val="C00000"/>
                </a:solidFill>
              </a:rPr>
              <a:t> та </a:t>
            </a:r>
            <a:r>
              <a:rPr lang="ru-RU" sz="2400" b="1" dirty="0" err="1">
                <a:solidFill>
                  <a:srgbClr val="C00000"/>
                </a:solidFill>
              </a:rPr>
              <a:t>дерегуляції</a:t>
            </a:r>
            <a:r>
              <a:rPr lang="ru-RU" sz="2400" b="1" dirty="0">
                <a:solidFill>
                  <a:srgbClr val="C00000"/>
                </a:solidFill>
              </a:rPr>
              <a:t> у </a:t>
            </a:r>
            <a:r>
              <a:rPr lang="ru-RU" sz="2400" b="1" dirty="0" err="1">
                <a:solidFill>
                  <a:srgbClr val="C00000"/>
                </a:solidFill>
              </a:rPr>
              <a:t>сфері</a:t>
            </a:r>
            <a:r>
              <a:rPr lang="ru-RU" sz="2400" b="1" dirty="0">
                <a:solidFill>
                  <a:srgbClr val="C00000"/>
                </a:solidFill>
              </a:rPr>
              <a:t> </a:t>
            </a:r>
            <a:r>
              <a:rPr lang="ru-RU" sz="2400" b="1" dirty="0" err="1">
                <a:solidFill>
                  <a:srgbClr val="C00000"/>
                </a:solidFill>
              </a:rPr>
              <a:t>земельних</a:t>
            </a:r>
            <a:r>
              <a:rPr lang="ru-RU" sz="2400" b="1" dirty="0">
                <a:solidFill>
                  <a:srgbClr val="C00000"/>
                </a:solidFill>
              </a:rPr>
              <a:t> </a:t>
            </a:r>
            <a:r>
              <a:rPr lang="ru-RU" sz="2400" b="1" dirty="0" err="1">
                <a:solidFill>
                  <a:srgbClr val="C00000"/>
                </a:solidFill>
              </a:rPr>
              <a:t>відносин</a:t>
            </a:r>
            <a:endParaRPr lang="uk-UA" sz="2400" b="1" dirty="0">
              <a:solidFill>
                <a:srgbClr val="C00000"/>
              </a:solidFill>
            </a:endParaRPr>
          </a:p>
        </p:txBody>
      </p:sp>
    </p:spTree>
    <p:extLst>
      <p:ext uri="{BB962C8B-B14F-4D97-AF65-F5344CB8AC3E}">
        <p14:creationId xmlns:p14="http://schemas.microsoft.com/office/powerpoint/2010/main" val="84832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259632" y="188640"/>
            <a:ext cx="7704856" cy="1938992"/>
          </a:xfrm>
          <a:prstGeom prst="rect">
            <a:avLst/>
          </a:prstGeom>
        </p:spPr>
        <p:txBody>
          <a:bodyPr wrap="square">
            <a:spAutoFit/>
          </a:bodyPr>
          <a:lstStyle/>
          <a:p>
            <a:r>
              <a:rPr lang="ru-RU" sz="2400" b="1" dirty="0"/>
              <a:t>ЗАКОН </a:t>
            </a:r>
            <a:r>
              <a:rPr lang="ru-RU" sz="2400" b="1" dirty="0" err="1" smtClean="0"/>
              <a:t>УКРАЇНИ</a:t>
            </a:r>
            <a:r>
              <a:rPr lang="ru-RU" sz="2400" b="1" dirty="0" smtClean="0"/>
              <a:t> </a:t>
            </a:r>
            <a:endParaRPr lang="ru-RU" sz="2400" b="1" dirty="0"/>
          </a:p>
          <a:p>
            <a:r>
              <a:rPr lang="ru-RU" sz="2400" b="1" dirty="0"/>
              <a:t>20 </a:t>
            </a:r>
            <a:r>
              <a:rPr lang="ru-RU" sz="2400" b="1" dirty="0" err="1"/>
              <a:t>червня</a:t>
            </a:r>
            <a:r>
              <a:rPr lang="ru-RU" sz="2400" b="1" dirty="0"/>
              <a:t> 2022 </a:t>
            </a:r>
            <a:r>
              <a:rPr lang="ru-RU" sz="2400" b="1" dirty="0" smtClean="0"/>
              <a:t>р. № 2321-IX</a:t>
            </a:r>
          </a:p>
          <a:p>
            <a:endParaRPr lang="ru-RU" sz="2400" b="1" dirty="0">
              <a:solidFill>
                <a:srgbClr val="C00000"/>
              </a:solidFill>
            </a:endParaRPr>
          </a:p>
          <a:p>
            <a:r>
              <a:rPr lang="ru-RU" sz="2400" b="1" dirty="0" smtClean="0">
                <a:solidFill>
                  <a:srgbClr val="C00000"/>
                </a:solidFill>
              </a:rPr>
              <a:t>Про </a:t>
            </a:r>
            <a:r>
              <a:rPr lang="ru-RU" sz="2400" b="1" dirty="0" err="1">
                <a:solidFill>
                  <a:srgbClr val="C00000"/>
                </a:solidFill>
              </a:rPr>
              <a:t>внесення</a:t>
            </a:r>
            <a:r>
              <a:rPr lang="ru-RU" sz="2400" b="1" dirty="0">
                <a:solidFill>
                  <a:srgbClr val="C00000"/>
                </a:solidFill>
              </a:rPr>
              <a:t> </a:t>
            </a:r>
            <a:r>
              <a:rPr lang="ru-RU" sz="2400" b="1" dirty="0" err="1">
                <a:solidFill>
                  <a:srgbClr val="C00000"/>
                </a:solidFill>
              </a:rPr>
              <a:t>змін</a:t>
            </a:r>
            <a:r>
              <a:rPr lang="ru-RU" sz="2400" b="1" dirty="0">
                <a:solidFill>
                  <a:srgbClr val="C00000"/>
                </a:solidFill>
              </a:rPr>
              <a:t> до </a:t>
            </a:r>
            <a:r>
              <a:rPr lang="ru-RU" sz="2400" b="1" dirty="0" err="1">
                <a:solidFill>
                  <a:srgbClr val="C00000"/>
                </a:solidFill>
              </a:rPr>
              <a:t>деяких</a:t>
            </a:r>
            <a:r>
              <a:rPr lang="ru-RU" sz="2400" b="1" dirty="0">
                <a:solidFill>
                  <a:srgbClr val="C00000"/>
                </a:solidFill>
              </a:rPr>
              <a:t> </a:t>
            </a:r>
            <a:r>
              <a:rPr lang="ru-RU" sz="2400" b="1" dirty="0" err="1">
                <a:solidFill>
                  <a:srgbClr val="C00000"/>
                </a:solidFill>
              </a:rPr>
              <a:t>законодавчих</a:t>
            </a:r>
            <a:r>
              <a:rPr lang="ru-RU" sz="2400" b="1" dirty="0">
                <a:solidFill>
                  <a:srgbClr val="C00000"/>
                </a:solidFill>
              </a:rPr>
              <a:t> </a:t>
            </a:r>
            <a:r>
              <a:rPr lang="ru-RU" sz="2400" b="1" dirty="0" err="1">
                <a:solidFill>
                  <a:srgbClr val="C00000"/>
                </a:solidFill>
              </a:rPr>
              <a:t>актів</a:t>
            </a:r>
            <a:r>
              <a:rPr lang="ru-RU" sz="2400" b="1" dirty="0">
                <a:solidFill>
                  <a:srgbClr val="C00000"/>
                </a:solidFill>
              </a:rPr>
              <a:t> </a:t>
            </a:r>
            <a:r>
              <a:rPr lang="ru-RU" sz="2400" b="1" dirty="0" err="1">
                <a:solidFill>
                  <a:srgbClr val="C00000"/>
                </a:solidFill>
              </a:rPr>
              <a:t>України</a:t>
            </a:r>
            <a:r>
              <a:rPr lang="ru-RU" sz="2400" b="1" dirty="0">
                <a:solidFill>
                  <a:srgbClr val="C00000"/>
                </a:solidFill>
              </a:rPr>
              <a:t> </a:t>
            </a:r>
            <a:r>
              <a:rPr lang="ru-RU" sz="2400" b="1" dirty="0" err="1">
                <a:solidFill>
                  <a:srgbClr val="C00000"/>
                </a:solidFill>
              </a:rPr>
              <a:t>щодо</a:t>
            </a:r>
            <a:r>
              <a:rPr lang="ru-RU" sz="2400" b="1" dirty="0">
                <a:solidFill>
                  <a:srgbClr val="C00000"/>
                </a:solidFill>
              </a:rPr>
              <a:t> </a:t>
            </a:r>
            <a:r>
              <a:rPr lang="ru-RU" sz="2400" b="1" dirty="0" err="1">
                <a:solidFill>
                  <a:srgbClr val="C00000"/>
                </a:solidFill>
              </a:rPr>
              <a:t>збереження</a:t>
            </a:r>
            <a:r>
              <a:rPr lang="ru-RU" sz="2400" b="1" dirty="0">
                <a:solidFill>
                  <a:srgbClr val="C00000"/>
                </a:solidFill>
              </a:rPr>
              <a:t> </a:t>
            </a:r>
            <a:r>
              <a:rPr lang="ru-RU" sz="2400" b="1" dirty="0" err="1">
                <a:solidFill>
                  <a:srgbClr val="C00000"/>
                </a:solidFill>
              </a:rPr>
              <a:t>лісів</a:t>
            </a:r>
            <a:endParaRPr lang="uk-UA" sz="2400" b="1" dirty="0">
              <a:solidFill>
                <a:srgbClr val="C00000"/>
              </a:solidFill>
            </a:endParaRPr>
          </a:p>
        </p:txBody>
      </p:sp>
    </p:spTree>
    <p:extLst>
      <p:ext uri="{BB962C8B-B14F-4D97-AF65-F5344CB8AC3E}">
        <p14:creationId xmlns:p14="http://schemas.microsoft.com/office/powerpoint/2010/main" val="3316998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6379</TotalTime>
  <Words>3003</Words>
  <Application>Microsoft Office PowerPoint</Application>
  <PresentationFormat>Екран (4:3)</PresentationFormat>
  <Paragraphs>270</Paragraphs>
  <Slides>45</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45</vt:i4>
      </vt:variant>
    </vt:vector>
  </HeadingPairs>
  <TitlesOfParts>
    <vt:vector size="52" baseType="lpstr">
      <vt:lpstr>Calibri</vt:lpstr>
      <vt:lpstr>Corbel</vt:lpstr>
      <vt:lpstr>Gill Sans MT</vt:lpstr>
      <vt:lpstr>Verdana</vt:lpstr>
      <vt:lpstr>Wingdings</vt:lpstr>
      <vt:lpstr>Wingdings 2</vt:lpstr>
      <vt:lpstr>Солнцестояние</vt:lpstr>
      <vt:lpstr> Правові засади  охорони земель</vt:lpstr>
      <vt:lpstr>Основні питання теми</vt:lpstr>
      <vt:lpstr>Презентація PowerPoint</vt:lpstr>
      <vt:lpstr>Презентація PowerPoint</vt:lpstr>
      <vt:lpstr>Принципи правового інституту охорони земель</vt:lpstr>
      <vt:lpstr>Правові засади охорони земель (слайд 1)</vt:lpstr>
      <vt:lpstr>Правові засади охорони земель (слайд 2)</vt:lpstr>
      <vt:lpstr>Презентація PowerPoint</vt:lpstr>
      <vt:lpstr>Презентація PowerPoint</vt:lpstr>
      <vt:lpstr>Презентація PowerPoint</vt:lpstr>
      <vt:lpstr>Презентація PowerPoint</vt:lpstr>
      <vt:lpstr>Презентація PowerPoint</vt:lpstr>
      <vt:lpstr>Елементи організаційно-правового механізму забезпечення охорони земель</vt:lpstr>
      <vt:lpstr>Функції держави у сфері забезпечення охорони земель</vt:lpstr>
      <vt:lpstr>Зміст охорони земель  (ст. 164 ЗК, ст. 22 Закону про охорону земель)</vt:lpstr>
      <vt:lpstr>Національна екологічна мережа України</vt:lpstr>
      <vt:lpstr>Нормування у сфері охорони земель</vt:lpstr>
      <vt:lpstr>Презентація PowerPoint</vt:lpstr>
      <vt:lpstr>Правові засади нормування   у сфері охорони земель</vt:lpstr>
      <vt:lpstr>Нормативні технічні документи (нормативи)  у галузі  охорони земель </vt:lpstr>
      <vt:lpstr>Нормативи в галузі  охорони земель (ст. 30 Закону України «Про охорону земель»)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Нормативні засади рекультивації земель</vt:lpstr>
      <vt:lpstr>Презентація PowerPoint</vt:lpstr>
      <vt:lpstr>Презентація PowerPoint</vt:lpstr>
      <vt:lpstr>Презентація PowerPoint</vt:lpstr>
      <vt:lpstr>Нормативні засади консервації земель</vt:lpstr>
      <vt:lpstr>Об'єкти консервації земель</vt:lpstr>
      <vt:lpstr>Зняття та перенесення родючого шару ґрунту (слайд 1)</vt:lpstr>
      <vt:lpstr>Зняття та перенесення родючого шару ґрунту (слайд 2)</vt:lpstr>
      <vt:lpstr>Презентація PowerPoint</vt:lpstr>
      <vt:lpstr>Законодавчі засади меліорації земель</vt:lpstr>
      <vt:lpstr>Нормативні засади меліорації земель</vt:lpstr>
      <vt:lpstr>Презентація PowerPoint</vt:lpstr>
      <vt:lpstr>Презентація PowerPoint</vt:lpstr>
      <vt:lpstr>Види меліорації земель</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Поняття, предмет та система земельного права України</dc:title>
  <dc:creator>Customer</dc:creator>
  <cp:lastModifiedBy>vice-rector</cp:lastModifiedBy>
  <cp:revision>555</cp:revision>
  <dcterms:created xsi:type="dcterms:W3CDTF">2010-09-03T10:03:27Z</dcterms:created>
  <dcterms:modified xsi:type="dcterms:W3CDTF">2022-10-25T07:51:30Z</dcterms:modified>
</cp:coreProperties>
</file>