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543FF-6142-4886-A7CC-366108D9B265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4362-CA0D-42EA-AC40-FCA748D83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543FF-6142-4886-A7CC-366108D9B265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4362-CA0D-42EA-AC40-FCA748D83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543FF-6142-4886-A7CC-366108D9B265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4362-CA0D-42EA-AC40-FCA748D83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543FF-6142-4886-A7CC-366108D9B265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4362-CA0D-42EA-AC40-FCA748D83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543FF-6142-4886-A7CC-366108D9B265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4362-CA0D-42EA-AC40-FCA748D83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543FF-6142-4886-A7CC-366108D9B265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4362-CA0D-42EA-AC40-FCA748D83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543FF-6142-4886-A7CC-366108D9B265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4362-CA0D-42EA-AC40-FCA748D83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543FF-6142-4886-A7CC-366108D9B265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4362-CA0D-42EA-AC40-FCA748D83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543FF-6142-4886-A7CC-366108D9B265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4362-CA0D-42EA-AC40-FCA748D83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543FF-6142-4886-A7CC-366108D9B265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4362-CA0D-42EA-AC40-FCA748D83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543FF-6142-4886-A7CC-366108D9B265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4362-CA0D-42EA-AC40-FCA748D83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543FF-6142-4886-A7CC-366108D9B265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74362-CA0D-42EA-AC40-FCA748D83E1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35896" y="1556793"/>
            <a:ext cx="4822304" cy="2043658"/>
          </a:xfrm>
        </p:spPr>
        <p:txBody>
          <a:bodyPr>
            <a:noAutofit/>
          </a:bodyPr>
          <a:lstStyle/>
          <a:p>
            <a:r>
              <a:rPr lang="uk-UA" sz="5400" b="1" dirty="0" smtClean="0"/>
              <a:t>Акти планування та їх правова природа</a:t>
            </a:r>
            <a:endParaRPr lang="ru-RU" sz="5400" b="1" dirty="0"/>
          </a:p>
        </p:txBody>
      </p:sp>
      <p:pic>
        <p:nvPicPr>
          <p:cNvPr id="1026" name="Picture 2" descr="Гифки для презентации человечки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2" y="1219201"/>
            <a:ext cx="3886200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Char char="v"/>
            </a:pPr>
            <a:r>
              <a:rPr lang="uk-UA" b="1" i="1" u="sng" dirty="0" smtClean="0">
                <a:solidFill>
                  <a:srgbClr val="FF0000"/>
                </a:solidFill>
              </a:rPr>
              <a:t>За рівнем (ієрархією):</a:t>
            </a:r>
            <a:endParaRPr lang="uk-UA" u="sng" dirty="0" smtClean="0">
              <a:solidFill>
                <a:srgbClr val="FF0000"/>
              </a:solidFill>
            </a:endParaRPr>
          </a:p>
          <a:p>
            <a:pPr algn="just">
              <a:buFontTx/>
              <a:buChar char="-"/>
            </a:pPr>
            <a:r>
              <a:rPr lang="uk-UA" b="1" i="1" u="sng" dirty="0" smtClean="0">
                <a:solidFill>
                  <a:srgbClr val="FF0000"/>
                </a:solidFill>
              </a:rPr>
              <a:t>Стратегічний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/>
              <a:t>(розробляється КМУ)</a:t>
            </a:r>
          </a:p>
          <a:p>
            <a:pPr algn="just">
              <a:buFontTx/>
              <a:buChar char="-"/>
            </a:pPr>
            <a:r>
              <a:rPr lang="uk-UA" b="1" i="1" u="sng" dirty="0" err="1" smtClean="0">
                <a:solidFill>
                  <a:srgbClr val="FF0000"/>
                </a:solidFill>
              </a:rPr>
              <a:t>Організаційно–тактичний</a:t>
            </a:r>
            <a:r>
              <a:rPr lang="uk-UA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/>
              <a:t>(розробляється центральним органом виконавчої влади)</a:t>
            </a:r>
          </a:p>
          <a:p>
            <a:pPr algn="just">
              <a:buFontTx/>
              <a:buChar char="-"/>
            </a:pPr>
            <a:r>
              <a:rPr lang="uk-UA" b="1" i="1" u="sng" dirty="0" smtClean="0">
                <a:solidFill>
                  <a:srgbClr val="FF0000"/>
                </a:solidFill>
              </a:rPr>
              <a:t>Організаційно-оперативний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/>
              <a:t>(плани територіальних підрозділів органів виконавчої влади)</a:t>
            </a:r>
          </a:p>
          <a:p>
            <a:pPr algn="just">
              <a:buFontTx/>
              <a:buChar char="-"/>
            </a:pPr>
            <a:r>
              <a:rPr lang="uk-UA" b="1" i="1" u="sng" dirty="0" smtClean="0">
                <a:solidFill>
                  <a:srgbClr val="FF0000"/>
                </a:solidFill>
              </a:rPr>
              <a:t>Особистий план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/>
              <a:t>(плани для виконання окремими посадовими особами публічної адміністрації)</a:t>
            </a:r>
            <a:endParaRPr lang="ru-RU" b="1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algn="just">
              <a:buFontTx/>
              <a:buChar char="-"/>
            </a:pPr>
            <a:endParaRPr lang="uk-UA" b="1" u="sng" dirty="0" smtClean="0"/>
          </a:p>
          <a:p>
            <a:pPr algn="just">
              <a:buFontTx/>
              <a:buChar char="-"/>
            </a:pPr>
            <a:r>
              <a:rPr lang="uk-UA" b="1" u="sng" dirty="0" smtClean="0"/>
              <a:t>Описовий</a:t>
            </a:r>
            <a:endParaRPr lang="uk-UA" b="1" u="sng" dirty="0" smtClean="0"/>
          </a:p>
          <a:p>
            <a:pPr algn="just">
              <a:buFontTx/>
              <a:buChar char="-"/>
            </a:pPr>
            <a:r>
              <a:rPr lang="uk-UA" b="1" u="sng" dirty="0" smtClean="0"/>
              <a:t>Календарний</a:t>
            </a:r>
          </a:p>
          <a:p>
            <a:pPr algn="just">
              <a:buFontTx/>
              <a:buChar char="-"/>
            </a:pPr>
            <a:r>
              <a:rPr lang="uk-UA" b="1" u="sng" dirty="0" smtClean="0"/>
              <a:t>Табличний</a:t>
            </a:r>
          </a:p>
          <a:p>
            <a:pPr algn="just">
              <a:buFontTx/>
              <a:buChar char="-"/>
            </a:pPr>
            <a:r>
              <a:rPr lang="uk-UA" b="1" u="sng" dirty="0" smtClean="0"/>
              <a:t>План-графік</a:t>
            </a:r>
            <a:endParaRPr lang="uk-UA" b="1" u="sng" dirty="0" smtClean="0"/>
          </a:p>
          <a:p>
            <a:pPr algn="ctr">
              <a:buFont typeface="Wingdings" pitchFamily="2" charset="2"/>
              <a:buChar char="v"/>
            </a:pPr>
            <a:r>
              <a:rPr lang="uk-UA" b="1" i="1" u="sng" dirty="0" smtClean="0">
                <a:solidFill>
                  <a:srgbClr val="FF0000"/>
                </a:solidFill>
              </a:rPr>
              <a:t>За строком планового періоду:</a:t>
            </a:r>
          </a:p>
          <a:p>
            <a:pPr algn="just">
              <a:buFontTx/>
              <a:buChar char="-"/>
            </a:pPr>
            <a:r>
              <a:rPr lang="uk-UA" b="1" u="sng" dirty="0" smtClean="0"/>
              <a:t>Довгостроковий </a:t>
            </a:r>
            <a:r>
              <a:rPr lang="uk-UA" b="1" dirty="0" smtClean="0"/>
              <a:t>(від 5 років і більше)</a:t>
            </a:r>
            <a:endParaRPr lang="uk-UA" b="1" u="sng" dirty="0" smtClean="0"/>
          </a:p>
          <a:p>
            <a:pPr algn="just">
              <a:buFontTx/>
              <a:buChar char="-"/>
            </a:pPr>
            <a:r>
              <a:rPr lang="uk-UA" b="1" u="sng" dirty="0" smtClean="0"/>
              <a:t>Середньостроковий </a:t>
            </a:r>
            <a:r>
              <a:rPr lang="uk-UA" b="1" dirty="0" smtClean="0"/>
              <a:t>(від 1 до 5 років)</a:t>
            </a:r>
          </a:p>
          <a:p>
            <a:pPr algn="just">
              <a:buFontTx/>
              <a:buChar char="-"/>
            </a:pPr>
            <a:r>
              <a:rPr lang="uk-UA" b="1" u="sng" dirty="0" smtClean="0"/>
              <a:t>Поточний (</a:t>
            </a:r>
            <a:r>
              <a:rPr lang="uk-UA" b="1" dirty="0" smtClean="0"/>
              <a:t>до 1 року)</a:t>
            </a:r>
            <a:endParaRPr lang="ru-RU" b="1" dirty="0"/>
          </a:p>
        </p:txBody>
      </p:sp>
      <p:pic>
        <p:nvPicPr>
          <p:cNvPr id="6148" name="Picture 4" descr="Идеи на тему «Человечки» (87) в 2021 г | презентация, эмодзи, 3d персонаж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09586"/>
            <a:ext cx="2103884" cy="3155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 rot="20527997">
            <a:off x="4232152" y="1347807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формою</a:t>
            </a:r>
            <a:r>
              <a:rPr lang="uk-UA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Процедура прийняття актів планування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Інформаційне забезпечення підготовки акта планування: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uk-UA" b="1" dirty="0" smtClean="0"/>
              <a:t>Нормативно-правові акти</a:t>
            </a:r>
          </a:p>
          <a:p>
            <a:pPr algn="just"/>
            <a:r>
              <a:rPr lang="uk-UA" b="1" dirty="0" smtClean="0"/>
              <a:t>Акти планування вищого рівня</a:t>
            </a:r>
          </a:p>
          <a:p>
            <a:pPr algn="just"/>
            <a:r>
              <a:rPr lang="uk-UA" b="1" dirty="0" smtClean="0"/>
              <a:t>Умови і результати діяльності суб'єктів публічної адміністрації (реальний стан, прогнози, очікувані результати)</a:t>
            </a:r>
          </a:p>
          <a:p>
            <a:pPr algn="just"/>
            <a:r>
              <a:rPr lang="uk-UA" b="1" dirty="0" smtClean="0"/>
              <a:t>Науково-обґрунтовані рекомендації, досвід з цього питання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Організаційне забезпечення планування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b="1" dirty="0" smtClean="0"/>
              <a:t>Принципи наукової обґрунтованості </a:t>
            </a:r>
          </a:p>
          <a:p>
            <a:pPr algn="just"/>
            <a:r>
              <a:rPr lang="uk-UA" b="1" dirty="0" smtClean="0"/>
              <a:t>Принципи актуальності </a:t>
            </a:r>
          </a:p>
          <a:p>
            <a:pPr algn="just"/>
            <a:r>
              <a:rPr lang="uk-UA" b="1" dirty="0" smtClean="0"/>
              <a:t>Принципи реальності планів</a:t>
            </a:r>
          </a:p>
          <a:p>
            <a:pPr algn="just"/>
            <a:r>
              <a:rPr lang="uk-UA" b="1" dirty="0" smtClean="0"/>
              <a:t>Принцип конкретності</a:t>
            </a:r>
          </a:p>
          <a:p>
            <a:pPr algn="just"/>
            <a:r>
              <a:rPr lang="uk-UA" b="1" dirty="0" smtClean="0"/>
              <a:t>Принцип несуперечливості</a:t>
            </a:r>
          </a:p>
          <a:p>
            <a:pPr algn="just"/>
            <a:r>
              <a:rPr lang="uk-UA" b="1" dirty="0" smtClean="0"/>
              <a:t>Принцип своєчасності</a:t>
            </a:r>
          </a:p>
          <a:p>
            <a:pPr algn="just"/>
            <a:r>
              <a:rPr lang="uk-UA" b="1" dirty="0" smtClean="0"/>
              <a:t>Принцип інформативності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476672"/>
            <a:ext cx="7560840" cy="792088"/>
          </a:xfrm>
        </p:spPr>
        <p:txBody>
          <a:bodyPr>
            <a:normAutofit/>
          </a:bodyPr>
          <a:lstStyle/>
          <a:p>
            <a:pPr algn="ctr"/>
            <a:r>
              <a:rPr lang="uk-UA" sz="2800" dirty="0" smtClean="0">
                <a:solidFill>
                  <a:srgbClr val="FF0000"/>
                </a:solidFill>
              </a:rPr>
              <a:t>Стадії прийняття актів планування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79512" y="1265459"/>
            <a:ext cx="6120680" cy="3951288"/>
          </a:xfrm>
        </p:spPr>
        <p:txBody>
          <a:bodyPr/>
          <a:lstStyle/>
          <a:p>
            <a:pPr algn="just"/>
            <a:r>
              <a:rPr lang="uk-UA" b="1" dirty="0" smtClean="0"/>
              <a:t>Розробка завдання щодо підготовки акту</a:t>
            </a:r>
          </a:p>
          <a:p>
            <a:pPr algn="just"/>
            <a:r>
              <a:rPr lang="uk-UA" b="1" dirty="0" smtClean="0"/>
              <a:t>Збір пропозицій до проекту</a:t>
            </a:r>
          </a:p>
          <a:p>
            <a:pPr algn="just"/>
            <a:r>
              <a:rPr lang="uk-UA" b="1" dirty="0" smtClean="0"/>
              <a:t>Складання та узгодження акту</a:t>
            </a:r>
          </a:p>
          <a:p>
            <a:pPr algn="just"/>
            <a:r>
              <a:rPr lang="uk-UA" b="1" dirty="0" smtClean="0"/>
              <a:t>Прийняття та затвердження акту</a:t>
            </a:r>
          </a:p>
          <a:p>
            <a:pPr algn="just"/>
            <a:r>
              <a:rPr lang="uk-UA" b="1" dirty="0" smtClean="0"/>
              <a:t>Доведення до відома зацікавлених осіб акта</a:t>
            </a:r>
            <a:endParaRPr lang="ru-RU" b="1" dirty="0"/>
          </a:p>
        </p:txBody>
      </p:sp>
      <p:pic>
        <p:nvPicPr>
          <p:cNvPr id="5122" name="Picture 2" descr="3d человечки план картинки, стоковые фото 3d человечки план | Depositphot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395284"/>
            <a:ext cx="4469760" cy="3281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Зміст стадій прийняття актів планування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i="1" u="sng" dirty="0" smtClean="0">
                <a:solidFill>
                  <a:srgbClr val="FF0000"/>
                </a:solidFill>
              </a:rPr>
              <a:t>Розробка завдань щодо підготовки акта планування</a:t>
            </a:r>
          </a:p>
          <a:p>
            <a:pPr algn="just">
              <a:buNone/>
            </a:pPr>
            <a:r>
              <a:rPr lang="uk-UA" b="1" dirty="0" smtClean="0"/>
              <a:t>(аналіз проблемної ситуації й визначення завдання, для досягнення яких і готується акт планування; визначаються вихідні показники для планування)</a:t>
            </a:r>
          </a:p>
          <a:p>
            <a:pPr algn="just"/>
            <a:r>
              <a:rPr lang="uk-UA" b="1" i="1" u="sng" dirty="0" smtClean="0">
                <a:solidFill>
                  <a:srgbClr val="FF0000"/>
                </a:solidFill>
              </a:rPr>
              <a:t>Збір пропозицій до проекту акта планування</a:t>
            </a:r>
            <a:r>
              <a:rPr lang="uk-UA" b="1" i="1" dirty="0" smtClean="0">
                <a:solidFill>
                  <a:srgbClr val="FF0000"/>
                </a:solidFill>
              </a:rPr>
              <a:t> </a:t>
            </a:r>
            <a:r>
              <a:rPr lang="uk-UA" b="1" i="1" dirty="0" smtClean="0"/>
              <a:t>(</a:t>
            </a:r>
            <a:r>
              <a:rPr lang="uk-UA" b="1" dirty="0" smtClean="0"/>
              <a:t>збір, розгляд, узгодження, оцінка інформації з різних джерел)</a:t>
            </a:r>
            <a:endParaRPr lang="ru-RU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algn="just"/>
            <a:r>
              <a:rPr lang="uk-UA" b="1" i="1" u="sng" dirty="0" smtClean="0">
                <a:solidFill>
                  <a:srgbClr val="FF0000"/>
                </a:solidFill>
              </a:rPr>
              <a:t>Складання та узгодження проекту акта планування  </a:t>
            </a:r>
            <a:r>
              <a:rPr lang="uk-UA" b="1" dirty="0" smtClean="0"/>
              <a:t>(складання проекту акту, визначаються виконавці, строки, заходи, проводиться експертиза проекту акту на предмет його внутрішньої та зовнішньої якості, реальність показників, виконання формальних вимог)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b="1" i="1" u="sng" dirty="0" smtClean="0">
                <a:solidFill>
                  <a:srgbClr val="FF0000"/>
                </a:solidFill>
              </a:rPr>
              <a:t>Прийняття акту планування та його затвердження</a:t>
            </a:r>
            <a:r>
              <a:rPr lang="uk-UA" b="1" i="1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/>
              <a:t>(оцінка змісту та кількості запланованих заходів поставленим завданням; перевірка законності акту; урахування попереднього досвіду; оцінка запланованих заходів з позиції вимог, що до них пред’являються; оцінка рівномірності розподілу навантаження з виконання заходів між виконавцями; уточнення порядку і строків перевірки виконання кожної позиції плану; передбачення резерву часу)</a:t>
            </a:r>
          </a:p>
          <a:p>
            <a:pPr algn="just">
              <a:buNone/>
            </a:pPr>
            <a:r>
              <a:rPr lang="uk-UA" b="1" i="1" u="sng" dirty="0" smtClean="0">
                <a:solidFill>
                  <a:srgbClr val="FF0000"/>
                </a:solidFill>
              </a:rPr>
              <a:t>Способи затвердження плану </a:t>
            </a:r>
            <a:r>
              <a:rPr lang="uk-UA" b="1" i="1" u="sng" dirty="0" smtClean="0"/>
              <a:t>-</a:t>
            </a:r>
            <a:r>
              <a:rPr lang="uk-UA" b="1" i="1" dirty="0" smtClean="0"/>
              <a:t>  </a:t>
            </a:r>
            <a:r>
              <a:rPr lang="uk-UA" b="1" dirty="0" smtClean="0"/>
              <a:t>прийняття наказу, постанови, накладення резолюції керівника </a:t>
            </a:r>
            <a:r>
              <a:rPr lang="uk-UA" b="1" dirty="0" err="1" smtClean="0"/>
              <a:t>“Затверджую”</a:t>
            </a:r>
            <a:r>
              <a:rPr lang="uk-UA" b="1" dirty="0" smtClean="0"/>
              <a:t> й підписання акту планування.</a:t>
            </a:r>
            <a:endParaRPr lang="ru-RU" b="1" u="sng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algn="just"/>
            <a:r>
              <a:rPr lang="uk-UA" b="1" i="1" u="sng" dirty="0" smtClean="0">
                <a:solidFill>
                  <a:srgbClr val="FF0000"/>
                </a:solidFill>
              </a:rPr>
              <a:t>Доведення до відома зацікавлених </a:t>
            </a:r>
            <a:r>
              <a:rPr lang="uk-UA" b="1" i="1" u="sng" dirty="0" smtClean="0"/>
              <a:t>осіб </a:t>
            </a:r>
            <a:r>
              <a:rPr lang="uk-UA" b="1" dirty="0" smtClean="0"/>
              <a:t>(опублікування, надсилання офіційним каналом зв’язку, опублікування на офіційному сайті тощо).</a:t>
            </a:r>
            <a:endParaRPr lang="ru-RU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764704"/>
            <a:ext cx="8229600" cy="1143000"/>
          </a:xfrm>
        </p:spPr>
        <p:txBody>
          <a:bodyPr>
            <a:noAutofit/>
          </a:bodyPr>
          <a:lstStyle/>
          <a:p>
            <a:r>
              <a:rPr lang="uk-UA" sz="5400" b="1" dirty="0" smtClean="0"/>
              <a:t>Питання для публічного обговорення:</a:t>
            </a:r>
            <a:endParaRPr lang="ru-RU" sz="5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3600" b="1" dirty="0" smtClean="0"/>
              <a:t>Поняття , реквізити актів планування.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600" b="1" dirty="0" smtClean="0"/>
              <a:t>Класифікація актів планування.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600" b="1" dirty="0" smtClean="0"/>
              <a:t>Процедура прийняття актів планування.</a:t>
            </a:r>
          </a:p>
          <a:p>
            <a:pPr marL="514350" indent="-514350">
              <a:buNone/>
            </a:pPr>
            <a:endParaRPr lang="ru-RU" sz="36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Акт планування </a:t>
            </a:r>
            <a:r>
              <a:rPr lang="uk-UA" dirty="0" smtClean="0"/>
              <a:t>- це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052736"/>
            <a:ext cx="5482952" cy="5472608"/>
          </a:xfrm>
        </p:spPr>
        <p:txBody>
          <a:bodyPr>
            <a:normAutofit lnSpcReduction="10000"/>
          </a:bodyPr>
          <a:lstStyle/>
          <a:p>
            <a:endParaRPr lang="uk-UA" dirty="0" smtClean="0"/>
          </a:p>
          <a:p>
            <a:pPr algn="just"/>
            <a:r>
              <a:rPr lang="uk-UA" b="1" i="1" dirty="0" smtClean="0">
                <a:solidFill>
                  <a:srgbClr val="FF0000"/>
                </a:solidFill>
              </a:rPr>
              <a:t>Одностороннє</a:t>
            </a:r>
            <a:r>
              <a:rPr lang="uk-UA" b="1" dirty="0" smtClean="0">
                <a:solidFill>
                  <a:srgbClr val="FF0000"/>
                </a:solidFill>
              </a:rPr>
              <a:t> </a:t>
            </a:r>
            <a:r>
              <a:rPr lang="uk-UA" b="1" i="1" dirty="0" smtClean="0">
                <a:solidFill>
                  <a:srgbClr val="FF0000"/>
                </a:solidFill>
              </a:rPr>
              <a:t>владне</a:t>
            </a:r>
            <a:r>
              <a:rPr lang="uk-UA" b="1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/>
              <a:t>волевиявлення суб’єкта публічної адміністрації, прийняте ним у межах </a:t>
            </a:r>
            <a:r>
              <a:rPr lang="uk-UA" b="1" dirty="0" smtClean="0">
                <a:solidFill>
                  <a:srgbClr val="FF0000"/>
                </a:solidFill>
              </a:rPr>
              <a:t>своєї компетенції</a:t>
            </a:r>
            <a:r>
              <a:rPr lang="uk-UA" b="1" dirty="0" smtClean="0"/>
              <a:t>, й визначає </a:t>
            </a:r>
            <a:r>
              <a:rPr lang="uk-UA" b="1" dirty="0" smtClean="0">
                <a:solidFill>
                  <a:srgbClr val="FF0000"/>
                </a:solidFill>
              </a:rPr>
              <a:t>послідовність здійснення </a:t>
            </a:r>
            <a:r>
              <a:rPr lang="uk-UA" b="1" dirty="0" smtClean="0"/>
              <a:t>виконавцями заходів із зазначенням мети ,завдань, обсягу, методів, засобів і строків їх здійснення.</a:t>
            </a:r>
            <a:endParaRPr lang="ru-RU" b="1" dirty="0"/>
          </a:p>
        </p:txBody>
      </p:sp>
      <p:pic>
        <p:nvPicPr>
          <p:cNvPr id="2050" name="Picture 2" descr="Lenagold - Клипарт - Компьютеры и другая электроника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9458" y="2060848"/>
            <a:ext cx="3123928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Ознаки акта планування: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4690864" cy="518457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b="1" dirty="0" smtClean="0"/>
              <a:t>Це </a:t>
            </a:r>
            <a:r>
              <a:rPr lang="uk-UA" b="1" i="1" dirty="0" smtClean="0">
                <a:solidFill>
                  <a:srgbClr val="FF0000"/>
                </a:solidFill>
              </a:rPr>
              <a:t>комплексний</a:t>
            </a:r>
            <a:r>
              <a:rPr lang="uk-UA" b="1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/>
              <a:t>правозастосовний акт(містить комплекс індивідуально  визначених приписів)</a:t>
            </a:r>
          </a:p>
          <a:p>
            <a:pPr algn="just"/>
            <a:r>
              <a:rPr lang="uk-UA" b="1" dirty="0" smtClean="0"/>
              <a:t>Це акт управління, спрямований на вирішення </a:t>
            </a:r>
            <a:r>
              <a:rPr lang="uk-UA" b="1" i="1" dirty="0" smtClean="0">
                <a:solidFill>
                  <a:srgbClr val="FF0000"/>
                </a:solidFill>
              </a:rPr>
              <a:t>питань планування </a:t>
            </a:r>
            <a:r>
              <a:rPr lang="uk-UA" b="1" dirty="0" smtClean="0"/>
              <a:t>(строки, напрями, кількісні та якісні показники процесів у публічному управлінні)</a:t>
            </a:r>
          </a:p>
          <a:p>
            <a:pPr algn="just"/>
            <a:r>
              <a:rPr lang="uk-UA" b="1" i="1" dirty="0" smtClean="0">
                <a:solidFill>
                  <a:srgbClr val="FF0000"/>
                </a:solidFill>
              </a:rPr>
              <a:t>Ініціатива</a:t>
            </a:r>
            <a:r>
              <a:rPr lang="uk-UA" b="1" dirty="0" smtClean="0">
                <a:solidFill>
                  <a:srgbClr val="FF0000"/>
                </a:solidFill>
              </a:rPr>
              <a:t> щ</a:t>
            </a:r>
            <a:r>
              <a:rPr lang="uk-UA" b="1" dirty="0" smtClean="0"/>
              <a:t>одо прийняття може належати як суб’єкту публічної адміністрації, так й зацікавленим приватним особам</a:t>
            </a:r>
            <a:endParaRPr lang="ru-RU" b="1" dirty="0"/>
          </a:p>
        </p:txBody>
      </p:sp>
      <p:pic>
        <p:nvPicPr>
          <p:cNvPr id="3074" name="Picture 2" descr="Шановні мешканці, підприємці, керівники підприємств, установ, організацій,  рекомендуємо звернутися до КП КСР «Комунальник» для складення договорів |  Криничанська селищна рад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6115" y="1973188"/>
            <a:ext cx="3322634" cy="3775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63888" y="332656"/>
            <a:ext cx="5122912" cy="579350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b="1" i="1" dirty="0" smtClean="0">
                <a:solidFill>
                  <a:srgbClr val="FF0000"/>
                </a:solidFill>
              </a:rPr>
              <a:t>Остаточне</a:t>
            </a:r>
            <a:r>
              <a:rPr lang="uk-UA" dirty="0" smtClean="0"/>
              <a:t> </a:t>
            </a:r>
            <a:r>
              <a:rPr lang="uk-UA" b="1" dirty="0" smtClean="0"/>
              <a:t>рішення щодо прийняття акту приймає </a:t>
            </a:r>
            <a:r>
              <a:rPr lang="uk-UA" b="1" i="1" dirty="0" smtClean="0">
                <a:solidFill>
                  <a:srgbClr val="FF0000"/>
                </a:solidFill>
              </a:rPr>
              <a:t>виключно</a:t>
            </a:r>
            <a:r>
              <a:rPr lang="uk-UA" b="1" dirty="0" smtClean="0"/>
              <a:t> </a:t>
            </a:r>
            <a:r>
              <a:rPr lang="uk-UA" b="1" dirty="0" err="1" smtClean="0"/>
              <a:t>суб</a:t>
            </a:r>
            <a:r>
              <a:rPr lang="en-US" b="1" dirty="0" smtClean="0"/>
              <a:t>’</a:t>
            </a:r>
            <a:r>
              <a:rPr lang="uk-UA" b="1" dirty="0" err="1" smtClean="0"/>
              <a:t>єкт</a:t>
            </a:r>
            <a:r>
              <a:rPr lang="uk-UA" b="1" dirty="0" smtClean="0"/>
              <a:t> публічної адміністрації</a:t>
            </a:r>
          </a:p>
          <a:p>
            <a:pPr algn="just"/>
            <a:r>
              <a:rPr lang="uk-UA" b="1" dirty="0" smtClean="0"/>
              <a:t>Це публічно-владне рішення, що відображається у визначеній </a:t>
            </a:r>
            <a:r>
              <a:rPr lang="uk-UA" b="1" i="1" dirty="0" smtClean="0">
                <a:solidFill>
                  <a:srgbClr val="FF0000"/>
                </a:solidFill>
              </a:rPr>
              <a:t>офіційно</a:t>
            </a:r>
            <a:r>
              <a:rPr lang="en-US" b="1" i="1" dirty="0" smtClean="0">
                <a:solidFill>
                  <a:srgbClr val="FF0000"/>
                </a:solidFill>
              </a:rPr>
              <a:t>-</a:t>
            </a:r>
            <a:r>
              <a:rPr lang="uk-UA" b="1" i="1" dirty="0" err="1" smtClean="0">
                <a:solidFill>
                  <a:srgbClr val="FF0000"/>
                </a:solidFill>
              </a:rPr>
              <a:t>документаційній</a:t>
            </a:r>
            <a:r>
              <a:rPr lang="uk-UA" b="1" i="1" dirty="0" smtClean="0">
                <a:solidFill>
                  <a:srgbClr val="FF0000"/>
                </a:solidFill>
              </a:rPr>
              <a:t> формі</a:t>
            </a:r>
            <a:r>
              <a:rPr lang="en-US" b="1" i="1" dirty="0" smtClean="0"/>
              <a:t> </a:t>
            </a:r>
            <a:r>
              <a:rPr lang="uk-UA" b="1" dirty="0" smtClean="0"/>
              <a:t>(письмовий документ із обов’язковими реквізитами)</a:t>
            </a:r>
          </a:p>
          <a:p>
            <a:pPr algn="just"/>
            <a:r>
              <a:rPr lang="uk-UA" b="1" dirty="0" smtClean="0"/>
              <a:t>Юридичну силу акт планування набуває </a:t>
            </a:r>
            <a:r>
              <a:rPr lang="uk-UA" b="1" i="1" dirty="0" smtClean="0">
                <a:solidFill>
                  <a:srgbClr val="FF0000"/>
                </a:solidFill>
              </a:rPr>
              <a:t>після свого затвердження.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4100" name="Picture 4" descr="Человечки для презентации картинки, стоковые фото Человечки для презентации  | Depositphoto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608" y="1681237"/>
            <a:ext cx="3180280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 smtClean="0">
                <a:solidFill>
                  <a:srgbClr val="FF0000"/>
                </a:solidFill>
              </a:rPr>
              <a:t>Обов’язкові реквізити актів планування: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uk-UA" b="1" dirty="0" smtClean="0"/>
              <a:t>Найменування акта і відомості про місце, час, особу, яка його розробила, та особу, яка його затвердила</a:t>
            </a:r>
          </a:p>
          <a:p>
            <a:pPr algn="just"/>
            <a:r>
              <a:rPr lang="uk-UA" b="1" dirty="0" smtClean="0"/>
              <a:t>Нумерація найменувань розділів і заходів</a:t>
            </a:r>
          </a:p>
          <a:p>
            <a:pPr algn="just"/>
            <a:r>
              <a:rPr lang="uk-UA" b="1" dirty="0" smtClean="0"/>
              <a:t>Назви заходів, що плануються</a:t>
            </a:r>
          </a:p>
          <a:p>
            <a:pPr algn="just"/>
            <a:r>
              <a:rPr lang="uk-UA" b="1" dirty="0" smtClean="0"/>
              <a:t>Строки виконання</a:t>
            </a:r>
          </a:p>
          <a:p>
            <a:pPr algn="just"/>
            <a:r>
              <a:rPr lang="uk-UA" b="1" dirty="0" smtClean="0"/>
              <a:t>Дані про відповідальних осіб</a:t>
            </a:r>
            <a:r>
              <a:rPr lang="en-US" b="1" dirty="0" smtClean="0"/>
              <a:t> </a:t>
            </a:r>
            <a:r>
              <a:rPr lang="uk-UA" b="1" dirty="0" smtClean="0"/>
              <a:t>(виконавців)</a:t>
            </a:r>
          </a:p>
          <a:p>
            <a:pPr algn="just"/>
            <a:r>
              <a:rPr lang="uk-UA" b="1" dirty="0" smtClean="0"/>
              <a:t>Позначки про виконання</a:t>
            </a:r>
          </a:p>
          <a:p>
            <a:pPr algn="just"/>
            <a:r>
              <a:rPr lang="uk-UA" b="1" dirty="0" smtClean="0"/>
              <a:t>Примітка </a:t>
            </a:r>
            <a:endParaRPr lang="ru-RU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Спеціальні вимоги до актів планування: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uk-UA" b="1" i="1" u="sng" dirty="0" smtClean="0">
                <a:solidFill>
                  <a:srgbClr val="FF0000"/>
                </a:solidFill>
              </a:rPr>
              <a:t>Наступність</a:t>
            </a:r>
            <a:r>
              <a:rPr lang="uk-UA" b="1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/>
              <a:t>(урахування попередніх результатів планування, їх обумовленість уже реалізованими діями, завданнями, засобами, строками).</a:t>
            </a:r>
          </a:p>
          <a:p>
            <a:pPr algn="just"/>
            <a:r>
              <a:rPr lang="uk-UA" b="1" dirty="0" smtClean="0"/>
              <a:t>Використання </a:t>
            </a:r>
            <a:r>
              <a:rPr lang="uk-UA" b="1" i="1" u="sng" dirty="0" smtClean="0">
                <a:solidFill>
                  <a:srgbClr val="FF0000"/>
                </a:solidFill>
              </a:rPr>
              <a:t>типових планів.</a:t>
            </a:r>
          </a:p>
          <a:p>
            <a:pPr algn="just"/>
            <a:r>
              <a:rPr lang="uk-UA" b="1" i="1" u="sng" dirty="0" smtClean="0">
                <a:solidFill>
                  <a:srgbClr val="FF0000"/>
                </a:solidFill>
              </a:rPr>
              <a:t>Безперервність</a:t>
            </a:r>
            <a:r>
              <a:rPr lang="en-US" b="1" i="1" dirty="0" smtClean="0"/>
              <a:t> </a:t>
            </a:r>
            <a:r>
              <a:rPr lang="uk-UA" b="1" u="sng" dirty="0" smtClean="0"/>
              <a:t>(</a:t>
            </a:r>
            <a:r>
              <a:rPr lang="uk-UA" b="1" dirty="0" smtClean="0"/>
              <a:t>охоплення як поточних, так і перспективних питань)</a:t>
            </a:r>
          </a:p>
          <a:p>
            <a:pPr algn="just"/>
            <a:r>
              <a:rPr lang="uk-UA" b="1" i="1" u="sng" dirty="0" smtClean="0">
                <a:solidFill>
                  <a:srgbClr val="FF0000"/>
                </a:solidFill>
              </a:rPr>
              <a:t>Комплексний характер</a:t>
            </a:r>
            <a:r>
              <a:rPr lang="uk-UA" b="1" i="1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/>
              <a:t>(вирішення питань у їх тісному взаємозв’язку)</a:t>
            </a:r>
          </a:p>
          <a:p>
            <a:pPr algn="just"/>
            <a:r>
              <a:rPr lang="uk-UA" b="1" i="1" u="sng" dirty="0" smtClean="0">
                <a:solidFill>
                  <a:srgbClr val="FF0000"/>
                </a:solidFill>
              </a:rPr>
              <a:t>Напруженість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uk-UA" b="1" u="sng" dirty="0" smtClean="0"/>
              <a:t>(</a:t>
            </a:r>
            <a:r>
              <a:rPr lang="uk-UA" b="1" dirty="0" smtClean="0"/>
              <a:t>визначення оптимального обсягу роботи органу, всебічного врахування наявних сил,засобів,часу)</a:t>
            </a:r>
          </a:p>
          <a:p>
            <a:pPr algn="just"/>
            <a:r>
              <a:rPr lang="uk-UA" b="1" i="1" u="sng" dirty="0" smtClean="0">
                <a:solidFill>
                  <a:srgbClr val="FF0000"/>
                </a:solidFill>
              </a:rPr>
              <a:t>Стабільність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uk-UA" b="1" u="sng" dirty="0" smtClean="0"/>
              <a:t>(</a:t>
            </a:r>
            <a:r>
              <a:rPr lang="uk-UA" b="1" dirty="0" smtClean="0"/>
              <a:t>постійність) планів</a:t>
            </a:r>
          </a:p>
          <a:p>
            <a:pPr algn="just"/>
            <a:r>
              <a:rPr lang="uk-UA" b="1" i="1" u="sng" dirty="0" smtClean="0">
                <a:solidFill>
                  <a:srgbClr val="FF0000"/>
                </a:solidFill>
              </a:rPr>
              <a:t>Гнучкість</a:t>
            </a:r>
            <a:r>
              <a:rPr lang="en-US" b="1" i="1" dirty="0" smtClean="0"/>
              <a:t> </a:t>
            </a:r>
            <a:r>
              <a:rPr lang="uk-UA" b="1" u="sng" dirty="0" smtClean="0"/>
              <a:t>(</a:t>
            </a:r>
            <a:r>
              <a:rPr lang="uk-UA" b="1" dirty="0" smtClean="0"/>
              <a:t>можливість їх корегування, внесення змін з урахуванням поточної ситуації)</a:t>
            </a:r>
            <a:endParaRPr lang="ru-RU" b="1" u="sng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Класифікація актів планування</a:t>
            </a:r>
            <a:r>
              <a:rPr lang="uk-UA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Font typeface="Wingdings" pitchFamily="2" charset="2"/>
              <a:buChar char="v"/>
            </a:pPr>
            <a:r>
              <a:rPr lang="uk-UA" b="1" i="1" u="sng" dirty="0" smtClean="0">
                <a:solidFill>
                  <a:srgbClr val="FF0000"/>
                </a:solidFill>
              </a:rPr>
              <a:t>Залежно від рівня органу, характеру та сфери його діяльності:</a:t>
            </a:r>
            <a:endParaRPr lang="uk-UA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uk-UA" dirty="0" smtClean="0"/>
              <a:t>- </a:t>
            </a:r>
            <a:r>
              <a:rPr lang="uk-UA" u="sng" dirty="0" smtClean="0"/>
              <a:t> </a:t>
            </a:r>
            <a:r>
              <a:rPr lang="uk-UA" b="1" i="1" u="sng" dirty="0" smtClean="0">
                <a:solidFill>
                  <a:srgbClr val="FF0000"/>
                </a:solidFill>
              </a:rPr>
              <a:t>Плани роботи </a:t>
            </a:r>
            <a:r>
              <a:rPr lang="uk-UA" b="1" dirty="0" smtClean="0"/>
              <a:t>органів щодо забезпечення та реалізації ними своїх завдань,функцій у сфері публічного управління;</a:t>
            </a:r>
          </a:p>
          <a:p>
            <a:pPr algn="just">
              <a:buFontTx/>
              <a:buChar char="-"/>
            </a:pPr>
            <a:r>
              <a:rPr lang="uk-UA" b="1" i="1" u="sng" dirty="0" smtClean="0">
                <a:solidFill>
                  <a:srgbClr val="FF0000"/>
                </a:solidFill>
              </a:rPr>
              <a:t>Внутрішньоорганізаційні плани</a:t>
            </a:r>
            <a:r>
              <a:rPr lang="uk-UA" b="1" i="1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/>
              <a:t>органу</a:t>
            </a:r>
            <a:r>
              <a:rPr lang="en-US" b="1" dirty="0" smtClean="0"/>
              <a:t>  </a:t>
            </a:r>
            <a:r>
              <a:rPr lang="uk-UA" b="1" dirty="0" smtClean="0"/>
              <a:t>(план розвитку, план підготовки кадрів,</a:t>
            </a:r>
            <a:r>
              <a:rPr lang="en-US" b="1" dirty="0" smtClean="0"/>
              <a:t> </a:t>
            </a:r>
            <a:r>
              <a:rPr lang="uk-UA" b="1" dirty="0" smtClean="0"/>
              <a:t>тощо)</a:t>
            </a:r>
          </a:p>
          <a:p>
            <a:pPr algn="just">
              <a:buFontTx/>
              <a:buChar char="-"/>
            </a:pPr>
            <a:r>
              <a:rPr lang="uk-UA" b="1" i="1" u="sng" dirty="0" smtClean="0">
                <a:solidFill>
                  <a:srgbClr val="FF0000"/>
                </a:solidFill>
              </a:rPr>
              <a:t>Фінансовий план</a:t>
            </a:r>
            <a:r>
              <a:rPr lang="en-US" b="1" i="1" u="sng" dirty="0" smtClean="0">
                <a:solidFill>
                  <a:srgbClr val="FF0000"/>
                </a:solidFill>
              </a:rPr>
              <a:t> </a:t>
            </a:r>
            <a:r>
              <a:rPr lang="uk-UA" b="1" u="sng" dirty="0" smtClean="0"/>
              <a:t>(</a:t>
            </a:r>
            <a:r>
              <a:rPr lang="uk-UA" b="1" dirty="0" smtClean="0"/>
              <a:t>формування, розподіл, використання фінансових ресурсів)</a:t>
            </a:r>
          </a:p>
          <a:p>
            <a:pPr algn="just">
              <a:buFontTx/>
              <a:buChar char="-"/>
            </a:pPr>
            <a:r>
              <a:rPr lang="uk-UA" b="1" i="1" u="sng" dirty="0" smtClean="0">
                <a:solidFill>
                  <a:srgbClr val="FF0000"/>
                </a:solidFill>
              </a:rPr>
              <a:t>Господарський план</a:t>
            </a:r>
            <a:r>
              <a:rPr lang="en-US" b="1" i="1" u="sng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/>
              <a:t>(як складова частина плану розвитку)</a:t>
            </a:r>
            <a:endParaRPr lang="ru-RU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algn="ctr">
              <a:buFont typeface="Wingdings" pitchFamily="2" charset="2"/>
              <a:buChar char="v"/>
            </a:pPr>
            <a:r>
              <a:rPr lang="uk-UA" b="1" i="1" u="sng" dirty="0" smtClean="0">
                <a:solidFill>
                  <a:srgbClr val="FF0000"/>
                </a:solidFill>
              </a:rPr>
              <a:t>Залежно від завдань, реалізація яких покладається на </a:t>
            </a:r>
            <a:r>
              <a:rPr lang="uk-UA" b="1" i="1" u="sng" dirty="0" err="1" smtClean="0">
                <a:solidFill>
                  <a:srgbClr val="FF0000"/>
                </a:solidFill>
              </a:rPr>
              <a:t>суб</a:t>
            </a:r>
            <a:r>
              <a:rPr lang="en-US" b="1" i="1" u="sng" dirty="0" smtClean="0">
                <a:solidFill>
                  <a:srgbClr val="FF0000"/>
                </a:solidFill>
              </a:rPr>
              <a:t>’</a:t>
            </a:r>
            <a:r>
              <a:rPr lang="uk-UA" b="1" i="1" u="sng" dirty="0" err="1" smtClean="0">
                <a:solidFill>
                  <a:srgbClr val="FF0000"/>
                </a:solidFill>
              </a:rPr>
              <a:t>єкта</a:t>
            </a:r>
            <a:r>
              <a:rPr lang="uk-UA" b="1" i="1" u="sng" dirty="0" smtClean="0">
                <a:solidFill>
                  <a:srgbClr val="FF0000"/>
                </a:solidFill>
              </a:rPr>
              <a:t> адміністрації</a:t>
            </a:r>
            <a:r>
              <a:rPr lang="uk-UA" b="1" i="1" u="sng" dirty="0" smtClean="0"/>
              <a:t>:</a:t>
            </a:r>
          </a:p>
          <a:p>
            <a:pPr algn="just">
              <a:buFontTx/>
              <a:buChar char="-"/>
            </a:pPr>
            <a:endParaRPr lang="uk-UA" u="sng" dirty="0" smtClean="0"/>
          </a:p>
          <a:p>
            <a:pPr algn="just">
              <a:buFontTx/>
              <a:buChar char="-"/>
            </a:pPr>
            <a:r>
              <a:rPr lang="uk-UA" b="1" i="1" u="sng" dirty="0" smtClean="0">
                <a:solidFill>
                  <a:srgbClr val="FF0000"/>
                </a:solidFill>
              </a:rPr>
              <a:t>Загальний план</a:t>
            </a:r>
            <a:r>
              <a:rPr lang="uk-UA" dirty="0" smtClean="0"/>
              <a:t>, </a:t>
            </a:r>
            <a:r>
              <a:rPr lang="uk-UA" b="1" dirty="0" smtClean="0"/>
              <a:t>який може поділятися на </a:t>
            </a:r>
            <a:r>
              <a:rPr lang="uk-UA" b="1" i="1" dirty="0" smtClean="0">
                <a:solidFill>
                  <a:srgbClr val="FF0000"/>
                </a:solidFill>
              </a:rPr>
              <a:t>перспективний</a:t>
            </a:r>
            <a:r>
              <a:rPr lang="uk-UA" b="1" dirty="0" smtClean="0">
                <a:solidFill>
                  <a:srgbClr val="FF0000"/>
                </a:solidFill>
              </a:rPr>
              <a:t> та </a:t>
            </a:r>
            <a:r>
              <a:rPr lang="uk-UA" b="1" i="1" dirty="0" smtClean="0">
                <a:solidFill>
                  <a:srgbClr val="FF0000"/>
                </a:solidFill>
              </a:rPr>
              <a:t>поточний </a:t>
            </a:r>
            <a:r>
              <a:rPr lang="uk-UA" b="1" dirty="0" smtClean="0"/>
              <a:t>(щорічний)</a:t>
            </a:r>
          </a:p>
          <a:p>
            <a:pPr algn="just">
              <a:buFontTx/>
              <a:buChar char="-"/>
            </a:pPr>
            <a:r>
              <a:rPr lang="uk-UA" b="1" i="1" u="sng" dirty="0" smtClean="0">
                <a:solidFill>
                  <a:srgbClr val="FF0000"/>
                </a:solidFill>
              </a:rPr>
              <a:t>Спеціальний</a:t>
            </a:r>
            <a:r>
              <a:rPr lang="uk-UA" b="1" i="1" dirty="0" smtClean="0"/>
              <a:t> </a:t>
            </a:r>
            <a:r>
              <a:rPr lang="uk-UA" b="1" dirty="0" smtClean="0"/>
              <a:t>(для виконання специфічних завдань, що потребує координації дій різних </a:t>
            </a:r>
            <a:r>
              <a:rPr lang="uk-UA" b="1" dirty="0" err="1" smtClean="0"/>
              <a:t>суб</a:t>
            </a:r>
            <a:r>
              <a:rPr lang="en-US" b="1" dirty="0" smtClean="0"/>
              <a:t>’</a:t>
            </a:r>
            <a:r>
              <a:rPr lang="uk-UA" b="1" dirty="0" err="1" smtClean="0"/>
              <a:t>єктів</a:t>
            </a:r>
            <a:r>
              <a:rPr lang="uk-UA" b="1" dirty="0" smtClean="0"/>
              <a:t>), який може поділятися на : </a:t>
            </a:r>
            <a:r>
              <a:rPr lang="uk-UA" b="1" i="1" dirty="0" smtClean="0">
                <a:solidFill>
                  <a:srgbClr val="FF0000"/>
                </a:solidFill>
              </a:rPr>
              <a:t>план разового використання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>
                <a:solidFill>
                  <a:srgbClr val="FF0000"/>
                </a:solidFill>
              </a:rPr>
              <a:t>(цільовий) </a:t>
            </a:r>
            <a:r>
              <a:rPr lang="uk-UA" dirty="0" smtClean="0">
                <a:solidFill>
                  <a:srgbClr val="FF0000"/>
                </a:solidFill>
              </a:rPr>
              <a:t>та </a:t>
            </a:r>
            <a:r>
              <a:rPr lang="uk-UA" b="1" i="1" dirty="0">
                <a:solidFill>
                  <a:srgbClr val="FF0000"/>
                </a:solidFill>
              </a:rPr>
              <a:t>і</a:t>
            </a:r>
            <a:r>
              <a:rPr lang="uk-UA" b="1" i="1" dirty="0" smtClean="0">
                <a:solidFill>
                  <a:srgbClr val="FF0000"/>
                </a:solidFill>
              </a:rPr>
              <a:t>ндивідуальний план</a:t>
            </a:r>
            <a:r>
              <a:rPr lang="uk-UA" b="1" i="1" dirty="0" smtClean="0"/>
              <a:t>.</a:t>
            </a:r>
            <a:endParaRPr lang="ru-RU" b="1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754</Words>
  <Application>Microsoft Office PowerPoint</Application>
  <PresentationFormat>Экран (4:3)</PresentationFormat>
  <Paragraphs>87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Wingdings</vt:lpstr>
      <vt:lpstr>Тема Office</vt:lpstr>
      <vt:lpstr>Акти планування та їх правова природа</vt:lpstr>
      <vt:lpstr>Питання для публічного обговорення:</vt:lpstr>
      <vt:lpstr>Акт планування - це</vt:lpstr>
      <vt:lpstr>Ознаки акта планування:</vt:lpstr>
      <vt:lpstr>Презентация PowerPoint</vt:lpstr>
      <vt:lpstr>Обов’язкові реквізити актів планування:</vt:lpstr>
      <vt:lpstr>Спеціальні вимоги до актів планування:</vt:lpstr>
      <vt:lpstr>Класифікація актів планування:</vt:lpstr>
      <vt:lpstr>Презентация PowerPoint</vt:lpstr>
      <vt:lpstr>Презентация PowerPoint</vt:lpstr>
      <vt:lpstr>Презентация PowerPoint</vt:lpstr>
      <vt:lpstr>Процедура прийняття актів планування</vt:lpstr>
      <vt:lpstr>Презентация PowerPoint</vt:lpstr>
      <vt:lpstr>Зміст стадій прийняття актів планування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Акти планування та їх правова природа</dc:title>
  <dc:creator>user</dc:creator>
  <cp:lastModifiedBy>RePack by Diakov</cp:lastModifiedBy>
  <cp:revision>53</cp:revision>
  <dcterms:created xsi:type="dcterms:W3CDTF">2018-10-08T06:51:46Z</dcterms:created>
  <dcterms:modified xsi:type="dcterms:W3CDTF">2021-10-20T09:37:13Z</dcterms:modified>
</cp:coreProperties>
</file>