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6" r:id="rId2"/>
    <p:sldId id="257" r:id="rId3"/>
    <p:sldId id="258" r:id="rId4"/>
    <p:sldId id="259" r:id="rId5"/>
    <p:sldId id="260" r:id="rId6"/>
    <p:sldId id="261" r:id="rId7"/>
    <p:sldId id="262" r:id="rId8"/>
    <p:sldId id="264" r:id="rId9"/>
    <p:sldId id="263" r:id="rId10"/>
    <p:sldId id="265" r:id="rId11"/>
    <p:sldId id="266" r:id="rId12"/>
    <p:sldId id="267" r:id="rId13"/>
    <p:sldId id="268" r:id="rId14"/>
    <p:sldId id="269" r:id="rId15"/>
    <p:sldId id="270" r:id="rId16"/>
    <p:sldId id="271" r:id="rId17"/>
    <p:sldId id="272" r:id="rId18"/>
    <p:sldId id="274" r:id="rId19"/>
  </p:sldIdLst>
  <p:sldSz cx="9144000" cy="6858000" type="screen4x3"/>
  <p:notesSz cx="6858000" cy="9945688"/>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397" autoAdjust="0"/>
    <p:restoredTop sz="94660"/>
  </p:normalViewPr>
  <p:slideViewPr>
    <p:cSldViewPr>
      <p:cViewPr varScale="1">
        <p:scale>
          <a:sx n="109" d="100"/>
          <a:sy n="109" d="100"/>
        </p:scale>
        <p:origin x="1632"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14" name="Заголовок 13"/>
          <p:cNvSpPr>
            <a:spLocks noGrp="1"/>
          </p:cNvSpPr>
          <p:nvPr>
            <p:ph type="ctrTitle"/>
          </p:nvPr>
        </p:nvSpPr>
        <p:spPr>
          <a:xfrm>
            <a:off x="1432560" y="359898"/>
            <a:ext cx="7406640" cy="1472184"/>
          </a:xfrm>
        </p:spPr>
        <p:txBody>
          <a:bodyPr anchor="b"/>
          <a:lstStyle>
            <a:lvl1pPr algn="l">
              <a:defRPr/>
            </a:lvl1pPr>
            <a:extLst/>
          </a:lstStyle>
          <a:p>
            <a:r>
              <a:rPr kumimoji="0" lang="ru-RU" smtClean="0"/>
              <a:t>Образец заголовка</a:t>
            </a:r>
            <a:endParaRPr kumimoji="0" lang="en-US"/>
          </a:p>
        </p:txBody>
      </p:sp>
      <p:sp>
        <p:nvSpPr>
          <p:cNvPr id="22" name="Подзаголовок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7" name="Дата 6"/>
          <p:cNvSpPr>
            <a:spLocks noGrp="1"/>
          </p:cNvSpPr>
          <p:nvPr>
            <p:ph type="dt" sz="half" idx="10"/>
          </p:nvPr>
        </p:nvSpPr>
        <p:spPr/>
        <p:txBody>
          <a:bodyPr/>
          <a:lstStyle/>
          <a:p>
            <a:fld id="{5B106E36-FD25-4E2D-B0AA-010F637433A0}" type="datetimeFigureOut">
              <a:rPr lang="ru-RU" smtClean="0"/>
              <a:pPr/>
              <a:t>23.04.2020</a:t>
            </a:fld>
            <a:endParaRPr lang="ru-RU" dirty="0"/>
          </a:p>
        </p:txBody>
      </p:sp>
      <p:sp>
        <p:nvSpPr>
          <p:cNvPr id="20" name="Нижний колонтитул 19"/>
          <p:cNvSpPr>
            <a:spLocks noGrp="1"/>
          </p:cNvSpPr>
          <p:nvPr>
            <p:ph type="ftr" sz="quarter" idx="11"/>
          </p:nvPr>
        </p:nvSpPr>
        <p:spPr/>
        <p:txBody>
          <a:bodyPr/>
          <a:lstStyle/>
          <a:p>
            <a:endParaRPr lang="ru-RU" dirty="0"/>
          </a:p>
        </p:txBody>
      </p:sp>
      <p:sp>
        <p:nvSpPr>
          <p:cNvPr id="10" name="Номер слайда 9"/>
          <p:cNvSpPr>
            <a:spLocks noGrp="1"/>
          </p:cNvSpPr>
          <p:nvPr>
            <p:ph type="sldNum" sz="quarter" idx="12"/>
          </p:nvPr>
        </p:nvSpPr>
        <p:spPr/>
        <p:txBody>
          <a:bodyPr/>
          <a:lstStyle/>
          <a:p>
            <a:fld id="{725C68B6-61C2-468F-89AB-4B9F7531AA68}" type="slidenum">
              <a:rPr lang="ru-RU" smtClean="0"/>
              <a:pPr/>
              <a:t>‹#›</a:t>
            </a:fld>
            <a:endParaRPr lang="ru-RU" dirty="0"/>
          </a:p>
        </p:txBody>
      </p:sp>
      <p:sp>
        <p:nvSpPr>
          <p:cNvPr id="8" name="Овал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dirty="0"/>
          </a:p>
        </p:txBody>
      </p:sp>
      <p:sp>
        <p:nvSpPr>
          <p:cNvPr id="9" name="Овал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23.04.2020</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274639"/>
            <a:ext cx="18288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1143000" y="274640"/>
            <a:ext cx="55626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23.04.2020</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23.04.2020</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Прямоугольник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Заголовок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23.04.2020</a:t>
            </a:fld>
            <a:endParaRPr lang="ru-RU" dirty="0"/>
          </a:p>
        </p:txBody>
      </p:sp>
      <p:sp>
        <p:nvSpPr>
          <p:cNvPr id="5" name="Нижний колонтитул 4"/>
          <p:cNvSpPr>
            <a:spLocks noGrp="1"/>
          </p:cNvSpPr>
          <p:nvPr>
            <p:ph type="ftr" sz="quarter" idx="11"/>
          </p:nvPr>
        </p:nvSpPr>
        <p:spPr/>
        <p:txBody>
          <a:bodyPr/>
          <a:lstStyle/>
          <a:p>
            <a:endParaRPr lang="ru-RU" dirty="0"/>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dirty="0"/>
          </a:p>
        </p:txBody>
      </p:sp>
      <p:sp>
        <p:nvSpPr>
          <p:cNvPr id="10" name="Прямоугольник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Овал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dirty="0"/>
          </a:p>
        </p:txBody>
      </p:sp>
      <p:sp>
        <p:nvSpPr>
          <p:cNvPr id="9" name="Овал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lstStyle/>
          <a:p>
            <a:r>
              <a:rPr kumimoji="0" lang="ru-RU" smtClean="0"/>
              <a:t>Образец заголовка</a:t>
            </a:r>
            <a:endParaRPr kumimoji="0" lang="en-US"/>
          </a:p>
        </p:txBody>
      </p:sp>
      <p:sp>
        <p:nvSpPr>
          <p:cNvPr id="3" name="Содержимое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23.04.2020</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p>
            <a:fld id="{5B106E36-FD25-4E2D-B0AA-010F637433A0}" type="datetimeFigureOut">
              <a:rPr lang="ru-RU" smtClean="0"/>
              <a:pPr/>
              <a:t>23.04.2020</a:t>
            </a:fld>
            <a:endParaRPr lang="ru-RU" dirty="0"/>
          </a:p>
        </p:txBody>
      </p:sp>
      <p:sp>
        <p:nvSpPr>
          <p:cNvPr id="8" name="Нижний колонтитул 7"/>
          <p:cNvSpPr>
            <a:spLocks noGrp="1"/>
          </p:cNvSpPr>
          <p:nvPr>
            <p:ph type="ftr" sz="quarter" idx="11"/>
          </p:nvPr>
        </p:nvSpPr>
        <p:spPr/>
        <p:txBody>
          <a:bodyPr/>
          <a:lstStyle/>
          <a:p>
            <a:endParaRPr lang="ru-RU" dirty="0"/>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nchor="ct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5B106E36-FD25-4E2D-B0AA-010F637433A0}" type="datetimeFigureOut">
              <a:rPr lang="ru-RU" smtClean="0"/>
              <a:pPr/>
              <a:t>23.04.2020</a:t>
            </a:fld>
            <a:endParaRPr lang="ru-RU" dirty="0"/>
          </a:p>
        </p:txBody>
      </p:sp>
      <p:sp>
        <p:nvSpPr>
          <p:cNvPr id="4" name="Нижний колонтитул 3"/>
          <p:cNvSpPr>
            <a:spLocks noGrp="1"/>
          </p:cNvSpPr>
          <p:nvPr>
            <p:ph type="ftr" sz="quarter" idx="11"/>
          </p:nvPr>
        </p:nvSpPr>
        <p:spPr/>
        <p:txBody>
          <a:bodyPr/>
          <a:lstStyle/>
          <a:p>
            <a:endParaRPr lang="ru-RU" dirty="0"/>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Прямоугольник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Дата 1"/>
          <p:cNvSpPr>
            <a:spLocks noGrp="1"/>
          </p:cNvSpPr>
          <p:nvPr>
            <p:ph type="dt" sz="half" idx="10"/>
          </p:nvPr>
        </p:nvSpPr>
        <p:spPr/>
        <p:txBody>
          <a:bodyPr/>
          <a:lstStyle/>
          <a:p>
            <a:fld id="{5B106E36-FD25-4E2D-B0AA-010F637433A0}" type="datetimeFigureOut">
              <a:rPr lang="ru-RU" smtClean="0"/>
              <a:pPr/>
              <a:t>23.04.2020</a:t>
            </a:fld>
            <a:endParaRPr lang="ru-RU" dirty="0"/>
          </a:p>
        </p:txBody>
      </p:sp>
      <p:sp>
        <p:nvSpPr>
          <p:cNvPr id="3" name="Нижний колонтитул 2"/>
          <p:cNvSpPr>
            <a:spLocks noGrp="1"/>
          </p:cNvSpPr>
          <p:nvPr>
            <p:ph type="ftr" sz="quarter" idx="11"/>
          </p:nvPr>
        </p:nvSpPr>
        <p:spPr/>
        <p:txBody>
          <a:bodyPr/>
          <a:lstStyle/>
          <a:p>
            <a:endParaRPr lang="ru-RU" dirty="0"/>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dirty="0"/>
          </a:p>
        </p:txBody>
      </p:sp>
      <p:sp>
        <p:nvSpPr>
          <p:cNvPr id="6" name="Прямоугольник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23.04.2020</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23.04.2020</a:t>
            </a:fld>
            <a:endParaRPr lang="ru-RU" dirty="0"/>
          </a:p>
        </p:txBody>
      </p:sp>
      <p:sp>
        <p:nvSpPr>
          <p:cNvPr id="6" name="Нижний колонтитул 5"/>
          <p:cNvSpPr>
            <a:spLocks noGrp="1"/>
          </p:cNvSpPr>
          <p:nvPr>
            <p:ph type="ftr" sz="quarter" idx="11"/>
          </p:nvPr>
        </p:nvSpPr>
        <p:spPr/>
        <p:txBody>
          <a:bodyPr/>
          <a:lstStyle/>
          <a:p>
            <a:endParaRPr lang="ru-RU" dirty="0"/>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dirty="0"/>
          </a:p>
        </p:txBody>
      </p:sp>
      <p:sp>
        <p:nvSpPr>
          <p:cNvPr id="8" name="Прямоугольник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dirty="0">
              <a:solidFill>
                <a:schemeClr val="tx1"/>
              </a:solidFill>
              <a:latin typeface="+mn-lt"/>
              <a:ea typeface="+mn-ea"/>
              <a:cs typeface="+mn-cs"/>
            </a:endParaRPr>
          </a:p>
        </p:txBody>
      </p:sp>
      <p:sp>
        <p:nvSpPr>
          <p:cNvPr id="3" name="Рисунок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ru-RU" dirty="0" smtClean="0"/>
              <a:t>Вставка рисунка</a:t>
            </a:r>
            <a:endParaRPr kumimoji="0" lang="en-US" dirty="0"/>
          </a:p>
        </p:txBody>
      </p:sp>
      <p:sp>
        <p:nvSpPr>
          <p:cNvPr id="9" name="Блок-схема: процесс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0" name="Блок-схема: процесс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Текст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ирог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8" name="Овал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Кольцо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2" name="Прямоугольник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5" name="Заголовок 4"/>
          <p:cNvSpPr>
            <a:spLocks noGrp="1"/>
          </p:cNvSpPr>
          <p:nvPr>
            <p:ph type="title"/>
          </p:nvPr>
        </p:nvSpPr>
        <p:spPr>
          <a:xfrm>
            <a:off x="1435608" y="274638"/>
            <a:ext cx="7498080" cy="1143000"/>
          </a:xfrm>
          <a:prstGeom prst="rect">
            <a:avLst/>
          </a:prstGeom>
        </p:spPr>
        <p:txBody>
          <a:bodyPr anchor="ctr">
            <a:normAutofit/>
          </a:bodyPr>
          <a:lstStyle/>
          <a:p>
            <a:r>
              <a:rPr kumimoji="0" lang="ru-RU" smtClean="0"/>
              <a:t>Образец заголовка</a:t>
            </a:r>
            <a:endParaRPr kumimoji="0" lang="en-US"/>
          </a:p>
        </p:txBody>
      </p:sp>
      <p:sp>
        <p:nvSpPr>
          <p:cNvPr id="9" name="Текст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4" name="Дата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5B106E36-FD25-4E2D-B0AA-010F637433A0}" type="datetimeFigureOut">
              <a:rPr lang="ru-RU" smtClean="0"/>
              <a:pPr/>
              <a:t>23.04.2020</a:t>
            </a:fld>
            <a:endParaRPr lang="ru-RU" dirty="0"/>
          </a:p>
        </p:txBody>
      </p:sp>
      <p:sp>
        <p:nvSpPr>
          <p:cNvPr id="10" name="Нижний колонтитул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ru-RU" dirty="0"/>
          </a:p>
        </p:txBody>
      </p:sp>
      <p:sp>
        <p:nvSpPr>
          <p:cNvPr id="22" name="Номер слайда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725C68B6-61C2-468F-89AB-4B9F7531AA68}" type="slidenum">
              <a:rPr lang="ru-RU" smtClean="0"/>
              <a:pPr/>
              <a:t>‹#›</a:t>
            </a:fld>
            <a:endParaRPr lang="ru-RU" dirty="0"/>
          </a:p>
        </p:txBody>
      </p:sp>
      <p:sp>
        <p:nvSpPr>
          <p:cNvPr id="15" name="Прямоугольник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259632" y="188640"/>
            <a:ext cx="7560840" cy="908720"/>
          </a:xfrm>
        </p:spPr>
        <p:txBody>
          <a:bodyPr anchor="t">
            <a:normAutofit fontScale="90000"/>
          </a:bodyPr>
          <a:lstStyle/>
          <a:p>
            <a:pPr algn="ctr"/>
            <a:r>
              <a:rPr lang="uk-UA" sz="1400" b="0" dirty="0" smtClean="0">
                <a:solidFill>
                  <a:schemeClr val="tx1"/>
                </a:solidFill>
                <a:latin typeface="Times New Roman" pitchFamily="18" charset="0"/>
                <a:cs typeface="Times New Roman" pitchFamily="18" charset="0"/>
              </a:rPr>
              <a:t>Державний вищий навчальний заклад</a:t>
            </a:r>
            <a:r>
              <a:rPr lang="ru-RU" sz="1400" b="0" dirty="0" smtClean="0">
                <a:solidFill>
                  <a:schemeClr val="tx1"/>
                </a:solidFill>
                <a:latin typeface="Times New Roman" pitchFamily="18" charset="0"/>
                <a:cs typeface="Times New Roman" pitchFamily="18" charset="0"/>
              </a:rPr>
              <a:t/>
            </a:r>
            <a:br>
              <a:rPr lang="ru-RU" sz="1400" b="0" dirty="0" smtClean="0">
                <a:solidFill>
                  <a:schemeClr val="tx1"/>
                </a:solidFill>
                <a:latin typeface="Times New Roman" pitchFamily="18" charset="0"/>
                <a:cs typeface="Times New Roman" pitchFamily="18" charset="0"/>
              </a:rPr>
            </a:br>
            <a:r>
              <a:rPr lang="uk-UA" sz="1400" b="0" dirty="0" smtClean="0">
                <a:solidFill>
                  <a:schemeClr val="tx1"/>
                </a:solidFill>
                <a:latin typeface="Times New Roman" pitchFamily="18" charset="0"/>
                <a:cs typeface="Times New Roman" pitchFamily="18" charset="0"/>
              </a:rPr>
              <a:t>“ Запорізький національний університет ”</a:t>
            </a:r>
            <a:r>
              <a:rPr lang="ru-RU" sz="1400" b="0" dirty="0" smtClean="0">
                <a:solidFill>
                  <a:schemeClr val="tx1"/>
                </a:solidFill>
                <a:latin typeface="Times New Roman" pitchFamily="18" charset="0"/>
                <a:cs typeface="Times New Roman" pitchFamily="18" charset="0"/>
              </a:rPr>
              <a:t/>
            </a:r>
            <a:br>
              <a:rPr lang="ru-RU" sz="1400" b="0" dirty="0" smtClean="0">
                <a:solidFill>
                  <a:schemeClr val="tx1"/>
                </a:solidFill>
                <a:latin typeface="Times New Roman" pitchFamily="18" charset="0"/>
                <a:cs typeface="Times New Roman" pitchFamily="18" charset="0"/>
              </a:rPr>
            </a:br>
            <a:r>
              <a:rPr lang="uk-UA" sz="1400" b="0" dirty="0" smtClean="0">
                <a:solidFill>
                  <a:schemeClr val="tx1"/>
                </a:solidFill>
                <a:latin typeface="Times New Roman" pitchFamily="18" charset="0"/>
                <a:cs typeface="Times New Roman" pitchFamily="18" charset="0"/>
              </a:rPr>
              <a:t>Міністерства освіти і науки України</a:t>
            </a:r>
            <a:r>
              <a:rPr lang="ru-RU" sz="1400" dirty="0" smtClean="0"/>
              <a:t/>
            </a:r>
            <a:br>
              <a:rPr lang="ru-RU" sz="1400" dirty="0" smtClean="0"/>
            </a:br>
            <a:endParaRPr lang="ru-RU" sz="1600" dirty="0">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1187624" y="980728"/>
            <a:ext cx="7632848" cy="5688632"/>
          </a:xfrm>
        </p:spPr>
        <p:txBody>
          <a:bodyPr>
            <a:normAutofit fontScale="92500" lnSpcReduction="10000"/>
          </a:bodyPr>
          <a:lstStyle/>
          <a:p>
            <a:pPr algn="ctr"/>
            <a:endParaRPr lang="uk-UA" sz="2400" dirty="0" smtClean="0">
              <a:solidFill>
                <a:schemeClr val="tx1"/>
              </a:solidFill>
              <a:latin typeface="Times New Roman" pitchFamily="18" charset="0"/>
              <a:cs typeface="Times New Roman" pitchFamily="18" charset="0"/>
            </a:endParaRPr>
          </a:p>
          <a:p>
            <a:pPr algn="ctr"/>
            <a:endParaRPr lang="uk-UA" sz="2600" dirty="0" smtClean="0">
              <a:solidFill>
                <a:schemeClr val="tx1"/>
              </a:solidFill>
              <a:latin typeface="Times New Roman" pitchFamily="18" charset="0"/>
              <a:cs typeface="Times New Roman" pitchFamily="18" charset="0"/>
            </a:endParaRPr>
          </a:p>
          <a:p>
            <a:pPr algn="ctr"/>
            <a:endParaRPr lang="uk-UA" sz="2600" dirty="0" smtClean="0">
              <a:solidFill>
                <a:schemeClr val="tx1"/>
              </a:solidFill>
              <a:latin typeface="Times New Roman" pitchFamily="18" charset="0"/>
              <a:cs typeface="Times New Roman" pitchFamily="18" charset="0"/>
            </a:endParaRPr>
          </a:p>
          <a:p>
            <a:pPr algn="ctr"/>
            <a:endParaRPr lang="uk-UA" sz="2600" dirty="0" smtClean="0">
              <a:solidFill>
                <a:schemeClr val="tx1"/>
              </a:solidFill>
              <a:latin typeface="Times New Roman" pitchFamily="18" charset="0"/>
              <a:cs typeface="Times New Roman" pitchFamily="18" charset="0"/>
            </a:endParaRPr>
          </a:p>
          <a:p>
            <a:pPr algn="ctr"/>
            <a:endParaRPr lang="uk-UA" sz="2600" dirty="0" smtClean="0">
              <a:solidFill>
                <a:schemeClr val="tx1"/>
              </a:solidFill>
              <a:latin typeface="Times New Roman" pitchFamily="18" charset="0"/>
              <a:cs typeface="Times New Roman" pitchFamily="18" charset="0"/>
            </a:endParaRPr>
          </a:p>
          <a:p>
            <a:pPr algn="ctr"/>
            <a:r>
              <a:rPr lang="uk-UA" sz="3100" b="1" dirty="0" smtClean="0">
                <a:solidFill>
                  <a:schemeClr val="tx1"/>
                </a:solidFill>
                <a:latin typeface="Times New Roman" pitchFamily="18" charset="0"/>
                <a:cs typeface="Times New Roman" pitchFamily="18" charset="0"/>
              </a:rPr>
              <a:t>ПРЕЗЕНТАЦІЯ </a:t>
            </a:r>
          </a:p>
          <a:p>
            <a:pPr algn="ctr"/>
            <a:r>
              <a:rPr lang="uk-UA" sz="3100" b="1" i="1" dirty="0" smtClean="0">
                <a:solidFill>
                  <a:schemeClr val="tx1"/>
                </a:solidFill>
                <a:latin typeface="Times New Roman" pitchFamily="18" charset="0"/>
                <a:cs typeface="Times New Roman" pitchFamily="18" charset="0"/>
              </a:rPr>
              <a:t>на тему : “</a:t>
            </a:r>
            <a:r>
              <a:rPr lang="en-US" sz="3100" b="1" i="1" dirty="0" smtClean="0">
                <a:solidFill>
                  <a:schemeClr val="tx1"/>
                </a:solidFill>
                <a:latin typeface="Times New Roman" pitchFamily="18" charset="0"/>
                <a:cs typeface="Times New Roman" pitchFamily="18" charset="0"/>
              </a:rPr>
              <a:t>”</a:t>
            </a:r>
            <a:r>
              <a:rPr lang="uk-UA" sz="3100" b="1" i="1" dirty="0" smtClean="0">
                <a:solidFill>
                  <a:schemeClr val="tx1"/>
                </a:solidFill>
                <a:latin typeface="Times New Roman" pitchFamily="18" charset="0"/>
                <a:cs typeface="Times New Roman" pitchFamily="18" charset="0"/>
              </a:rPr>
              <a:t>Європейський </a:t>
            </a:r>
            <a:r>
              <a:rPr lang="uk-UA" sz="3100" b="1" i="1" dirty="0">
                <a:solidFill>
                  <a:schemeClr val="tx1"/>
                </a:solidFill>
                <a:latin typeface="Times New Roman" pitchFamily="18" charset="0"/>
                <a:cs typeface="Times New Roman" pitchFamily="18" charset="0"/>
              </a:rPr>
              <a:t>с</a:t>
            </a:r>
            <a:r>
              <a:rPr lang="uk-UA" sz="3100" b="1" i="1" dirty="0" smtClean="0">
                <a:solidFill>
                  <a:schemeClr val="tx1"/>
                </a:solidFill>
                <a:latin typeface="Times New Roman" pitchFamily="18" charset="0"/>
                <a:cs typeface="Times New Roman" pitchFamily="18" charset="0"/>
              </a:rPr>
              <a:t>уд з прав людини</a:t>
            </a:r>
            <a:r>
              <a:rPr lang="en-US" sz="3100" b="1" i="1" dirty="0" smtClean="0">
                <a:solidFill>
                  <a:schemeClr val="tx1"/>
                </a:solidFill>
                <a:latin typeface="Times New Roman" pitchFamily="18" charset="0"/>
                <a:cs typeface="Times New Roman" pitchFamily="18" charset="0"/>
              </a:rPr>
              <a:t> </a:t>
            </a:r>
            <a:r>
              <a:rPr lang="uk-UA" sz="3100" b="1" i="1" dirty="0" smtClean="0">
                <a:solidFill>
                  <a:schemeClr val="tx1"/>
                </a:solidFill>
                <a:latin typeface="Times New Roman" pitchFamily="18" charset="0"/>
                <a:cs typeface="Times New Roman" pitchFamily="18" charset="0"/>
              </a:rPr>
              <a:t>в механізмі захисту основоположних прав людини”</a:t>
            </a:r>
          </a:p>
          <a:p>
            <a:pPr algn="ctr"/>
            <a:endParaRPr lang="uk-UA" sz="2400" i="1" dirty="0" smtClean="0">
              <a:solidFill>
                <a:schemeClr val="tx1"/>
              </a:solidFill>
              <a:latin typeface="Times New Roman" pitchFamily="18" charset="0"/>
              <a:cs typeface="Times New Roman" pitchFamily="18" charset="0"/>
            </a:endParaRPr>
          </a:p>
          <a:p>
            <a:pPr algn="ctr"/>
            <a:endParaRPr lang="uk-UA" sz="2400" i="1" dirty="0" smtClean="0">
              <a:solidFill>
                <a:schemeClr val="tx1"/>
              </a:solidFill>
              <a:latin typeface="Times New Roman" pitchFamily="18" charset="0"/>
              <a:cs typeface="Times New Roman" pitchFamily="18" charset="0"/>
            </a:endParaRPr>
          </a:p>
          <a:p>
            <a:pPr algn="r"/>
            <a:endParaRPr lang="uk-UA" sz="1900" b="0" dirty="0" smtClean="0">
              <a:solidFill>
                <a:schemeClr val="tx1"/>
              </a:solidFill>
              <a:latin typeface="Times New Roman" pitchFamily="18" charset="0"/>
              <a:cs typeface="Times New Roman" pitchFamily="18" charset="0"/>
            </a:endParaRPr>
          </a:p>
          <a:p>
            <a:pPr algn="r"/>
            <a:endParaRPr lang="uk-UA" sz="1900" b="0" dirty="0" smtClean="0">
              <a:solidFill>
                <a:schemeClr val="tx1"/>
              </a:solidFill>
              <a:latin typeface="Times New Roman" pitchFamily="18" charset="0"/>
              <a:cs typeface="Times New Roman" pitchFamily="18" charset="0"/>
            </a:endParaRPr>
          </a:p>
          <a:p>
            <a:pPr algn="r"/>
            <a:r>
              <a:rPr lang="uk-UA" sz="1900" b="0" dirty="0" smtClean="0">
                <a:solidFill>
                  <a:schemeClr val="tx1"/>
                </a:solidFill>
                <a:latin typeface="Times New Roman" pitchFamily="18" charset="0"/>
                <a:cs typeface="Times New Roman" pitchFamily="18" charset="0"/>
              </a:rPr>
              <a:t> </a:t>
            </a:r>
            <a:endParaRPr lang="ru-RU" sz="1900" b="0" dirty="0" smtClean="0">
              <a:solidFill>
                <a:schemeClr val="tx1"/>
              </a:solidFill>
              <a:latin typeface="Times New Roman" pitchFamily="18" charset="0"/>
              <a:cs typeface="Times New Roman" pitchFamily="18" charset="0"/>
            </a:endParaRPr>
          </a:p>
          <a:p>
            <a:pPr algn="r"/>
            <a:endParaRPr lang="uk-UA" sz="1900" b="0" dirty="0" smtClean="0">
              <a:solidFill>
                <a:schemeClr val="tx1"/>
              </a:solidFill>
              <a:latin typeface="Times New Roman" pitchFamily="18" charset="0"/>
              <a:cs typeface="Times New Roman" pitchFamily="18" charset="0"/>
            </a:endParaRPr>
          </a:p>
          <a:p>
            <a:pPr algn="ctr"/>
            <a:endParaRPr lang="uk-UA" sz="1900" b="0" dirty="0" smtClean="0">
              <a:solidFill>
                <a:schemeClr val="tx1"/>
              </a:solidFill>
              <a:latin typeface="Times New Roman" pitchFamily="18" charset="0"/>
              <a:cs typeface="Times New Roman" pitchFamily="18" charset="0"/>
            </a:endParaRPr>
          </a:p>
          <a:p>
            <a:pPr algn="ctr"/>
            <a:endParaRPr lang="ru-RU" sz="1900" b="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110031" y="700503"/>
            <a:ext cx="7704856" cy="648072"/>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uk-UA" sz="2400" b="1" i="1" dirty="0" smtClean="0">
                <a:latin typeface="Times New Roman" panose="02020603050405020304" pitchFamily="18" charset="0"/>
                <a:cs typeface="Times New Roman" panose="02020603050405020304" pitchFamily="18" charset="0"/>
              </a:rPr>
              <a:t>Компетенція суддів, які засідають одноособово :</a:t>
            </a:r>
            <a:endParaRPr lang="ru-RU" sz="2400" b="1" i="1" dirty="0">
              <a:latin typeface="Times New Roman" panose="02020603050405020304" pitchFamily="18" charset="0"/>
              <a:cs typeface="Times New Roman" panose="02020603050405020304" pitchFamily="18" charset="0"/>
            </a:endParaRPr>
          </a:p>
        </p:txBody>
      </p:sp>
      <p:sp>
        <p:nvSpPr>
          <p:cNvPr id="3" name="Прямоугольник 2"/>
          <p:cNvSpPr/>
          <p:nvPr/>
        </p:nvSpPr>
        <p:spPr>
          <a:xfrm>
            <a:off x="1819320" y="1934834"/>
            <a:ext cx="6984776" cy="936104"/>
          </a:xfrm>
          <a:prstGeom prst="rect">
            <a:avLst/>
          </a:prstGeom>
        </p:spPr>
        <p:style>
          <a:lnRef idx="1">
            <a:schemeClr val="accent4"/>
          </a:lnRef>
          <a:fillRef idx="2">
            <a:schemeClr val="accent4"/>
          </a:fillRef>
          <a:effectRef idx="1">
            <a:schemeClr val="accent4"/>
          </a:effectRef>
          <a:fontRef idx="minor">
            <a:schemeClr val="dk1"/>
          </a:fontRef>
        </p:style>
        <p:txBody>
          <a:bodyPr rtlCol="0" anchor="t"/>
          <a:lstStyle/>
          <a:p>
            <a:pPr algn="just" fontAlgn="base"/>
            <a:r>
              <a:rPr lang="uk-UA" dirty="0" smtClean="0">
                <a:solidFill>
                  <a:srgbClr val="000000"/>
                </a:solidFill>
                <a:latin typeface="Times New Roman" panose="02020603050405020304" pitchFamily="18" charset="0"/>
              </a:rPr>
              <a:t>Суддя, який засідає одноособово, може оголосити неприйнятною або вилучити з реєстру справ заяву, якщо таке рішення може бути прийняте без додаткового вивчення. Це рішення є остаточним.</a:t>
            </a:r>
            <a:endParaRPr lang="uk-UA" b="0" i="0" dirty="0">
              <a:solidFill>
                <a:srgbClr val="000000"/>
              </a:solidFill>
              <a:effectLst/>
              <a:latin typeface="Times New Roman" panose="02020603050405020304" pitchFamily="18" charset="0"/>
            </a:endParaRPr>
          </a:p>
        </p:txBody>
      </p:sp>
      <p:sp>
        <p:nvSpPr>
          <p:cNvPr id="4" name="Прямоугольник 3"/>
          <p:cNvSpPr/>
          <p:nvPr/>
        </p:nvSpPr>
        <p:spPr>
          <a:xfrm>
            <a:off x="1835696" y="3681028"/>
            <a:ext cx="6984776" cy="936104"/>
          </a:xfrm>
          <a:prstGeom prst="rect">
            <a:avLst/>
          </a:prstGeom>
        </p:spPr>
        <p:style>
          <a:lnRef idx="1">
            <a:schemeClr val="accent4"/>
          </a:lnRef>
          <a:fillRef idx="2">
            <a:schemeClr val="accent4"/>
          </a:fillRef>
          <a:effectRef idx="1">
            <a:schemeClr val="accent4"/>
          </a:effectRef>
          <a:fontRef idx="minor">
            <a:schemeClr val="dk1"/>
          </a:fontRef>
        </p:style>
        <p:txBody>
          <a:bodyPr rtlCol="0" anchor="t"/>
          <a:lstStyle/>
          <a:p>
            <a:pPr algn="just"/>
            <a:r>
              <a:rPr lang="uk-UA" dirty="0" smtClean="0">
                <a:solidFill>
                  <a:srgbClr val="000000"/>
                </a:solidFill>
                <a:latin typeface="Times New Roman" panose="02020603050405020304" pitchFamily="18" charset="0"/>
              </a:rPr>
              <a:t>Якщо суддя, який засідає одноособово, не оголошує заяву неприйнятною або не вилучає її з реєстру справ, то цей суддя передає її до комітету або палати для подальшого розгляду.</a:t>
            </a:r>
            <a:endParaRPr lang="uk-UA" dirty="0"/>
          </a:p>
        </p:txBody>
      </p:sp>
      <p:sp>
        <p:nvSpPr>
          <p:cNvPr id="5" name="Стрелка вправо 4"/>
          <p:cNvSpPr/>
          <p:nvPr/>
        </p:nvSpPr>
        <p:spPr>
          <a:xfrm>
            <a:off x="1102106" y="2213865"/>
            <a:ext cx="576064" cy="360040"/>
          </a:xfrm>
          <a:prstGeom prst="right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ru-RU"/>
          </a:p>
        </p:txBody>
      </p:sp>
      <p:sp>
        <p:nvSpPr>
          <p:cNvPr id="6" name="Стрелка вправо 5"/>
          <p:cNvSpPr/>
          <p:nvPr/>
        </p:nvSpPr>
        <p:spPr>
          <a:xfrm>
            <a:off x="1115616" y="3969060"/>
            <a:ext cx="576064" cy="360040"/>
          </a:xfrm>
          <a:prstGeom prst="right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ru-RU"/>
          </a:p>
        </p:txBody>
      </p:sp>
      <p:sp>
        <p:nvSpPr>
          <p:cNvPr id="7" name="TextBox 6"/>
          <p:cNvSpPr txBox="1"/>
          <p:nvPr/>
        </p:nvSpPr>
        <p:spPr>
          <a:xfrm>
            <a:off x="827584" y="5301208"/>
            <a:ext cx="7611523" cy="646331"/>
          </a:xfrm>
          <a:prstGeom prst="rect">
            <a:avLst/>
          </a:prstGeom>
          <a:noFill/>
        </p:spPr>
        <p:txBody>
          <a:bodyPr wrap="square" rtlCol="0">
            <a:spAutoFit/>
          </a:bodyPr>
          <a:lstStyle/>
          <a:p>
            <a:pPr algn="ctr"/>
            <a:r>
              <a:rPr lang="uk-UA" b="1" i="1" dirty="0" smtClean="0">
                <a:solidFill>
                  <a:srgbClr val="000000"/>
                </a:solidFill>
                <a:latin typeface="Times New Roman" panose="02020603050405020304" pitchFamily="18" charset="0"/>
              </a:rPr>
              <a:t>Коли суддя засідає одноособово, він не розглядає жодної заяви проти Високої Договірної Сторони, від якої цього суддю було обрано.</a:t>
            </a:r>
            <a:endParaRPr lang="uk-UA" b="1" i="1" dirty="0"/>
          </a:p>
        </p:txBody>
      </p:sp>
    </p:spTree>
    <p:extLst>
      <p:ext uri="{BB962C8B-B14F-4D97-AF65-F5344CB8AC3E}">
        <p14:creationId xmlns:p14="http://schemas.microsoft.com/office/powerpoint/2010/main" val="154900045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43608" y="260648"/>
            <a:ext cx="7848872" cy="792088"/>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uk-UA" sz="2000" b="1" i="1" dirty="0" smtClean="0">
                <a:latin typeface="Times New Roman" panose="02020603050405020304" pitchFamily="18" charset="0"/>
                <a:cs typeface="Times New Roman" panose="02020603050405020304" pitchFamily="18" charset="0"/>
              </a:rPr>
              <a:t>Компетенція комітетів :</a:t>
            </a:r>
            <a:endParaRPr lang="ru-RU" sz="2000" b="1" i="1" dirty="0">
              <a:latin typeface="Times New Roman" panose="02020603050405020304" pitchFamily="18" charset="0"/>
              <a:cs typeface="Times New Roman" panose="02020603050405020304" pitchFamily="18" charset="0"/>
            </a:endParaRPr>
          </a:p>
        </p:txBody>
      </p:sp>
      <p:sp>
        <p:nvSpPr>
          <p:cNvPr id="3" name="Прямоугольник 2"/>
          <p:cNvSpPr/>
          <p:nvPr/>
        </p:nvSpPr>
        <p:spPr>
          <a:xfrm>
            <a:off x="1763688" y="1556792"/>
            <a:ext cx="6984776" cy="2376264"/>
          </a:xfrm>
          <a:prstGeom prst="rect">
            <a:avLst/>
          </a:prstGeom>
        </p:spPr>
        <p:style>
          <a:lnRef idx="1">
            <a:schemeClr val="accent2"/>
          </a:lnRef>
          <a:fillRef idx="2">
            <a:schemeClr val="accent2"/>
          </a:fillRef>
          <a:effectRef idx="1">
            <a:schemeClr val="accent2"/>
          </a:effectRef>
          <a:fontRef idx="minor">
            <a:schemeClr val="dk1"/>
          </a:fontRef>
        </p:style>
        <p:txBody>
          <a:bodyPr rtlCol="0" anchor="t"/>
          <a:lstStyle/>
          <a:p>
            <a:pPr algn="just" fontAlgn="base"/>
            <a:r>
              <a:rPr lang="ru-RU" dirty="0" smtClean="0">
                <a:solidFill>
                  <a:srgbClr val="000000"/>
                </a:solidFill>
                <a:latin typeface="Times New Roman" panose="02020603050405020304" pitchFamily="18" charset="0"/>
              </a:rPr>
              <a:t>	</a:t>
            </a:r>
            <a:r>
              <a:rPr lang="uk-UA" b="1" i="1" dirty="0" smtClean="0">
                <a:solidFill>
                  <a:srgbClr val="000000"/>
                </a:solidFill>
                <a:latin typeface="Times New Roman" panose="02020603050405020304" pitchFamily="18" charset="0"/>
              </a:rPr>
              <a:t>Стосовно індивідуальної заяви комітет може одностайним голосуванням:</a:t>
            </a:r>
          </a:p>
          <a:p>
            <a:pPr algn="just" fontAlgn="base"/>
            <a:r>
              <a:rPr lang="uk-UA" dirty="0" smtClean="0">
                <a:solidFill>
                  <a:srgbClr val="000000"/>
                </a:solidFill>
                <a:latin typeface="Times New Roman" panose="02020603050405020304" pitchFamily="18" charset="0"/>
              </a:rPr>
              <a:t>a) оголосити її неприйнятною або вилучити її з реєстру справ, якщо таке рішення може бути прийняте без додаткового вивчення; або</a:t>
            </a:r>
          </a:p>
          <a:p>
            <a:pPr algn="just" fontAlgn="base"/>
            <a:r>
              <a:rPr lang="uk-UA" dirty="0">
                <a:solidFill>
                  <a:srgbClr val="000000"/>
                </a:solidFill>
                <a:latin typeface="Times New Roman" panose="02020603050405020304" pitchFamily="18" charset="0"/>
              </a:rPr>
              <a:t>б</a:t>
            </a:r>
            <a:r>
              <a:rPr lang="uk-UA" dirty="0" smtClean="0">
                <a:solidFill>
                  <a:srgbClr val="000000"/>
                </a:solidFill>
                <a:latin typeface="Times New Roman" panose="02020603050405020304" pitchFamily="18" charset="0"/>
              </a:rPr>
              <a:t>) оголосити її прийнятною і одночасно постановити рішення по суті, якщо покладене в основу справи питання щодо тлумачення або застосування Конвенції чи протоколів до неї є предметом усталеної практики Суду.</a:t>
            </a:r>
            <a:endParaRPr lang="uk-UA" b="0" i="0" dirty="0">
              <a:solidFill>
                <a:srgbClr val="000000"/>
              </a:solidFill>
              <a:effectLst/>
              <a:latin typeface="Times New Roman" panose="02020603050405020304" pitchFamily="18" charset="0"/>
            </a:endParaRPr>
          </a:p>
        </p:txBody>
      </p:sp>
      <p:sp>
        <p:nvSpPr>
          <p:cNvPr id="4" name="Прямоугольник 3"/>
          <p:cNvSpPr/>
          <p:nvPr/>
        </p:nvSpPr>
        <p:spPr>
          <a:xfrm>
            <a:off x="1763688" y="4437112"/>
            <a:ext cx="6984776" cy="1368152"/>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just"/>
            <a:r>
              <a:rPr lang="uk-UA" dirty="0" smtClean="0">
                <a:solidFill>
                  <a:srgbClr val="000000"/>
                </a:solidFill>
                <a:latin typeface="Times New Roman" panose="02020603050405020304" pitchFamily="18" charset="0"/>
              </a:rPr>
              <a:t>	Якщо суддя, обраний від Високої Договірної Сторони, яка є стороною у справі, не є членом комітету, комітет може на будь-якій стадії провадження запросити цього суддю зайняти місце одного з членів комітету, беручи до уваги всі відповідні чинники,</a:t>
            </a:r>
            <a:endParaRPr lang="uk-UA" dirty="0"/>
          </a:p>
        </p:txBody>
      </p:sp>
      <p:sp>
        <p:nvSpPr>
          <p:cNvPr id="5" name="Стрелка вправо 4"/>
          <p:cNvSpPr/>
          <p:nvPr/>
        </p:nvSpPr>
        <p:spPr>
          <a:xfrm>
            <a:off x="1187624" y="2492896"/>
            <a:ext cx="432048" cy="432048"/>
          </a:xfrm>
          <a:prstGeom prst="right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ru-RU"/>
          </a:p>
        </p:txBody>
      </p:sp>
      <p:sp>
        <p:nvSpPr>
          <p:cNvPr id="6" name="Стрелка вправо 5"/>
          <p:cNvSpPr/>
          <p:nvPr/>
        </p:nvSpPr>
        <p:spPr>
          <a:xfrm>
            <a:off x="1187624" y="4905164"/>
            <a:ext cx="432048" cy="432048"/>
          </a:xfrm>
          <a:prstGeom prst="right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234140557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253655" y="332656"/>
            <a:ext cx="7632848" cy="576064"/>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uk-UA" sz="2000" b="1" i="1" dirty="0" smtClean="0">
                <a:latin typeface="Times New Roman" panose="02020603050405020304" pitchFamily="18" charset="0"/>
                <a:cs typeface="Times New Roman" panose="02020603050405020304" pitchFamily="18" charset="0"/>
              </a:rPr>
              <a:t>Компетенція палат :</a:t>
            </a:r>
            <a:endParaRPr lang="ru-RU" sz="2000" b="1" i="1" dirty="0">
              <a:latin typeface="Times New Roman" panose="02020603050405020304" pitchFamily="18" charset="0"/>
              <a:cs typeface="Times New Roman" panose="02020603050405020304" pitchFamily="18" charset="0"/>
            </a:endParaRPr>
          </a:p>
        </p:txBody>
      </p:sp>
      <p:sp>
        <p:nvSpPr>
          <p:cNvPr id="3" name="Прямоугольник 2"/>
          <p:cNvSpPr/>
          <p:nvPr/>
        </p:nvSpPr>
        <p:spPr>
          <a:xfrm>
            <a:off x="1904323" y="1456346"/>
            <a:ext cx="6912768" cy="720080"/>
          </a:xfrm>
          <a:prstGeom prst="rect">
            <a:avLst/>
          </a:prstGeom>
        </p:spPr>
        <p:style>
          <a:lnRef idx="1">
            <a:schemeClr val="accent1"/>
          </a:lnRef>
          <a:fillRef idx="2">
            <a:schemeClr val="accent1"/>
          </a:fillRef>
          <a:effectRef idx="1">
            <a:schemeClr val="accent1"/>
          </a:effectRef>
          <a:fontRef idx="minor">
            <a:schemeClr val="dk1"/>
          </a:fontRef>
        </p:style>
        <p:txBody>
          <a:bodyPr rtlCol="0" anchor="t"/>
          <a:lstStyle/>
          <a:p>
            <a:pPr algn="just"/>
            <a:r>
              <a:rPr lang="uk-UA" dirty="0" smtClean="0">
                <a:latin typeface="Times New Roman" panose="02020603050405020304" pitchFamily="18" charset="0"/>
                <a:cs typeface="Times New Roman" panose="02020603050405020304" pitchFamily="18" charset="0"/>
              </a:rPr>
              <a:t>Палата приймає рішення щодо прийнятності  та суті індивідуальних заяв, якщо комітет не виніс ніякого рішення;</a:t>
            </a:r>
            <a:endParaRPr lang="uk-UA" dirty="0">
              <a:latin typeface="Times New Roman" panose="02020603050405020304" pitchFamily="18" charset="0"/>
              <a:cs typeface="Times New Roman" panose="02020603050405020304" pitchFamily="18" charset="0"/>
            </a:endParaRPr>
          </a:p>
        </p:txBody>
      </p:sp>
      <p:sp>
        <p:nvSpPr>
          <p:cNvPr id="5" name="Прямоугольник 4"/>
          <p:cNvSpPr/>
          <p:nvPr/>
        </p:nvSpPr>
        <p:spPr>
          <a:xfrm>
            <a:off x="1904323" y="2735154"/>
            <a:ext cx="6912768" cy="57606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just"/>
            <a:r>
              <a:rPr lang="uk-UA" dirty="0" smtClean="0">
                <a:latin typeface="Times New Roman" panose="02020603050405020304" pitchFamily="18" charset="0"/>
                <a:cs typeface="Times New Roman" panose="02020603050405020304" pitchFamily="18" charset="0"/>
              </a:rPr>
              <a:t>Палата приймає рішення щодо прийнятності та по суті міждержавних заяв;</a:t>
            </a:r>
            <a:endParaRPr lang="uk-UA" dirty="0">
              <a:latin typeface="Times New Roman" panose="02020603050405020304" pitchFamily="18" charset="0"/>
              <a:cs typeface="Times New Roman" panose="02020603050405020304" pitchFamily="18" charset="0"/>
            </a:endParaRPr>
          </a:p>
        </p:txBody>
      </p:sp>
      <p:sp>
        <p:nvSpPr>
          <p:cNvPr id="6" name="Прямоугольник 5"/>
          <p:cNvSpPr/>
          <p:nvPr/>
        </p:nvSpPr>
        <p:spPr>
          <a:xfrm>
            <a:off x="1940591" y="3852948"/>
            <a:ext cx="6912768" cy="202432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just"/>
            <a:r>
              <a:rPr lang="uk-UA" dirty="0" smtClean="0">
                <a:solidFill>
                  <a:srgbClr val="000000"/>
                </a:solidFill>
                <a:latin typeface="Times New Roman" panose="02020603050405020304" pitchFamily="18" charset="0"/>
                <a:cs typeface="Times New Roman" panose="02020603050405020304" pitchFamily="18" charset="0"/>
              </a:rPr>
              <a:t>Якщо справа, яку розглядає палата, порушує істотні питання щодо тлумачення Конвенції чи протоколів до неї або якщо вирішення питання, яке вона розглядає, може мати наслідком несумісність із рішенням, постановленим Судом раніше, палата може в будь-який час до постановлення свого рішення відмовитися від розгляду справи на користь Великої палати, якщо жодна зі сторін у справі не заперечує проти цього.</a:t>
            </a:r>
            <a:endParaRPr lang="uk-UA" dirty="0">
              <a:latin typeface="Times New Roman" panose="02020603050405020304" pitchFamily="18" charset="0"/>
              <a:cs typeface="Times New Roman" panose="02020603050405020304" pitchFamily="18" charset="0"/>
            </a:endParaRPr>
          </a:p>
        </p:txBody>
      </p:sp>
      <p:sp>
        <p:nvSpPr>
          <p:cNvPr id="7" name="Стрелка вправо 6"/>
          <p:cNvSpPr/>
          <p:nvPr/>
        </p:nvSpPr>
        <p:spPr>
          <a:xfrm>
            <a:off x="1253655" y="1628800"/>
            <a:ext cx="510033" cy="360040"/>
          </a:xfrm>
          <a:prstGeom prst="right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ru-RU"/>
          </a:p>
        </p:txBody>
      </p:sp>
      <p:sp>
        <p:nvSpPr>
          <p:cNvPr id="8" name="Стрелка вправо 7"/>
          <p:cNvSpPr/>
          <p:nvPr/>
        </p:nvSpPr>
        <p:spPr>
          <a:xfrm>
            <a:off x="1253655" y="2843166"/>
            <a:ext cx="510033" cy="360040"/>
          </a:xfrm>
          <a:prstGeom prst="right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ru-RU"/>
          </a:p>
        </p:txBody>
      </p:sp>
      <p:sp>
        <p:nvSpPr>
          <p:cNvPr id="9" name="Стрелка вправо 8"/>
          <p:cNvSpPr/>
          <p:nvPr/>
        </p:nvSpPr>
        <p:spPr>
          <a:xfrm>
            <a:off x="1253655" y="4685090"/>
            <a:ext cx="510033" cy="360040"/>
          </a:xfrm>
          <a:prstGeom prst="right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400822817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331640" y="548680"/>
            <a:ext cx="7560840" cy="576064"/>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uk-UA" sz="2000" b="1" i="1" dirty="0">
                <a:latin typeface="Times New Roman" panose="02020603050405020304" pitchFamily="18" charset="0"/>
                <a:cs typeface="Times New Roman" panose="02020603050405020304" pitchFamily="18" charset="0"/>
              </a:rPr>
              <a:t>К</a:t>
            </a:r>
            <a:r>
              <a:rPr lang="uk-UA" sz="2000" b="1" i="1" dirty="0" smtClean="0">
                <a:latin typeface="Times New Roman" panose="02020603050405020304" pitchFamily="18" charset="0"/>
                <a:cs typeface="Times New Roman" panose="02020603050405020304" pitchFamily="18" charset="0"/>
              </a:rPr>
              <a:t>омпетенція Великої палати :</a:t>
            </a:r>
            <a:endParaRPr lang="ru-RU" sz="2000" b="1" i="1" dirty="0">
              <a:latin typeface="Times New Roman" panose="02020603050405020304" pitchFamily="18" charset="0"/>
              <a:cs typeface="Times New Roman" panose="02020603050405020304" pitchFamily="18" charset="0"/>
            </a:endParaRPr>
          </a:p>
        </p:txBody>
      </p:sp>
      <p:sp>
        <p:nvSpPr>
          <p:cNvPr id="3" name="Прямоугольник 2"/>
          <p:cNvSpPr/>
          <p:nvPr/>
        </p:nvSpPr>
        <p:spPr>
          <a:xfrm>
            <a:off x="1403648" y="5013176"/>
            <a:ext cx="7560840" cy="864096"/>
          </a:xfrm>
          <a:prstGeom prst="rect">
            <a:avLst/>
          </a:prstGeom>
        </p:spPr>
        <p:style>
          <a:lnRef idx="1">
            <a:schemeClr val="accent3"/>
          </a:lnRef>
          <a:fillRef idx="2">
            <a:schemeClr val="accent3"/>
          </a:fillRef>
          <a:effectRef idx="1">
            <a:schemeClr val="accent3"/>
          </a:effectRef>
          <a:fontRef idx="minor">
            <a:schemeClr val="dk1"/>
          </a:fontRef>
        </p:style>
        <p:txBody>
          <a:bodyPr rtlCol="0" anchor="t"/>
          <a:lstStyle/>
          <a:p>
            <a:pPr algn="just">
              <a:lnSpc>
                <a:spcPts val="1680"/>
              </a:lnSpc>
              <a:spcAft>
                <a:spcPts val="0"/>
              </a:spcAft>
            </a:pPr>
            <a:r>
              <a:rPr lang="uk-UA" dirty="0" smtClean="0">
                <a:latin typeface="Times New Roman" panose="02020603050405020304" pitchFamily="18" charset="0"/>
                <a:ea typeface="Times New Roman" panose="02020603050405020304" pitchFamily="18" charset="0"/>
                <a:cs typeface="Times New Roman" panose="02020603050405020304" pitchFamily="18" charset="0"/>
              </a:rPr>
              <a:t>До складу Великої палати входять Голова Суду, заступники Голови, голови палат, суддя, обраний від Високої Договірної Сторони, яка є стороною у справі та інші суддів, які визначаються відповідно до регламенту Суду.</a:t>
            </a:r>
            <a:endParaRPr lang="uk-UA"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Прямоугольник 4"/>
          <p:cNvSpPr/>
          <p:nvPr/>
        </p:nvSpPr>
        <p:spPr>
          <a:xfrm>
            <a:off x="2028717" y="1340768"/>
            <a:ext cx="6840760" cy="1152128"/>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just"/>
            <a:r>
              <a:rPr lang="uk-UA" dirty="0" smtClean="0">
                <a:latin typeface="Times New Roman" panose="02020603050405020304" pitchFamily="18" charset="0"/>
                <a:cs typeface="Times New Roman" panose="02020603050405020304" pitchFamily="18" charset="0"/>
              </a:rPr>
              <a:t>Приймає рішення щодо індивідуальних заяв та міждержавних скарг, якщо палата відмовляється від розгляду такої справи або, якщо справа передана до Великої палати за клопотанням однієї зі сторін;</a:t>
            </a:r>
            <a:endParaRPr lang="ru-RU" dirty="0">
              <a:latin typeface="Times New Roman" panose="02020603050405020304" pitchFamily="18" charset="0"/>
              <a:cs typeface="Times New Roman" panose="02020603050405020304" pitchFamily="18" charset="0"/>
            </a:endParaRPr>
          </a:p>
        </p:txBody>
      </p:sp>
      <p:sp>
        <p:nvSpPr>
          <p:cNvPr id="6" name="Прямоугольник 5"/>
          <p:cNvSpPr/>
          <p:nvPr/>
        </p:nvSpPr>
        <p:spPr>
          <a:xfrm>
            <a:off x="2035993" y="2720163"/>
            <a:ext cx="6840760" cy="648072"/>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just"/>
            <a:r>
              <a:rPr lang="uk-UA" dirty="0" smtClean="0">
                <a:latin typeface="Times New Roman" panose="02020603050405020304" pitchFamily="18" charset="0"/>
                <a:cs typeface="Times New Roman" panose="02020603050405020304" pitchFamily="18" charset="0"/>
              </a:rPr>
              <a:t>Приймає рішення з питань, поданих до ЄСПЛ Комітетом Міністрів;</a:t>
            </a:r>
            <a:endParaRPr lang="ru-RU" dirty="0">
              <a:latin typeface="Times New Roman" panose="02020603050405020304" pitchFamily="18" charset="0"/>
              <a:cs typeface="Times New Roman" panose="02020603050405020304" pitchFamily="18" charset="0"/>
            </a:endParaRPr>
          </a:p>
        </p:txBody>
      </p:sp>
      <p:sp>
        <p:nvSpPr>
          <p:cNvPr id="7" name="Прямоугольник 6"/>
          <p:cNvSpPr/>
          <p:nvPr/>
        </p:nvSpPr>
        <p:spPr>
          <a:xfrm>
            <a:off x="2027677" y="3679278"/>
            <a:ext cx="6840760" cy="648072"/>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just"/>
            <a:r>
              <a:rPr lang="uk-UA" dirty="0" smtClean="0">
                <a:latin typeface="Times New Roman" panose="02020603050405020304" pitchFamily="18" charset="0"/>
                <a:cs typeface="Times New Roman" panose="02020603050405020304" pitchFamily="18" charset="0"/>
              </a:rPr>
              <a:t>Розглядає запити про надання консультативних висновків.</a:t>
            </a:r>
            <a:endParaRPr lang="ru-RU" dirty="0">
              <a:latin typeface="Times New Roman" panose="02020603050405020304" pitchFamily="18" charset="0"/>
              <a:cs typeface="Times New Roman" panose="02020603050405020304" pitchFamily="18" charset="0"/>
            </a:endParaRPr>
          </a:p>
        </p:txBody>
      </p:sp>
      <p:sp>
        <p:nvSpPr>
          <p:cNvPr id="8" name="Стрелка вправо 7"/>
          <p:cNvSpPr/>
          <p:nvPr/>
        </p:nvSpPr>
        <p:spPr>
          <a:xfrm>
            <a:off x="1187624" y="1810570"/>
            <a:ext cx="720080" cy="223767"/>
          </a:xfrm>
          <a:prstGeom prst="right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ru-RU"/>
          </a:p>
        </p:txBody>
      </p:sp>
      <p:sp>
        <p:nvSpPr>
          <p:cNvPr id="9" name="Стрелка вправо 8"/>
          <p:cNvSpPr/>
          <p:nvPr/>
        </p:nvSpPr>
        <p:spPr>
          <a:xfrm>
            <a:off x="1198550" y="2905497"/>
            <a:ext cx="720080" cy="223767"/>
          </a:xfrm>
          <a:prstGeom prst="right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ru-RU"/>
          </a:p>
        </p:txBody>
      </p:sp>
      <p:sp>
        <p:nvSpPr>
          <p:cNvPr id="10" name="Стрелка вправо 9"/>
          <p:cNvSpPr/>
          <p:nvPr/>
        </p:nvSpPr>
        <p:spPr>
          <a:xfrm>
            <a:off x="1198550" y="3855055"/>
            <a:ext cx="720080" cy="223767"/>
          </a:xfrm>
          <a:prstGeom prst="right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76586211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432560" y="188640"/>
            <a:ext cx="7406640" cy="432048"/>
          </a:xfrm>
        </p:spPr>
        <p:txBody>
          <a:bodyPr anchor="t">
            <a:normAutofit/>
          </a:bodyPr>
          <a:lstStyle/>
          <a:p>
            <a:pPr algn="ctr"/>
            <a:r>
              <a:rPr lang="uk-UA" sz="2000" b="1" dirty="0" smtClean="0">
                <a:solidFill>
                  <a:schemeClr val="tx1"/>
                </a:solidFill>
                <a:latin typeface="Times New Roman" panose="02020603050405020304" pitchFamily="18" charset="0"/>
                <a:cs typeface="Times New Roman" panose="02020603050405020304" pitchFamily="18" charset="0"/>
              </a:rPr>
              <a:t>3. Компетенція ЄСПЛ</a:t>
            </a:r>
            <a:endParaRPr lang="ru-RU" sz="2000" b="1" dirty="0">
              <a:solidFill>
                <a:schemeClr val="tx1"/>
              </a:solidFill>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a:xfrm>
            <a:off x="971600" y="764704"/>
            <a:ext cx="7867600" cy="5904656"/>
          </a:xfrm>
        </p:spPr>
        <p:txBody>
          <a:bodyPr>
            <a:normAutofit fontScale="92500" lnSpcReduction="20000"/>
          </a:bodyPr>
          <a:lstStyle/>
          <a:p>
            <a:pPr marL="342900" lvl="0" indent="-342900" algn="just">
              <a:spcAft>
                <a:spcPts val="0"/>
              </a:spcAft>
              <a:buSzPts val="1000"/>
              <a:buFont typeface="Wingdings" panose="05000000000000000000" pitchFamily="2" charset="2"/>
              <a:buChar char="v"/>
              <a:tabLst>
                <a:tab pos="457200" algn="l"/>
              </a:tabLst>
            </a:pPr>
            <a:r>
              <a:rPr lang="uk-UA" sz="2400" dirty="0" smtClean="0">
                <a:solidFill>
                  <a:schemeClr val="tx1"/>
                </a:solidFill>
                <a:latin typeface="Times New Roman" panose="02020603050405020304" pitchFamily="18" charset="0"/>
                <a:cs typeface="Times New Roman" panose="02020603050405020304" pitchFamily="18" charset="0"/>
              </a:rPr>
              <a:t>Розгляд індивідуальних та міждержавних скарг, поданих до ЄСПЛ проти однієї або декількох держав-членів Ради Європи або Європейського Союзу;</a:t>
            </a:r>
          </a:p>
          <a:p>
            <a:pPr marL="342900" lvl="0" indent="-342900" algn="just">
              <a:spcAft>
                <a:spcPts val="0"/>
              </a:spcAft>
              <a:buSzPts val="1000"/>
              <a:buFont typeface="Wingdings" panose="05000000000000000000" pitchFamily="2" charset="2"/>
              <a:buChar char="v"/>
              <a:tabLst>
                <a:tab pos="457200" algn="l"/>
              </a:tabLst>
            </a:pPr>
            <a:r>
              <a:rPr lang="uk-UA" sz="2400" dirty="0" smtClean="0">
                <a:solidFill>
                  <a:schemeClr val="tx1"/>
                </a:solidFill>
                <a:latin typeface="Times New Roman" panose="02020603050405020304" pitchFamily="18" charset="0"/>
                <a:cs typeface="Times New Roman" panose="02020603050405020304" pitchFamily="18" charset="0"/>
              </a:rPr>
              <a:t>Визнання факту того, що було порушено те чи інше право заявника;</a:t>
            </a:r>
          </a:p>
          <a:p>
            <a:pPr marL="342900" lvl="0" indent="-342900" algn="just">
              <a:spcAft>
                <a:spcPts val="0"/>
              </a:spcAft>
              <a:buSzPts val="1000"/>
              <a:buFont typeface="Wingdings" panose="05000000000000000000" pitchFamily="2" charset="2"/>
              <a:buChar char="v"/>
              <a:tabLst>
                <a:tab pos="457200" algn="l"/>
              </a:tabLst>
            </a:pPr>
            <a:r>
              <a:rPr lang="uk-UA" sz="2400" dirty="0" smtClean="0">
                <a:solidFill>
                  <a:schemeClr val="tx1"/>
                </a:solidFill>
                <a:latin typeface="Times New Roman" panose="02020603050405020304" pitchFamily="18" charset="0"/>
                <a:cs typeface="Times New Roman" panose="02020603050405020304" pitchFamily="18" charset="0"/>
              </a:rPr>
              <a:t>Присудження заявникові справедливої компенсації;</a:t>
            </a:r>
          </a:p>
          <a:p>
            <a:pPr marL="342900" lvl="0" indent="-342900" algn="just">
              <a:spcAft>
                <a:spcPts val="0"/>
              </a:spcAft>
              <a:buSzPts val="1000"/>
              <a:buFont typeface="Wingdings" panose="05000000000000000000" pitchFamily="2" charset="2"/>
              <a:buChar char="v"/>
              <a:tabLst>
                <a:tab pos="457200" algn="l"/>
              </a:tabLst>
            </a:pPr>
            <a:r>
              <a:rPr lang="uk-UA" sz="2400" dirty="0" smtClean="0">
                <a:solidFill>
                  <a:schemeClr val="tx1"/>
                </a:solidFill>
                <a:latin typeface="Times New Roman" panose="02020603050405020304" pitchFamily="18" charset="0"/>
                <a:cs typeface="Times New Roman" panose="02020603050405020304" pitchFamily="18" charset="0"/>
              </a:rPr>
              <a:t>Тлумачення Конвенції;</a:t>
            </a:r>
          </a:p>
          <a:p>
            <a:pPr marL="342900" lvl="0" indent="-342900" algn="just">
              <a:spcAft>
                <a:spcPts val="0"/>
              </a:spcAft>
              <a:buSzPts val="1000"/>
              <a:buFont typeface="Wingdings" panose="05000000000000000000" pitchFamily="2" charset="2"/>
              <a:buChar char="v"/>
              <a:tabLst>
                <a:tab pos="457200" algn="l"/>
              </a:tabLst>
            </a:pPr>
            <a:r>
              <a:rPr lang="uk-UA" sz="2400" dirty="0" smtClean="0">
                <a:solidFill>
                  <a:schemeClr val="tx1"/>
                </a:solidFill>
                <a:latin typeface="Times New Roman" panose="02020603050405020304" pitchFamily="18" charset="0"/>
                <a:cs typeface="Times New Roman" panose="02020603050405020304" pitchFamily="18" charset="0"/>
              </a:rPr>
              <a:t>Встановлення факту того, що будь-яке порушення в певній державі носить масовий характер через системні проблеми, у зв'язку з чим, виникає можливість вимоги від такої державі вжити заходів задля усунення цієї проблеми;</a:t>
            </a:r>
          </a:p>
          <a:p>
            <a:pPr marL="342900" lvl="0" indent="-342900" algn="just">
              <a:spcAft>
                <a:spcPts val="0"/>
              </a:spcAft>
              <a:buSzPts val="1000"/>
              <a:buFont typeface="Wingdings" panose="05000000000000000000" pitchFamily="2" charset="2"/>
              <a:buChar char="v"/>
              <a:tabLst>
                <a:tab pos="457200" algn="l"/>
              </a:tabLst>
            </a:pPr>
            <a:r>
              <a:rPr lang="uk-UA" sz="2400" dirty="0" smtClean="0">
                <a:solidFill>
                  <a:schemeClr val="tx1"/>
                </a:solidFill>
                <a:latin typeface="Times New Roman" panose="02020603050405020304" pitchFamily="18" charset="0"/>
                <a:cs typeface="Times New Roman" panose="02020603050405020304" pitchFamily="18" charset="0"/>
              </a:rPr>
              <a:t>Розгляд запитів Комітету Міністрів Ради Європи з питань про те, чи не порушила держава-відповідач своє зобов'язання по виконанню рішення (постанови) ЄСПЛ;</a:t>
            </a:r>
          </a:p>
          <a:p>
            <a:pPr marL="342900" lvl="0" indent="-342900" algn="just">
              <a:spcAft>
                <a:spcPts val="0"/>
              </a:spcAft>
              <a:buSzPts val="1000"/>
              <a:buFont typeface="Wingdings" panose="05000000000000000000" pitchFamily="2" charset="2"/>
              <a:buChar char="v"/>
              <a:tabLst>
                <a:tab pos="457200" algn="l"/>
              </a:tabLst>
            </a:pPr>
            <a:r>
              <a:rPr lang="uk-UA" sz="2400" dirty="0" smtClean="0">
                <a:solidFill>
                  <a:schemeClr val="tx1"/>
                </a:solidFill>
                <a:latin typeface="Times New Roman" panose="02020603050405020304" pitchFamily="18" charset="0"/>
                <a:cs typeface="Times New Roman" panose="02020603050405020304" pitchFamily="18" charset="0"/>
              </a:rPr>
              <a:t>Тлумачення раніше винесеної постанови на запит Комітету Міністрів Ради Європи;</a:t>
            </a:r>
          </a:p>
          <a:p>
            <a:pPr marL="342900" lvl="0" indent="-342900" algn="just">
              <a:spcAft>
                <a:spcPts val="0"/>
              </a:spcAft>
              <a:buSzPts val="1000"/>
              <a:buFont typeface="Wingdings" panose="05000000000000000000" pitchFamily="2" charset="2"/>
              <a:buChar char="v"/>
              <a:tabLst>
                <a:tab pos="457200" algn="l"/>
              </a:tabLst>
            </a:pPr>
            <a:r>
              <a:rPr lang="uk-UA" sz="2400" dirty="0" smtClean="0">
                <a:solidFill>
                  <a:schemeClr val="tx1"/>
                </a:solidFill>
                <a:latin typeface="Times New Roman" panose="02020603050405020304" pitchFamily="18" charset="0"/>
                <a:cs typeface="Times New Roman" panose="02020603050405020304" pitchFamily="18" charset="0"/>
              </a:rPr>
              <a:t>Внесення Консультативних висновків про тлумачення Конвенції, з питань, не пов'язаних з розглядом справ.</a:t>
            </a:r>
          </a:p>
          <a:p>
            <a:pPr marL="342900" lvl="0" indent="-342900" algn="just">
              <a:lnSpc>
                <a:spcPts val="1800"/>
              </a:lnSpc>
              <a:spcAft>
                <a:spcPts val="0"/>
              </a:spcAft>
              <a:buSzPts val="1000"/>
              <a:buFont typeface="Wingdings" panose="05000000000000000000" pitchFamily="2" charset="2"/>
              <a:buChar char="v"/>
              <a:tabLst>
                <a:tab pos="457200" algn="l"/>
              </a:tabLst>
            </a:pPr>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057763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87624" y="274320"/>
            <a:ext cx="7746064" cy="562392"/>
          </a:xfrm>
        </p:spPr>
        <p:txBody>
          <a:bodyPr anchor="t">
            <a:normAutofit/>
          </a:bodyPr>
          <a:lstStyle/>
          <a:p>
            <a:pPr algn="ctr"/>
            <a:r>
              <a:rPr lang="uk-UA" sz="2000" b="1" dirty="0" smtClean="0">
                <a:solidFill>
                  <a:schemeClr val="tx1"/>
                </a:solidFill>
                <a:latin typeface="Times New Roman" panose="02020603050405020304" pitchFamily="18" charset="0"/>
                <a:cs typeface="Times New Roman" panose="02020603050405020304" pitchFamily="18" charset="0"/>
              </a:rPr>
              <a:t>4. Умови та порядок звернення до ЄСПЛ</a:t>
            </a:r>
            <a:endParaRPr lang="ru-RU" sz="2000" b="1" dirty="0">
              <a:solidFill>
                <a:schemeClr val="tx1"/>
              </a:solidFill>
              <a:latin typeface="Times New Roman" panose="02020603050405020304" pitchFamily="18" charset="0"/>
              <a:cs typeface="Times New Roman" panose="02020603050405020304" pitchFamily="18" charset="0"/>
            </a:endParaRPr>
          </a:p>
        </p:txBody>
      </p:sp>
      <p:sp>
        <p:nvSpPr>
          <p:cNvPr id="3" name="Прямоугольник 2"/>
          <p:cNvSpPr/>
          <p:nvPr/>
        </p:nvSpPr>
        <p:spPr>
          <a:xfrm>
            <a:off x="1259632" y="1124744"/>
            <a:ext cx="7416824" cy="648072"/>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uk-UA" b="1" i="1" dirty="0" smtClean="0">
                <a:latin typeface="Times New Roman" panose="02020603050405020304" pitchFamily="18" charset="0"/>
                <a:cs typeface="Times New Roman" panose="02020603050405020304" pitchFamily="18" charset="0"/>
              </a:rPr>
              <a:t>До ЄСПЛ мають право звернутися :</a:t>
            </a:r>
            <a:endParaRPr lang="ru-RU" b="1" i="1" dirty="0">
              <a:latin typeface="Times New Roman" panose="02020603050405020304" pitchFamily="18" charset="0"/>
              <a:cs typeface="Times New Roman" panose="02020603050405020304" pitchFamily="18" charset="0"/>
            </a:endParaRPr>
          </a:p>
        </p:txBody>
      </p:sp>
      <p:sp>
        <p:nvSpPr>
          <p:cNvPr id="4" name="Прямоугольник 3"/>
          <p:cNvSpPr/>
          <p:nvPr/>
        </p:nvSpPr>
        <p:spPr>
          <a:xfrm>
            <a:off x="2195736" y="1988840"/>
            <a:ext cx="5976664" cy="57606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uk-UA" dirty="0" smtClean="0">
                <a:latin typeface="Times New Roman" panose="02020603050405020304" pitchFamily="18" charset="0"/>
                <a:cs typeface="Times New Roman" panose="02020603050405020304" pitchFamily="18" charset="0"/>
              </a:rPr>
              <a:t>Фізичні особи;</a:t>
            </a:r>
            <a:endParaRPr lang="ru-RU" dirty="0">
              <a:latin typeface="Times New Roman" panose="02020603050405020304" pitchFamily="18" charset="0"/>
              <a:cs typeface="Times New Roman" panose="02020603050405020304" pitchFamily="18" charset="0"/>
            </a:endParaRPr>
          </a:p>
        </p:txBody>
      </p:sp>
      <p:sp>
        <p:nvSpPr>
          <p:cNvPr id="5" name="Прямоугольник 4"/>
          <p:cNvSpPr/>
          <p:nvPr/>
        </p:nvSpPr>
        <p:spPr>
          <a:xfrm>
            <a:off x="2195736" y="2996952"/>
            <a:ext cx="5976664" cy="57606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uk-UA" dirty="0" smtClean="0">
                <a:latin typeface="Times New Roman" panose="02020603050405020304" pitchFamily="18" charset="0"/>
                <a:cs typeface="Times New Roman" panose="02020603050405020304" pitchFamily="18" charset="0"/>
              </a:rPr>
              <a:t>Неурядові організації;</a:t>
            </a:r>
            <a:endParaRPr lang="ru-RU" dirty="0">
              <a:latin typeface="Times New Roman" panose="02020603050405020304" pitchFamily="18" charset="0"/>
              <a:cs typeface="Times New Roman" panose="02020603050405020304" pitchFamily="18" charset="0"/>
            </a:endParaRPr>
          </a:p>
        </p:txBody>
      </p:sp>
      <p:sp>
        <p:nvSpPr>
          <p:cNvPr id="6" name="Прямоугольник 5"/>
          <p:cNvSpPr/>
          <p:nvPr/>
        </p:nvSpPr>
        <p:spPr>
          <a:xfrm>
            <a:off x="2195736" y="4059425"/>
            <a:ext cx="5976664" cy="57606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uk-UA" dirty="0" smtClean="0">
                <a:latin typeface="Times New Roman" panose="02020603050405020304" pitchFamily="18" charset="0"/>
                <a:cs typeface="Times New Roman" panose="02020603050405020304" pitchFamily="18" charset="0"/>
              </a:rPr>
              <a:t>Група осіб;</a:t>
            </a:r>
            <a:endParaRPr lang="ru-RU" dirty="0">
              <a:latin typeface="Times New Roman" panose="02020603050405020304" pitchFamily="18" charset="0"/>
              <a:cs typeface="Times New Roman" panose="02020603050405020304" pitchFamily="18" charset="0"/>
            </a:endParaRPr>
          </a:p>
        </p:txBody>
      </p:sp>
      <p:sp>
        <p:nvSpPr>
          <p:cNvPr id="7" name="Прямоугольник 6"/>
          <p:cNvSpPr/>
          <p:nvPr/>
        </p:nvSpPr>
        <p:spPr>
          <a:xfrm>
            <a:off x="2200158" y="5157192"/>
            <a:ext cx="5976664" cy="57606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uk-UA" dirty="0" smtClean="0">
                <a:latin typeface="Times New Roman" panose="02020603050405020304" pitchFamily="18" charset="0"/>
                <a:cs typeface="Times New Roman" panose="02020603050405020304" pitchFamily="18" charset="0"/>
              </a:rPr>
              <a:t>Держава-член Ради Європи.</a:t>
            </a:r>
            <a:endParaRPr lang="ru-RU" dirty="0">
              <a:latin typeface="Times New Roman" panose="02020603050405020304" pitchFamily="18" charset="0"/>
              <a:cs typeface="Times New Roman" panose="02020603050405020304" pitchFamily="18" charset="0"/>
            </a:endParaRPr>
          </a:p>
        </p:txBody>
      </p:sp>
      <p:cxnSp>
        <p:nvCxnSpPr>
          <p:cNvPr id="9" name="Прямая соединительная линия 8"/>
          <p:cNvCxnSpPr/>
          <p:nvPr/>
        </p:nvCxnSpPr>
        <p:spPr>
          <a:xfrm>
            <a:off x="1403648" y="1772816"/>
            <a:ext cx="0" cy="3672408"/>
          </a:xfrm>
          <a:prstGeom prst="line">
            <a:avLst/>
          </a:prstGeom>
        </p:spPr>
        <p:style>
          <a:lnRef idx="2">
            <a:schemeClr val="accent2"/>
          </a:lnRef>
          <a:fillRef idx="0">
            <a:schemeClr val="accent2"/>
          </a:fillRef>
          <a:effectRef idx="1">
            <a:schemeClr val="accent2"/>
          </a:effectRef>
          <a:fontRef idx="minor">
            <a:schemeClr val="tx1"/>
          </a:fontRef>
        </p:style>
      </p:cxnSp>
      <p:cxnSp>
        <p:nvCxnSpPr>
          <p:cNvPr id="11" name="Прямая со стрелкой 10"/>
          <p:cNvCxnSpPr>
            <a:endCxn id="4" idx="1"/>
          </p:cNvCxnSpPr>
          <p:nvPr/>
        </p:nvCxnSpPr>
        <p:spPr>
          <a:xfrm>
            <a:off x="1403648" y="2276872"/>
            <a:ext cx="792088" cy="0"/>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cxnSp>
        <p:nvCxnSpPr>
          <p:cNvPr id="12" name="Прямая со стрелкой 11"/>
          <p:cNvCxnSpPr/>
          <p:nvPr/>
        </p:nvCxnSpPr>
        <p:spPr>
          <a:xfrm>
            <a:off x="1403648" y="3212976"/>
            <a:ext cx="792088" cy="0"/>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cxnSp>
        <p:nvCxnSpPr>
          <p:cNvPr id="13" name="Прямая со стрелкой 12"/>
          <p:cNvCxnSpPr/>
          <p:nvPr/>
        </p:nvCxnSpPr>
        <p:spPr>
          <a:xfrm>
            <a:off x="1403648" y="4293096"/>
            <a:ext cx="792088" cy="0"/>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cxnSp>
        <p:nvCxnSpPr>
          <p:cNvPr id="14" name="Прямая со стрелкой 13"/>
          <p:cNvCxnSpPr/>
          <p:nvPr/>
        </p:nvCxnSpPr>
        <p:spPr>
          <a:xfrm>
            <a:off x="1403648" y="5445224"/>
            <a:ext cx="792088" cy="0"/>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7700250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187624" y="188640"/>
            <a:ext cx="7704856" cy="57606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uk-UA" sz="2000" b="1" i="1" dirty="0" smtClean="0">
                <a:latin typeface="Times New Roman" panose="02020603050405020304" pitchFamily="18" charset="0"/>
                <a:cs typeface="Times New Roman" panose="02020603050405020304" pitchFamily="18" charset="0"/>
              </a:rPr>
              <a:t>Умови прийнятності справи до розгляду :</a:t>
            </a:r>
            <a:endParaRPr lang="ru-RU" sz="2000" b="1" i="1" dirty="0">
              <a:latin typeface="Times New Roman" panose="02020603050405020304" pitchFamily="18" charset="0"/>
              <a:cs typeface="Times New Roman" panose="02020603050405020304" pitchFamily="18" charset="0"/>
            </a:endParaRPr>
          </a:p>
        </p:txBody>
      </p:sp>
      <p:sp>
        <p:nvSpPr>
          <p:cNvPr id="3" name="Прямоугольник 2"/>
          <p:cNvSpPr/>
          <p:nvPr/>
        </p:nvSpPr>
        <p:spPr>
          <a:xfrm>
            <a:off x="2051720" y="1052736"/>
            <a:ext cx="6696744" cy="648072"/>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just"/>
            <a:r>
              <a:rPr lang="uk-UA" dirty="0" smtClean="0">
                <a:solidFill>
                  <a:srgbClr val="000000"/>
                </a:solidFill>
                <a:latin typeface="Times New Roman" panose="02020603050405020304" pitchFamily="18" charset="0"/>
              </a:rPr>
              <a:t>вичерпано всі національні засоби юридичного захисту, згідно із загальновизнаними принципами міжнародного права;</a:t>
            </a:r>
            <a:endParaRPr lang="uk-UA" dirty="0"/>
          </a:p>
        </p:txBody>
      </p:sp>
      <p:sp>
        <p:nvSpPr>
          <p:cNvPr id="4" name="Прямоугольник 3"/>
          <p:cNvSpPr/>
          <p:nvPr/>
        </p:nvSpPr>
        <p:spPr>
          <a:xfrm>
            <a:off x="2084607" y="1916832"/>
            <a:ext cx="6696744" cy="648072"/>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just"/>
            <a:r>
              <a:rPr lang="uk-UA" dirty="0" smtClean="0">
                <a:solidFill>
                  <a:srgbClr val="000000"/>
                </a:solidFill>
                <a:latin typeface="Times New Roman" panose="02020603050405020304" pitchFamily="18" charset="0"/>
              </a:rPr>
              <a:t>впродовж шести місяців від дати постановлення остаточного рішення на національному рівні.</a:t>
            </a:r>
            <a:endParaRPr lang="uk-UA" dirty="0"/>
          </a:p>
        </p:txBody>
      </p:sp>
      <p:sp>
        <p:nvSpPr>
          <p:cNvPr id="5" name="Стрелка вправо 4"/>
          <p:cNvSpPr/>
          <p:nvPr/>
        </p:nvSpPr>
        <p:spPr>
          <a:xfrm>
            <a:off x="1187624" y="1232756"/>
            <a:ext cx="720080" cy="288032"/>
          </a:xfrm>
          <a:prstGeom prst="right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ru-RU"/>
          </a:p>
        </p:txBody>
      </p:sp>
      <p:sp>
        <p:nvSpPr>
          <p:cNvPr id="6" name="Стрелка вправо 5"/>
          <p:cNvSpPr/>
          <p:nvPr/>
        </p:nvSpPr>
        <p:spPr>
          <a:xfrm>
            <a:off x="1187624" y="2096852"/>
            <a:ext cx="720080" cy="288032"/>
          </a:xfrm>
          <a:prstGeom prst="rightArrow">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ru-RU"/>
          </a:p>
        </p:txBody>
      </p:sp>
      <p:sp>
        <p:nvSpPr>
          <p:cNvPr id="7" name="Прямоугольник 6"/>
          <p:cNvSpPr/>
          <p:nvPr/>
        </p:nvSpPr>
        <p:spPr>
          <a:xfrm>
            <a:off x="1259632" y="3140968"/>
            <a:ext cx="7632848" cy="576064"/>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uk-UA" sz="2000" b="1" i="1" dirty="0" smtClean="0">
                <a:latin typeface="Times New Roman" panose="02020603050405020304" pitchFamily="18" charset="0"/>
                <a:cs typeface="Times New Roman" panose="02020603050405020304" pitchFamily="18" charset="0"/>
              </a:rPr>
              <a:t>ЄСПЛ не розглядає жодної індивідуальної заяви, якщо вона :</a:t>
            </a:r>
            <a:endParaRPr lang="ru-RU" sz="2000" b="1" i="1" dirty="0">
              <a:latin typeface="Times New Roman" panose="02020603050405020304" pitchFamily="18" charset="0"/>
              <a:cs typeface="Times New Roman" panose="02020603050405020304" pitchFamily="18" charset="0"/>
            </a:endParaRPr>
          </a:p>
        </p:txBody>
      </p:sp>
      <p:sp>
        <p:nvSpPr>
          <p:cNvPr id="8" name="Прямоугольник 7"/>
          <p:cNvSpPr/>
          <p:nvPr/>
        </p:nvSpPr>
        <p:spPr>
          <a:xfrm>
            <a:off x="2254614" y="4005064"/>
            <a:ext cx="6513607" cy="468052"/>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just"/>
            <a:r>
              <a:rPr lang="ru-RU">
                <a:solidFill>
                  <a:srgbClr val="000000"/>
                </a:solidFill>
                <a:latin typeface="Times New Roman" panose="02020603050405020304" pitchFamily="18" charset="0"/>
              </a:rPr>
              <a:t> </a:t>
            </a:r>
            <a:r>
              <a:rPr lang="uk-UA" dirty="0" smtClean="0">
                <a:solidFill>
                  <a:srgbClr val="000000"/>
                </a:solidFill>
                <a:latin typeface="Times New Roman" panose="02020603050405020304" pitchFamily="18" charset="0"/>
              </a:rPr>
              <a:t>є анонімною;</a:t>
            </a:r>
            <a:endParaRPr lang="uk-UA" dirty="0"/>
          </a:p>
        </p:txBody>
      </p:sp>
      <p:sp>
        <p:nvSpPr>
          <p:cNvPr id="9" name="Прямоугольник 8"/>
          <p:cNvSpPr/>
          <p:nvPr/>
        </p:nvSpPr>
        <p:spPr>
          <a:xfrm>
            <a:off x="2267744" y="4771574"/>
            <a:ext cx="6513607" cy="1207469"/>
          </a:xfrm>
          <a:prstGeom prst="rect">
            <a:avLst/>
          </a:prstGeom>
        </p:spPr>
        <p:style>
          <a:lnRef idx="1">
            <a:schemeClr val="accent3"/>
          </a:lnRef>
          <a:fillRef idx="2">
            <a:schemeClr val="accent3"/>
          </a:fillRef>
          <a:effectRef idx="1">
            <a:schemeClr val="accent3"/>
          </a:effectRef>
          <a:fontRef idx="minor">
            <a:schemeClr val="dk1"/>
          </a:fontRef>
        </p:style>
        <p:txBody>
          <a:bodyPr rtlCol="0" anchor="ctr"/>
          <a:lstStyle/>
          <a:p>
            <a:pPr algn="just"/>
            <a:r>
              <a:rPr lang="uk-UA" dirty="0" smtClean="0">
                <a:solidFill>
                  <a:srgbClr val="000000"/>
                </a:solidFill>
                <a:latin typeface="Times New Roman" panose="02020603050405020304" pitchFamily="18" charset="0"/>
              </a:rPr>
              <a:t>за своєю суттю є ідентичною до заяви, що вже була розглянута Судом чи була подана на розгляд до іншого міжнародного органу розслідування чи врегулювання, і якщо вона не містить нових фактів у справі.</a:t>
            </a:r>
            <a:endParaRPr lang="uk-UA" dirty="0"/>
          </a:p>
        </p:txBody>
      </p:sp>
      <p:sp>
        <p:nvSpPr>
          <p:cNvPr id="10" name="Стрелка вправо 9"/>
          <p:cNvSpPr/>
          <p:nvPr/>
        </p:nvSpPr>
        <p:spPr>
          <a:xfrm>
            <a:off x="1475656" y="4185084"/>
            <a:ext cx="576064" cy="180020"/>
          </a:xfrm>
          <a:prstGeom prst="rightArrow">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ru-RU"/>
          </a:p>
        </p:txBody>
      </p:sp>
      <p:sp>
        <p:nvSpPr>
          <p:cNvPr id="11" name="Стрелка вправо 10"/>
          <p:cNvSpPr/>
          <p:nvPr/>
        </p:nvSpPr>
        <p:spPr>
          <a:xfrm>
            <a:off x="1508678" y="5247202"/>
            <a:ext cx="576064" cy="180020"/>
          </a:xfrm>
          <a:prstGeom prst="rightArrow">
            <a:avLst/>
          </a:prstGeom>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176417027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403648" y="476672"/>
            <a:ext cx="7128792" cy="576064"/>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uk-UA" sz="2000" b="1" i="1" dirty="0" smtClean="0">
                <a:latin typeface="Times New Roman" panose="02020603050405020304" pitchFamily="18" charset="0"/>
                <a:cs typeface="Times New Roman" panose="02020603050405020304" pitchFamily="18" charset="0"/>
              </a:rPr>
              <a:t>У індивідуальній заяві необхідно :</a:t>
            </a:r>
            <a:endParaRPr lang="ru-RU" sz="2000" b="1" i="1" dirty="0">
              <a:latin typeface="Times New Roman" panose="02020603050405020304" pitchFamily="18" charset="0"/>
              <a:cs typeface="Times New Roman" panose="02020603050405020304" pitchFamily="18" charset="0"/>
            </a:endParaRPr>
          </a:p>
        </p:txBody>
      </p:sp>
      <p:sp>
        <p:nvSpPr>
          <p:cNvPr id="3" name="Прямоугольник 2"/>
          <p:cNvSpPr/>
          <p:nvPr/>
        </p:nvSpPr>
        <p:spPr>
          <a:xfrm>
            <a:off x="2411760" y="1628800"/>
            <a:ext cx="6120680" cy="648072"/>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just"/>
            <a:r>
              <a:rPr lang="uk-UA"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навести стислий виклад фактів, щодо яких Ви скаржитися, та суть Ваших скарг;</a:t>
            </a:r>
            <a:endParaRPr lang="ru-RU" dirty="0">
              <a:latin typeface="Times New Roman" panose="02020603050405020304" pitchFamily="18" charset="0"/>
              <a:cs typeface="Times New Roman" panose="02020603050405020304" pitchFamily="18" charset="0"/>
            </a:endParaRPr>
          </a:p>
        </p:txBody>
      </p:sp>
      <p:sp>
        <p:nvSpPr>
          <p:cNvPr id="4" name="Прямоугольник 3"/>
          <p:cNvSpPr/>
          <p:nvPr/>
        </p:nvSpPr>
        <p:spPr>
          <a:xfrm>
            <a:off x="2424890" y="2636912"/>
            <a:ext cx="6120680" cy="648072"/>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just">
              <a:lnSpc>
                <a:spcPct val="107000"/>
              </a:lnSpc>
              <a:spcAft>
                <a:spcPts val="0"/>
              </a:spcAft>
            </a:pPr>
            <a:r>
              <a:rPr lang="uk-UA"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зазначити права, гарантовані Конвенцією або протоколами до неї, які, на Вашу думку, були порушені;</a:t>
            </a:r>
            <a:endParaRPr lang="ru-RU" sz="16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5" name="Прямоугольник 4"/>
          <p:cNvSpPr/>
          <p:nvPr/>
        </p:nvSpPr>
        <p:spPr>
          <a:xfrm>
            <a:off x="2411760" y="3645024"/>
            <a:ext cx="6120680" cy="720080"/>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just">
              <a:lnSpc>
                <a:spcPct val="107000"/>
              </a:lnSpc>
              <a:spcAft>
                <a:spcPts val="0"/>
              </a:spcAft>
            </a:pPr>
            <a:r>
              <a:rPr lang="uk-UA"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назвати національні засоби юридичного захисту, якими Ви скористалися;</a:t>
            </a:r>
            <a:endParaRPr lang="ru-RU" sz="16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
        <p:nvSpPr>
          <p:cNvPr id="6" name="Прямоугольник 5"/>
          <p:cNvSpPr/>
          <p:nvPr/>
        </p:nvSpPr>
        <p:spPr>
          <a:xfrm>
            <a:off x="2411760" y="4715165"/>
            <a:ext cx="6120680" cy="1152128"/>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just"/>
            <a:r>
              <a:rPr lang="uk-UA"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навести перелік рішень судів (або інших державних органів) у справі, із зазначенням дати кожного рішення та органу, який його виніс, а також коротку інформацію про зміст цього рішення. </a:t>
            </a:r>
            <a:endParaRPr lang="ru-RU" dirty="0">
              <a:latin typeface="Times New Roman" panose="02020603050405020304" pitchFamily="18" charset="0"/>
              <a:cs typeface="Times New Roman" panose="02020603050405020304" pitchFamily="18" charset="0"/>
            </a:endParaRPr>
          </a:p>
        </p:txBody>
      </p:sp>
      <p:sp>
        <p:nvSpPr>
          <p:cNvPr id="22" name="Стрелка вправо 21"/>
          <p:cNvSpPr/>
          <p:nvPr/>
        </p:nvSpPr>
        <p:spPr>
          <a:xfrm>
            <a:off x="1331640" y="1844824"/>
            <a:ext cx="936104" cy="216024"/>
          </a:xfrm>
          <a:prstGeom prst="right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ru-RU"/>
          </a:p>
        </p:txBody>
      </p:sp>
      <p:sp>
        <p:nvSpPr>
          <p:cNvPr id="23" name="Стрелка вправо 22"/>
          <p:cNvSpPr/>
          <p:nvPr/>
        </p:nvSpPr>
        <p:spPr>
          <a:xfrm>
            <a:off x="1329509" y="2850698"/>
            <a:ext cx="936104" cy="216024"/>
          </a:xfrm>
          <a:prstGeom prst="right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ru-RU"/>
          </a:p>
        </p:txBody>
      </p:sp>
      <p:sp>
        <p:nvSpPr>
          <p:cNvPr id="24" name="Стрелка вправо 23"/>
          <p:cNvSpPr/>
          <p:nvPr/>
        </p:nvSpPr>
        <p:spPr>
          <a:xfrm>
            <a:off x="1329509" y="3908945"/>
            <a:ext cx="936104" cy="216024"/>
          </a:xfrm>
          <a:prstGeom prst="right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ru-RU"/>
          </a:p>
        </p:txBody>
      </p:sp>
      <p:sp>
        <p:nvSpPr>
          <p:cNvPr id="25" name="Стрелка вправо 24"/>
          <p:cNvSpPr/>
          <p:nvPr/>
        </p:nvSpPr>
        <p:spPr>
          <a:xfrm>
            <a:off x="1329509" y="5183217"/>
            <a:ext cx="936104" cy="216024"/>
          </a:xfrm>
          <a:prstGeom prst="right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251398597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418376"/>
          </a:xfrm>
        </p:spPr>
        <p:txBody>
          <a:bodyPr anchor="t">
            <a:normAutofit/>
          </a:bodyPr>
          <a:lstStyle/>
          <a:p>
            <a:pPr algn="ctr"/>
            <a:r>
              <a:rPr lang="uk-UA" sz="2000" b="1" dirty="0" smtClean="0">
                <a:solidFill>
                  <a:schemeClr val="tx1"/>
                </a:solidFill>
                <a:latin typeface="Times New Roman" panose="02020603050405020304" pitchFamily="18" charset="0"/>
                <a:cs typeface="Times New Roman" panose="02020603050405020304" pitchFamily="18" charset="0"/>
              </a:rPr>
              <a:t>5. Виконання рішень ЄСПЛ</a:t>
            </a:r>
            <a:endParaRPr lang="ru-RU" sz="2000" b="1" dirty="0">
              <a:solidFill>
                <a:schemeClr val="tx1"/>
              </a:solidFill>
              <a:latin typeface="Times New Roman" panose="02020603050405020304" pitchFamily="18" charset="0"/>
              <a:cs typeface="Times New Roman" panose="02020603050405020304" pitchFamily="18" charset="0"/>
            </a:endParaRPr>
          </a:p>
        </p:txBody>
      </p:sp>
      <p:sp>
        <p:nvSpPr>
          <p:cNvPr id="3" name="Скругленный прямоугольник 2"/>
          <p:cNvSpPr/>
          <p:nvPr/>
        </p:nvSpPr>
        <p:spPr>
          <a:xfrm>
            <a:off x="971600" y="980728"/>
            <a:ext cx="7920880" cy="504056"/>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uk-UA" sz="2000" b="1" i="1" dirty="0" smtClean="0">
                <a:solidFill>
                  <a:schemeClr val="tx1"/>
                </a:solidFill>
                <a:latin typeface="Times New Roman" panose="02020603050405020304" pitchFamily="18" charset="0"/>
                <a:cs typeface="Times New Roman" panose="02020603050405020304" pitchFamily="18" charset="0"/>
              </a:rPr>
              <a:t>Обов'язкова сила рішень ЄСПЛ та їх виконання :</a:t>
            </a:r>
            <a:endParaRPr lang="ru-RU" sz="2000" b="1" i="1" dirty="0">
              <a:solidFill>
                <a:schemeClr val="tx1"/>
              </a:solidFill>
              <a:latin typeface="Times New Roman" panose="02020603050405020304" pitchFamily="18" charset="0"/>
              <a:cs typeface="Times New Roman" panose="02020603050405020304" pitchFamily="18" charset="0"/>
            </a:endParaRPr>
          </a:p>
        </p:txBody>
      </p:sp>
      <p:sp>
        <p:nvSpPr>
          <p:cNvPr id="5" name="Прямоугольник 4"/>
          <p:cNvSpPr/>
          <p:nvPr/>
        </p:nvSpPr>
        <p:spPr>
          <a:xfrm>
            <a:off x="1201274" y="1769969"/>
            <a:ext cx="7632848" cy="613359"/>
          </a:xfrm>
          <a:prstGeom prst="rect">
            <a:avLst/>
          </a:prstGeom>
        </p:spPr>
        <p:style>
          <a:lnRef idx="1">
            <a:schemeClr val="accent2"/>
          </a:lnRef>
          <a:fillRef idx="2">
            <a:schemeClr val="accent2"/>
          </a:fillRef>
          <a:effectRef idx="1">
            <a:schemeClr val="accent2"/>
          </a:effectRef>
          <a:fontRef idx="minor">
            <a:schemeClr val="dk1"/>
          </a:fontRef>
        </p:style>
        <p:txBody>
          <a:bodyPr rtlCol="0" anchor="t"/>
          <a:lstStyle/>
          <a:p>
            <a:pPr algn="just"/>
            <a:r>
              <a:rPr lang="uk-UA" sz="1600" dirty="0" smtClean="0">
                <a:solidFill>
                  <a:srgbClr val="000000"/>
                </a:solidFill>
                <a:latin typeface="Times New Roman" panose="02020603050405020304" pitchFamily="18" charset="0"/>
              </a:rPr>
              <a:t>Високі Договірні Сторони зобов'язуються виконувати остаточні рішення Суду в будь-яких справах, у яких вони є сторонами.</a:t>
            </a:r>
            <a:endParaRPr lang="uk-UA" sz="1600" dirty="0"/>
          </a:p>
        </p:txBody>
      </p:sp>
      <p:sp>
        <p:nvSpPr>
          <p:cNvPr id="6" name="Прямоугольник 5"/>
          <p:cNvSpPr/>
          <p:nvPr/>
        </p:nvSpPr>
        <p:spPr>
          <a:xfrm>
            <a:off x="1199321" y="2639420"/>
            <a:ext cx="7632848" cy="638653"/>
          </a:xfrm>
          <a:prstGeom prst="rect">
            <a:avLst/>
          </a:prstGeom>
        </p:spPr>
        <p:style>
          <a:lnRef idx="1">
            <a:schemeClr val="accent2"/>
          </a:lnRef>
          <a:fillRef idx="2">
            <a:schemeClr val="accent2"/>
          </a:fillRef>
          <a:effectRef idx="1">
            <a:schemeClr val="accent2"/>
          </a:effectRef>
          <a:fontRef idx="minor">
            <a:schemeClr val="dk1"/>
          </a:fontRef>
        </p:style>
        <p:txBody>
          <a:bodyPr rtlCol="0" anchor="t"/>
          <a:lstStyle/>
          <a:p>
            <a:pPr algn="just"/>
            <a:r>
              <a:rPr lang="uk-UA" sz="1600" dirty="0" smtClean="0">
                <a:solidFill>
                  <a:srgbClr val="000000"/>
                </a:solidFill>
                <a:latin typeface="Times New Roman" panose="02020603050405020304" pitchFamily="18" charset="0"/>
              </a:rPr>
              <a:t>Остаточне рішення Суду передається Комітетові Міністрів, який здійснює нагляд за його виконанням</a:t>
            </a:r>
            <a:r>
              <a:rPr lang="ru-RU" dirty="0" smtClean="0">
                <a:solidFill>
                  <a:srgbClr val="000000"/>
                </a:solidFill>
                <a:latin typeface="Times New Roman" panose="02020603050405020304" pitchFamily="18" charset="0"/>
              </a:rPr>
              <a:t>.</a:t>
            </a:r>
            <a:endParaRPr lang="ru-RU" dirty="0"/>
          </a:p>
        </p:txBody>
      </p:sp>
      <p:sp>
        <p:nvSpPr>
          <p:cNvPr id="7" name="Прямоугольник 6"/>
          <p:cNvSpPr/>
          <p:nvPr/>
        </p:nvSpPr>
        <p:spPr>
          <a:xfrm>
            <a:off x="1209720" y="3717032"/>
            <a:ext cx="7652872" cy="1066318"/>
          </a:xfrm>
          <a:prstGeom prst="rect">
            <a:avLst/>
          </a:prstGeom>
        </p:spPr>
        <p:style>
          <a:lnRef idx="1">
            <a:schemeClr val="accent2"/>
          </a:lnRef>
          <a:fillRef idx="2">
            <a:schemeClr val="accent2"/>
          </a:fillRef>
          <a:effectRef idx="1">
            <a:schemeClr val="accent2"/>
          </a:effectRef>
          <a:fontRef idx="minor">
            <a:schemeClr val="dk1"/>
          </a:fontRef>
        </p:style>
        <p:txBody>
          <a:bodyPr rtlCol="0" anchor="t"/>
          <a:lstStyle/>
          <a:p>
            <a:pPr algn="just"/>
            <a:r>
              <a:rPr lang="uk-UA" sz="1600" dirty="0" smtClean="0">
                <a:solidFill>
                  <a:srgbClr val="000000"/>
                </a:solidFill>
                <a:latin typeface="Times New Roman" panose="02020603050405020304" pitchFamily="18" charset="0"/>
              </a:rPr>
              <a:t>Якщо Комітет Міністрів вважає, що нагляд за виконанням остаточного рішення ускладнений проблемою тлумачення рішення, він може звернутися до Суду з метою надання відповідного роз’яснення. Рішення про звернення ухвалюється більшістю у дві третини голосів представників, які мають право засідати в Комітеті.</a:t>
            </a:r>
            <a:endParaRPr lang="uk-UA" sz="1600" dirty="0"/>
          </a:p>
        </p:txBody>
      </p:sp>
      <p:sp>
        <p:nvSpPr>
          <p:cNvPr id="8" name="Прямоугольник 7"/>
          <p:cNvSpPr/>
          <p:nvPr/>
        </p:nvSpPr>
        <p:spPr>
          <a:xfrm>
            <a:off x="1187624" y="5022616"/>
            <a:ext cx="7632848" cy="1426355"/>
          </a:xfrm>
          <a:prstGeom prst="rect">
            <a:avLst/>
          </a:prstGeom>
        </p:spPr>
        <p:style>
          <a:lnRef idx="1">
            <a:schemeClr val="accent2"/>
          </a:lnRef>
          <a:fillRef idx="2">
            <a:schemeClr val="accent2"/>
          </a:fillRef>
          <a:effectRef idx="1">
            <a:schemeClr val="accent2"/>
          </a:effectRef>
          <a:fontRef idx="minor">
            <a:schemeClr val="dk1"/>
          </a:fontRef>
        </p:style>
        <p:txBody>
          <a:bodyPr rtlCol="0" anchor="t"/>
          <a:lstStyle/>
          <a:p>
            <a:pPr algn="just"/>
            <a:r>
              <a:rPr lang="uk-UA" sz="1600" dirty="0" smtClean="0">
                <a:solidFill>
                  <a:srgbClr val="000000"/>
                </a:solidFill>
                <a:latin typeface="Times New Roman" panose="02020603050405020304" pitchFamily="18" charset="0"/>
              </a:rPr>
              <a:t>Якщо Комітет Міністрів вважає, що Висока Договірна Сторона відмовляється виконувати остаточне рішення у справі, в якій вона є стороною, він може, після формального повідомлення цієї Сторони і шляхом ухвалення рішення більшістю у дві третини голосів представників, які мають право засідати в Комітеті, звернутися до Суду з питанням про додержання цією Стороною свого зобов'язання</a:t>
            </a:r>
            <a:r>
              <a:rPr lang="ru-RU" dirty="0">
                <a:solidFill>
                  <a:srgbClr val="000000"/>
                </a:solidFill>
                <a:latin typeface="Times New Roman" panose="02020603050405020304" pitchFamily="18" charset="0"/>
              </a:rPr>
              <a:t> </a:t>
            </a:r>
            <a:endParaRPr lang="ru-RU" dirty="0"/>
          </a:p>
        </p:txBody>
      </p:sp>
      <p:sp>
        <p:nvSpPr>
          <p:cNvPr id="10" name="Стрелка вправо 9"/>
          <p:cNvSpPr/>
          <p:nvPr/>
        </p:nvSpPr>
        <p:spPr>
          <a:xfrm>
            <a:off x="294683" y="1923954"/>
            <a:ext cx="504056" cy="305388"/>
          </a:xfrm>
          <a:prstGeom prst="right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ru-RU"/>
          </a:p>
        </p:txBody>
      </p:sp>
      <p:sp>
        <p:nvSpPr>
          <p:cNvPr id="11" name="Стрелка вправо 10"/>
          <p:cNvSpPr/>
          <p:nvPr/>
        </p:nvSpPr>
        <p:spPr>
          <a:xfrm>
            <a:off x="294683" y="2806052"/>
            <a:ext cx="504056" cy="305388"/>
          </a:xfrm>
          <a:prstGeom prst="right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ru-RU"/>
          </a:p>
        </p:txBody>
      </p:sp>
      <p:sp>
        <p:nvSpPr>
          <p:cNvPr id="12" name="Стрелка вправо 11"/>
          <p:cNvSpPr/>
          <p:nvPr/>
        </p:nvSpPr>
        <p:spPr>
          <a:xfrm>
            <a:off x="294683" y="4097497"/>
            <a:ext cx="504056" cy="305388"/>
          </a:xfrm>
          <a:prstGeom prst="right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ru-RU"/>
          </a:p>
        </p:txBody>
      </p:sp>
      <p:sp>
        <p:nvSpPr>
          <p:cNvPr id="13" name="Стрелка вправо 12"/>
          <p:cNvSpPr/>
          <p:nvPr/>
        </p:nvSpPr>
        <p:spPr>
          <a:xfrm>
            <a:off x="295908" y="5583099"/>
            <a:ext cx="504056" cy="305388"/>
          </a:xfrm>
          <a:prstGeom prst="right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218158855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432560" y="359898"/>
            <a:ext cx="7406640" cy="620830"/>
          </a:xfrm>
        </p:spPr>
        <p:txBody>
          <a:bodyPr anchor="t">
            <a:noAutofit/>
          </a:bodyPr>
          <a:lstStyle/>
          <a:p>
            <a:pPr algn="ctr"/>
            <a:r>
              <a:rPr lang="uk-UA" sz="3200" dirty="0" smtClean="0">
                <a:solidFill>
                  <a:schemeClr val="tx1"/>
                </a:solidFill>
                <a:effectLst/>
                <a:latin typeface="Times New Roman" pitchFamily="18" charset="0"/>
                <a:cs typeface="Times New Roman" pitchFamily="18" charset="0"/>
              </a:rPr>
              <a:t>ПЛАН</a:t>
            </a:r>
            <a:endParaRPr lang="ru-RU" sz="3200" dirty="0">
              <a:solidFill>
                <a:schemeClr val="tx1"/>
              </a:solidFill>
              <a:effectLst/>
              <a:latin typeface="Times New Roman" pitchFamily="18" charset="0"/>
              <a:cs typeface="Times New Roman" pitchFamily="18" charset="0"/>
            </a:endParaRPr>
          </a:p>
        </p:txBody>
      </p:sp>
      <p:sp>
        <p:nvSpPr>
          <p:cNvPr id="3" name="Подзаголовок 2"/>
          <p:cNvSpPr>
            <a:spLocks noGrp="1"/>
          </p:cNvSpPr>
          <p:nvPr>
            <p:ph type="subTitle" idx="1"/>
          </p:nvPr>
        </p:nvSpPr>
        <p:spPr>
          <a:xfrm>
            <a:off x="1432560" y="1124744"/>
            <a:ext cx="7406640" cy="5184576"/>
          </a:xfrm>
        </p:spPr>
        <p:txBody>
          <a:bodyPr/>
          <a:lstStyle/>
          <a:p>
            <a:pPr marL="514350" indent="-514350" algn="just">
              <a:lnSpc>
                <a:spcPct val="150000"/>
              </a:lnSpc>
              <a:buFont typeface="+mj-lt"/>
              <a:buAutoNum type="arabicPeriod"/>
            </a:pPr>
            <a:r>
              <a:rPr lang="uk-UA" dirty="0" smtClean="0">
                <a:latin typeface="Times New Roman" panose="02020603050405020304" pitchFamily="18" charset="0"/>
                <a:cs typeface="Times New Roman" panose="02020603050405020304" pitchFamily="18" charset="0"/>
              </a:rPr>
              <a:t>Загальна характеристика Європейського суду з прав людини(далі - ЄСПЛ).</a:t>
            </a:r>
          </a:p>
          <a:p>
            <a:pPr marL="514350" indent="-514350" algn="just">
              <a:lnSpc>
                <a:spcPct val="150000"/>
              </a:lnSpc>
              <a:buFont typeface="+mj-lt"/>
              <a:buAutoNum type="arabicPeriod"/>
            </a:pPr>
            <a:r>
              <a:rPr lang="uk-UA" dirty="0" smtClean="0">
                <a:latin typeface="Times New Roman" panose="02020603050405020304" pitchFamily="18" charset="0"/>
                <a:cs typeface="Times New Roman" panose="02020603050405020304" pitchFamily="18" charset="0"/>
              </a:rPr>
              <a:t>Склад та структура ЄСПЛ.</a:t>
            </a:r>
          </a:p>
          <a:p>
            <a:pPr marL="514350" indent="-514350" algn="just">
              <a:lnSpc>
                <a:spcPct val="150000"/>
              </a:lnSpc>
              <a:buFont typeface="+mj-lt"/>
              <a:buAutoNum type="arabicPeriod"/>
            </a:pPr>
            <a:r>
              <a:rPr lang="uk-UA" dirty="0" smtClean="0">
                <a:latin typeface="Times New Roman" panose="02020603050405020304" pitchFamily="18" charset="0"/>
                <a:cs typeface="Times New Roman" panose="02020603050405020304" pitchFamily="18" charset="0"/>
              </a:rPr>
              <a:t>Компетенція ЄСПЛ.</a:t>
            </a:r>
          </a:p>
          <a:p>
            <a:pPr marL="514350" indent="-514350" algn="just">
              <a:lnSpc>
                <a:spcPct val="150000"/>
              </a:lnSpc>
              <a:buFont typeface="+mj-lt"/>
              <a:buAutoNum type="arabicPeriod"/>
            </a:pPr>
            <a:r>
              <a:rPr lang="uk-UA" dirty="0" smtClean="0">
                <a:latin typeface="Times New Roman" panose="02020603050405020304" pitchFamily="18" charset="0"/>
                <a:cs typeface="Times New Roman" panose="02020603050405020304" pitchFamily="18" charset="0"/>
              </a:rPr>
              <a:t>Умови та порядок звернення до ЄСПЛ.</a:t>
            </a:r>
          </a:p>
          <a:p>
            <a:pPr marL="514350" indent="-514350" algn="just">
              <a:lnSpc>
                <a:spcPct val="150000"/>
              </a:lnSpc>
              <a:buFont typeface="+mj-lt"/>
              <a:buAutoNum type="arabicPeriod"/>
            </a:pPr>
            <a:r>
              <a:rPr lang="uk-UA" dirty="0" smtClean="0">
                <a:latin typeface="Times New Roman" panose="02020603050405020304" pitchFamily="18" charset="0"/>
                <a:cs typeface="Times New Roman" panose="02020603050405020304" pitchFamily="18" charset="0"/>
              </a:rPr>
              <a:t>Виконання рішень ЄСПЛ.</a:t>
            </a:r>
          </a:p>
          <a:p>
            <a:pPr marL="342900" indent="-342900">
              <a:buFont typeface="+mj-lt"/>
              <a:buAutoNum type="arabicPeriod"/>
            </a:pPr>
            <a:endParaRPr lang="ru-RU"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15616" y="836712"/>
            <a:ext cx="7818072" cy="2520280"/>
          </a:xfrm>
        </p:spPr>
        <p:txBody>
          <a:bodyPr anchor="t">
            <a:normAutofit fontScale="90000"/>
          </a:bodyPr>
          <a:lstStyle/>
          <a:p>
            <a:pPr algn="just">
              <a:lnSpc>
                <a:spcPct val="150000"/>
              </a:lnSpc>
              <a:spcAft>
                <a:spcPts val="0"/>
              </a:spcAft>
            </a:pPr>
            <a:r>
              <a:rPr lang="uk-UA" sz="2000" dirty="0" smtClean="0">
                <a:effectLst/>
                <a:latin typeface="Times New Roman" panose="02020603050405020304" pitchFamily="18" charset="0"/>
                <a:cs typeface="Times New Roman" panose="02020603050405020304" pitchFamily="18" charset="0"/>
              </a:rPr>
              <a:t>	</a:t>
            </a:r>
            <a:r>
              <a:rPr lang="uk-UA" sz="2000" b="1" i="1" dirty="0" smtClean="0">
                <a:solidFill>
                  <a:schemeClr val="tx1"/>
                </a:solidFill>
                <a:effectLst/>
                <a:latin typeface="Times New Roman" panose="02020603050405020304" pitchFamily="18" charset="0"/>
                <a:cs typeface="Times New Roman" panose="02020603050405020304" pitchFamily="18" charset="0"/>
              </a:rPr>
              <a:t>Європейський </a:t>
            </a:r>
            <a:r>
              <a:rPr lang="uk-UA" sz="2000" b="1" i="1" dirty="0">
                <a:solidFill>
                  <a:schemeClr val="tx1"/>
                </a:solidFill>
                <a:effectLst/>
                <a:latin typeface="Times New Roman" panose="02020603050405020304" pitchFamily="18" charset="0"/>
                <a:cs typeface="Times New Roman" panose="02020603050405020304" pitchFamily="18" charset="0"/>
              </a:rPr>
              <a:t>суд з прав людини </a:t>
            </a:r>
            <a:r>
              <a:rPr lang="uk-UA" sz="2000" dirty="0">
                <a:solidFill>
                  <a:schemeClr val="tx1"/>
                </a:solidFill>
                <a:effectLst/>
                <a:latin typeface="Times New Roman" panose="02020603050405020304" pitchFamily="18" charset="0"/>
                <a:cs typeface="Times New Roman" panose="02020603050405020304" pitchFamily="18" charset="0"/>
              </a:rPr>
              <a:t>(</a:t>
            </a:r>
            <a:r>
              <a:rPr lang="uk-UA" sz="2000" dirty="0" err="1">
                <a:solidFill>
                  <a:schemeClr val="tx1"/>
                </a:solidFill>
                <a:effectLst/>
                <a:latin typeface="Times New Roman" panose="02020603050405020304" pitchFamily="18" charset="0"/>
                <a:cs typeface="Times New Roman" panose="02020603050405020304" pitchFamily="18" charset="0"/>
              </a:rPr>
              <a:t>англ</a:t>
            </a:r>
            <a:r>
              <a:rPr lang="uk-UA" sz="2000" dirty="0">
                <a:solidFill>
                  <a:schemeClr val="tx1"/>
                </a:solidFill>
                <a:effectLst/>
                <a:latin typeface="Times New Roman" panose="02020603050405020304" pitchFamily="18" charset="0"/>
                <a:cs typeface="Times New Roman" panose="02020603050405020304" pitchFamily="18" charset="0"/>
              </a:rPr>
              <a:t>. </a:t>
            </a:r>
            <a:r>
              <a:rPr lang="en-US" sz="2000" dirty="0">
                <a:solidFill>
                  <a:schemeClr val="tx1"/>
                </a:solidFill>
                <a:effectLst/>
                <a:latin typeface="Times New Roman" panose="02020603050405020304" pitchFamily="18" charset="0"/>
                <a:cs typeface="Times New Roman" panose="02020603050405020304" pitchFamily="18" charset="0"/>
              </a:rPr>
              <a:t>European Court of Human Rights, </a:t>
            </a:r>
            <a:r>
              <a:rPr lang="uk-UA" sz="2000" dirty="0" err="1">
                <a:solidFill>
                  <a:schemeClr val="tx1"/>
                </a:solidFill>
                <a:effectLst/>
                <a:latin typeface="Times New Roman" panose="02020603050405020304" pitchFamily="18" charset="0"/>
                <a:cs typeface="Times New Roman" panose="02020603050405020304" pitchFamily="18" charset="0"/>
              </a:rPr>
              <a:t>фр</a:t>
            </a:r>
            <a:r>
              <a:rPr lang="uk-UA" sz="2000" dirty="0">
                <a:solidFill>
                  <a:schemeClr val="tx1"/>
                </a:solidFill>
                <a:effectLst/>
                <a:latin typeface="Times New Roman" panose="02020603050405020304" pitchFamily="18" charset="0"/>
                <a:cs typeface="Times New Roman" panose="02020603050405020304" pitchFamily="18" charset="0"/>
              </a:rPr>
              <a:t>. </a:t>
            </a:r>
            <a:r>
              <a:rPr lang="en-US" sz="2000" dirty="0" err="1">
                <a:solidFill>
                  <a:schemeClr val="tx1"/>
                </a:solidFill>
                <a:effectLst/>
                <a:latin typeface="Times New Roman" panose="02020603050405020304" pitchFamily="18" charset="0"/>
                <a:cs typeface="Times New Roman" panose="02020603050405020304" pitchFamily="18" charset="0"/>
              </a:rPr>
              <a:t>Cour</a:t>
            </a:r>
            <a:r>
              <a:rPr lang="en-US" sz="2000" dirty="0">
                <a:solidFill>
                  <a:schemeClr val="tx1"/>
                </a:solidFill>
                <a:effectLst/>
                <a:latin typeface="Times New Roman" panose="02020603050405020304" pitchFamily="18" charset="0"/>
                <a:cs typeface="Times New Roman" panose="02020603050405020304" pitchFamily="18" charset="0"/>
              </a:rPr>
              <a:t> </a:t>
            </a:r>
            <a:r>
              <a:rPr lang="en-US" sz="2000" dirty="0" err="1">
                <a:solidFill>
                  <a:schemeClr val="tx1"/>
                </a:solidFill>
                <a:effectLst/>
                <a:latin typeface="Times New Roman" panose="02020603050405020304" pitchFamily="18" charset="0"/>
                <a:cs typeface="Times New Roman" panose="02020603050405020304" pitchFamily="18" charset="0"/>
              </a:rPr>
              <a:t>européenne</a:t>
            </a:r>
            <a:r>
              <a:rPr lang="en-US" sz="2000" dirty="0">
                <a:solidFill>
                  <a:schemeClr val="tx1"/>
                </a:solidFill>
                <a:effectLst/>
                <a:latin typeface="Times New Roman" panose="02020603050405020304" pitchFamily="18" charset="0"/>
                <a:cs typeface="Times New Roman" panose="02020603050405020304" pitchFamily="18" charset="0"/>
              </a:rPr>
              <a:t> des droits de </a:t>
            </a:r>
            <a:r>
              <a:rPr lang="en-US" sz="2000" dirty="0" err="1">
                <a:solidFill>
                  <a:schemeClr val="tx1"/>
                </a:solidFill>
                <a:effectLst/>
                <a:latin typeface="Times New Roman" panose="02020603050405020304" pitchFamily="18" charset="0"/>
                <a:cs typeface="Times New Roman" panose="02020603050405020304" pitchFamily="18" charset="0"/>
              </a:rPr>
              <a:t>l’homme</a:t>
            </a:r>
            <a:r>
              <a:rPr lang="en-US" sz="2000" dirty="0" smtClean="0">
                <a:solidFill>
                  <a:schemeClr val="tx1"/>
                </a:solidFill>
                <a:effectLst/>
                <a:latin typeface="Times New Roman" panose="02020603050405020304" pitchFamily="18" charset="0"/>
                <a:cs typeface="Times New Roman" panose="02020603050405020304" pitchFamily="18" charset="0"/>
              </a:rPr>
              <a:t>)</a:t>
            </a:r>
            <a:r>
              <a:rPr lang="uk-UA" sz="2000" dirty="0" smtClean="0">
                <a:solidFill>
                  <a:schemeClr val="tx1"/>
                </a:solidFill>
                <a:effectLst/>
                <a:latin typeface="Times New Roman" panose="02020603050405020304" pitchFamily="18" charset="0"/>
                <a:cs typeface="Times New Roman" panose="02020603050405020304" pitchFamily="18" charset="0"/>
              </a:rPr>
              <a:t> – міжнародний судовий орган, юрисдикція якого поширюється на всі держави-члени Ради Європи, що ратифікували Конвенцію про захист прав людини та основоположних свобод (далі - Конвенція), і включає всі питання які стосуються тлумачення і застосування конвенції, включаючи міждержавні скарги та скарги окремих осіб.</a:t>
            </a:r>
            <a:endParaRPr lang="uk-UA" sz="2000" dirty="0">
              <a:solidFill>
                <a:schemeClr val="tx1"/>
              </a:solidFill>
              <a:effectLst/>
              <a:latin typeface="Times New Roman" panose="02020603050405020304" pitchFamily="18" charset="0"/>
              <a:cs typeface="Times New Roman" panose="02020603050405020304" pitchFamily="18" charset="0"/>
            </a:endParaRPr>
          </a:p>
        </p:txBody>
      </p:sp>
      <p:pic>
        <p:nvPicPr>
          <p:cNvPr id="5" name="Объект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523045" y="3789040"/>
            <a:ext cx="4964771" cy="2730624"/>
          </a:xfrm>
        </p:spPr>
      </p:pic>
      <p:sp>
        <p:nvSpPr>
          <p:cNvPr id="6" name="TextBox 5"/>
          <p:cNvSpPr txBox="1"/>
          <p:nvPr/>
        </p:nvSpPr>
        <p:spPr>
          <a:xfrm>
            <a:off x="1043608" y="174774"/>
            <a:ext cx="7890080" cy="400110"/>
          </a:xfrm>
          <a:prstGeom prst="rect">
            <a:avLst/>
          </a:prstGeom>
          <a:noFill/>
        </p:spPr>
        <p:txBody>
          <a:bodyPr wrap="square" rtlCol="0" anchor="ctr">
            <a:spAutoFit/>
          </a:bodyPr>
          <a:lstStyle/>
          <a:p>
            <a:pPr algn="ctr"/>
            <a:r>
              <a:rPr lang="uk-UA" sz="2000" b="1" dirty="0" smtClean="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1. ЗАГАЛЬНА ХАРАКТЕРИСТИКА ЄСПЛ</a:t>
            </a:r>
            <a:endParaRPr lang="ru-RU" sz="2000" b="1" dirty="0">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3449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187624" y="359898"/>
            <a:ext cx="7651576" cy="1472184"/>
          </a:xfrm>
        </p:spPr>
        <p:txBody>
          <a:bodyPr anchor="t">
            <a:normAutofit/>
          </a:bodyPr>
          <a:lstStyle/>
          <a:p>
            <a:pPr algn="just"/>
            <a:r>
              <a:rPr lang="uk-UA" sz="2000" dirty="0" smtClean="0">
                <a:solidFill>
                  <a:srgbClr val="000000"/>
                </a:solidFill>
                <a:effectLst/>
                <a:latin typeface="Times New Roman" panose="02020603050405020304" pitchFamily="18" charset="0"/>
                <a:ea typeface="Times New Roman" panose="02020603050405020304" pitchFamily="18" charset="0"/>
              </a:rPr>
              <a:t>	</a:t>
            </a:r>
            <a:r>
              <a:rPr lang="uk-UA" sz="2000" b="1" i="1" dirty="0" smtClean="0">
                <a:solidFill>
                  <a:srgbClr val="000000"/>
                </a:solidFill>
                <a:effectLst/>
                <a:latin typeface="Times New Roman" panose="02020603050405020304" pitchFamily="18" charset="0"/>
                <a:ea typeface="Times New Roman" panose="02020603050405020304" pitchFamily="18" charset="0"/>
              </a:rPr>
              <a:t>Юрисдикція </a:t>
            </a:r>
            <a:r>
              <a:rPr lang="uk-UA" sz="2000" b="1" i="1" dirty="0">
                <a:solidFill>
                  <a:srgbClr val="000000"/>
                </a:solidFill>
                <a:effectLst/>
                <a:latin typeface="Times New Roman" panose="02020603050405020304" pitchFamily="18" charset="0"/>
                <a:ea typeface="Times New Roman" panose="02020603050405020304" pitchFamily="18" charset="0"/>
              </a:rPr>
              <a:t>Суду</a:t>
            </a:r>
            <a:r>
              <a:rPr lang="uk-UA" sz="2000" dirty="0">
                <a:solidFill>
                  <a:srgbClr val="000000"/>
                </a:solidFill>
                <a:effectLst/>
                <a:latin typeface="Times New Roman" panose="02020603050405020304" pitchFamily="18" charset="0"/>
                <a:ea typeface="Times New Roman" panose="02020603050405020304" pitchFamily="18" charset="0"/>
              </a:rPr>
              <a:t> поширюється на всі питання тлумачення і застосування Конвенції та протоколів до неї, подані йому на </a:t>
            </a:r>
            <a:r>
              <a:rPr lang="uk-UA" sz="2000" dirty="0" smtClean="0">
                <a:solidFill>
                  <a:srgbClr val="000000"/>
                </a:solidFill>
                <a:effectLst/>
                <a:latin typeface="Times New Roman" panose="02020603050405020304" pitchFamily="18" charset="0"/>
                <a:ea typeface="Times New Roman" panose="02020603050405020304" pitchFamily="18" charset="0"/>
              </a:rPr>
              <a:t>розгляд.</a:t>
            </a:r>
            <a:endParaRPr lang="ru-RU" sz="2000" dirty="0">
              <a:effectLst/>
              <a:latin typeface="Times New Roman" panose="02020603050405020304" pitchFamily="18" charset="0"/>
              <a:cs typeface="Times New Roman" panose="02020603050405020304" pitchFamily="18" charset="0"/>
            </a:endParaRPr>
          </a:p>
        </p:txBody>
      </p:sp>
      <p:sp>
        <p:nvSpPr>
          <p:cNvPr id="4" name="Rectangle 2"/>
          <p:cNvSpPr>
            <a:spLocks noGrp="1" noChangeArrowheads="1"/>
          </p:cNvSpPr>
          <p:nvPr>
            <p:ph type="subTitle" idx="1"/>
          </p:nvPr>
        </p:nvSpPr>
        <p:spPr bwMode="auto">
          <a:xfrm>
            <a:off x="1547664" y="4581128"/>
            <a:ext cx="7027872" cy="1938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uk-UA" altLang="ru-RU" sz="2000" b="1" i="1" u="none" strike="noStrike" cap="none" normalizeH="0" baseline="0" dirty="0" smtClean="0">
                <a:ln>
                  <a:noFill/>
                </a:ln>
                <a:effectLst/>
                <a:latin typeface="Times New Roman" panose="02020603050405020304" pitchFamily="18" charset="0"/>
                <a:cs typeface="Times New Roman" panose="02020603050405020304" pitchFamily="18" charset="0"/>
              </a:rPr>
              <a:t>Суд</a:t>
            </a:r>
            <a:r>
              <a:rPr kumimoji="0" lang="uk-UA" altLang="ru-RU" sz="2000" b="1" i="1" u="none" strike="noStrike" cap="none" normalizeH="0" dirty="0" smtClean="0">
                <a:ln>
                  <a:noFill/>
                </a:ln>
                <a:effectLst/>
                <a:latin typeface="Times New Roman" panose="02020603050405020304" pitchFamily="18" charset="0"/>
                <a:cs typeface="Times New Roman" panose="02020603050405020304" pitchFamily="18" charset="0"/>
              </a:rPr>
              <a:t> </a:t>
            </a:r>
            <a:r>
              <a:rPr lang="uk-UA" altLang="ru-RU" sz="2000" b="1" i="1" dirty="0">
                <a:latin typeface="Times New Roman" panose="02020603050405020304" pitchFamily="18" charset="0"/>
                <a:cs typeface="Times New Roman" panose="02020603050405020304" pitchFamily="18" charset="0"/>
              </a:rPr>
              <a:t>р</a:t>
            </a:r>
            <a:r>
              <a:rPr kumimoji="0" lang="uk-UA" altLang="ru-RU" sz="2000" b="1" i="1" u="none" strike="noStrike" cap="none" normalizeH="0" baseline="0" dirty="0" smtClean="0">
                <a:ln>
                  <a:noFill/>
                </a:ln>
                <a:effectLst/>
                <a:latin typeface="Times New Roman" panose="02020603050405020304" pitchFamily="18" charset="0"/>
                <a:cs typeface="Times New Roman" panose="02020603050405020304" pitchFamily="18" charset="0"/>
              </a:rPr>
              <a:t>озташований у Страсбурзі (Франція) за адресою:</a:t>
            </a:r>
          </a:p>
          <a:p>
            <a:pPr marL="342900" marR="0" lvl="0" indent="-342900" algn="just"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uk-UA" altLang="ru-RU" sz="2000" b="1" i="1" u="none" strike="noStrike" cap="none" normalizeH="0" baseline="0" dirty="0" err="1" smtClean="0">
                <a:ln>
                  <a:noFill/>
                </a:ln>
                <a:effectLst/>
                <a:latin typeface="Times New Roman" panose="02020603050405020304" pitchFamily="18" charset="0"/>
                <a:cs typeface="Times New Roman" panose="02020603050405020304" pitchFamily="18" charset="0"/>
              </a:rPr>
              <a:t>European</a:t>
            </a:r>
            <a:r>
              <a:rPr kumimoji="0" lang="uk-UA" altLang="ru-RU" sz="2000" b="1" i="1" u="none" strike="noStrike" cap="none" normalizeH="0" baseline="0" dirty="0" smtClean="0">
                <a:ln>
                  <a:noFill/>
                </a:ln>
                <a:effectLst/>
                <a:latin typeface="Times New Roman" panose="02020603050405020304" pitchFamily="18" charset="0"/>
                <a:cs typeface="Times New Roman" panose="02020603050405020304" pitchFamily="18" charset="0"/>
              </a:rPr>
              <a:t> </a:t>
            </a:r>
            <a:r>
              <a:rPr kumimoji="0" lang="uk-UA" altLang="ru-RU" sz="2000" b="1" i="1" u="none" strike="noStrike" cap="none" normalizeH="0" baseline="0" dirty="0" err="1" smtClean="0">
                <a:ln>
                  <a:noFill/>
                </a:ln>
                <a:effectLst/>
                <a:latin typeface="Times New Roman" panose="02020603050405020304" pitchFamily="18" charset="0"/>
                <a:cs typeface="Times New Roman" panose="02020603050405020304" pitchFamily="18" charset="0"/>
              </a:rPr>
              <a:t>Court</a:t>
            </a:r>
            <a:r>
              <a:rPr kumimoji="0" lang="uk-UA" altLang="ru-RU" sz="2000" b="1" i="1" u="none" strike="noStrike" cap="none" normalizeH="0" baseline="0" dirty="0" smtClean="0">
                <a:ln>
                  <a:noFill/>
                </a:ln>
                <a:effectLst/>
                <a:latin typeface="Times New Roman" panose="02020603050405020304" pitchFamily="18" charset="0"/>
                <a:cs typeface="Times New Roman" panose="02020603050405020304" pitchFamily="18" charset="0"/>
              </a:rPr>
              <a:t> </a:t>
            </a:r>
            <a:r>
              <a:rPr kumimoji="0" lang="uk-UA" altLang="ru-RU" sz="2000" b="1" i="1" u="none" strike="noStrike" cap="none" normalizeH="0" baseline="0" dirty="0" err="1" smtClean="0">
                <a:ln>
                  <a:noFill/>
                </a:ln>
                <a:effectLst/>
                <a:latin typeface="Times New Roman" panose="02020603050405020304" pitchFamily="18" charset="0"/>
                <a:cs typeface="Times New Roman" panose="02020603050405020304" pitchFamily="18" charset="0"/>
              </a:rPr>
              <a:t>of</a:t>
            </a:r>
            <a:r>
              <a:rPr kumimoji="0" lang="uk-UA" altLang="ru-RU" sz="2000" b="1" i="1" u="none" strike="noStrike" cap="none" normalizeH="0" baseline="0" dirty="0" smtClean="0">
                <a:ln>
                  <a:noFill/>
                </a:ln>
                <a:effectLst/>
                <a:latin typeface="Times New Roman" panose="02020603050405020304" pitchFamily="18" charset="0"/>
                <a:cs typeface="Times New Roman" panose="02020603050405020304" pitchFamily="18" charset="0"/>
              </a:rPr>
              <a:t> </a:t>
            </a:r>
            <a:r>
              <a:rPr kumimoji="0" lang="uk-UA" altLang="ru-RU" sz="2000" b="1" i="1" u="none" strike="noStrike" cap="none" normalizeH="0" baseline="0" dirty="0" err="1" smtClean="0">
                <a:ln>
                  <a:noFill/>
                </a:ln>
                <a:effectLst/>
                <a:latin typeface="Times New Roman" panose="02020603050405020304" pitchFamily="18" charset="0"/>
                <a:cs typeface="Times New Roman" panose="02020603050405020304" pitchFamily="18" charset="0"/>
              </a:rPr>
              <a:t>Human</a:t>
            </a:r>
            <a:r>
              <a:rPr kumimoji="0" lang="uk-UA" altLang="ru-RU" sz="2000" b="1" i="1" u="none" strike="noStrike" cap="none" normalizeH="0" baseline="0" dirty="0" smtClean="0">
                <a:ln>
                  <a:noFill/>
                </a:ln>
                <a:effectLst/>
                <a:latin typeface="Times New Roman" panose="02020603050405020304" pitchFamily="18" charset="0"/>
                <a:cs typeface="Times New Roman" panose="02020603050405020304" pitchFamily="18" charset="0"/>
              </a:rPr>
              <a:t> </a:t>
            </a:r>
            <a:r>
              <a:rPr kumimoji="0" lang="uk-UA" altLang="ru-RU" sz="2000" b="1" i="1" u="none" strike="noStrike" cap="none" normalizeH="0" baseline="0" dirty="0" err="1" smtClean="0">
                <a:ln>
                  <a:noFill/>
                </a:ln>
                <a:effectLst/>
                <a:latin typeface="Times New Roman" panose="02020603050405020304" pitchFamily="18" charset="0"/>
                <a:cs typeface="Times New Roman" panose="02020603050405020304" pitchFamily="18" charset="0"/>
              </a:rPr>
              <a:t>Rights</a:t>
            </a:r>
            <a:endParaRPr kumimoji="0" lang="uk-UA" altLang="ru-RU" sz="2000" b="0" i="0" u="none" strike="noStrike" cap="none" normalizeH="0" baseline="0" dirty="0" smtClean="0">
              <a:ln>
                <a:noFill/>
              </a:ln>
              <a:effectLst/>
              <a:latin typeface="Times New Roman" panose="02020603050405020304" pitchFamily="18" charset="0"/>
              <a:cs typeface="Times New Roman" panose="02020603050405020304" pitchFamily="18" charset="0"/>
            </a:endParaRPr>
          </a:p>
          <a:p>
            <a:pPr marL="342900" marR="0" lvl="0" indent="-342900" algn="just"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uk-UA" altLang="ru-RU" sz="2000" b="0" i="0" u="none" strike="noStrike" cap="none" normalizeH="0" baseline="0" dirty="0" err="1" smtClean="0">
                <a:ln>
                  <a:noFill/>
                </a:ln>
                <a:effectLst/>
                <a:latin typeface="Times New Roman" panose="02020603050405020304" pitchFamily="18" charset="0"/>
                <a:cs typeface="Times New Roman" panose="02020603050405020304" pitchFamily="18" charset="0"/>
              </a:rPr>
              <a:t>Council</a:t>
            </a:r>
            <a:r>
              <a:rPr kumimoji="0" lang="uk-UA" altLang="ru-RU" sz="2000" b="0" i="0" u="none" strike="noStrike" cap="none" normalizeH="0" baseline="0" dirty="0" smtClean="0">
                <a:ln>
                  <a:noFill/>
                </a:ln>
                <a:effectLst/>
                <a:latin typeface="Times New Roman" panose="02020603050405020304" pitchFamily="18" charset="0"/>
                <a:cs typeface="Times New Roman" panose="02020603050405020304" pitchFamily="18" charset="0"/>
              </a:rPr>
              <a:t> </a:t>
            </a:r>
            <a:r>
              <a:rPr kumimoji="0" lang="uk-UA" altLang="ru-RU" sz="2000" b="0" i="0" u="none" strike="noStrike" cap="none" normalizeH="0" baseline="0" dirty="0" err="1" smtClean="0">
                <a:ln>
                  <a:noFill/>
                </a:ln>
                <a:effectLst/>
                <a:latin typeface="Times New Roman" panose="02020603050405020304" pitchFamily="18" charset="0"/>
                <a:cs typeface="Times New Roman" panose="02020603050405020304" pitchFamily="18" charset="0"/>
              </a:rPr>
              <a:t>of</a:t>
            </a:r>
            <a:r>
              <a:rPr kumimoji="0" lang="uk-UA" altLang="ru-RU" sz="2000" b="0" i="0" u="none" strike="noStrike" cap="none" normalizeH="0" baseline="0" dirty="0" smtClean="0">
                <a:ln>
                  <a:noFill/>
                </a:ln>
                <a:effectLst/>
                <a:latin typeface="Times New Roman" panose="02020603050405020304" pitchFamily="18" charset="0"/>
                <a:cs typeface="Times New Roman" panose="02020603050405020304" pitchFamily="18" charset="0"/>
              </a:rPr>
              <a:t> </a:t>
            </a:r>
            <a:r>
              <a:rPr kumimoji="0" lang="uk-UA" altLang="ru-RU" sz="2000" b="0" i="0" u="none" strike="noStrike" cap="none" normalizeH="0" baseline="0" dirty="0" err="1" smtClean="0">
                <a:ln>
                  <a:noFill/>
                </a:ln>
                <a:effectLst/>
                <a:latin typeface="Times New Roman" panose="02020603050405020304" pitchFamily="18" charset="0"/>
                <a:cs typeface="Times New Roman" panose="02020603050405020304" pitchFamily="18" charset="0"/>
              </a:rPr>
              <a:t>Europe</a:t>
            </a:r>
            <a:endParaRPr kumimoji="0" lang="uk-UA" altLang="ru-RU" sz="2000" b="0" i="0" u="none" strike="noStrike" cap="none" normalizeH="0" baseline="0" dirty="0" smtClean="0">
              <a:ln>
                <a:noFill/>
              </a:ln>
              <a:effectLst/>
              <a:latin typeface="Times New Roman" panose="02020603050405020304" pitchFamily="18" charset="0"/>
              <a:cs typeface="Times New Roman" panose="02020603050405020304" pitchFamily="18" charset="0"/>
            </a:endParaRPr>
          </a:p>
          <a:p>
            <a:pPr marL="342900" marR="0" lvl="0" indent="-342900" algn="just"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uk-UA" altLang="ru-RU" sz="2000" b="0" i="0" u="none" strike="noStrike" cap="none" normalizeH="0" baseline="0" dirty="0" smtClean="0">
                <a:ln>
                  <a:noFill/>
                </a:ln>
                <a:effectLst/>
                <a:latin typeface="Times New Roman" panose="02020603050405020304" pitchFamily="18" charset="0"/>
                <a:cs typeface="Times New Roman" panose="02020603050405020304" pitchFamily="18" charset="0"/>
              </a:rPr>
              <a:t>67075 </a:t>
            </a:r>
            <a:r>
              <a:rPr kumimoji="0" lang="uk-UA" altLang="ru-RU" sz="2000" b="0" i="0" u="none" strike="noStrike" cap="none" normalizeH="0" baseline="0" dirty="0" err="1" smtClean="0">
                <a:ln>
                  <a:noFill/>
                </a:ln>
                <a:effectLst/>
                <a:latin typeface="Times New Roman" panose="02020603050405020304" pitchFamily="18" charset="0"/>
                <a:cs typeface="Times New Roman" panose="02020603050405020304" pitchFamily="18" charset="0"/>
              </a:rPr>
              <a:t>Strasbourg-Cedex</a:t>
            </a:r>
            <a:endParaRPr kumimoji="0" lang="uk-UA" altLang="ru-RU" sz="2000" b="0" i="0" u="none" strike="noStrike" cap="none" normalizeH="0" baseline="0" dirty="0" smtClean="0">
              <a:ln>
                <a:noFill/>
              </a:ln>
              <a:effectLst/>
              <a:latin typeface="Times New Roman" panose="02020603050405020304" pitchFamily="18" charset="0"/>
              <a:cs typeface="Times New Roman" panose="02020603050405020304" pitchFamily="18" charset="0"/>
            </a:endParaRPr>
          </a:p>
          <a:p>
            <a:pPr marL="342900" marR="0" lvl="0" indent="-342900" algn="just"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uk-UA" altLang="ru-RU" sz="2000" b="0" i="0" u="none" strike="noStrike" cap="none" normalizeH="0" baseline="0" dirty="0" smtClean="0">
                <a:ln>
                  <a:noFill/>
                </a:ln>
                <a:effectLst/>
                <a:latin typeface="Times New Roman" panose="02020603050405020304" pitchFamily="18" charset="0"/>
                <a:cs typeface="Times New Roman" panose="02020603050405020304" pitchFamily="18" charset="0"/>
              </a:rPr>
              <a:t>FRANCE</a:t>
            </a:r>
          </a:p>
          <a:p>
            <a:pPr marL="342900" marR="0" lvl="0" indent="-342900" algn="just"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uk-UA" altLang="ru-RU" sz="2000" b="0" i="0" u="none" strike="noStrike" cap="none" normalizeH="0" baseline="0" dirty="0" err="1" smtClean="0">
                <a:ln>
                  <a:noFill/>
                </a:ln>
                <a:effectLst/>
                <a:latin typeface="Times New Roman" panose="02020603050405020304" pitchFamily="18" charset="0"/>
                <a:cs typeface="Times New Roman" panose="02020603050405020304" pitchFamily="18" charset="0"/>
              </a:rPr>
              <a:t>Fax</a:t>
            </a:r>
            <a:r>
              <a:rPr kumimoji="0" lang="uk-UA" altLang="ru-RU" sz="2000" b="0" i="0" u="none" strike="noStrike" cap="none" normalizeH="0" baseline="0" dirty="0" smtClean="0">
                <a:ln>
                  <a:noFill/>
                </a:ln>
                <a:effectLst/>
                <a:latin typeface="Times New Roman" panose="02020603050405020304" pitchFamily="18" charset="0"/>
                <a:cs typeface="Times New Roman" panose="02020603050405020304" pitchFamily="18" charset="0"/>
              </a:rPr>
              <a:t>: +33 (0)3 88 41 27 30.</a:t>
            </a:r>
          </a:p>
        </p:txBody>
      </p:sp>
      <p:pic>
        <p:nvPicPr>
          <p:cNvPr id="5" name="Рисунок 4"/>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483768" y="1387327"/>
            <a:ext cx="4539059" cy="2836912"/>
          </a:xfrm>
          <a:prstGeom prst="rect">
            <a:avLst/>
          </a:prstGeom>
        </p:spPr>
      </p:pic>
    </p:spTree>
    <p:extLst>
      <p:ext uri="{BB962C8B-B14F-4D97-AF65-F5344CB8AC3E}">
        <p14:creationId xmlns:p14="http://schemas.microsoft.com/office/powerpoint/2010/main" val="131849891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15616" y="274320"/>
            <a:ext cx="7818072" cy="1714520"/>
          </a:xfrm>
        </p:spPr>
        <p:txBody>
          <a:bodyPr anchor="t">
            <a:normAutofit/>
          </a:bodyPr>
          <a:lstStyle/>
          <a:p>
            <a:pPr algn="just"/>
            <a:r>
              <a:rPr lang="uk-UA" sz="2000" dirty="0" smtClean="0">
                <a:effectLst/>
                <a:latin typeface="Times New Roman" panose="02020603050405020304" pitchFamily="18" charset="0"/>
                <a:cs typeface="Times New Roman" panose="02020603050405020304" pitchFamily="18" charset="0"/>
              </a:rPr>
              <a:t>	</a:t>
            </a:r>
            <a:endParaRPr lang="ru-RU" sz="2000" dirty="0">
              <a:solidFill>
                <a:schemeClr val="tx1"/>
              </a:solidFill>
              <a:effectLst/>
              <a:latin typeface="Times New Roman" panose="02020603050405020304" pitchFamily="18" charset="0"/>
              <a:cs typeface="Times New Roman" panose="02020603050405020304" pitchFamily="18" charset="0"/>
            </a:endParaRPr>
          </a:p>
        </p:txBody>
      </p:sp>
      <p:sp>
        <p:nvSpPr>
          <p:cNvPr id="3" name="Прямоугольник 2"/>
          <p:cNvSpPr/>
          <p:nvPr/>
        </p:nvSpPr>
        <p:spPr>
          <a:xfrm>
            <a:off x="2915815" y="1860003"/>
            <a:ext cx="5256584" cy="504056"/>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uk-UA" sz="2000" dirty="0" smtClean="0">
                <a:latin typeface="Times New Roman" panose="02020603050405020304" pitchFamily="18" charset="0"/>
                <a:cs typeface="Times New Roman" panose="02020603050405020304" pitchFamily="18" charset="0"/>
              </a:rPr>
              <a:t>Європейська комісія з прав людини;</a:t>
            </a:r>
            <a:endParaRPr lang="ru-RU" sz="2000" dirty="0">
              <a:latin typeface="Times New Roman" panose="02020603050405020304" pitchFamily="18" charset="0"/>
              <a:cs typeface="Times New Roman" panose="02020603050405020304" pitchFamily="18" charset="0"/>
            </a:endParaRPr>
          </a:p>
        </p:txBody>
      </p:sp>
      <p:sp>
        <p:nvSpPr>
          <p:cNvPr id="4" name="Прямоугольник 3"/>
          <p:cNvSpPr/>
          <p:nvPr/>
        </p:nvSpPr>
        <p:spPr>
          <a:xfrm>
            <a:off x="2915815" y="2565221"/>
            <a:ext cx="5250472" cy="504056"/>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uk-UA" sz="2000" dirty="0" smtClean="0">
                <a:latin typeface="Times New Roman" panose="02020603050405020304" pitchFamily="18" charset="0"/>
                <a:cs typeface="Times New Roman" panose="02020603050405020304" pitchFamily="18" charset="0"/>
              </a:rPr>
              <a:t>Європейський суд з прав людини;</a:t>
            </a:r>
            <a:endParaRPr lang="ru-RU" sz="2000" dirty="0">
              <a:latin typeface="Times New Roman" panose="02020603050405020304" pitchFamily="18" charset="0"/>
              <a:cs typeface="Times New Roman" panose="02020603050405020304" pitchFamily="18" charset="0"/>
            </a:endParaRPr>
          </a:p>
        </p:txBody>
      </p:sp>
      <p:sp>
        <p:nvSpPr>
          <p:cNvPr id="5" name="Прямоугольник 4"/>
          <p:cNvSpPr/>
          <p:nvPr/>
        </p:nvSpPr>
        <p:spPr>
          <a:xfrm>
            <a:off x="2915815" y="3233801"/>
            <a:ext cx="5229417" cy="504056"/>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uk-UA" sz="2000" dirty="0" smtClean="0">
                <a:latin typeface="Times New Roman" panose="02020603050405020304" pitchFamily="18" charset="0"/>
                <a:cs typeface="Times New Roman" panose="02020603050405020304" pitchFamily="18" charset="0"/>
              </a:rPr>
              <a:t>Комітет міністрів Ради Європи.</a:t>
            </a:r>
            <a:endParaRPr lang="ru-RU" sz="2000" dirty="0">
              <a:latin typeface="Times New Roman" panose="02020603050405020304" pitchFamily="18" charset="0"/>
              <a:cs typeface="Times New Roman" panose="02020603050405020304" pitchFamily="18" charset="0"/>
            </a:endParaRPr>
          </a:p>
        </p:txBody>
      </p:sp>
      <p:sp>
        <p:nvSpPr>
          <p:cNvPr id="6" name="Прямоугольник 5"/>
          <p:cNvSpPr/>
          <p:nvPr/>
        </p:nvSpPr>
        <p:spPr>
          <a:xfrm>
            <a:off x="1115616" y="202312"/>
            <a:ext cx="7818072" cy="1498496"/>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just"/>
            <a:r>
              <a:rPr lang="uk-UA" sz="2000" dirty="0">
                <a:solidFill>
                  <a:schemeClr val="tx1"/>
                </a:solidFill>
                <a:latin typeface="Times New Roman" panose="02020603050405020304" pitchFamily="18" charset="0"/>
                <a:cs typeface="Times New Roman" panose="02020603050405020304" pitchFamily="18" charset="0"/>
              </a:rPr>
              <a:t>Конвенція </a:t>
            </a:r>
            <a:r>
              <a:rPr lang="uk-UA" sz="2000" dirty="0" smtClean="0">
                <a:solidFill>
                  <a:schemeClr val="tx1"/>
                </a:solidFill>
                <a:latin typeface="Times New Roman" panose="02020603050405020304" pitchFamily="18" charset="0"/>
                <a:cs typeface="Times New Roman" panose="02020603050405020304" pitchFamily="18" charset="0"/>
              </a:rPr>
              <a:t>створила </a:t>
            </a:r>
            <a:r>
              <a:rPr lang="uk-UA" sz="2000" b="1" i="1" dirty="0">
                <a:solidFill>
                  <a:schemeClr val="tx1"/>
                </a:solidFill>
                <a:latin typeface="Times New Roman" panose="02020603050405020304" pitchFamily="18" charset="0"/>
                <a:cs typeface="Times New Roman" panose="02020603050405020304" pitchFamily="18" charset="0"/>
              </a:rPr>
              <a:t>особливий механізм захисту основоположних прав людини.</a:t>
            </a:r>
            <a:r>
              <a:rPr lang="uk-UA" sz="2000" dirty="0">
                <a:solidFill>
                  <a:schemeClr val="tx1"/>
                </a:solidFill>
                <a:latin typeface="Times New Roman" panose="02020603050405020304" pitchFamily="18" charset="0"/>
                <a:cs typeface="Times New Roman" panose="02020603050405020304" pitchFamily="18" charset="0"/>
              </a:rPr>
              <a:t> Спочатку цей механізм включав </a:t>
            </a:r>
            <a:r>
              <a:rPr lang="uk-UA" sz="2000" b="1" i="1" dirty="0">
                <a:solidFill>
                  <a:schemeClr val="tx1"/>
                </a:solidFill>
                <a:latin typeface="Times New Roman" panose="02020603050405020304" pitchFamily="18" charset="0"/>
                <a:cs typeface="Times New Roman" panose="02020603050405020304" pitchFamily="18" charset="0"/>
              </a:rPr>
              <a:t>три органи</a:t>
            </a:r>
            <a:r>
              <a:rPr lang="uk-UA" sz="2000" dirty="0">
                <a:solidFill>
                  <a:schemeClr val="tx1"/>
                </a:solidFill>
                <a:latin typeface="Times New Roman" panose="02020603050405020304" pitchFamily="18" charset="0"/>
                <a:cs typeface="Times New Roman" panose="02020603050405020304" pitchFamily="18" charset="0"/>
              </a:rPr>
              <a:t>, які несли відповідальність за забезпечення дотримання зобов'язань, прийнятих на себе державами </a:t>
            </a:r>
            <a:r>
              <a:rPr lang="uk-UA" sz="2000" dirty="0" smtClean="0">
                <a:solidFill>
                  <a:schemeClr val="tx1"/>
                </a:solidFill>
                <a:latin typeface="Times New Roman" panose="02020603050405020304" pitchFamily="18" charset="0"/>
                <a:cs typeface="Times New Roman" panose="02020603050405020304" pitchFamily="18" charset="0"/>
              </a:rPr>
              <a:t>членами, а саме :</a:t>
            </a:r>
            <a:endParaRPr lang="ru-RU" sz="2000" dirty="0"/>
          </a:p>
        </p:txBody>
      </p:sp>
      <p:sp>
        <p:nvSpPr>
          <p:cNvPr id="25" name="Стрелка вправо 24"/>
          <p:cNvSpPr/>
          <p:nvPr/>
        </p:nvSpPr>
        <p:spPr>
          <a:xfrm>
            <a:off x="1484040" y="1952915"/>
            <a:ext cx="1296144" cy="360040"/>
          </a:xfrm>
          <a:prstGeom prst="rightArrow">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ru-RU"/>
          </a:p>
        </p:txBody>
      </p:sp>
      <p:sp>
        <p:nvSpPr>
          <p:cNvPr id="26" name="Стрелка вправо 25"/>
          <p:cNvSpPr/>
          <p:nvPr/>
        </p:nvSpPr>
        <p:spPr>
          <a:xfrm>
            <a:off x="1492234" y="2637229"/>
            <a:ext cx="1296144" cy="360040"/>
          </a:xfrm>
          <a:prstGeom prst="rightArrow">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ru-RU"/>
          </a:p>
        </p:txBody>
      </p:sp>
      <p:sp>
        <p:nvSpPr>
          <p:cNvPr id="27" name="Стрелка вправо 26"/>
          <p:cNvSpPr/>
          <p:nvPr/>
        </p:nvSpPr>
        <p:spPr>
          <a:xfrm>
            <a:off x="1484040" y="3347776"/>
            <a:ext cx="1296144" cy="360040"/>
          </a:xfrm>
          <a:prstGeom prst="rightArrow">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ru-RU"/>
          </a:p>
        </p:txBody>
      </p:sp>
      <p:sp>
        <p:nvSpPr>
          <p:cNvPr id="28" name="TextBox 27"/>
          <p:cNvSpPr txBox="1"/>
          <p:nvPr/>
        </p:nvSpPr>
        <p:spPr>
          <a:xfrm>
            <a:off x="1115616" y="4104098"/>
            <a:ext cx="7704856" cy="2308324"/>
          </a:xfrm>
          <a:prstGeom prst="rect">
            <a:avLst/>
          </a:prstGeom>
          <a:noFill/>
        </p:spPr>
        <p:txBody>
          <a:bodyPr wrap="square" rtlCol="0">
            <a:spAutoFit/>
          </a:bodyPr>
          <a:lstStyle/>
          <a:p>
            <a:pPr algn="just"/>
            <a:r>
              <a:rPr lang="uk-UA" dirty="0" smtClean="0">
                <a:latin typeface="Times New Roman" panose="02020603050405020304" pitchFamily="18" charset="0"/>
                <a:cs typeface="Times New Roman" panose="02020603050405020304" pitchFamily="18" charset="0"/>
              </a:rPr>
              <a:t>	</a:t>
            </a:r>
            <a:r>
              <a:rPr lang="uk-UA" b="1" i="1" dirty="0" smtClean="0">
                <a:latin typeface="Times New Roman" panose="02020603050405020304" pitchFamily="18" charset="0"/>
                <a:cs typeface="Times New Roman" panose="02020603050405020304" pitchFamily="18" charset="0"/>
              </a:rPr>
              <a:t>ЄСПЛ розпочав свою діяльність у 1959 році</a:t>
            </a:r>
            <a:r>
              <a:rPr lang="uk-UA" dirty="0">
                <a:latin typeface="Times New Roman" panose="02020603050405020304" pitchFamily="18" charset="0"/>
                <a:cs typeface="Times New Roman" panose="02020603050405020304" pitchFamily="18" charset="0"/>
              </a:rPr>
              <a:t>.</a:t>
            </a:r>
            <a:r>
              <a:rPr lang="uk-UA" dirty="0" smtClean="0">
                <a:latin typeface="Times New Roman" panose="02020603050405020304" pitchFamily="18" charset="0"/>
                <a:cs typeface="Times New Roman" panose="02020603050405020304" pitchFamily="18" charset="0"/>
              </a:rPr>
              <a:t> Перше рішення по суті справи суд прийняв у </a:t>
            </a:r>
            <a:r>
              <a:rPr lang="uk-UA" b="1" i="1" dirty="0" smtClean="0">
                <a:latin typeface="Times New Roman" panose="02020603050405020304" pitchFamily="18" charset="0"/>
                <a:cs typeface="Times New Roman" panose="02020603050405020304" pitchFamily="18" charset="0"/>
              </a:rPr>
              <a:t>1960</a:t>
            </a:r>
            <a:r>
              <a:rPr lang="uk-UA" dirty="0" smtClean="0">
                <a:latin typeface="Times New Roman" panose="02020603050405020304" pitchFamily="18" charset="0"/>
                <a:cs typeface="Times New Roman" panose="02020603050405020304" pitchFamily="18" charset="0"/>
              </a:rPr>
              <a:t> році, а перше рішення на користь заявника – у </a:t>
            </a:r>
            <a:r>
              <a:rPr lang="uk-UA" b="1" i="1" dirty="0" smtClean="0">
                <a:latin typeface="Times New Roman" panose="02020603050405020304" pitchFamily="18" charset="0"/>
                <a:cs typeface="Times New Roman" panose="02020603050405020304" pitchFamily="18" charset="0"/>
              </a:rPr>
              <a:t>1968</a:t>
            </a:r>
            <a:r>
              <a:rPr lang="uk-UA" dirty="0" smtClean="0">
                <a:latin typeface="Times New Roman" panose="02020603050405020304" pitchFamily="18" charset="0"/>
                <a:cs typeface="Times New Roman" panose="02020603050405020304" pitchFamily="18" charset="0"/>
              </a:rPr>
              <a:t> році. У період з 1959 по 1998 рр. ЄСПЛ прийняв рішення по суті у 837 справах, переважна більшість з яких - за скаргами громадян.</a:t>
            </a:r>
          </a:p>
          <a:p>
            <a:pPr algn="just"/>
            <a:r>
              <a:rPr lang="uk-UA" dirty="0" smtClean="0">
                <a:latin typeface="Times New Roman" panose="02020603050405020304" pitchFamily="18" charset="0"/>
                <a:cs typeface="Times New Roman" panose="02020603050405020304" pitchFamily="18" charset="0"/>
              </a:rPr>
              <a:t>	</a:t>
            </a:r>
            <a:r>
              <a:rPr lang="uk-UA" b="1" i="1" dirty="0" smtClean="0">
                <a:latin typeface="Times New Roman" panose="02020603050405020304" pitchFamily="18" charset="0"/>
                <a:cs typeface="Times New Roman" panose="02020603050405020304" pitchFamily="18" charset="0"/>
              </a:rPr>
              <a:t>1 листопада 1998 року була проведена реформа, внаслідок якої Європейська комісія з прав людини та Європейський суд з прав людини були об'єднані в один постійно діючий Європейський суд з прав людини</a:t>
            </a:r>
            <a:r>
              <a:rPr lang="uk-UA" dirty="0" smtClean="0">
                <a:latin typeface="Times New Roman" panose="02020603050405020304" pitchFamily="18" charset="0"/>
                <a:cs typeface="Times New Roman" panose="02020603050405020304" pitchFamily="18" charset="0"/>
              </a:rPr>
              <a:t>, що значно покращило ефективність та швидкість його роботи.</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5595093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115616" y="116632"/>
            <a:ext cx="7723584" cy="504056"/>
          </a:xfrm>
        </p:spPr>
        <p:txBody>
          <a:bodyPr anchor="t">
            <a:normAutofit/>
          </a:bodyPr>
          <a:lstStyle/>
          <a:p>
            <a:pPr algn="ctr"/>
            <a:r>
              <a:rPr lang="uk-UA" sz="2000" b="1" dirty="0" smtClean="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2. Склад та структура ЄСПЛ</a:t>
            </a:r>
            <a:endParaRPr lang="ru-RU" sz="2000"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a:xfrm>
            <a:off x="1115616" y="692696"/>
            <a:ext cx="7723584" cy="1084486"/>
          </a:xfrm>
        </p:spPr>
        <p:txBody>
          <a:bodyPr>
            <a:normAutofit fontScale="92500" lnSpcReduction="20000"/>
          </a:bodyPr>
          <a:lstStyle/>
          <a:p>
            <a:pPr algn="just"/>
            <a:r>
              <a:rPr lang="uk-UA" sz="2000" dirty="0" smtClean="0">
                <a:solidFill>
                  <a:schemeClr val="tx1"/>
                </a:solidFill>
                <a:latin typeface="Times New Roman" panose="02020603050405020304" pitchFamily="18" charset="0"/>
                <a:cs typeface="Times New Roman" panose="02020603050405020304" pitchFamily="18" charset="0"/>
              </a:rPr>
              <a:t>	</a:t>
            </a:r>
            <a:r>
              <a:rPr lang="uk-UA" sz="2200" dirty="0" smtClean="0">
                <a:solidFill>
                  <a:schemeClr val="tx1"/>
                </a:solidFill>
                <a:latin typeface="Times New Roman" panose="02020603050405020304" pitchFamily="18" charset="0"/>
                <a:cs typeface="Times New Roman" panose="02020603050405020304" pitchFamily="18" charset="0"/>
              </a:rPr>
              <a:t>У статті 20 Конвенції визначається кількість суддів Суду, яка відповідає кількості Високих Договірних Сторін Конвенції. Наразі до складу ЄСПЛ входить 45 суддів. Вони беруть участь у роботі ЄСПЛ в особистій якості.</a:t>
            </a:r>
            <a:endParaRPr lang="uk-UA" sz="2200" dirty="0">
              <a:solidFill>
                <a:schemeClr val="tx1"/>
              </a:solidFill>
              <a:latin typeface="Times New Roman" panose="02020603050405020304" pitchFamily="18" charset="0"/>
              <a:cs typeface="Times New Roman" panose="02020603050405020304" pitchFamily="18" charset="0"/>
            </a:endParaRPr>
          </a:p>
        </p:txBody>
      </p:sp>
      <p:sp>
        <p:nvSpPr>
          <p:cNvPr id="4" name="Прямоугольник 3"/>
          <p:cNvSpPr/>
          <p:nvPr/>
        </p:nvSpPr>
        <p:spPr>
          <a:xfrm>
            <a:off x="1331640" y="1883668"/>
            <a:ext cx="7507560" cy="609228"/>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uk-UA" sz="2000" b="1" i="1" dirty="0" smtClean="0">
                <a:solidFill>
                  <a:schemeClr val="tx1"/>
                </a:solidFill>
                <a:latin typeface="Times New Roman" panose="02020603050405020304" pitchFamily="18" charset="0"/>
                <a:cs typeface="Times New Roman" panose="02020603050405020304" pitchFamily="18" charset="0"/>
              </a:rPr>
              <a:t>Вимоги, що висуваються до кандидатів, на посаду судді ЄСПЛ :</a:t>
            </a:r>
            <a:endParaRPr lang="ru-RU" sz="2000" b="1" i="1" dirty="0">
              <a:solidFill>
                <a:schemeClr val="tx1"/>
              </a:solidFill>
              <a:latin typeface="Times New Roman" panose="02020603050405020304" pitchFamily="18" charset="0"/>
              <a:cs typeface="Times New Roman" panose="02020603050405020304" pitchFamily="18" charset="0"/>
            </a:endParaRPr>
          </a:p>
        </p:txBody>
      </p:sp>
      <p:sp>
        <p:nvSpPr>
          <p:cNvPr id="5" name="Прямоугольник 4"/>
          <p:cNvSpPr/>
          <p:nvPr/>
        </p:nvSpPr>
        <p:spPr>
          <a:xfrm>
            <a:off x="2872935" y="2654350"/>
            <a:ext cx="5972634" cy="576064"/>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just"/>
            <a:r>
              <a:rPr lang="uk-UA" dirty="0" smtClean="0">
                <a:latin typeface="Times New Roman" panose="02020603050405020304" pitchFamily="18" charset="0"/>
                <a:cs typeface="Times New Roman" panose="02020603050405020304" pitchFamily="18" charset="0"/>
              </a:rPr>
              <a:t>Мати високі моральні якості;</a:t>
            </a:r>
            <a:endParaRPr lang="uk-UA" dirty="0">
              <a:latin typeface="Times New Roman" panose="02020603050405020304" pitchFamily="18" charset="0"/>
              <a:cs typeface="Times New Roman" panose="02020603050405020304" pitchFamily="18" charset="0"/>
            </a:endParaRPr>
          </a:p>
        </p:txBody>
      </p:sp>
      <p:sp>
        <p:nvSpPr>
          <p:cNvPr id="6" name="Прямоугольник 5"/>
          <p:cNvSpPr/>
          <p:nvPr/>
        </p:nvSpPr>
        <p:spPr>
          <a:xfrm>
            <a:off x="2872935" y="3390360"/>
            <a:ext cx="5976664" cy="576064"/>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just"/>
            <a:r>
              <a:rPr lang="uk-UA" dirty="0" smtClean="0">
                <a:latin typeface="Times New Roman" panose="02020603050405020304" pitchFamily="18" charset="0"/>
                <a:cs typeface="Times New Roman" panose="02020603050405020304" pitchFamily="18" charset="0"/>
              </a:rPr>
              <a:t>Мати кваліфікацію, необхідну для призначення на високу суддівську посаду або</a:t>
            </a:r>
            <a:endParaRPr lang="uk-UA" dirty="0">
              <a:latin typeface="Times New Roman" panose="02020603050405020304" pitchFamily="18" charset="0"/>
              <a:cs typeface="Times New Roman" panose="02020603050405020304" pitchFamily="18" charset="0"/>
            </a:endParaRPr>
          </a:p>
        </p:txBody>
      </p:sp>
      <p:sp>
        <p:nvSpPr>
          <p:cNvPr id="8" name="Прямоугольник 7"/>
          <p:cNvSpPr/>
          <p:nvPr/>
        </p:nvSpPr>
        <p:spPr>
          <a:xfrm>
            <a:off x="2872935" y="4126370"/>
            <a:ext cx="5976664" cy="576064"/>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just"/>
            <a:r>
              <a:rPr lang="uk-UA" dirty="0" smtClean="0">
                <a:latin typeface="Times New Roman" panose="02020603050405020304" pitchFamily="18" charset="0"/>
                <a:cs typeface="Times New Roman" panose="02020603050405020304" pitchFamily="18" charset="0"/>
              </a:rPr>
              <a:t>Бути юристом з визнаним рівнем компетентності;</a:t>
            </a:r>
            <a:endParaRPr lang="uk-UA" dirty="0">
              <a:latin typeface="Times New Roman" panose="02020603050405020304" pitchFamily="18" charset="0"/>
              <a:cs typeface="Times New Roman" panose="02020603050405020304" pitchFamily="18" charset="0"/>
            </a:endParaRPr>
          </a:p>
        </p:txBody>
      </p:sp>
      <p:sp>
        <p:nvSpPr>
          <p:cNvPr id="9" name="Прямоугольник 8"/>
          <p:cNvSpPr/>
          <p:nvPr/>
        </p:nvSpPr>
        <p:spPr>
          <a:xfrm>
            <a:off x="2901792" y="4862380"/>
            <a:ext cx="5943777" cy="1284784"/>
          </a:xfrm>
          <a:prstGeom prst="rect">
            <a:avLst/>
          </a:prstGeom>
        </p:spPr>
        <p:style>
          <a:lnRef idx="1">
            <a:schemeClr val="accent6"/>
          </a:lnRef>
          <a:fillRef idx="2">
            <a:schemeClr val="accent6"/>
          </a:fillRef>
          <a:effectRef idx="1">
            <a:schemeClr val="accent6"/>
          </a:effectRef>
          <a:fontRef idx="minor">
            <a:schemeClr val="dk1"/>
          </a:fontRef>
        </p:style>
        <p:txBody>
          <a:bodyPr rtlCol="0" anchor="t"/>
          <a:lstStyle/>
          <a:p>
            <a:pPr algn="just"/>
            <a:r>
              <a:rPr lang="uk-UA" dirty="0" smtClean="0">
                <a:solidFill>
                  <a:srgbClr val="000000"/>
                </a:solidFill>
                <a:latin typeface="Times New Roman" panose="02020603050405020304" pitchFamily="18" charset="0"/>
                <a:cs typeface="Times New Roman" panose="02020603050405020304" pitchFamily="18" charset="0"/>
              </a:rPr>
              <a:t>Упродовж строку своїх повноважень не займатися жодною діяльністю, що є не сумісною з їхньою незалежністю, безсторонністю або з вимогами щодо виконання посадових обов'язків на постійній основі</a:t>
            </a:r>
            <a:endParaRPr lang="uk-UA" dirty="0">
              <a:latin typeface="Times New Roman" panose="02020603050405020304" pitchFamily="18" charset="0"/>
              <a:cs typeface="Times New Roman" panose="02020603050405020304" pitchFamily="18" charset="0"/>
            </a:endParaRPr>
          </a:p>
        </p:txBody>
      </p:sp>
      <p:cxnSp>
        <p:nvCxnSpPr>
          <p:cNvPr id="11" name="Прямая соединительная линия 10"/>
          <p:cNvCxnSpPr/>
          <p:nvPr/>
        </p:nvCxnSpPr>
        <p:spPr>
          <a:xfrm>
            <a:off x="1475656" y="2492896"/>
            <a:ext cx="0" cy="3024336"/>
          </a:xfrm>
          <a:prstGeom prst="line">
            <a:avLst/>
          </a:prstGeom>
        </p:spPr>
        <p:style>
          <a:lnRef idx="2">
            <a:schemeClr val="accent4"/>
          </a:lnRef>
          <a:fillRef idx="0">
            <a:schemeClr val="accent4"/>
          </a:fillRef>
          <a:effectRef idx="1">
            <a:schemeClr val="accent4"/>
          </a:effectRef>
          <a:fontRef idx="minor">
            <a:schemeClr val="tx1"/>
          </a:fontRef>
        </p:style>
      </p:cxnSp>
      <p:cxnSp>
        <p:nvCxnSpPr>
          <p:cNvPr id="13" name="Прямая со стрелкой 12"/>
          <p:cNvCxnSpPr>
            <a:endCxn id="9" idx="1"/>
          </p:cNvCxnSpPr>
          <p:nvPr/>
        </p:nvCxnSpPr>
        <p:spPr>
          <a:xfrm>
            <a:off x="1475656" y="5504772"/>
            <a:ext cx="1426136" cy="0"/>
          </a:xfrm>
          <a:prstGeom prst="straightConnector1">
            <a:avLst/>
          </a:prstGeom>
          <a:ln>
            <a:tailEnd type="triangle"/>
          </a:ln>
        </p:spPr>
        <p:style>
          <a:lnRef idx="2">
            <a:schemeClr val="accent4"/>
          </a:lnRef>
          <a:fillRef idx="0">
            <a:schemeClr val="accent4"/>
          </a:fillRef>
          <a:effectRef idx="1">
            <a:schemeClr val="accent4"/>
          </a:effectRef>
          <a:fontRef idx="minor">
            <a:schemeClr val="tx1"/>
          </a:fontRef>
        </p:style>
      </p:cxnSp>
      <p:cxnSp>
        <p:nvCxnSpPr>
          <p:cNvPr id="14" name="Прямая со стрелкой 13"/>
          <p:cNvCxnSpPr/>
          <p:nvPr/>
        </p:nvCxnSpPr>
        <p:spPr>
          <a:xfrm>
            <a:off x="1475656" y="4393585"/>
            <a:ext cx="1426136" cy="0"/>
          </a:xfrm>
          <a:prstGeom prst="straightConnector1">
            <a:avLst/>
          </a:prstGeom>
          <a:ln>
            <a:tailEnd type="triangle"/>
          </a:ln>
        </p:spPr>
        <p:style>
          <a:lnRef idx="2">
            <a:schemeClr val="accent4"/>
          </a:lnRef>
          <a:fillRef idx="0">
            <a:schemeClr val="accent4"/>
          </a:fillRef>
          <a:effectRef idx="1">
            <a:schemeClr val="accent4"/>
          </a:effectRef>
          <a:fontRef idx="minor">
            <a:schemeClr val="tx1"/>
          </a:fontRef>
        </p:style>
      </p:cxnSp>
      <p:cxnSp>
        <p:nvCxnSpPr>
          <p:cNvPr id="15" name="Прямая со стрелкой 14"/>
          <p:cNvCxnSpPr/>
          <p:nvPr/>
        </p:nvCxnSpPr>
        <p:spPr>
          <a:xfrm>
            <a:off x="1475656" y="3679347"/>
            <a:ext cx="1426136" cy="0"/>
          </a:xfrm>
          <a:prstGeom prst="straightConnector1">
            <a:avLst/>
          </a:prstGeom>
          <a:ln>
            <a:tailEnd type="triangle"/>
          </a:ln>
        </p:spPr>
        <p:style>
          <a:lnRef idx="2">
            <a:schemeClr val="accent4"/>
          </a:lnRef>
          <a:fillRef idx="0">
            <a:schemeClr val="accent4"/>
          </a:fillRef>
          <a:effectRef idx="1">
            <a:schemeClr val="accent4"/>
          </a:effectRef>
          <a:fontRef idx="minor">
            <a:schemeClr val="tx1"/>
          </a:fontRef>
        </p:style>
      </p:cxnSp>
      <p:cxnSp>
        <p:nvCxnSpPr>
          <p:cNvPr id="16" name="Прямая со стрелкой 15"/>
          <p:cNvCxnSpPr/>
          <p:nvPr/>
        </p:nvCxnSpPr>
        <p:spPr>
          <a:xfrm>
            <a:off x="1475656" y="2921565"/>
            <a:ext cx="1426136" cy="0"/>
          </a:xfrm>
          <a:prstGeom prst="straightConnector1">
            <a:avLst/>
          </a:prstGeom>
          <a:ln>
            <a:tailEnd type="triangle"/>
          </a:ln>
        </p:spPr>
        <p:style>
          <a:lnRef idx="2">
            <a:schemeClr val="accent4"/>
          </a:lnRef>
          <a:fillRef idx="0">
            <a:schemeClr val="accent4"/>
          </a:fillRef>
          <a:effectRef idx="1">
            <a:schemeClr val="accent4"/>
          </a:effectRef>
          <a:fontRef idx="minor">
            <a:schemeClr val="tx1"/>
          </a:fontRef>
        </p:style>
      </p:cxnSp>
    </p:spTree>
    <p:extLst>
      <p:ext uri="{BB962C8B-B14F-4D97-AF65-F5344CB8AC3E}">
        <p14:creationId xmlns:p14="http://schemas.microsoft.com/office/powerpoint/2010/main" val="160103969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кругленный прямоугольник 1"/>
          <p:cNvSpPr/>
          <p:nvPr/>
        </p:nvSpPr>
        <p:spPr>
          <a:xfrm>
            <a:off x="1043608" y="476672"/>
            <a:ext cx="7704856" cy="792088"/>
          </a:xfrm>
          <a:prstGeom prst="roundRect">
            <a:avLst/>
          </a:prstGeom>
        </p:spPr>
        <p:style>
          <a:lnRef idx="1">
            <a:schemeClr val="dk1"/>
          </a:lnRef>
          <a:fillRef idx="2">
            <a:schemeClr val="dk1"/>
          </a:fillRef>
          <a:effectRef idx="1">
            <a:schemeClr val="dk1"/>
          </a:effectRef>
          <a:fontRef idx="minor">
            <a:schemeClr val="dk1"/>
          </a:fontRef>
        </p:style>
        <p:txBody>
          <a:bodyPr rtlCol="0" anchor="ctr"/>
          <a:lstStyle/>
          <a:p>
            <a:pPr algn="ctr"/>
            <a:r>
              <a:rPr lang="uk-UA" sz="2400" b="1" i="1" dirty="0" smtClean="0">
                <a:latin typeface="Times New Roman" panose="02020603050405020304" pitchFamily="18" charset="0"/>
                <a:cs typeface="Times New Roman" panose="02020603050405020304" pitchFamily="18" charset="0"/>
              </a:rPr>
              <a:t>Строк повноважень та звільнення з посади судді ЄСПЛ :</a:t>
            </a:r>
            <a:endParaRPr lang="ru-RU" sz="2400" b="1" i="1" dirty="0">
              <a:latin typeface="Times New Roman" panose="02020603050405020304" pitchFamily="18" charset="0"/>
              <a:cs typeface="Times New Roman" panose="02020603050405020304" pitchFamily="18" charset="0"/>
            </a:endParaRPr>
          </a:p>
        </p:txBody>
      </p:sp>
      <p:sp>
        <p:nvSpPr>
          <p:cNvPr id="3" name="Прямоугольник 2"/>
          <p:cNvSpPr/>
          <p:nvPr/>
        </p:nvSpPr>
        <p:spPr>
          <a:xfrm>
            <a:off x="1979712" y="1556792"/>
            <a:ext cx="6768752" cy="792088"/>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just"/>
            <a:r>
              <a:rPr lang="ru-RU"/>
              <a:t> </a:t>
            </a:r>
            <a:r>
              <a:rPr lang="uk-UA" dirty="0" smtClean="0">
                <a:latin typeface="Times New Roman" panose="02020603050405020304" pitchFamily="18" charset="0"/>
                <a:cs typeface="Times New Roman" panose="02020603050405020304" pitchFamily="18" charset="0"/>
              </a:rPr>
              <a:t>Судді обираються строком на дев'ять років. Вони не можуть бути переобрані.</a:t>
            </a:r>
            <a:endParaRPr lang="uk-UA" dirty="0">
              <a:latin typeface="Times New Roman" panose="02020603050405020304" pitchFamily="18" charset="0"/>
              <a:cs typeface="Times New Roman" panose="02020603050405020304" pitchFamily="18" charset="0"/>
            </a:endParaRPr>
          </a:p>
        </p:txBody>
      </p:sp>
      <p:sp>
        <p:nvSpPr>
          <p:cNvPr id="4" name="Прямоугольник 3"/>
          <p:cNvSpPr/>
          <p:nvPr/>
        </p:nvSpPr>
        <p:spPr>
          <a:xfrm>
            <a:off x="1979712" y="2740722"/>
            <a:ext cx="6768752" cy="792088"/>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just"/>
            <a:r>
              <a:rPr lang="uk-UA" dirty="0" smtClean="0">
                <a:latin typeface="Times New Roman" panose="02020603050405020304" pitchFamily="18" charset="0"/>
                <a:cs typeface="Times New Roman" panose="02020603050405020304" pitchFamily="18" charset="0"/>
              </a:rPr>
              <a:t>Строк повноважень суддів спливає, коли вони досягають 70-річного віку.</a:t>
            </a:r>
            <a:endParaRPr lang="uk-UA" dirty="0">
              <a:latin typeface="Times New Roman" panose="02020603050405020304" pitchFamily="18" charset="0"/>
              <a:cs typeface="Times New Roman" panose="02020603050405020304" pitchFamily="18" charset="0"/>
            </a:endParaRPr>
          </a:p>
        </p:txBody>
      </p:sp>
      <p:sp>
        <p:nvSpPr>
          <p:cNvPr id="5" name="Прямоугольник 4"/>
          <p:cNvSpPr/>
          <p:nvPr/>
        </p:nvSpPr>
        <p:spPr>
          <a:xfrm>
            <a:off x="1979712" y="3963962"/>
            <a:ext cx="6768752" cy="792088"/>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just"/>
            <a:r>
              <a:rPr lang="uk-UA" dirty="0" smtClean="0">
                <a:latin typeface="Times New Roman" panose="02020603050405020304" pitchFamily="18" charset="0"/>
                <a:cs typeface="Times New Roman" panose="02020603050405020304" pitchFamily="18" charset="0"/>
              </a:rPr>
              <a:t>Судді обіймають посаду доти, доки їх не замінять. Проте вони продовжують вести ті справи, які вже є в їхньому провадженні.</a:t>
            </a:r>
            <a:endParaRPr lang="uk-UA" dirty="0">
              <a:latin typeface="Times New Roman" panose="02020603050405020304" pitchFamily="18" charset="0"/>
              <a:cs typeface="Times New Roman" panose="02020603050405020304" pitchFamily="18" charset="0"/>
            </a:endParaRPr>
          </a:p>
        </p:txBody>
      </p:sp>
      <p:sp>
        <p:nvSpPr>
          <p:cNvPr id="6" name="Прямоугольник 5"/>
          <p:cNvSpPr/>
          <p:nvPr/>
        </p:nvSpPr>
        <p:spPr>
          <a:xfrm>
            <a:off x="1979712" y="5229200"/>
            <a:ext cx="6768752" cy="1008112"/>
          </a:xfrm>
          <a:prstGeom prst="rect">
            <a:avLst/>
          </a:prstGeom>
        </p:spPr>
        <p:style>
          <a:lnRef idx="1">
            <a:schemeClr val="accent2"/>
          </a:lnRef>
          <a:fillRef idx="2">
            <a:schemeClr val="accent2"/>
          </a:fillRef>
          <a:effectRef idx="1">
            <a:schemeClr val="accent2"/>
          </a:effectRef>
          <a:fontRef idx="minor">
            <a:schemeClr val="dk1"/>
          </a:fontRef>
        </p:style>
        <p:txBody>
          <a:bodyPr rtlCol="0" anchor="t"/>
          <a:lstStyle/>
          <a:p>
            <a:pPr algn="just"/>
            <a:r>
              <a:rPr lang="uk-UA" dirty="0" smtClean="0">
                <a:latin typeface="Times New Roman" panose="02020603050405020304" pitchFamily="18" charset="0"/>
                <a:cs typeface="Times New Roman" panose="02020603050405020304" pitchFamily="18" charset="0"/>
              </a:rPr>
              <a:t>Жодний суддя не може бути звільнений з посади, якщо тільки інші судді більшістю у дві третини голосів не ухвалять рішення про його невідповідність установленим вимогам.</a:t>
            </a:r>
            <a:endParaRPr lang="uk-UA" dirty="0">
              <a:latin typeface="Times New Roman" panose="02020603050405020304" pitchFamily="18" charset="0"/>
              <a:cs typeface="Times New Roman" panose="02020603050405020304" pitchFamily="18" charset="0"/>
            </a:endParaRPr>
          </a:p>
        </p:txBody>
      </p:sp>
      <p:sp>
        <p:nvSpPr>
          <p:cNvPr id="7" name="Стрелка вправо 6"/>
          <p:cNvSpPr/>
          <p:nvPr/>
        </p:nvSpPr>
        <p:spPr>
          <a:xfrm>
            <a:off x="1187624" y="1808820"/>
            <a:ext cx="648072" cy="288032"/>
          </a:xfrm>
          <a:prstGeom prst="right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ru-RU"/>
          </a:p>
        </p:txBody>
      </p:sp>
      <p:sp>
        <p:nvSpPr>
          <p:cNvPr id="8" name="Стрелка вправо 7"/>
          <p:cNvSpPr/>
          <p:nvPr/>
        </p:nvSpPr>
        <p:spPr>
          <a:xfrm>
            <a:off x="1187624" y="3001347"/>
            <a:ext cx="648072" cy="288032"/>
          </a:xfrm>
          <a:prstGeom prst="right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ru-RU"/>
          </a:p>
        </p:txBody>
      </p:sp>
      <p:sp>
        <p:nvSpPr>
          <p:cNvPr id="9" name="Стрелка вправо 8"/>
          <p:cNvSpPr/>
          <p:nvPr/>
        </p:nvSpPr>
        <p:spPr>
          <a:xfrm>
            <a:off x="1187624" y="4215990"/>
            <a:ext cx="648072" cy="288032"/>
          </a:xfrm>
          <a:prstGeom prst="right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ru-RU"/>
          </a:p>
        </p:txBody>
      </p:sp>
      <p:sp>
        <p:nvSpPr>
          <p:cNvPr id="10" name="Стрелка вправо 9"/>
          <p:cNvSpPr/>
          <p:nvPr/>
        </p:nvSpPr>
        <p:spPr>
          <a:xfrm>
            <a:off x="1210118" y="5589240"/>
            <a:ext cx="648072" cy="288032"/>
          </a:xfrm>
          <a:prstGeom prst="rightArrow">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endParaRPr lang="ru-RU"/>
          </a:p>
        </p:txBody>
      </p:sp>
    </p:spTree>
    <p:extLst>
      <p:ext uri="{BB962C8B-B14F-4D97-AF65-F5344CB8AC3E}">
        <p14:creationId xmlns:p14="http://schemas.microsoft.com/office/powerpoint/2010/main" val="386563136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43608" y="4149080"/>
            <a:ext cx="7559872" cy="2304256"/>
          </a:xfrm>
        </p:spPr>
        <p:txBody>
          <a:bodyPr anchor="t">
            <a:normAutofit/>
          </a:bodyPr>
          <a:lstStyle/>
          <a:p>
            <a:pPr algn="just"/>
            <a:r>
              <a:rPr lang="uk-UA" sz="2000" dirty="0" smtClean="0">
                <a:effectLst/>
                <a:latin typeface="Times New Roman" panose="02020603050405020304" pitchFamily="18" charset="0"/>
                <a:cs typeface="Times New Roman" panose="02020603050405020304" pitchFamily="18" charset="0"/>
              </a:rPr>
              <a:t>	</a:t>
            </a:r>
            <a:r>
              <a:rPr lang="uk-UA" sz="2000" b="1" i="1" dirty="0" smtClean="0">
                <a:solidFill>
                  <a:schemeClr val="tx1"/>
                </a:solidFill>
                <a:effectLst/>
                <a:latin typeface="Times New Roman" panose="02020603050405020304" pitchFamily="18" charset="0"/>
                <a:cs typeface="Times New Roman" panose="02020603050405020304" pitchFamily="18" charset="0"/>
              </a:rPr>
              <a:t>Ганна Юріївна </a:t>
            </a:r>
            <a:r>
              <a:rPr lang="uk-UA" sz="2000" b="1" i="1" dirty="0" err="1" smtClean="0">
                <a:solidFill>
                  <a:schemeClr val="tx1"/>
                </a:solidFill>
                <a:effectLst/>
                <a:latin typeface="Times New Roman" panose="02020603050405020304" pitchFamily="18" charset="0"/>
                <a:cs typeface="Times New Roman" panose="02020603050405020304" pitchFamily="18" charset="0"/>
              </a:rPr>
              <a:t>Юдківська</a:t>
            </a:r>
            <a:r>
              <a:rPr lang="uk-UA" sz="2000" b="1" i="1" dirty="0" smtClean="0">
                <a:solidFill>
                  <a:schemeClr val="tx1"/>
                </a:solidFill>
                <a:effectLst/>
                <a:latin typeface="Times New Roman" panose="02020603050405020304" pitchFamily="18" charset="0"/>
                <a:cs typeface="Times New Roman" panose="02020603050405020304" pitchFamily="18" charset="0"/>
              </a:rPr>
              <a:t> – український юрист, суддя ЄСПЛ від України.							</a:t>
            </a:r>
            <a:r>
              <a:rPr lang="uk-UA" sz="1800" dirty="0" smtClean="0">
                <a:solidFill>
                  <a:schemeClr val="tx1"/>
                </a:solidFill>
                <a:effectLst/>
                <a:latin typeface="Times New Roman" panose="02020603050405020304" pitchFamily="18" charset="0"/>
                <a:cs typeface="Times New Roman" panose="02020603050405020304" pitchFamily="18" charset="0"/>
              </a:rPr>
              <a:t>У жовтні 2007 року за результатами конкурсу, що проходив у Мін’юсті України, була обрана кандидатом на посаду члена Європейського суду. У квітні 2010 року Ганну </a:t>
            </a:r>
            <a:r>
              <a:rPr lang="uk-UA" sz="1800" dirty="0" err="1" smtClean="0">
                <a:solidFill>
                  <a:schemeClr val="tx1"/>
                </a:solidFill>
                <a:effectLst/>
                <a:latin typeface="Times New Roman" panose="02020603050405020304" pitchFamily="18" charset="0"/>
                <a:cs typeface="Times New Roman" panose="02020603050405020304" pitchFamily="18" charset="0"/>
              </a:rPr>
              <a:t>Юдківську</a:t>
            </a:r>
            <a:r>
              <a:rPr lang="uk-UA" sz="1800" dirty="0" smtClean="0">
                <a:solidFill>
                  <a:schemeClr val="tx1"/>
                </a:solidFill>
                <a:effectLst/>
                <a:latin typeface="Times New Roman" panose="02020603050405020304" pitchFamily="18" charset="0"/>
                <a:cs typeface="Times New Roman" panose="02020603050405020304" pitchFamily="18" charset="0"/>
              </a:rPr>
              <a:t> обрали на цю посаду. За неї проголосувало 117 із 210 депутатів Парламентської асамблеї Ради Європи.</a:t>
            </a:r>
            <a:endParaRPr lang="uk-UA" sz="1800" b="1" i="1" dirty="0">
              <a:solidFill>
                <a:schemeClr val="tx1"/>
              </a:solidFill>
              <a:effectLst/>
              <a:latin typeface="Times New Roman" panose="02020603050405020304" pitchFamily="18" charset="0"/>
              <a:cs typeface="Times New Roman" panose="02020603050405020304" pitchFamily="18" charset="0"/>
            </a:endParaRPr>
          </a:p>
        </p:txBody>
      </p:sp>
      <p:pic>
        <p:nvPicPr>
          <p:cNvPr id="6" name="Объект 5"/>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724128" y="188640"/>
            <a:ext cx="2879352" cy="3662536"/>
          </a:xfrm>
        </p:spPr>
      </p:pic>
      <p:pic>
        <p:nvPicPr>
          <p:cNvPr id="9" name="Рисунок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72208" y="188640"/>
            <a:ext cx="4248472" cy="2832315"/>
          </a:xfrm>
          <a:prstGeom prst="rect">
            <a:avLst/>
          </a:prstGeom>
        </p:spPr>
      </p:pic>
    </p:spTree>
    <p:extLst>
      <p:ext uri="{BB962C8B-B14F-4D97-AF65-F5344CB8AC3E}">
        <p14:creationId xmlns:p14="http://schemas.microsoft.com/office/powerpoint/2010/main" val="6133332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кругленный прямоугольник 1"/>
          <p:cNvSpPr/>
          <p:nvPr/>
        </p:nvSpPr>
        <p:spPr>
          <a:xfrm>
            <a:off x="1115616" y="332656"/>
            <a:ext cx="7920880" cy="1008112"/>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uk-UA" sz="2400" b="1" i="1" dirty="0" smtClean="0">
                <a:latin typeface="Times New Roman" panose="02020603050405020304" pitchFamily="18" charset="0"/>
                <a:cs typeface="Times New Roman" panose="02020603050405020304" pitchFamily="18" charset="0"/>
              </a:rPr>
              <a:t>Для розгляду переданих йому справ ЄСПЛ засідає :</a:t>
            </a:r>
            <a:endParaRPr lang="ru-RU" sz="2400" b="1" i="1" dirty="0">
              <a:latin typeface="Times New Roman" panose="02020603050405020304" pitchFamily="18" charset="0"/>
              <a:cs typeface="Times New Roman" panose="02020603050405020304" pitchFamily="18" charset="0"/>
            </a:endParaRPr>
          </a:p>
        </p:txBody>
      </p:sp>
      <p:sp>
        <p:nvSpPr>
          <p:cNvPr id="3" name="Прямоугольник 2"/>
          <p:cNvSpPr/>
          <p:nvPr/>
        </p:nvSpPr>
        <p:spPr>
          <a:xfrm>
            <a:off x="2627784" y="1656029"/>
            <a:ext cx="5469105" cy="688850"/>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uk-UA" dirty="0" smtClean="0">
                <a:latin typeface="Times New Roman" panose="02020603050405020304" pitchFamily="18" charset="0"/>
                <a:cs typeface="Times New Roman" panose="02020603050405020304" pitchFamily="18" charset="0"/>
              </a:rPr>
              <a:t>У складі одного судді;</a:t>
            </a:r>
            <a:endParaRPr lang="ru-RU" dirty="0">
              <a:latin typeface="Times New Roman" panose="02020603050405020304" pitchFamily="18" charset="0"/>
              <a:cs typeface="Times New Roman" panose="02020603050405020304" pitchFamily="18" charset="0"/>
            </a:endParaRPr>
          </a:p>
        </p:txBody>
      </p:sp>
      <p:sp>
        <p:nvSpPr>
          <p:cNvPr id="5" name="Прямоугольник 4"/>
          <p:cNvSpPr/>
          <p:nvPr/>
        </p:nvSpPr>
        <p:spPr>
          <a:xfrm>
            <a:off x="2627784" y="2636912"/>
            <a:ext cx="5469106" cy="684076"/>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uk-UA" dirty="0" smtClean="0">
                <a:latin typeface="Times New Roman" panose="02020603050405020304" pitchFamily="18" charset="0"/>
                <a:cs typeface="Times New Roman" panose="02020603050405020304" pitchFamily="18" charset="0"/>
              </a:rPr>
              <a:t>Комітетами у складі трьох суддів;</a:t>
            </a:r>
            <a:endParaRPr lang="ru-RU" dirty="0">
              <a:latin typeface="Times New Roman" panose="02020603050405020304" pitchFamily="18" charset="0"/>
              <a:cs typeface="Times New Roman" panose="02020603050405020304" pitchFamily="18" charset="0"/>
            </a:endParaRPr>
          </a:p>
        </p:txBody>
      </p:sp>
      <p:sp>
        <p:nvSpPr>
          <p:cNvPr id="6" name="Прямоугольник 5"/>
          <p:cNvSpPr/>
          <p:nvPr/>
        </p:nvSpPr>
        <p:spPr>
          <a:xfrm>
            <a:off x="2633504" y="3767037"/>
            <a:ext cx="5470012" cy="684076"/>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uk-UA" dirty="0" smtClean="0">
                <a:latin typeface="Times New Roman" panose="02020603050405020304" pitchFamily="18" charset="0"/>
                <a:cs typeface="Times New Roman" panose="02020603050405020304" pitchFamily="18" charset="0"/>
              </a:rPr>
              <a:t>Палатами у складі семи суддів;</a:t>
            </a:r>
            <a:endParaRPr lang="ru-RU" dirty="0">
              <a:latin typeface="Times New Roman" panose="02020603050405020304" pitchFamily="18" charset="0"/>
              <a:cs typeface="Times New Roman" panose="02020603050405020304" pitchFamily="18" charset="0"/>
            </a:endParaRPr>
          </a:p>
        </p:txBody>
      </p:sp>
      <p:sp>
        <p:nvSpPr>
          <p:cNvPr id="7" name="Прямоугольник 6"/>
          <p:cNvSpPr/>
          <p:nvPr/>
        </p:nvSpPr>
        <p:spPr>
          <a:xfrm>
            <a:off x="2623239" y="4805361"/>
            <a:ext cx="5472609" cy="686186"/>
          </a:xfrm>
          <a:prstGeom prst="rect">
            <a:avLst/>
          </a:prstGeom>
        </p:spPr>
        <p:style>
          <a:lnRef idx="1">
            <a:schemeClr val="accent4"/>
          </a:lnRef>
          <a:fillRef idx="2">
            <a:schemeClr val="accent4"/>
          </a:fillRef>
          <a:effectRef idx="1">
            <a:schemeClr val="accent4"/>
          </a:effectRef>
          <a:fontRef idx="minor">
            <a:schemeClr val="dk1"/>
          </a:fontRef>
        </p:style>
        <p:txBody>
          <a:bodyPr rtlCol="0" anchor="t"/>
          <a:lstStyle/>
          <a:p>
            <a:pPr algn="ctr"/>
            <a:r>
              <a:rPr lang="uk-UA" dirty="0" smtClean="0">
                <a:latin typeface="Times New Roman" panose="02020603050405020304" pitchFamily="18" charset="0"/>
                <a:cs typeface="Times New Roman" panose="02020603050405020304" pitchFamily="18" charset="0"/>
              </a:rPr>
              <a:t>Великою палатою у складі сімнадцяти суддів.</a:t>
            </a:r>
            <a:endParaRPr lang="ru-RU" dirty="0">
              <a:latin typeface="Times New Roman" panose="02020603050405020304" pitchFamily="18" charset="0"/>
              <a:cs typeface="Times New Roman" panose="02020603050405020304" pitchFamily="18" charset="0"/>
            </a:endParaRPr>
          </a:p>
        </p:txBody>
      </p:sp>
      <p:cxnSp>
        <p:nvCxnSpPr>
          <p:cNvPr id="9" name="Прямая соединительная линия 8"/>
          <p:cNvCxnSpPr/>
          <p:nvPr/>
        </p:nvCxnSpPr>
        <p:spPr>
          <a:xfrm>
            <a:off x="1475656" y="1340768"/>
            <a:ext cx="0" cy="3744416"/>
          </a:xfrm>
          <a:prstGeom prst="line">
            <a:avLst/>
          </a:prstGeom>
        </p:spPr>
        <p:style>
          <a:lnRef idx="2">
            <a:schemeClr val="accent5"/>
          </a:lnRef>
          <a:fillRef idx="0">
            <a:schemeClr val="accent5"/>
          </a:fillRef>
          <a:effectRef idx="1">
            <a:schemeClr val="accent5"/>
          </a:effectRef>
          <a:fontRef idx="minor">
            <a:schemeClr val="tx1"/>
          </a:fontRef>
        </p:style>
      </p:cxnSp>
      <p:cxnSp>
        <p:nvCxnSpPr>
          <p:cNvPr id="11" name="Прямая со стрелкой 10"/>
          <p:cNvCxnSpPr>
            <a:endCxn id="3" idx="1"/>
          </p:cNvCxnSpPr>
          <p:nvPr/>
        </p:nvCxnSpPr>
        <p:spPr>
          <a:xfrm>
            <a:off x="1475656" y="2000454"/>
            <a:ext cx="1152128" cy="0"/>
          </a:xfrm>
          <a:prstGeom prst="straightConnector1">
            <a:avLst/>
          </a:prstGeom>
          <a:ln>
            <a:tailEnd type="triangle"/>
          </a:ln>
        </p:spPr>
        <p:style>
          <a:lnRef idx="2">
            <a:schemeClr val="accent5"/>
          </a:lnRef>
          <a:fillRef idx="0">
            <a:schemeClr val="accent5"/>
          </a:fillRef>
          <a:effectRef idx="1">
            <a:schemeClr val="accent5"/>
          </a:effectRef>
          <a:fontRef idx="minor">
            <a:schemeClr val="tx1"/>
          </a:fontRef>
        </p:style>
      </p:cxnSp>
      <p:cxnSp>
        <p:nvCxnSpPr>
          <p:cNvPr id="12" name="Прямая со стрелкой 11"/>
          <p:cNvCxnSpPr/>
          <p:nvPr/>
        </p:nvCxnSpPr>
        <p:spPr>
          <a:xfrm>
            <a:off x="1481376" y="2963370"/>
            <a:ext cx="1152128" cy="0"/>
          </a:xfrm>
          <a:prstGeom prst="straightConnector1">
            <a:avLst/>
          </a:prstGeom>
          <a:ln>
            <a:tailEnd type="triangle"/>
          </a:ln>
        </p:spPr>
        <p:style>
          <a:lnRef idx="2">
            <a:schemeClr val="accent5"/>
          </a:lnRef>
          <a:fillRef idx="0">
            <a:schemeClr val="accent5"/>
          </a:fillRef>
          <a:effectRef idx="1">
            <a:schemeClr val="accent5"/>
          </a:effectRef>
          <a:fontRef idx="minor">
            <a:schemeClr val="tx1"/>
          </a:fontRef>
        </p:style>
      </p:cxnSp>
      <p:cxnSp>
        <p:nvCxnSpPr>
          <p:cNvPr id="13" name="Прямая со стрелкой 12"/>
          <p:cNvCxnSpPr/>
          <p:nvPr/>
        </p:nvCxnSpPr>
        <p:spPr>
          <a:xfrm>
            <a:off x="1471111" y="4109075"/>
            <a:ext cx="1152128" cy="0"/>
          </a:xfrm>
          <a:prstGeom prst="straightConnector1">
            <a:avLst/>
          </a:prstGeom>
          <a:ln>
            <a:tailEnd type="triangle"/>
          </a:ln>
        </p:spPr>
        <p:style>
          <a:lnRef idx="2">
            <a:schemeClr val="accent5"/>
          </a:lnRef>
          <a:fillRef idx="0">
            <a:schemeClr val="accent5"/>
          </a:fillRef>
          <a:effectRef idx="1">
            <a:schemeClr val="accent5"/>
          </a:effectRef>
          <a:fontRef idx="minor">
            <a:schemeClr val="tx1"/>
          </a:fontRef>
        </p:style>
      </p:cxnSp>
      <p:cxnSp>
        <p:nvCxnSpPr>
          <p:cNvPr id="14" name="Прямая со стрелкой 13"/>
          <p:cNvCxnSpPr/>
          <p:nvPr/>
        </p:nvCxnSpPr>
        <p:spPr>
          <a:xfrm>
            <a:off x="1481376" y="5078312"/>
            <a:ext cx="1152128" cy="0"/>
          </a:xfrm>
          <a:prstGeom prst="straightConnector1">
            <a:avLst/>
          </a:prstGeom>
          <a:ln>
            <a:tailEnd type="triangle"/>
          </a:ln>
        </p:spPr>
        <p:style>
          <a:lnRef idx="2">
            <a:schemeClr val="accent5"/>
          </a:lnRef>
          <a:fillRef idx="0">
            <a:schemeClr val="accent5"/>
          </a:fillRef>
          <a:effectRef idx="1">
            <a:schemeClr val="accent5"/>
          </a:effectRef>
          <a:fontRef idx="minor">
            <a:schemeClr val="tx1"/>
          </a:fontRef>
        </p:style>
      </p:cxnSp>
    </p:spTree>
    <p:extLst>
      <p:ext uri="{BB962C8B-B14F-4D97-AF65-F5344CB8AC3E}">
        <p14:creationId xmlns:p14="http://schemas.microsoft.com/office/powerpoint/2010/main" val="221621785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олнцестояние">
  <a:themeElements>
    <a:clrScheme name="Солнцестояние">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Солнцестояние">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Солнцестояние">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767</TotalTime>
  <Words>1505</Words>
  <Application>Microsoft Office PowerPoint</Application>
  <PresentationFormat>Экран (4:3)</PresentationFormat>
  <Paragraphs>104</Paragraphs>
  <Slides>18</Slides>
  <Notes>0</Notes>
  <HiddenSlides>0</HiddenSlides>
  <MMClips>0</MMClips>
  <ScaleCrop>false</ScaleCrop>
  <HeadingPairs>
    <vt:vector size="6" baseType="variant">
      <vt:variant>
        <vt:lpstr>Использованные шрифты</vt:lpstr>
      </vt:variant>
      <vt:variant>
        <vt:i4>8</vt:i4>
      </vt:variant>
      <vt:variant>
        <vt:lpstr>Тема</vt:lpstr>
      </vt:variant>
      <vt:variant>
        <vt:i4>1</vt:i4>
      </vt:variant>
      <vt:variant>
        <vt:lpstr>Заголовки слайдов</vt:lpstr>
      </vt:variant>
      <vt:variant>
        <vt:i4>18</vt:i4>
      </vt:variant>
    </vt:vector>
  </HeadingPairs>
  <TitlesOfParts>
    <vt:vector size="27" baseType="lpstr">
      <vt:lpstr>Arial</vt:lpstr>
      <vt:lpstr>Calibri</vt:lpstr>
      <vt:lpstr>Corbel</vt:lpstr>
      <vt:lpstr>Gill Sans MT</vt:lpstr>
      <vt:lpstr>Times New Roman</vt:lpstr>
      <vt:lpstr>Verdana</vt:lpstr>
      <vt:lpstr>Wingdings</vt:lpstr>
      <vt:lpstr>Wingdings 2</vt:lpstr>
      <vt:lpstr>Солнцестояние</vt:lpstr>
      <vt:lpstr>Державний вищий навчальний заклад “ Запорізький національний університет ” Міністерства освіти і науки України </vt:lpstr>
      <vt:lpstr>ПЛАН</vt:lpstr>
      <vt:lpstr> Європейський суд з прав людини (англ. European Court of Human Rights, фр. Cour européenne des droits de l’homme) – міжнародний судовий орган, юрисдикція якого поширюється на всі держави-члени Ради Європи, що ратифікували Конвенцію про захист прав людини та основоположних свобод (далі - Конвенція), і включає всі питання які стосуються тлумачення і застосування конвенції, включаючи міждержавні скарги та скарги окремих осіб.</vt:lpstr>
      <vt:lpstr> Юрисдикція Суду поширюється на всі питання тлумачення і застосування Конвенції та протоколів до неї, подані йому на розгляд.</vt:lpstr>
      <vt:lpstr> </vt:lpstr>
      <vt:lpstr>2. Склад та структура ЄСПЛ</vt:lpstr>
      <vt:lpstr>Презентация PowerPoint</vt:lpstr>
      <vt:lpstr> Ганна Юріївна Юдківська – український юрист, суддя ЄСПЛ від України.       У жовтні 2007 року за результатами конкурсу, що проходив у Мін’юсті України, була обрана кандидатом на посаду члена Європейського суду. У квітні 2010 року Ганну Юдківську обрали на цю посаду. За неї проголосувало 117 із 210 депутатів Парламентської асамблеї Ради Європи.</vt:lpstr>
      <vt:lpstr>Презентация PowerPoint</vt:lpstr>
      <vt:lpstr>Презентация PowerPoint</vt:lpstr>
      <vt:lpstr>Презентация PowerPoint</vt:lpstr>
      <vt:lpstr>Презентация PowerPoint</vt:lpstr>
      <vt:lpstr>Презентация PowerPoint</vt:lpstr>
      <vt:lpstr>3. Компетенція ЄСПЛ</vt:lpstr>
      <vt:lpstr>4. Умови та порядок звернення до ЄСПЛ</vt:lpstr>
      <vt:lpstr>Презентация PowerPoint</vt:lpstr>
      <vt:lpstr>Презентация PowerPoint</vt:lpstr>
      <vt:lpstr>5. Виконання рішень ЄСПЛ</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Державний вищий навчальний заклад “ Запорізький національний університет ” Міністерства освіти і науки України</dc:title>
  <dc:creator>Георгий</dc:creator>
  <cp:lastModifiedBy>Георгий</cp:lastModifiedBy>
  <cp:revision>62</cp:revision>
  <cp:lastPrinted>2014-04-13T13:58:52Z</cp:lastPrinted>
  <dcterms:modified xsi:type="dcterms:W3CDTF">2020-04-23T16:45:42Z</dcterms:modified>
</cp:coreProperties>
</file>