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7" r:id="rId1"/>
  </p:sldMasterIdLst>
  <p:sldIdLst>
    <p:sldId id="256" r:id="rId2"/>
    <p:sldId id="257" r:id="rId3"/>
    <p:sldId id="259" r:id="rId4"/>
    <p:sldId id="262" r:id="rId5"/>
    <p:sldId id="263" r:id="rId6"/>
    <p:sldId id="264" r:id="rId7"/>
    <p:sldId id="265" r:id="rId8"/>
    <p:sldId id="261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-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10/11/2025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115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589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42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353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8443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746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046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10/11/2025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7010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10/11/2025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39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3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707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915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021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818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47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379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510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10/11/2025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28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6040" y="1908698"/>
            <a:ext cx="9060116" cy="3300754"/>
          </a:xfrm>
        </p:spPr>
        <p:txBody>
          <a:bodyPr/>
          <a:lstStyle/>
          <a:p>
            <a:pPr algn="ctr"/>
            <a:r>
              <a:rPr lang="ru-RU" sz="6600" b="1" dirty="0" err="1" smtClean="0"/>
              <a:t>Розвиток</a:t>
            </a:r>
            <a:r>
              <a:rPr lang="ru-RU" sz="6600" b="1" dirty="0" smtClean="0"/>
              <a:t> </a:t>
            </a:r>
            <a:r>
              <a:rPr lang="ru-RU" sz="6600" b="1" dirty="0" err="1" smtClean="0"/>
              <a:t>пізнавальної</a:t>
            </a:r>
            <a:r>
              <a:rPr lang="ru-RU" sz="6600" b="1" dirty="0" smtClean="0"/>
              <a:t> </a:t>
            </a:r>
            <a:r>
              <a:rPr lang="ru-RU" sz="6600" b="1" dirty="0" err="1" smtClean="0"/>
              <a:t>активності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23239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3844" y="1165194"/>
            <a:ext cx="9601200" cy="761260"/>
          </a:xfrm>
        </p:spPr>
        <p:txBody>
          <a:bodyPr>
            <a:noAutofit/>
          </a:bodyPr>
          <a:lstStyle/>
          <a:p>
            <a:pPr algn="ctr"/>
            <a:r>
              <a:rPr lang="uk-UA" sz="4800" b="1" dirty="0" smtClean="0"/>
              <a:t>МЕТА КУРСУ 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6291" y="2535315"/>
            <a:ext cx="9601200" cy="4322685"/>
          </a:xfrm>
        </p:spPr>
        <p:txBody>
          <a:bodyPr>
            <a:normAutofit fontScale="70000" lnSpcReduction="20000"/>
          </a:bodyPr>
          <a:lstStyle/>
          <a:p>
            <a:pPr marL="0" indent="355600" algn="just">
              <a:buNone/>
            </a:pPr>
            <a:r>
              <a:rPr lang="uk-UA" sz="2800" b="1" dirty="0"/>
              <a:t>Мета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навчальної дисципліни «Розвиток пізнавальної активності» полягає у забезпеченні засвоєння базових теоретичних основ активізації пізнавальної діяльності студентів, формуванні здатностей до застосування активних форм, методів і засобів професійної підготовки фахівців у закладах вищої освіти, тенденції змін в освітньому середовищі, а також формуванні у майбутніх педагогів закладів вищої освіти комплексу компетентностей, необхідних для здійснення професійної діяльності в умовах реформування вищої освіти.</a:t>
            </a:r>
          </a:p>
          <a:p>
            <a:pPr marL="0" indent="355600" algn="just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межах дисципліни здобувач освіти має опанувати системою теоретико- методологічних знань щодо психолого-педагогічних основ активізації пізнавальної діяльності студентів у процесі їхньої професійної підготовки; особливостей сучасного освітнього простору вищої школи в аспекті активізації пізнавальної діяльності, перспектив його розвитку, засвоїти різні аспекти нормативно-правового регулювання системи вищої освіти в Україні; специфіки пізнавальної діяльності студентів у закладі вищої освіти; сутності професійної компетентності педагога вищої школи в аспекті розвитку пізнавальної активності студентів</a:t>
            </a:r>
            <a:r>
              <a:rPr lang="uk-UA" sz="2800" b="1" dirty="0"/>
              <a:t>.</a:t>
            </a: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378021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6997" y="1160099"/>
            <a:ext cx="8761413" cy="706964"/>
          </a:xfrm>
        </p:spPr>
        <p:txBody>
          <a:bodyPr/>
          <a:lstStyle/>
          <a:p>
            <a:pPr algn="ctr"/>
            <a:r>
              <a:rPr lang="ru-RU" dirty="0"/>
              <a:t>	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навчальної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79746" y="2550234"/>
            <a:ext cx="10368263" cy="394822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400" b="1" dirty="0" err="1"/>
              <a:t>Змістовий</a:t>
            </a:r>
            <a:r>
              <a:rPr lang="ru-RU" sz="2400" b="1" dirty="0"/>
              <a:t> модуль 1. Психолого-</a:t>
            </a:r>
            <a:r>
              <a:rPr lang="ru-RU" sz="2400" b="1" dirty="0" err="1"/>
              <a:t>педагогічні</a:t>
            </a:r>
            <a:r>
              <a:rPr lang="ru-RU" sz="2400" b="1" dirty="0"/>
              <a:t> </a:t>
            </a:r>
            <a:r>
              <a:rPr lang="ru-RU" sz="2400" b="1" dirty="0" err="1"/>
              <a:t>основи</a:t>
            </a:r>
            <a:r>
              <a:rPr lang="ru-RU" sz="2400" b="1" dirty="0"/>
              <a:t> </a:t>
            </a:r>
            <a:r>
              <a:rPr lang="ru-RU" sz="2400" b="1" dirty="0" err="1"/>
              <a:t>активізації</a:t>
            </a:r>
            <a:r>
              <a:rPr lang="ru-RU" sz="2400" b="1" dirty="0"/>
              <a:t> </a:t>
            </a:r>
            <a:r>
              <a:rPr lang="ru-RU" sz="2400" b="1" dirty="0" err="1"/>
              <a:t>пізнавальної</a:t>
            </a:r>
            <a:r>
              <a:rPr lang="ru-RU" sz="2400" b="1" dirty="0"/>
              <a:t> </a:t>
            </a:r>
            <a:r>
              <a:rPr lang="ru-RU" sz="2400" b="1" dirty="0" err="1"/>
              <a:t>діяльності</a:t>
            </a:r>
            <a:r>
              <a:rPr lang="ru-RU" sz="2400" b="1" dirty="0"/>
              <a:t> </a:t>
            </a:r>
            <a:r>
              <a:rPr lang="ru-RU" sz="2400" b="1" dirty="0" err="1"/>
              <a:t>студентів</a:t>
            </a:r>
            <a:endParaRPr lang="ru-RU" sz="24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b="1" dirty="0"/>
              <a:t>Тема 1. </a:t>
            </a:r>
            <a:r>
              <a:rPr lang="ru-RU" sz="2400" b="1" dirty="0" err="1"/>
              <a:t>Урахування</a:t>
            </a:r>
            <a:r>
              <a:rPr lang="ru-RU" sz="2400" b="1" dirty="0"/>
              <a:t> </a:t>
            </a:r>
            <a:r>
              <a:rPr lang="ru-RU" sz="2400" b="1" dirty="0" err="1"/>
              <a:t>психологічних</a:t>
            </a:r>
            <a:r>
              <a:rPr lang="ru-RU" sz="2400" b="1" dirty="0"/>
              <a:t> </a:t>
            </a:r>
            <a:r>
              <a:rPr lang="ru-RU" sz="2400" b="1" dirty="0" err="1"/>
              <a:t>особливостей</a:t>
            </a:r>
            <a:r>
              <a:rPr lang="ru-RU" sz="2400" b="1" dirty="0"/>
              <a:t> </a:t>
            </a:r>
            <a:r>
              <a:rPr lang="ru-RU" sz="2400" b="1" dirty="0" err="1"/>
              <a:t>студентського</a:t>
            </a:r>
            <a:r>
              <a:rPr lang="ru-RU" sz="2400" b="1" dirty="0"/>
              <a:t> </a:t>
            </a:r>
            <a:r>
              <a:rPr lang="ru-RU" sz="2400" b="1" dirty="0" err="1"/>
              <a:t>віку</a:t>
            </a:r>
            <a:r>
              <a:rPr lang="ru-RU" sz="2400" b="1" dirty="0"/>
              <a:t> </a:t>
            </a:r>
            <a:r>
              <a:rPr lang="ru-RU" sz="2400" b="1" dirty="0" err="1"/>
              <a:t>під</a:t>
            </a:r>
            <a:r>
              <a:rPr lang="ru-RU" sz="2400" b="1" dirty="0"/>
              <a:t> час </a:t>
            </a:r>
            <a:r>
              <a:rPr lang="ru-RU" sz="2400" b="1" dirty="0" err="1"/>
              <a:t>активізації</a:t>
            </a:r>
            <a:r>
              <a:rPr lang="ru-RU" sz="2400" b="1" dirty="0"/>
              <a:t> </a:t>
            </a:r>
            <a:r>
              <a:rPr lang="ru-RU" sz="2400" b="1" dirty="0" err="1"/>
              <a:t>пізнавальної</a:t>
            </a:r>
            <a:r>
              <a:rPr lang="ru-RU" sz="2400" b="1" dirty="0"/>
              <a:t> </a:t>
            </a:r>
            <a:r>
              <a:rPr lang="ru-RU" sz="2400" b="1" dirty="0" err="1"/>
              <a:t>діяльності</a:t>
            </a:r>
            <a:r>
              <a:rPr lang="ru-RU" sz="2400" b="1" dirty="0"/>
              <a:t> </a:t>
            </a:r>
            <a:r>
              <a:rPr lang="ru-RU" sz="2400" b="1" dirty="0" err="1"/>
              <a:t>студентів</a:t>
            </a:r>
            <a:endParaRPr lang="ru-RU" sz="24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err="1"/>
              <a:t>Психологічна</a:t>
            </a:r>
            <a:r>
              <a:rPr lang="ru-RU" sz="2400" dirty="0"/>
              <a:t> характеристика </a:t>
            </a:r>
            <a:r>
              <a:rPr lang="ru-RU" sz="2400" dirty="0" err="1"/>
              <a:t>студентства</a:t>
            </a:r>
            <a:r>
              <a:rPr lang="ru-RU" sz="2400" dirty="0"/>
              <a:t> як </a:t>
            </a:r>
            <a:r>
              <a:rPr lang="ru-RU" sz="2400" dirty="0" err="1"/>
              <a:t>періоду</a:t>
            </a:r>
            <a:r>
              <a:rPr lang="ru-RU" sz="2400" dirty="0"/>
              <a:t> </a:t>
            </a:r>
            <a:r>
              <a:rPr lang="ru-RU" sz="2400" dirty="0" err="1"/>
              <a:t>пізньої</a:t>
            </a:r>
            <a:r>
              <a:rPr lang="ru-RU" sz="2400" dirty="0"/>
              <a:t> </a:t>
            </a:r>
            <a:r>
              <a:rPr lang="ru-RU" sz="2400" dirty="0" err="1"/>
              <a:t>юності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ранньої</a:t>
            </a:r>
            <a:r>
              <a:rPr lang="ru-RU" sz="2400" dirty="0"/>
              <a:t> </a:t>
            </a:r>
            <a:r>
              <a:rPr lang="ru-RU" sz="2400" dirty="0" err="1"/>
              <a:t>дорослості</a:t>
            </a:r>
            <a:r>
              <a:rPr lang="ru-RU" sz="2400" dirty="0"/>
              <a:t>. </a:t>
            </a:r>
            <a:r>
              <a:rPr lang="ru-RU" sz="2400" dirty="0" err="1"/>
              <a:t>Суперечливості</a:t>
            </a:r>
            <a:r>
              <a:rPr lang="ru-RU" sz="2400" dirty="0"/>
              <a:t> та </a:t>
            </a:r>
            <a:r>
              <a:rPr lang="ru-RU" sz="2400" dirty="0" err="1"/>
              <a:t>кризи</a:t>
            </a:r>
            <a:r>
              <a:rPr lang="ru-RU" sz="2400" dirty="0"/>
              <a:t> </a:t>
            </a:r>
            <a:r>
              <a:rPr lang="ru-RU" sz="2400" dirty="0" err="1"/>
              <a:t>студентського</a:t>
            </a:r>
            <a:r>
              <a:rPr lang="ru-RU" sz="2400" dirty="0"/>
              <a:t> </a:t>
            </a:r>
            <a:r>
              <a:rPr lang="ru-RU" sz="2400" dirty="0" err="1"/>
              <a:t>віку</a:t>
            </a:r>
            <a:r>
              <a:rPr lang="ru-RU" sz="2400" dirty="0"/>
              <a:t>. </a:t>
            </a:r>
            <a:r>
              <a:rPr lang="ru-RU" sz="2400" dirty="0" err="1"/>
              <a:t>Вищий</a:t>
            </a:r>
            <a:r>
              <a:rPr lang="ru-RU" sz="2400" dirty="0"/>
              <a:t> </a:t>
            </a:r>
            <a:r>
              <a:rPr lang="ru-RU" sz="2400" dirty="0" err="1"/>
              <a:t>навчальний</a:t>
            </a:r>
            <a:r>
              <a:rPr lang="ru-RU" sz="2400" dirty="0"/>
              <a:t> заклад - один </a:t>
            </a:r>
            <a:r>
              <a:rPr lang="ru-RU" sz="2400" dirty="0" err="1"/>
              <a:t>із</a:t>
            </a:r>
            <a:r>
              <a:rPr lang="ru-RU" sz="2400" dirty="0"/>
              <a:t> </a:t>
            </a:r>
            <a:r>
              <a:rPr lang="ru-RU" sz="2400" dirty="0" err="1"/>
              <a:t>провідних</a:t>
            </a:r>
            <a:r>
              <a:rPr lang="ru-RU" sz="2400" dirty="0"/>
              <a:t> </a:t>
            </a:r>
            <a:r>
              <a:rPr lang="ru-RU" sz="2400" dirty="0" err="1"/>
              <a:t>факторів</a:t>
            </a:r>
            <a:r>
              <a:rPr lang="ru-RU" sz="2400" dirty="0"/>
              <a:t> </a:t>
            </a:r>
            <a:r>
              <a:rPr lang="ru-RU" sz="2400" dirty="0" err="1"/>
              <a:t>соціалізації</a:t>
            </a:r>
            <a:r>
              <a:rPr lang="ru-RU" sz="2400" dirty="0"/>
              <a:t> </a:t>
            </a:r>
            <a:r>
              <a:rPr lang="ru-RU" sz="2400" dirty="0" err="1"/>
              <a:t>особистості</a:t>
            </a:r>
            <a:r>
              <a:rPr lang="ru-RU" sz="2400" dirty="0"/>
              <a:t> студента як </a:t>
            </a:r>
            <a:r>
              <a:rPr lang="ru-RU" sz="2400" dirty="0" err="1"/>
              <a:t>фахівця</a:t>
            </a:r>
            <a:r>
              <a:rPr lang="ru-RU" sz="2400" dirty="0"/>
              <a:t>. </a:t>
            </a:r>
            <a:r>
              <a:rPr lang="ru-RU" sz="2400" dirty="0" err="1"/>
              <a:t>Адаптація</a:t>
            </a:r>
            <a:r>
              <a:rPr lang="ru-RU" sz="2400" dirty="0"/>
              <a:t> студента до </a:t>
            </a:r>
            <a:r>
              <a:rPr lang="ru-RU" sz="2400" dirty="0" err="1"/>
              <a:t>навчання</a:t>
            </a:r>
            <a:r>
              <a:rPr lang="ru-RU" sz="2400" dirty="0"/>
              <a:t> у </a:t>
            </a:r>
            <a:r>
              <a:rPr lang="ru-RU" sz="2400" dirty="0" err="1"/>
              <a:t>вищій</a:t>
            </a:r>
            <a:r>
              <a:rPr lang="ru-RU" sz="2400" dirty="0"/>
              <a:t> </a:t>
            </a:r>
            <a:r>
              <a:rPr lang="ru-RU" sz="2400" dirty="0" err="1"/>
              <a:t>школі</a:t>
            </a:r>
            <a:r>
              <a:rPr lang="ru-RU" sz="2400" dirty="0"/>
              <a:t>,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види</a:t>
            </a:r>
            <a:r>
              <a:rPr lang="ru-RU" sz="2400" dirty="0"/>
              <a:t> та </a:t>
            </a:r>
            <a:r>
              <a:rPr lang="ru-RU" sz="2400" dirty="0" err="1"/>
              <a:t>умови</a:t>
            </a:r>
            <a:r>
              <a:rPr lang="ru-RU" sz="2400" dirty="0"/>
              <a:t> </a:t>
            </a:r>
            <a:r>
              <a:rPr lang="ru-RU" sz="2400" dirty="0" err="1"/>
              <a:t>ефективності</a:t>
            </a:r>
            <a:r>
              <a:rPr lang="ru-RU" sz="2400" dirty="0"/>
              <a:t>. </a:t>
            </a:r>
            <a:r>
              <a:rPr lang="ru-RU" sz="2400" dirty="0" err="1"/>
              <a:t>Типологічні</a:t>
            </a:r>
            <a:r>
              <a:rPr lang="ru-RU" sz="2400" dirty="0"/>
              <a:t> </a:t>
            </a:r>
            <a:r>
              <a:rPr lang="ru-RU" sz="2400" dirty="0" err="1"/>
              <a:t>особливості</a:t>
            </a:r>
            <a:r>
              <a:rPr lang="ru-RU" sz="2400" dirty="0"/>
              <a:t> </a:t>
            </a:r>
            <a:r>
              <a:rPr lang="ru-RU" sz="2400" dirty="0" err="1"/>
              <a:t>сучасних</a:t>
            </a:r>
            <a:r>
              <a:rPr lang="ru-RU" sz="2400" dirty="0"/>
              <a:t> </a:t>
            </a:r>
            <a:r>
              <a:rPr lang="ru-RU" sz="2400" dirty="0" err="1"/>
              <a:t>студентів</a:t>
            </a:r>
            <a:r>
              <a:rPr lang="ru-RU" sz="2400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1825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6997" y="1160099"/>
            <a:ext cx="8761413" cy="706964"/>
          </a:xfrm>
        </p:spPr>
        <p:txBody>
          <a:bodyPr/>
          <a:lstStyle/>
          <a:p>
            <a:pPr algn="ctr"/>
            <a:r>
              <a:rPr lang="ru-RU" dirty="0"/>
              <a:t>	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навчальної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79746" y="2550234"/>
            <a:ext cx="10368263" cy="39482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/>
              <a:t>Тема 2. </a:t>
            </a:r>
            <a:r>
              <a:rPr lang="ru-RU" sz="2400" b="1" dirty="0" err="1"/>
              <a:t>Психологічні</a:t>
            </a:r>
            <a:r>
              <a:rPr lang="ru-RU" sz="2400" b="1" dirty="0"/>
              <a:t> </a:t>
            </a:r>
            <a:r>
              <a:rPr lang="ru-RU" sz="2400" b="1" dirty="0" err="1"/>
              <a:t>основи</a:t>
            </a:r>
            <a:r>
              <a:rPr lang="ru-RU" sz="2400" b="1" dirty="0"/>
              <a:t> </a:t>
            </a:r>
            <a:r>
              <a:rPr lang="ru-RU" sz="2400" b="1" dirty="0" err="1"/>
              <a:t>навчально-пізнавальної</a:t>
            </a:r>
            <a:r>
              <a:rPr lang="ru-RU" sz="2400" b="1" dirty="0"/>
              <a:t> </a:t>
            </a:r>
            <a:r>
              <a:rPr lang="ru-RU" sz="2400" b="1" dirty="0" err="1"/>
              <a:t>діяльності</a:t>
            </a:r>
            <a:r>
              <a:rPr lang="ru-RU" sz="2400" b="1" dirty="0"/>
              <a:t> </a:t>
            </a:r>
            <a:r>
              <a:rPr lang="ru-RU" sz="2400" b="1" dirty="0" err="1"/>
              <a:t>студентів</a:t>
            </a:r>
            <a:r>
              <a:rPr lang="ru-RU" sz="2400" b="1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/>
              <a:t>Студент як </a:t>
            </a:r>
            <a:r>
              <a:rPr lang="ru-RU" sz="2400" dirty="0" err="1"/>
              <a:t>суб’єкт</a:t>
            </a:r>
            <a:r>
              <a:rPr lang="ru-RU" sz="2400" dirty="0"/>
              <a:t> </a:t>
            </a:r>
            <a:r>
              <a:rPr lang="ru-RU" sz="2400" dirty="0" err="1"/>
              <a:t>власної</a:t>
            </a:r>
            <a:r>
              <a:rPr lang="ru-RU" sz="2400" dirty="0"/>
              <a:t> </a:t>
            </a:r>
            <a:r>
              <a:rPr lang="ru-RU" sz="2400" dirty="0" err="1"/>
              <a:t>навчально-професійної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. Роль </a:t>
            </a:r>
            <a:r>
              <a:rPr lang="ru-RU" sz="2400" dirty="0" err="1"/>
              <a:t>мотивації</a:t>
            </a:r>
            <a:r>
              <a:rPr lang="ru-RU" sz="2400" dirty="0"/>
              <a:t> в </a:t>
            </a:r>
            <a:r>
              <a:rPr lang="ru-RU" sz="2400" dirty="0" err="1"/>
              <a:t>навчально-професійній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. </a:t>
            </a:r>
            <a:r>
              <a:rPr lang="ru-RU" sz="2400" dirty="0" err="1"/>
              <a:t>Організація</a:t>
            </a:r>
            <a:r>
              <a:rPr lang="ru-RU" sz="2400" dirty="0"/>
              <a:t> </a:t>
            </a:r>
            <a:r>
              <a:rPr lang="ru-RU" sz="2400" dirty="0" err="1"/>
              <a:t>самостійної</a:t>
            </a:r>
            <a:r>
              <a:rPr lang="ru-RU" sz="2400" dirty="0"/>
              <a:t> </a:t>
            </a:r>
            <a:r>
              <a:rPr lang="ru-RU" sz="2400" dirty="0" err="1"/>
              <a:t>навчально-пізнавальної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 </a:t>
            </a:r>
            <a:r>
              <a:rPr lang="ru-RU" sz="2400" dirty="0" err="1"/>
              <a:t>студентів</a:t>
            </a:r>
            <a:r>
              <a:rPr lang="ru-RU" sz="2400" dirty="0"/>
              <a:t>. </a:t>
            </a:r>
            <a:r>
              <a:rPr lang="ru-RU" sz="2400" dirty="0" err="1"/>
              <a:t>Розвиток</a:t>
            </a:r>
            <a:r>
              <a:rPr lang="ru-RU" sz="2400" dirty="0"/>
              <a:t> </a:t>
            </a:r>
            <a:r>
              <a:rPr lang="ru-RU" sz="2400" dirty="0" err="1"/>
              <a:t>творчого</a:t>
            </a:r>
            <a:r>
              <a:rPr lang="ru-RU" sz="2400" dirty="0"/>
              <a:t> </a:t>
            </a:r>
            <a:r>
              <a:rPr lang="ru-RU" sz="2400" dirty="0" err="1"/>
              <a:t>потенціалу</a:t>
            </a:r>
            <a:r>
              <a:rPr lang="ru-RU" sz="2400" dirty="0"/>
              <a:t> </a:t>
            </a:r>
            <a:r>
              <a:rPr lang="ru-RU" sz="2400" dirty="0" err="1"/>
              <a:t>майбутніх</a:t>
            </a:r>
            <a:r>
              <a:rPr lang="ru-RU" sz="2400" dirty="0"/>
              <a:t> </a:t>
            </a:r>
            <a:r>
              <a:rPr lang="ru-RU" sz="2400" dirty="0" err="1"/>
              <a:t>фахівців</a:t>
            </a:r>
            <a:r>
              <a:rPr lang="ru-RU" sz="2400" dirty="0"/>
              <a:t>. </a:t>
            </a:r>
            <a:r>
              <a:rPr lang="ru-RU" sz="2400" dirty="0" err="1"/>
              <a:t>Психологічні</a:t>
            </a:r>
            <a:r>
              <a:rPr lang="ru-RU" sz="2400" dirty="0"/>
              <a:t> </a:t>
            </a:r>
            <a:r>
              <a:rPr lang="ru-RU" sz="2400" dirty="0" err="1"/>
              <a:t>передумови</a:t>
            </a:r>
            <a:r>
              <a:rPr lang="ru-RU" sz="2400" dirty="0"/>
              <a:t> і </a:t>
            </a:r>
            <a:r>
              <a:rPr lang="ru-RU" sz="2400" dirty="0" err="1"/>
              <a:t>показники</a:t>
            </a:r>
            <a:r>
              <a:rPr lang="ru-RU" sz="2400" dirty="0"/>
              <a:t> </a:t>
            </a:r>
            <a:r>
              <a:rPr lang="ru-RU" sz="2400" dirty="0" err="1"/>
              <a:t>успішності</a:t>
            </a:r>
            <a:r>
              <a:rPr lang="ru-RU" sz="2400" dirty="0"/>
              <a:t> </a:t>
            </a:r>
            <a:r>
              <a:rPr lang="ru-RU" sz="2400" dirty="0" err="1"/>
              <a:t>студентів</a:t>
            </a:r>
            <a:r>
              <a:rPr lang="ru-RU" sz="2400" dirty="0"/>
              <a:t> у </a:t>
            </a:r>
            <a:r>
              <a:rPr lang="ru-RU" sz="2400" dirty="0" err="1"/>
              <a:t>навчально-професійній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. Причини </a:t>
            </a:r>
            <a:r>
              <a:rPr lang="ru-RU" sz="2400" dirty="0" err="1"/>
              <a:t>неуспішності</a:t>
            </a:r>
            <a:r>
              <a:rPr lang="ru-RU" sz="2400" dirty="0"/>
              <a:t> </a:t>
            </a:r>
            <a:r>
              <a:rPr lang="ru-RU" sz="2400" dirty="0" err="1"/>
              <a:t>студентів</a:t>
            </a:r>
            <a:r>
              <a:rPr lang="ru-RU" sz="2400" dirty="0"/>
              <a:t> і шляхи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усунення</a:t>
            </a: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4372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6997" y="1160099"/>
            <a:ext cx="8761413" cy="706964"/>
          </a:xfrm>
        </p:spPr>
        <p:txBody>
          <a:bodyPr/>
          <a:lstStyle/>
          <a:p>
            <a:pPr algn="ctr"/>
            <a:r>
              <a:rPr lang="ru-RU" dirty="0"/>
              <a:t>	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навчальної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79746" y="2550234"/>
            <a:ext cx="10368263" cy="39482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/>
              <a:t>Тема 3. </a:t>
            </a:r>
            <a:r>
              <a:rPr lang="ru-RU" sz="2400" b="1" dirty="0" err="1"/>
              <a:t>Принципи</a:t>
            </a:r>
            <a:r>
              <a:rPr lang="ru-RU" sz="2400" b="1" dirty="0"/>
              <a:t>, </a:t>
            </a:r>
            <a:r>
              <a:rPr lang="ru-RU" sz="2400" b="1" dirty="0" err="1"/>
              <a:t>умови</a:t>
            </a:r>
            <a:r>
              <a:rPr lang="ru-RU" sz="2400" b="1" dirty="0"/>
              <a:t> та шляхи </a:t>
            </a:r>
            <a:r>
              <a:rPr lang="ru-RU" sz="2400" b="1" dirty="0" err="1"/>
              <a:t>формування</a:t>
            </a:r>
            <a:r>
              <a:rPr lang="ru-RU" sz="2400" b="1" dirty="0"/>
              <a:t> </a:t>
            </a:r>
            <a:r>
              <a:rPr lang="ru-RU" sz="2400" b="1" dirty="0" err="1"/>
              <a:t>активності</a:t>
            </a:r>
            <a:r>
              <a:rPr lang="ru-RU" sz="2400" b="1" dirty="0"/>
              <a:t> </a:t>
            </a:r>
            <a:r>
              <a:rPr lang="ru-RU" sz="2400" b="1" dirty="0" err="1"/>
              <a:t>студентів</a:t>
            </a:r>
            <a:r>
              <a:rPr lang="ru-RU" sz="2400" b="1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err="1"/>
              <a:t>Загально-дидактичні</a:t>
            </a:r>
            <a:r>
              <a:rPr lang="ru-RU" sz="2400" dirty="0"/>
              <a:t> </a:t>
            </a:r>
            <a:r>
              <a:rPr lang="ru-RU" sz="2400" dirty="0" err="1"/>
              <a:t>принципи</a:t>
            </a:r>
            <a:r>
              <a:rPr lang="ru-RU" sz="2400" dirty="0"/>
              <a:t> </a:t>
            </a:r>
            <a:r>
              <a:rPr lang="ru-RU" sz="2400" dirty="0" err="1"/>
              <a:t>формування</a:t>
            </a:r>
            <a:r>
              <a:rPr lang="ru-RU" sz="2400" dirty="0"/>
              <a:t> </a:t>
            </a:r>
            <a:r>
              <a:rPr lang="ru-RU" sz="2400" dirty="0" err="1"/>
              <a:t>активності</a:t>
            </a:r>
            <a:r>
              <a:rPr lang="ru-RU" sz="2400" dirty="0"/>
              <a:t> </a:t>
            </a:r>
            <a:r>
              <a:rPr lang="ru-RU" sz="2400" dirty="0" err="1"/>
              <a:t>студентів</a:t>
            </a:r>
            <a:r>
              <a:rPr lang="ru-RU" sz="2400" dirty="0"/>
              <a:t>. </a:t>
            </a:r>
            <a:r>
              <a:rPr lang="ru-RU" sz="2400" dirty="0" err="1"/>
              <a:t>Специфічні</a:t>
            </a:r>
            <a:r>
              <a:rPr lang="ru-RU" sz="2400" dirty="0"/>
              <a:t> </a:t>
            </a:r>
            <a:r>
              <a:rPr lang="ru-RU" sz="2400" dirty="0" err="1"/>
              <a:t>принципи</a:t>
            </a:r>
            <a:r>
              <a:rPr lang="ru-RU" sz="2400" dirty="0"/>
              <a:t> </a:t>
            </a:r>
            <a:r>
              <a:rPr lang="ru-RU" sz="2400" dirty="0" err="1"/>
              <a:t>формування</a:t>
            </a:r>
            <a:r>
              <a:rPr lang="ru-RU" sz="2400" dirty="0"/>
              <a:t> </a:t>
            </a:r>
            <a:r>
              <a:rPr lang="ru-RU" sz="2400" dirty="0" err="1"/>
              <a:t>активності</a:t>
            </a:r>
            <a:r>
              <a:rPr lang="ru-RU" sz="2400" dirty="0"/>
              <a:t> </a:t>
            </a:r>
            <a:r>
              <a:rPr lang="ru-RU" sz="2400" dirty="0" err="1"/>
              <a:t>студентів</a:t>
            </a:r>
            <a:r>
              <a:rPr lang="ru-RU" sz="2400" dirty="0"/>
              <a:t>: принцип </a:t>
            </a:r>
            <a:r>
              <a:rPr lang="ru-RU" sz="2400" dirty="0" err="1"/>
              <a:t>проблемності</a:t>
            </a:r>
            <a:r>
              <a:rPr lang="ru-RU" sz="2400" dirty="0"/>
              <a:t>; принцип </a:t>
            </a:r>
            <a:r>
              <a:rPr lang="ru-RU" sz="2400" dirty="0" err="1"/>
              <a:t>педагогічного</a:t>
            </a:r>
            <a:r>
              <a:rPr lang="ru-RU" sz="2400" dirty="0"/>
              <a:t> </a:t>
            </a:r>
            <a:r>
              <a:rPr lang="ru-RU" sz="2400" dirty="0" err="1"/>
              <a:t>стимулювання</a:t>
            </a:r>
            <a:r>
              <a:rPr lang="ru-RU" sz="2400" dirty="0"/>
              <a:t>; принцип </a:t>
            </a:r>
            <a:r>
              <a:rPr lang="ru-RU" sz="2400" dirty="0" err="1"/>
              <a:t>орієнтації</a:t>
            </a:r>
            <a:r>
              <a:rPr lang="ru-RU" sz="2400" dirty="0"/>
              <a:t> на </a:t>
            </a:r>
            <a:r>
              <a:rPr lang="ru-RU" sz="2400" dirty="0" err="1"/>
              <a:t>майбутню</a:t>
            </a:r>
            <a:r>
              <a:rPr lang="ru-RU" sz="2400" dirty="0"/>
              <a:t> </a:t>
            </a:r>
            <a:r>
              <a:rPr lang="ru-RU" sz="2400" dirty="0" err="1"/>
              <a:t>професійну</a:t>
            </a:r>
            <a:r>
              <a:rPr lang="ru-RU" sz="2400" dirty="0"/>
              <a:t> </a:t>
            </a:r>
            <a:r>
              <a:rPr lang="ru-RU" sz="2400" dirty="0" err="1"/>
              <a:t>діяльність</a:t>
            </a:r>
            <a:r>
              <a:rPr lang="ru-RU" sz="2400" dirty="0"/>
              <a:t>; принцип </a:t>
            </a:r>
            <a:r>
              <a:rPr lang="ru-RU" sz="2400" dirty="0" err="1"/>
              <a:t>динамічності</a:t>
            </a:r>
            <a:r>
              <a:rPr lang="ru-RU" sz="2400" dirty="0"/>
              <a:t>. </a:t>
            </a:r>
            <a:r>
              <a:rPr lang="ru-RU" sz="2400" dirty="0" err="1"/>
              <a:t>Основні</a:t>
            </a:r>
            <a:r>
              <a:rPr lang="ru-RU" sz="2400" dirty="0"/>
              <a:t> </a:t>
            </a:r>
            <a:r>
              <a:rPr lang="ru-RU" sz="2400" dirty="0" err="1"/>
              <a:t>фактори</a:t>
            </a:r>
            <a:r>
              <a:rPr lang="ru-RU" sz="2400" dirty="0"/>
              <a:t> та </a:t>
            </a:r>
            <a:r>
              <a:rPr lang="ru-RU" sz="2400" dirty="0" err="1"/>
              <a:t>умови</a:t>
            </a:r>
            <a:r>
              <a:rPr lang="ru-RU" sz="2400" dirty="0"/>
              <a:t> системного </a:t>
            </a:r>
            <a:r>
              <a:rPr lang="ru-RU" sz="2400" dirty="0" err="1"/>
              <a:t>формування</a:t>
            </a:r>
            <a:r>
              <a:rPr lang="ru-RU" sz="2400" dirty="0"/>
              <a:t> </a:t>
            </a:r>
            <a:r>
              <a:rPr lang="ru-RU" sz="2400" dirty="0" err="1"/>
              <a:t>навчально-пізнавальної</a:t>
            </a:r>
            <a:r>
              <a:rPr lang="ru-RU" sz="2400" dirty="0"/>
              <a:t> </a:t>
            </a:r>
            <a:r>
              <a:rPr lang="ru-RU" sz="2400" dirty="0" err="1"/>
              <a:t>активності</a:t>
            </a:r>
            <a:r>
              <a:rPr lang="ru-RU" sz="2400" dirty="0"/>
              <a:t> </a:t>
            </a:r>
            <a:r>
              <a:rPr lang="ru-RU" sz="2400" dirty="0" err="1"/>
              <a:t>студентів</a:t>
            </a:r>
            <a:r>
              <a:rPr lang="ru-RU" sz="2400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6940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6997" y="1160099"/>
            <a:ext cx="8761413" cy="706964"/>
          </a:xfrm>
        </p:spPr>
        <p:txBody>
          <a:bodyPr/>
          <a:lstStyle/>
          <a:p>
            <a:pPr algn="ctr"/>
            <a:r>
              <a:rPr lang="ru-RU" dirty="0"/>
              <a:t>	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навчальної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79746" y="2550234"/>
            <a:ext cx="10368263" cy="39482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b="1" dirty="0" err="1"/>
              <a:t>Змістовий</a:t>
            </a:r>
            <a:r>
              <a:rPr lang="ru-RU" sz="2400" b="1" dirty="0"/>
              <a:t> модуль 2. </a:t>
            </a:r>
            <a:r>
              <a:rPr lang="ru-RU" sz="2400" b="1" dirty="0" err="1"/>
              <a:t>Розвиток</a:t>
            </a:r>
            <a:r>
              <a:rPr lang="ru-RU" sz="2400" b="1" dirty="0"/>
              <a:t> </a:t>
            </a:r>
            <a:r>
              <a:rPr lang="ru-RU" sz="2400" b="1" dirty="0" err="1"/>
              <a:t>пізнавальної</a:t>
            </a:r>
            <a:r>
              <a:rPr lang="ru-RU" sz="2400" b="1" dirty="0"/>
              <a:t> </a:t>
            </a:r>
            <a:r>
              <a:rPr lang="ru-RU" sz="2400" b="1" dirty="0" err="1"/>
              <a:t>активності</a:t>
            </a:r>
            <a:r>
              <a:rPr lang="ru-RU" sz="2400" b="1" dirty="0"/>
              <a:t> </a:t>
            </a:r>
            <a:r>
              <a:rPr lang="ru-RU" sz="2400" b="1" dirty="0" err="1"/>
              <a:t>студентів</a:t>
            </a:r>
            <a:r>
              <a:rPr lang="ru-RU" sz="2400" b="1" dirty="0"/>
              <a:t> в </a:t>
            </a:r>
            <a:r>
              <a:rPr lang="ru-RU" sz="2400" b="1" dirty="0" err="1"/>
              <a:t>сучасних</a:t>
            </a:r>
            <a:r>
              <a:rPr lang="ru-RU" sz="2400" b="1" dirty="0"/>
              <a:t> </a:t>
            </a:r>
            <a:r>
              <a:rPr lang="ru-RU" sz="2400" b="1" dirty="0" err="1"/>
              <a:t>умовах</a:t>
            </a:r>
            <a:endParaRPr lang="ru-RU" sz="2400" b="1" dirty="0"/>
          </a:p>
          <a:p>
            <a:pPr marL="0" indent="0">
              <a:buNone/>
            </a:pPr>
            <a:r>
              <a:rPr lang="ru-RU" sz="2400" b="1" dirty="0"/>
              <a:t>Тема 4. </a:t>
            </a:r>
            <a:r>
              <a:rPr lang="ru-RU" sz="2400" b="1" dirty="0" err="1"/>
              <a:t>Формування</a:t>
            </a:r>
            <a:r>
              <a:rPr lang="ru-RU" sz="2400" b="1" dirty="0"/>
              <a:t> та </a:t>
            </a:r>
            <a:r>
              <a:rPr lang="ru-RU" sz="2400" b="1" dirty="0" err="1"/>
              <a:t>розвиток</a:t>
            </a:r>
            <a:r>
              <a:rPr lang="ru-RU" sz="2400" b="1" dirty="0"/>
              <a:t> </a:t>
            </a:r>
            <a:r>
              <a:rPr lang="ru-RU" sz="2400" b="1" dirty="0" err="1"/>
              <a:t>навчально-пізнавальної</a:t>
            </a:r>
            <a:r>
              <a:rPr lang="ru-RU" sz="2400" b="1" dirty="0"/>
              <a:t> </a:t>
            </a:r>
            <a:r>
              <a:rPr lang="ru-RU" sz="2400" b="1" dirty="0" err="1"/>
              <a:t>активності</a:t>
            </a:r>
            <a:r>
              <a:rPr lang="ru-RU" sz="2400" b="1" dirty="0"/>
              <a:t> </a:t>
            </a:r>
            <a:r>
              <a:rPr lang="ru-RU" sz="2400" b="1" dirty="0" err="1"/>
              <a:t>студентів</a:t>
            </a:r>
            <a:r>
              <a:rPr lang="ru-RU" sz="2400" b="1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err="1"/>
              <a:t>Актуальність</a:t>
            </a:r>
            <a:r>
              <a:rPr lang="ru-RU" sz="2400" dirty="0"/>
              <a:t> </a:t>
            </a:r>
            <a:r>
              <a:rPr lang="ru-RU" sz="2400" dirty="0" err="1"/>
              <a:t>проблеми</a:t>
            </a:r>
            <a:r>
              <a:rPr lang="ru-RU" sz="2400" dirty="0"/>
              <a:t> </a:t>
            </a:r>
            <a:r>
              <a:rPr lang="ru-RU" sz="2400" dirty="0" err="1"/>
              <a:t>активізації</a:t>
            </a:r>
            <a:r>
              <a:rPr lang="ru-RU" sz="2400" dirty="0"/>
              <a:t> </a:t>
            </a:r>
            <a:r>
              <a:rPr lang="ru-RU" sz="2400" dirty="0" err="1"/>
              <a:t>пізнавальної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 </a:t>
            </a:r>
            <a:r>
              <a:rPr lang="ru-RU" sz="2400" dirty="0" err="1"/>
              <a:t>студентів</a:t>
            </a:r>
            <a:r>
              <a:rPr lang="ru-RU" sz="2400" dirty="0"/>
              <a:t>. </a:t>
            </a:r>
            <a:r>
              <a:rPr lang="ru-RU" sz="2400" dirty="0" err="1"/>
              <a:t>Особливості</a:t>
            </a:r>
            <a:r>
              <a:rPr lang="ru-RU" sz="2400" dirty="0"/>
              <a:t> </a:t>
            </a:r>
            <a:r>
              <a:rPr lang="ru-RU" sz="2400" dirty="0" err="1"/>
              <a:t>навчання</a:t>
            </a:r>
            <a:r>
              <a:rPr lang="ru-RU" sz="2400" dirty="0"/>
              <a:t> у закладах </a:t>
            </a:r>
            <a:r>
              <a:rPr lang="ru-RU" sz="2400" dirty="0" err="1"/>
              <a:t>вищої</a:t>
            </a:r>
            <a:r>
              <a:rPr lang="ru-RU" sz="2400" dirty="0"/>
              <a:t> </a:t>
            </a:r>
            <a:r>
              <a:rPr lang="ru-RU" sz="2400" dirty="0" err="1"/>
              <a:t>освіти</a:t>
            </a:r>
            <a:r>
              <a:rPr lang="ru-RU" sz="2400" dirty="0"/>
              <a:t>. </a:t>
            </a:r>
            <a:r>
              <a:rPr lang="ru-RU" sz="2400" dirty="0" err="1"/>
              <a:t>Ставлення</a:t>
            </a:r>
            <a:r>
              <a:rPr lang="ru-RU" sz="2400" dirty="0"/>
              <a:t> до </a:t>
            </a:r>
            <a:r>
              <a:rPr lang="ru-RU" sz="2400" dirty="0" err="1"/>
              <a:t>пізнання</a:t>
            </a:r>
            <a:r>
              <a:rPr lang="ru-RU" sz="2400" dirty="0"/>
              <a:t> як основа </a:t>
            </a:r>
            <a:r>
              <a:rPr lang="ru-RU" sz="2400" dirty="0" err="1"/>
              <a:t>формування</a:t>
            </a:r>
            <a:r>
              <a:rPr lang="ru-RU" sz="2400" dirty="0"/>
              <a:t> </a:t>
            </a:r>
            <a:r>
              <a:rPr lang="ru-RU" sz="2400" dirty="0" err="1"/>
              <a:t>активності</a:t>
            </a:r>
            <a:r>
              <a:rPr lang="ru-RU" sz="2400" dirty="0"/>
              <a:t> студента.. </a:t>
            </a:r>
            <a:r>
              <a:rPr lang="ru-RU" sz="2400" dirty="0" err="1"/>
              <a:t>Суб'єктивний</a:t>
            </a:r>
            <a:r>
              <a:rPr lang="ru-RU" sz="2400" dirty="0"/>
              <a:t> та </a:t>
            </a:r>
            <a:r>
              <a:rPr lang="ru-RU" sz="2400" dirty="0" err="1"/>
              <a:t>об’єктивний</a:t>
            </a:r>
            <a:r>
              <a:rPr lang="ru-RU" sz="2400" dirty="0"/>
              <a:t> шляхи </a:t>
            </a:r>
            <a:r>
              <a:rPr lang="ru-RU" sz="2400" dirty="0" err="1"/>
              <a:t>організації</a:t>
            </a:r>
            <a:r>
              <a:rPr lang="ru-RU" sz="2400" dirty="0"/>
              <a:t> </a:t>
            </a:r>
            <a:r>
              <a:rPr lang="ru-RU" sz="2400" dirty="0" err="1"/>
              <a:t>навчальної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. </a:t>
            </a:r>
            <a:r>
              <a:rPr lang="ru-RU" sz="2400" dirty="0" err="1"/>
              <a:t>Ознаки</a:t>
            </a:r>
            <a:r>
              <a:rPr lang="ru-RU" sz="2400" dirty="0"/>
              <a:t> і </a:t>
            </a:r>
            <a:r>
              <a:rPr lang="ru-RU" sz="2400" dirty="0" err="1"/>
              <a:t>рівні</a:t>
            </a:r>
            <a:r>
              <a:rPr lang="ru-RU" sz="2400" dirty="0"/>
              <a:t> </a:t>
            </a:r>
            <a:r>
              <a:rPr lang="ru-RU" sz="2400" dirty="0" err="1"/>
              <a:t>сформованості</a:t>
            </a:r>
            <a:r>
              <a:rPr lang="ru-RU" sz="2400" dirty="0"/>
              <a:t> </a:t>
            </a:r>
            <a:r>
              <a:rPr lang="ru-RU" sz="2400" dirty="0" err="1"/>
              <a:t>пізнавальної</a:t>
            </a:r>
            <a:r>
              <a:rPr lang="ru-RU" sz="2400" dirty="0"/>
              <a:t> </a:t>
            </a:r>
            <a:r>
              <a:rPr lang="ru-RU" sz="2400" dirty="0" err="1"/>
              <a:t>активності</a:t>
            </a:r>
            <a:r>
              <a:rPr lang="ru-RU" sz="2400" dirty="0"/>
              <a:t> </a:t>
            </a:r>
            <a:r>
              <a:rPr lang="ru-RU" sz="2400" dirty="0" err="1"/>
              <a:t>студентів</a:t>
            </a:r>
            <a:r>
              <a:rPr lang="ru-RU" sz="2400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6707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6997" y="1160099"/>
            <a:ext cx="8761413" cy="706964"/>
          </a:xfrm>
        </p:spPr>
        <p:txBody>
          <a:bodyPr/>
          <a:lstStyle/>
          <a:p>
            <a:pPr algn="ctr"/>
            <a:r>
              <a:rPr lang="ru-RU" dirty="0"/>
              <a:t>	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навчальної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79746" y="2550234"/>
            <a:ext cx="10368263" cy="39482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/>
              <a:t>Тема 5. </a:t>
            </a:r>
            <a:r>
              <a:rPr lang="ru-RU" sz="2800" b="1" dirty="0" err="1"/>
              <a:t>Технології</a:t>
            </a:r>
            <a:r>
              <a:rPr lang="ru-RU" sz="2800" b="1" dirty="0"/>
              <a:t> активного </a:t>
            </a:r>
            <a:r>
              <a:rPr lang="ru-RU" sz="2800" b="1" dirty="0" err="1"/>
              <a:t>навчання</a:t>
            </a:r>
            <a:r>
              <a:rPr lang="ru-RU" sz="2800" b="1" dirty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800" dirty="0" err="1"/>
              <a:t>Активізація</a:t>
            </a:r>
            <a:r>
              <a:rPr lang="ru-RU" sz="2800" dirty="0"/>
              <a:t> </a:t>
            </a:r>
            <a:r>
              <a:rPr lang="ru-RU" sz="2800" dirty="0" err="1"/>
              <a:t>пізнавальної</a:t>
            </a:r>
            <a:r>
              <a:rPr lang="ru-RU" sz="2800" dirty="0"/>
              <a:t> </a:t>
            </a:r>
            <a:r>
              <a:rPr lang="ru-RU" sz="2800" dirty="0" err="1"/>
              <a:t>діяльності</a:t>
            </a:r>
            <a:r>
              <a:rPr lang="ru-RU" sz="2800" dirty="0"/>
              <a:t> </a:t>
            </a:r>
            <a:r>
              <a:rPr lang="ru-RU" sz="2800" dirty="0" err="1"/>
              <a:t>студентів</a:t>
            </a:r>
            <a:r>
              <a:rPr lang="ru-RU" sz="2800" dirty="0"/>
              <a:t> в </a:t>
            </a:r>
            <a:r>
              <a:rPr lang="ru-RU" sz="2800" dirty="0" err="1"/>
              <a:t>умовах</a:t>
            </a:r>
            <a:r>
              <a:rPr lang="ru-RU" sz="2800" dirty="0"/>
              <a:t> </a:t>
            </a:r>
            <a:r>
              <a:rPr lang="ru-RU" sz="2800" dirty="0" err="1"/>
              <a:t>традиційного</a:t>
            </a:r>
            <a:r>
              <a:rPr lang="ru-RU" sz="2800" dirty="0"/>
              <a:t> </a:t>
            </a:r>
            <a:r>
              <a:rPr lang="ru-RU" sz="2800" dirty="0" err="1"/>
              <a:t>навчання</a:t>
            </a:r>
            <a:r>
              <a:rPr lang="ru-RU" sz="2800" dirty="0"/>
              <a:t>. </a:t>
            </a:r>
            <a:r>
              <a:rPr lang="ru-RU" sz="2800" dirty="0" err="1"/>
              <a:t>Технологія</a:t>
            </a:r>
            <a:r>
              <a:rPr lang="ru-RU" sz="2800" dirty="0"/>
              <a:t> контекстного </a:t>
            </a:r>
            <a:r>
              <a:rPr lang="ru-RU" sz="2800" dirty="0" err="1"/>
              <a:t>навчання</a:t>
            </a:r>
            <a:r>
              <a:rPr lang="ru-RU" sz="2800" dirty="0"/>
              <a:t>. </a:t>
            </a:r>
            <a:r>
              <a:rPr lang="ru-RU" sz="2800" dirty="0" err="1"/>
              <a:t>Акмеологічні</a:t>
            </a:r>
            <a:r>
              <a:rPr lang="ru-RU" sz="2800" dirty="0"/>
              <a:t> </a:t>
            </a:r>
            <a:r>
              <a:rPr lang="ru-RU" sz="2800" dirty="0" err="1"/>
              <a:t>технології</a:t>
            </a:r>
            <a:r>
              <a:rPr lang="ru-RU" sz="2800" dirty="0"/>
              <a:t> </a:t>
            </a:r>
            <a:r>
              <a:rPr lang="ru-RU" sz="2800" dirty="0" err="1"/>
              <a:t>навчання</a:t>
            </a:r>
            <a:r>
              <a:rPr lang="ru-RU" sz="2800" dirty="0"/>
              <a:t>. </a:t>
            </a:r>
            <a:r>
              <a:rPr lang="ru-RU" sz="2800" dirty="0" err="1"/>
              <a:t>Технологія</a:t>
            </a:r>
            <a:r>
              <a:rPr lang="ru-RU" sz="2800" dirty="0"/>
              <a:t> «перевернутого» уроку</a:t>
            </a:r>
            <a:r>
              <a:rPr lang="ru-RU" sz="2800" dirty="0" smtClean="0"/>
              <a:t>. </a:t>
            </a:r>
            <a:r>
              <a:rPr lang="ru-RU" sz="2800" dirty="0" err="1"/>
              <a:t>Інтерактивні</a:t>
            </a:r>
            <a:r>
              <a:rPr lang="ru-RU" sz="2800" dirty="0"/>
              <a:t> </a:t>
            </a:r>
            <a:r>
              <a:rPr lang="ru-RU" sz="2800" dirty="0" err="1"/>
              <a:t>технології</a:t>
            </a:r>
            <a:r>
              <a:rPr lang="ru-RU" sz="2800" dirty="0"/>
              <a:t> </a:t>
            </a:r>
            <a:r>
              <a:rPr lang="ru-RU" sz="2800" dirty="0" err="1"/>
              <a:t>навчання</a:t>
            </a:r>
            <a:r>
              <a:rPr lang="ru-RU" sz="2800" dirty="0"/>
              <a:t>. </a:t>
            </a:r>
            <a:r>
              <a:rPr lang="ru-RU" sz="2800" dirty="0" err="1"/>
              <a:t>Цифрові</a:t>
            </a:r>
            <a:r>
              <a:rPr lang="ru-RU" sz="2800" dirty="0"/>
              <a:t> </a:t>
            </a:r>
            <a:r>
              <a:rPr lang="ru-RU" sz="2800" dirty="0" err="1"/>
              <a:t>технології</a:t>
            </a:r>
            <a:r>
              <a:rPr lang="ru-RU" sz="2800" dirty="0"/>
              <a:t> </a:t>
            </a:r>
            <a:r>
              <a:rPr lang="ru-RU" sz="2800" dirty="0" err="1"/>
              <a:t>навчання</a:t>
            </a:r>
            <a:r>
              <a:rPr lang="ru-RU" sz="2800" dirty="0"/>
              <a:t> </a:t>
            </a:r>
            <a:r>
              <a:rPr lang="ru-RU" sz="2800" dirty="0" smtClean="0"/>
              <a:t>.</a:t>
            </a:r>
            <a:endParaRPr lang="ru-RU" sz="2800" dirty="0"/>
          </a:p>
          <a:p>
            <a:pPr marL="0" indent="0">
              <a:buNone/>
            </a:pP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0540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Політика академічної </a:t>
            </a:r>
            <a:r>
              <a:rPr lang="uk-UA" b="1" dirty="0" smtClean="0"/>
              <a:t>доброчесності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500"/>
            <a:ext cx="9835601" cy="3416300"/>
          </a:xfrm>
        </p:spPr>
        <p:txBody>
          <a:bodyPr>
            <a:noAutofit/>
          </a:bodyPr>
          <a:lstStyle/>
          <a:p>
            <a:pPr marL="0" indent="355600" algn="just">
              <a:buNone/>
            </a:pPr>
            <a:r>
              <a:rPr lang="uk-UA" sz="2000" i="1" dirty="0"/>
              <a:t>Кожний студент </a:t>
            </a:r>
            <a:r>
              <a:rPr lang="uk-UA" sz="2000" b="1" i="1" dirty="0"/>
              <a:t>зобов’язаний</a:t>
            </a:r>
            <a:r>
              <a:rPr lang="uk-UA" sz="2000" i="1" dirty="0"/>
              <a:t> дотримуватися принципів академічної доброчесності. </a:t>
            </a:r>
            <a:endParaRPr lang="uk-UA" sz="2000" i="1" dirty="0" smtClean="0"/>
          </a:p>
          <a:p>
            <a:pPr marL="0" indent="355600" algn="just">
              <a:buNone/>
            </a:pPr>
            <a:r>
              <a:rPr lang="uk-UA" sz="2000" i="1" dirty="0" smtClean="0"/>
              <a:t>Письмові </a:t>
            </a:r>
            <a:r>
              <a:rPr lang="uk-UA" sz="2000" i="1" dirty="0"/>
              <a:t>завдання з використанням часткових або повнотекстових запозичень з інших робіт без зазначення авторства – це плагіат. Використання будь-якої інформації (текст, фото, ілюстрації тощо) мають бути правильно процитовані з посиланням на першоджерела. </a:t>
            </a:r>
            <a:endParaRPr lang="uk-UA" sz="2000" i="1" dirty="0" smtClean="0"/>
          </a:p>
          <a:p>
            <a:pPr marL="0" indent="355600" algn="just">
              <a:buNone/>
            </a:pPr>
            <a:r>
              <a:rPr lang="uk-UA" sz="2000" i="1" dirty="0" smtClean="0"/>
              <a:t>До </a:t>
            </a:r>
            <a:r>
              <a:rPr lang="uk-UA" sz="2000" i="1" dirty="0"/>
              <a:t>студентів, у роботах яких буде виявлено списування, плагіат чи інші прояви недоброчесної поведінки можуть бути застосовані різні дисциплінарні </a:t>
            </a:r>
            <a:r>
              <a:rPr lang="uk-UA" sz="2000" i="1" dirty="0" smtClean="0"/>
              <a:t>заходи. </a:t>
            </a:r>
          </a:p>
          <a:p>
            <a:pPr marL="0" indent="355600" algn="just">
              <a:buNone/>
            </a:pPr>
            <a:r>
              <a:rPr lang="uk-UA" sz="2000" i="1" dirty="0" smtClean="0"/>
              <a:t>Роботи</a:t>
            </a:r>
            <a:r>
              <a:rPr lang="uk-UA" sz="2000" i="1" dirty="0"/>
              <a:t>, у яких виявлено ознаки плагіату, до розгляду не приймаються і відхиляються без права перескладання.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63050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457199"/>
            <a:ext cx="8761413" cy="1406769"/>
          </a:xfrm>
        </p:spPr>
        <p:txBody>
          <a:bodyPr/>
          <a:lstStyle/>
          <a:p>
            <a:pPr algn="ctr"/>
            <a:r>
              <a:rPr lang="uk-UA" b="1" dirty="0"/>
              <a:t>Визнання результатів неформальної/</a:t>
            </a:r>
            <a:r>
              <a:rPr lang="uk-UA" b="1" dirty="0" err="1"/>
              <a:t>інформальної</a:t>
            </a:r>
            <a:r>
              <a:rPr lang="uk-UA" b="1" dirty="0"/>
              <a:t> освіти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5816" y="2603499"/>
            <a:ext cx="11101754" cy="3984869"/>
          </a:xfrm>
        </p:spPr>
        <p:txBody>
          <a:bodyPr>
            <a:noAutofit/>
          </a:bodyPr>
          <a:lstStyle/>
          <a:p>
            <a:pPr marL="0" indent="355600" algn="just">
              <a:buNone/>
            </a:pPr>
            <a:r>
              <a:rPr lang="ru-RU" sz="2400" dirty="0"/>
              <a:t>За </a:t>
            </a:r>
            <a:r>
              <a:rPr lang="ru-RU" sz="2400" dirty="0" err="1"/>
              <a:t>наявності</a:t>
            </a:r>
            <a:r>
              <a:rPr lang="ru-RU" sz="2400" dirty="0"/>
              <a:t> </a:t>
            </a:r>
            <a:r>
              <a:rPr lang="ru-RU" sz="2400" dirty="0" err="1"/>
              <a:t>сертифікату</a:t>
            </a:r>
            <a:r>
              <a:rPr lang="ru-RU" sz="2400" dirty="0"/>
              <a:t> (</a:t>
            </a:r>
            <a:r>
              <a:rPr lang="ru-RU" sz="2400" dirty="0" err="1"/>
              <a:t>свідоцтва</a:t>
            </a:r>
            <a:r>
              <a:rPr lang="ru-RU" sz="2400" dirty="0"/>
              <a:t>, </a:t>
            </a:r>
            <a:r>
              <a:rPr lang="ru-RU" sz="2400" dirty="0" err="1"/>
              <a:t>програми</a:t>
            </a:r>
            <a:r>
              <a:rPr lang="ru-RU" sz="2400" dirty="0"/>
              <a:t> </a:t>
            </a:r>
            <a:r>
              <a:rPr lang="ru-RU" sz="2400" dirty="0" err="1"/>
              <a:t>тощо</a:t>
            </a:r>
            <a:r>
              <a:rPr lang="ru-RU" sz="2400" dirty="0"/>
              <a:t>) про </a:t>
            </a:r>
            <a:r>
              <a:rPr lang="ru-RU" sz="2400" dirty="0" err="1"/>
              <a:t>проходження</a:t>
            </a:r>
            <a:r>
              <a:rPr lang="ru-RU" sz="2400" dirty="0"/>
              <a:t> онлайн-курсу, </a:t>
            </a:r>
            <a:r>
              <a:rPr lang="ru-RU" sz="2400" dirty="0" err="1"/>
              <a:t>тренінгу</a:t>
            </a:r>
            <a:r>
              <a:rPr lang="ru-RU" sz="2400" dirty="0"/>
              <a:t>, </a:t>
            </a:r>
            <a:r>
              <a:rPr lang="ru-RU" sz="2400" dirty="0" err="1"/>
              <a:t>вебінару</a:t>
            </a:r>
            <a:r>
              <a:rPr lang="ru-RU" sz="2400" dirty="0"/>
              <a:t>, курсу </a:t>
            </a:r>
            <a:r>
              <a:rPr lang="ru-RU" sz="2400" dirty="0" err="1"/>
              <a:t>підвищення</a:t>
            </a:r>
            <a:r>
              <a:rPr lang="ru-RU" sz="2400" dirty="0"/>
              <a:t> </a:t>
            </a:r>
            <a:r>
              <a:rPr lang="ru-RU" sz="2400" dirty="0" err="1"/>
              <a:t>кваліфікації</a:t>
            </a:r>
            <a:r>
              <a:rPr lang="ru-RU" sz="2400" dirty="0"/>
              <a:t> та </a:t>
            </a:r>
            <a:r>
              <a:rPr lang="ru-RU" sz="2400" dirty="0" err="1"/>
              <a:t>ін</a:t>
            </a:r>
            <a:r>
              <a:rPr lang="ru-RU" sz="2400" dirty="0"/>
              <a:t>. з тематики (</a:t>
            </a:r>
            <a:r>
              <a:rPr lang="ru-RU" sz="2400" dirty="0" err="1"/>
              <a:t>однієї</a:t>
            </a:r>
            <a:r>
              <a:rPr lang="ru-RU" sz="2400" dirty="0"/>
              <a:t> з тем, </a:t>
            </a:r>
            <a:r>
              <a:rPr lang="ru-RU" sz="2400" dirty="0" err="1"/>
              <a:t>змістового</a:t>
            </a:r>
            <a:r>
              <a:rPr lang="ru-RU" sz="2400" dirty="0"/>
              <a:t> модуля) </a:t>
            </a:r>
            <a:r>
              <a:rPr lang="ru-RU" sz="2400" dirty="0" err="1"/>
              <a:t>навчальної</a:t>
            </a:r>
            <a:r>
              <a:rPr lang="ru-RU" sz="2400" dirty="0"/>
              <a:t> </a:t>
            </a:r>
            <a:r>
              <a:rPr lang="ru-RU" sz="2400" dirty="0" err="1"/>
              <a:t>дисципліни</a:t>
            </a:r>
            <a:r>
              <a:rPr lang="ru-RU" sz="2400" dirty="0"/>
              <a:t> </a:t>
            </a:r>
            <a:r>
              <a:rPr lang="ru-RU" sz="2400" dirty="0" err="1"/>
              <a:t>залежно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кількості</a:t>
            </a:r>
            <a:r>
              <a:rPr lang="ru-RU" sz="2400" dirty="0"/>
              <a:t> </a:t>
            </a:r>
            <a:r>
              <a:rPr lang="ru-RU" sz="2400" dirty="0" err="1"/>
              <a:t>прослуханих</a:t>
            </a:r>
            <a:r>
              <a:rPr lang="ru-RU" sz="2400" dirty="0"/>
              <a:t> годин (</a:t>
            </a:r>
            <a:r>
              <a:rPr lang="ru-RU" sz="2400" dirty="0" err="1"/>
              <a:t>здобутих</a:t>
            </a:r>
            <a:r>
              <a:rPr lang="ru-RU" sz="2400" dirty="0"/>
              <a:t> </a:t>
            </a:r>
            <a:r>
              <a:rPr lang="ru-RU" sz="2400" dirty="0" err="1"/>
              <a:t>кредитів</a:t>
            </a:r>
            <a:r>
              <a:rPr lang="ru-RU" sz="2400" dirty="0"/>
              <a:t>) </a:t>
            </a:r>
            <a:r>
              <a:rPr lang="ru-RU" sz="2400" dirty="0" err="1"/>
              <a:t>здобувачу</a:t>
            </a:r>
            <a:r>
              <a:rPr lang="ru-RU" sz="2400" dirty="0"/>
              <a:t> </a:t>
            </a:r>
            <a:r>
              <a:rPr lang="ru-RU" sz="2400" dirty="0" err="1"/>
              <a:t>може</a:t>
            </a:r>
            <a:r>
              <a:rPr lang="ru-RU" sz="2400" dirty="0"/>
              <a:t> бути </a:t>
            </a:r>
            <a:r>
              <a:rPr lang="ru-RU" sz="2400" dirty="0" err="1"/>
              <a:t>нараховано</a:t>
            </a:r>
            <a:r>
              <a:rPr lang="ru-RU" sz="2400" dirty="0"/>
              <a:t> </a:t>
            </a:r>
            <a:r>
              <a:rPr lang="ru-RU" sz="2400" dirty="0" err="1"/>
              <a:t>певну</a:t>
            </a:r>
            <a:r>
              <a:rPr lang="ru-RU" sz="2400" dirty="0"/>
              <a:t> </a:t>
            </a:r>
            <a:r>
              <a:rPr lang="ru-RU" sz="2400" dirty="0" err="1"/>
              <a:t>кількість</a:t>
            </a:r>
            <a:r>
              <a:rPr lang="ru-RU" sz="2400" dirty="0"/>
              <a:t> </a:t>
            </a:r>
            <a:r>
              <a:rPr lang="ru-RU" sz="2400" dirty="0" err="1"/>
              <a:t>балів</a:t>
            </a:r>
            <a:r>
              <a:rPr lang="ru-RU" sz="2400" dirty="0" smtClean="0"/>
              <a:t>. </a:t>
            </a:r>
            <a:r>
              <a:rPr lang="ru-RU" sz="2400" dirty="0" err="1"/>
              <a:t>Дотичність</a:t>
            </a:r>
            <a:r>
              <a:rPr lang="ru-RU" sz="2400" dirty="0"/>
              <a:t> тематики, </a:t>
            </a:r>
            <a:r>
              <a:rPr lang="ru-RU" sz="2400" dirty="0" err="1"/>
              <a:t>відповідність</a:t>
            </a:r>
            <a:r>
              <a:rPr lang="ru-RU" sz="2400" dirty="0"/>
              <a:t> </a:t>
            </a:r>
            <a:r>
              <a:rPr lang="ru-RU" sz="2400" dirty="0" err="1"/>
              <a:t>досягнутих</a:t>
            </a:r>
            <a:r>
              <a:rPr lang="ru-RU" sz="2400" dirty="0"/>
              <a:t> </a:t>
            </a:r>
            <a:r>
              <a:rPr lang="ru-RU" sz="2400" dirty="0" err="1"/>
              <a:t>результатів</a:t>
            </a:r>
            <a:r>
              <a:rPr lang="ru-RU" sz="2400" dirty="0"/>
              <a:t> </a:t>
            </a:r>
            <a:r>
              <a:rPr lang="ru-RU" sz="2400" dirty="0" err="1"/>
              <a:t>навчання</a:t>
            </a:r>
            <a:r>
              <a:rPr lang="ru-RU" sz="2400" dirty="0"/>
              <a:t> та </a:t>
            </a:r>
            <a:r>
              <a:rPr lang="ru-RU" sz="2400" dirty="0" err="1"/>
              <a:t>кількість</a:t>
            </a:r>
            <a:r>
              <a:rPr lang="ru-RU" sz="2400" dirty="0"/>
              <a:t> </a:t>
            </a:r>
            <a:r>
              <a:rPr lang="ru-RU" sz="2400" dirty="0" err="1"/>
              <a:t>балів</a:t>
            </a:r>
            <a:r>
              <a:rPr lang="ru-RU" sz="2400" dirty="0"/>
              <a:t> </a:t>
            </a:r>
            <a:r>
              <a:rPr lang="ru-RU" sz="2400" dirty="0" err="1"/>
              <a:t>визначається</a:t>
            </a:r>
            <a:r>
              <a:rPr lang="ru-RU" sz="2400" dirty="0"/>
              <a:t> </a:t>
            </a:r>
            <a:r>
              <a:rPr lang="ru-RU" sz="2400" dirty="0" err="1"/>
              <a:t>викладачем</a:t>
            </a:r>
            <a:r>
              <a:rPr lang="ru-RU" sz="2400" dirty="0"/>
              <a:t>. </a:t>
            </a:r>
            <a:r>
              <a:rPr lang="ru-RU" sz="2400" dirty="0" err="1"/>
              <a:t>Документи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підтверджують</a:t>
            </a:r>
            <a:r>
              <a:rPr lang="ru-RU" sz="2400" dirty="0"/>
              <a:t> участь </a:t>
            </a:r>
            <a:r>
              <a:rPr lang="ru-RU" sz="2400" dirty="0" err="1"/>
              <a:t>здобувача</a:t>
            </a:r>
            <a:r>
              <a:rPr lang="ru-RU" sz="2400" dirty="0"/>
              <a:t> у </a:t>
            </a:r>
            <a:r>
              <a:rPr lang="ru-RU" sz="2400" dirty="0" err="1"/>
              <a:t>відповідних</a:t>
            </a:r>
            <a:r>
              <a:rPr lang="ru-RU" sz="2400" dirty="0"/>
              <a:t> заходах, </a:t>
            </a:r>
            <a:r>
              <a:rPr lang="ru-RU" sz="2400" dirty="0" err="1"/>
              <a:t>мають</a:t>
            </a:r>
            <a:r>
              <a:rPr lang="ru-RU" sz="2400" dirty="0"/>
              <a:t> бути </a:t>
            </a:r>
            <a:r>
              <a:rPr lang="ru-RU" sz="2400" dirty="0" err="1"/>
              <a:t>подані</a:t>
            </a:r>
            <a:r>
              <a:rPr lang="ru-RU" sz="2400" dirty="0"/>
              <a:t> </a:t>
            </a:r>
            <a:r>
              <a:rPr lang="ru-RU" sz="2400" dirty="0" err="1"/>
              <a:t>викладачу</a:t>
            </a:r>
            <a:r>
              <a:rPr lang="ru-RU" sz="2400" dirty="0"/>
              <a:t> до початку </a:t>
            </a:r>
            <a:r>
              <a:rPr lang="ru-RU" sz="2400" dirty="0" err="1"/>
              <a:t>сесії</a:t>
            </a:r>
            <a:r>
              <a:rPr lang="ru-RU" sz="2400" dirty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5440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Ион (конференц-зал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Ион (конференц-зал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33</TotalTime>
  <Words>597</Words>
  <Application>Microsoft Office PowerPoint</Application>
  <PresentationFormat>Произвольный</PresentationFormat>
  <Paragraphs>28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Ион (конференц-зал)</vt:lpstr>
      <vt:lpstr>Розвиток пізнавальної активності</vt:lpstr>
      <vt:lpstr>МЕТА КУРСУ </vt:lpstr>
      <vt:lpstr> Зміст навчальної дисципліни</vt:lpstr>
      <vt:lpstr> Зміст навчальної дисципліни</vt:lpstr>
      <vt:lpstr> Зміст навчальної дисципліни</vt:lpstr>
      <vt:lpstr> Зміст навчальної дисципліни</vt:lpstr>
      <vt:lpstr> Зміст навчальної дисципліни</vt:lpstr>
      <vt:lpstr>Політика академічної доброчесності</vt:lpstr>
      <vt:lpstr>Визнання результатів неформальної/інформальної освіти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Педагогіка та психологія вищої школи</dc:title>
  <dc:creator>Home-PC</dc:creator>
  <cp:lastModifiedBy>User</cp:lastModifiedBy>
  <cp:revision>8</cp:revision>
  <dcterms:created xsi:type="dcterms:W3CDTF">2020-08-26T11:19:41Z</dcterms:created>
  <dcterms:modified xsi:type="dcterms:W3CDTF">2025-10-11T18:43:00Z</dcterms:modified>
</cp:coreProperties>
</file>