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4630400" cy="8229600"/>
  <p:notesSz cx="8229600" cy="14630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Open Sans" panose="020B0604020202020204" charset="0"/>
      <p:regular r:id="rId1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0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1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0077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Меліорація та рекультивація: мета, завдання та актуальність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55866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Сучасне управління земельними ресурсами потребує комплексного підходу до відновлення та поліпшення продуктивності ґрунтів. Меліорація та рекультивація є ключовими науковими напрямками для забезпечення сталого розвитку аграрного сектору України.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2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9606" y="453390"/>
            <a:ext cx="7824787" cy="1030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Що таке меліорація і рекультивація?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59606" y="1731288"/>
            <a:ext cx="7824787" cy="2234922"/>
          </a:xfrm>
          <a:prstGeom prst="roundRect">
            <a:avLst>
              <a:gd name="adj" fmla="val 309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32128" y="1903809"/>
            <a:ext cx="206121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Меліорація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2128" y="2260283"/>
            <a:ext cx="7479744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Наука і система технічних заходів для кардинального поліпшення ґрунтових і водних умов з метою підвищення продуктивності сільськогосподарських земель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832128" y="2886908"/>
            <a:ext cx="7479744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Зрошення засушливих територій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832128" y="3208377"/>
            <a:ext cx="7479744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Осушення заболочених ділянок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832128" y="3529846"/>
            <a:ext cx="7479744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Хімічне покращення ґрунтів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659606" y="4131112"/>
            <a:ext cx="7824787" cy="2234922"/>
          </a:xfrm>
          <a:prstGeom prst="roundRect">
            <a:avLst>
              <a:gd name="adj" fmla="val 309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32128" y="4303633"/>
            <a:ext cx="206121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Рекультивація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32128" y="4660106"/>
            <a:ext cx="7479744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Штучне відновлення родючості ґрунтів і рослинного покриву на землях, порушених внаслідок техногенної діяльності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832128" y="5286732"/>
            <a:ext cx="7479744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Відновлення після видобутку корисних копалин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832128" y="5608201"/>
            <a:ext cx="7479744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Рекультивація звалищ і полігонів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832128" y="5929670"/>
            <a:ext cx="7479744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Біологічне відновлення екосистем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659606" y="6551533"/>
            <a:ext cx="7824787" cy="1228368"/>
          </a:xfrm>
          <a:prstGeom prst="roundRect">
            <a:avLst>
              <a:gd name="adj" fmla="val 5638"/>
            </a:avLst>
          </a:prstGeom>
          <a:solidFill>
            <a:srgbClr val="FFC4B3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08" y="6803827"/>
            <a:ext cx="206097" cy="164902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195507" y="6757630"/>
            <a:ext cx="7123986" cy="791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Важливий факт:</a:t>
            </a:r>
            <a:r>
              <a:rPr lang="en-US" sz="12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Україні понад 2/3 території мають несприятливий водний режим, що робить меліоративні заходи життєво необхідними для ефективного землеробства та продовольчої безпеки країни.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539" y="344091"/>
            <a:ext cx="6860738" cy="391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Актуальність меліорації та рекультивації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500539" y="1047988"/>
            <a:ext cx="2927866" cy="234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Ключові виклики сьогодення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00539" y="1407795"/>
            <a:ext cx="8055412" cy="400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Інтенсивний антропогенний вплив на навколишнє середовище створює критичну потребу у відновленні земельних ресурсів. Гірничодобувна промисловість залишає після себе величезні площі порушених земель, позбавлених родючого шару ґрунту.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500539" y="1920716"/>
            <a:ext cx="8055412" cy="400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Відновлення цих територій стає ключовою умовою для збереження природних ресурсів і забезпечення довгострокової продовольчої безпеки України. Без систематичних заходів з рекультивації ці землі залишаються непродуктивними десятиліттями.</a:t>
            </a:r>
            <a:endParaRPr lang="en-US" sz="9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47" y="1063585"/>
            <a:ext cx="5268516" cy="5268516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00539" y="6676047"/>
            <a:ext cx="13629323" cy="23217"/>
          </a:xfrm>
          <a:prstGeom prst="rect">
            <a:avLst/>
          </a:prstGeom>
          <a:solidFill>
            <a:srgbClr val="403C4E">
              <a:alpha val="5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500539" y="6886813"/>
            <a:ext cx="2165866" cy="234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Критична статистика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500539" y="7371636"/>
            <a:ext cx="4438888" cy="412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2.6M</a:t>
            </a:r>
            <a:endParaRPr lang="en-US" sz="3250" dirty="0"/>
          </a:p>
        </p:txBody>
      </p:sp>
      <p:sp>
        <p:nvSpPr>
          <p:cNvPr id="10" name="Text 7"/>
          <p:cNvSpPr/>
          <p:nvPr/>
        </p:nvSpPr>
        <p:spPr>
          <a:xfrm>
            <a:off x="1934289" y="7940873"/>
            <a:ext cx="1571268" cy="195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Гектарів зрошення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500539" y="8211383"/>
            <a:ext cx="4438888" cy="200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Площа зрошуваних земель в Україні у минулому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5095756" y="7371636"/>
            <a:ext cx="4438888" cy="412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0.5M</a:t>
            </a:r>
            <a:endParaRPr lang="en-US" sz="3250" dirty="0"/>
          </a:p>
        </p:txBody>
      </p:sp>
      <p:sp>
        <p:nvSpPr>
          <p:cNvPr id="13" name="Text 10"/>
          <p:cNvSpPr/>
          <p:nvPr/>
        </p:nvSpPr>
        <p:spPr>
          <a:xfrm>
            <a:off x="6532959" y="7940873"/>
            <a:ext cx="1564362" cy="195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Гектарів сьогодні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5095756" y="8211383"/>
            <a:ext cx="4438888" cy="200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Поточна площа зрошуваних земель - критичне скорочення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9690973" y="7371636"/>
            <a:ext cx="4438888" cy="412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67%</a:t>
            </a:r>
            <a:endParaRPr lang="en-US" sz="3250" dirty="0"/>
          </a:p>
        </p:txBody>
      </p:sp>
      <p:sp>
        <p:nvSpPr>
          <p:cNvPr id="16" name="Text 13"/>
          <p:cNvSpPr/>
          <p:nvPr/>
        </p:nvSpPr>
        <p:spPr>
          <a:xfrm>
            <a:off x="10916483" y="7940873"/>
            <a:ext cx="1987748" cy="195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Території з проблемами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9690973" y="8211383"/>
            <a:ext cx="4438888" cy="200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Частка земель з несприятливим водним режимом</a:t>
            </a:r>
            <a:endParaRPr lang="en-US" sz="950" dirty="0"/>
          </a:p>
        </p:txBody>
      </p:sp>
      <p:sp>
        <p:nvSpPr>
          <p:cNvPr id="18" name="Text 15"/>
          <p:cNvSpPr/>
          <p:nvPr/>
        </p:nvSpPr>
        <p:spPr>
          <a:xfrm>
            <a:off x="500539" y="8552259"/>
            <a:ext cx="13629323" cy="200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Екологічний аспект меліорації надзвичайно важливий: правильно спроектовані меліоративні системи ефективно запобігають водній і вітровій ерозії, засоленню ґрунтів, їх деградації та опустелюванню територій.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70999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Мета та завдання вивчення меліорації і рекультивації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6835" y="781407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Розробка науково обґрунтованих і економічно ефективних методів відновлення та поліпшення земельних ресурсів для забезпечення сталого сільського господарства та екологічної безпеки регіонів.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396835" y="1051560"/>
            <a:ext cx="99179" cy="123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lang="en-US" sz="750" dirty="0"/>
          </a:p>
        </p:txBody>
      </p:sp>
      <p:sp>
        <p:nvSpPr>
          <p:cNvPr id="5" name="Shape 3"/>
          <p:cNvSpPr/>
          <p:nvPr/>
        </p:nvSpPr>
        <p:spPr>
          <a:xfrm>
            <a:off x="396835" y="1204793"/>
            <a:ext cx="6868716" cy="1524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6" name="Text 4"/>
          <p:cNvSpPr/>
          <p:nvPr/>
        </p:nvSpPr>
        <p:spPr>
          <a:xfrm>
            <a:off x="396835" y="1284803"/>
            <a:ext cx="218396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Дослідження ґрунтових процесів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396835" y="1499354"/>
            <a:ext cx="686871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Поглиблене вивчення фізико-хімічних і біологічних процесів у ґрунтах під впливом різних меліоративних заходів для оптимізації технологій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7364730" y="1051560"/>
            <a:ext cx="99179" cy="123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7364730" y="1204793"/>
            <a:ext cx="6868835" cy="1524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0" name="Text 8"/>
          <p:cNvSpPr/>
          <p:nvPr/>
        </p:nvSpPr>
        <p:spPr>
          <a:xfrm>
            <a:off x="7364730" y="1284803"/>
            <a:ext cx="198727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Розробка сучасних технологій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7364730" y="1499354"/>
            <a:ext cx="6868835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інноваційних методів зрошення, осушення, хімічного покращення ґрунтів та біологічної рекультивації з використанням новітніх досягнень науки</a:t>
            </a:r>
            <a:endParaRPr lang="en-US" sz="750" dirty="0"/>
          </a:p>
        </p:txBody>
      </p:sp>
      <p:sp>
        <p:nvSpPr>
          <p:cNvPr id="12" name="Text 10"/>
          <p:cNvSpPr/>
          <p:nvPr/>
        </p:nvSpPr>
        <p:spPr>
          <a:xfrm>
            <a:off x="396835" y="1990130"/>
            <a:ext cx="99179" cy="123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lang="en-US" sz="750" dirty="0"/>
          </a:p>
        </p:txBody>
      </p:sp>
      <p:sp>
        <p:nvSpPr>
          <p:cNvPr id="13" name="Shape 11"/>
          <p:cNvSpPr/>
          <p:nvPr/>
        </p:nvSpPr>
        <p:spPr>
          <a:xfrm>
            <a:off x="396835" y="2143363"/>
            <a:ext cx="6868716" cy="1524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4" name="Text 12"/>
          <p:cNvSpPr/>
          <p:nvPr/>
        </p:nvSpPr>
        <p:spPr>
          <a:xfrm>
            <a:off x="396835" y="2223373"/>
            <a:ext cx="2376487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Моніторинг та оцінка ефективності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396835" y="2437924"/>
            <a:ext cx="686871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Систематичний контроль стану ґрунтів, водних ресурсів та оцінка економічної і екологічної ефективності рекультиваційних робіт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7364730" y="1990130"/>
            <a:ext cx="99179" cy="123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04</a:t>
            </a:r>
            <a:endParaRPr lang="en-US" sz="750" dirty="0"/>
          </a:p>
        </p:txBody>
      </p:sp>
      <p:sp>
        <p:nvSpPr>
          <p:cNvPr id="17" name="Shape 15"/>
          <p:cNvSpPr/>
          <p:nvPr/>
        </p:nvSpPr>
        <p:spPr>
          <a:xfrm>
            <a:off x="7364730" y="2143363"/>
            <a:ext cx="6868835" cy="1524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8" name="Text 16"/>
          <p:cNvSpPr/>
          <p:nvPr/>
        </p:nvSpPr>
        <p:spPr>
          <a:xfrm>
            <a:off x="7364730" y="2223373"/>
            <a:ext cx="2475667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Впровадження точного землеробства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7364730" y="2437924"/>
            <a:ext cx="6868835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Інтеграція систем точного землеробства з меліоративними технологіями для максимальної продуктивності при мінімальному екологічному впливі</a:t>
            </a:r>
            <a:endParaRPr lang="en-US" sz="750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3052643"/>
            <a:ext cx="6351151" cy="6351151"/>
          </a:xfrm>
          <a:prstGeom prst="rect">
            <a:avLst/>
          </a:prstGeom>
        </p:spPr>
      </p:pic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788" y="3052643"/>
            <a:ext cx="6351151" cy="63511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6987" y="468154"/>
            <a:ext cx="13293566" cy="51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Чому меліорація і рекультивація — це інвестиція у майбутнє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2695218" y="1841540"/>
            <a:ext cx="2289572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Продовольча безпека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656987" y="2196703"/>
            <a:ext cx="4327803" cy="788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Відновлення порушених земель забезпечує стабільну основу для виробництва продуктів харчування</a:t>
            </a:r>
            <a:endParaRPr lang="en-US" sz="1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90" y="1309926"/>
            <a:ext cx="4660702" cy="466070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76" y="2790408"/>
            <a:ext cx="230981" cy="2887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45491" y="1564124"/>
            <a:ext cx="2594967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Екологічна стабільність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9645491" y="1919288"/>
            <a:ext cx="4327922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Меліоративні системи підтримують природний баланс екосистем та біорізноманіття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90" y="1309926"/>
            <a:ext cx="4660702" cy="466070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0410" y="2354520"/>
            <a:ext cx="230981" cy="28872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73985" y="3199805"/>
            <a:ext cx="2535317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Технологічний прогрес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9973985" y="3554968"/>
            <a:ext cx="3999428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Сучасні наукові підходи дозволяють ефективно відновлювати родючість ґрунтів</a:t>
            </a:r>
            <a:endParaRPr lang="en-US" sz="12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790" y="1309926"/>
            <a:ext cx="4660702" cy="466070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681" y="3495854"/>
            <a:ext cx="230981" cy="28872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645491" y="4835485"/>
            <a:ext cx="2516505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Економічний розвиток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9645491" y="5190649"/>
            <a:ext cx="4327922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Меліорація створює базу для сталого зростання аграрного сектору економіки</a:t>
            </a:r>
            <a:endParaRPr lang="en-US" sz="12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790" y="1309926"/>
            <a:ext cx="4660702" cy="4660702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0410" y="4637187"/>
            <a:ext cx="230981" cy="28872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247067" y="4426506"/>
            <a:ext cx="2737723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Стратегічна перспектива</a:t>
            </a:r>
            <a:endParaRPr lang="en-US" sz="1600" dirty="0"/>
          </a:p>
        </p:txBody>
      </p:sp>
      <p:sp>
        <p:nvSpPr>
          <p:cNvPr id="20" name="Text 10"/>
          <p:cNvSpPr/>
          <p:nvPr/>
        </p:nvSpPr>
        <p:spPr>
          <a:xfrm>
            <a:off x="656987" y="4781669"/>
            <a:ext cx="4327803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Меліоративні системи є основою довгострокового розвитку країни</a:t>
            </a:r>
            <a:endParaRPr lang="en-US" sz="12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4790" y="1309926"/>
            <a:ext cx="4660702" cy="4660702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8576" y="4201299"/>
            <a:ext cx="230981" cy="288727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903327" y="6340197"/>
            <a:ext cx="13070086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Меліорація та рекультивація — це не просто агротехнічні процеси, а стратегічні напрямки сталого розвитку, що забезпечують гармонійне поєднання економічних потреб із збереженням природних ресурсів для майбутніх поколінь.</a:t>
            </a:r>
            <a:endParaRPr lang="en-US" sz="1250" dirty="0"/>
          </a:p>
        </p:txBody>
      </p:sp>
      <p:sp>
        <p:nvSpPr>
          <p:cNvPr id="24" name="Shape 12"/>
          <p:cNvSpPr/>
          <p:nvPr/>
        </p:nvSpPr>
        <p:spPr>
          <a:xfrm>
            <a:off x="656987" y="6155412"/>
            <a:ext cx="22860" cy="89535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25" name="Text 13"/>
          <p:cNvSpPr/>
          <p:nvPr/>
        </p:nvSpPr>
        <p:spPr>
          <a:xfrm>
            <a:off x="656987" y="7235547"/>
            <a:ext cx="13316426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Підтримка і розвиток меліоративних систем як наукової, так і практичної складової аграрної політики України є критично важливою для забезпечення продовольчої незалежності та екологічної безпеки нашої держави.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</Words>
  <Application>Microsoft Office PowerPoint</Application>
  <PresentationFormat>Произвольный</PresentationFormat>
  <Paragraphs>61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Calibri</vt:lpstr>
      <vt:lpstr>Arial</vt:lpstr>
      <vt:lpstr>Merriweather Light</vt:lpstr>
      <vt:lpstr>Open Sans</vt:lpstr>
      <vt:lpstr>Merriweather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NATALIA</dc:creator>
  <cp:lastModifiedBy>NATALIA</cp:lastModifiedBy>
  <cp:revision>2</cp:revision>
  <dcterms:created xsi:type="dcterms:W3CDTF">2025-09-30T09:53:05Z</dcterms:created>
  <dcterms:modified xsi:type="dcterms:W3CDTF">2025-09-30T09:54:01Z</dcterms:modified>
</cp:coreProperties>
</file>