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55" r:id="rId3"/>
    <p:sldId id="361" r:id="rId4"/>
    <p:sldId id="370" r:id="rId5"/>
    <p:sldId id="357" r:id="rId6"/>
    <p:sldId id="362" r:id="rId7"/>
    <p:sldId id="371" r:id="rId8"/>
    <p:sldId id="368" r:id="rId9"/>
    <p:sldId id="369" r:id="rId10"/>
    <p:sldId id="372" r:id="rId11"/>
    <p:sldId id="321" r:id="rId12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nn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3C2E4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82" autoAdjust="0"/>
    <p:restoredTop sz="94624" autoAdjust="0"/>
  </p:normalViewPr>
  <p:slideViewPr>
    <p:cSldViewPr>
      <p:cViewPr varScale="1">
        <p:scale>
          <a:sx n="81" d="100"/>
          <a:sy n="81" d="100"/>
        </p:scale>
        <p:origin x="-715" y="-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99510E9-440A-4D39-992B-F533FCDF695E}" type="datetimeFigureOut">
              <a:rPr lang="uk-UA"/>
              <a:pPr>
                <a:defRPr/>
              </a:pPr>
              <a:t>18.10.2021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B56BE3EB-B43F-45F9-AC99-517BF61573CF}" type="slidenum">
              <a:rPr lang="uk-UA" altLang="uk-UA"/>
              <a:pPr/>
              <a:t>‹#›</a:t>
            </a:fld>
            <a:endParaRPr lang="uk-UA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BE3EB-B43F-45F9-AC99-517BF61573CF}" type="slidenum">
              <a:rPr lang="uk-UA" altLang="uk-UA" smtClean="0"/>
              <a:pPr/>
              <a:t>4</a:t>
            </a:fld>
            <a:endParaRPr lang="uk-UA" alt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CF915-64BE-479C-BF59-4996C1473477}" type="datetimeFigureOut">
              <a:rPr lang="ru-RU"/>
              <a:pPr>
                <a:defRPr/>
              </a:pPr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B678F-2F64-48E1-B5B9-FC4CF6CC658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E3415-C268-4B77-BBC9-A666FC615E17}" type="datetimeFigureOut">
              <a:rPr lang="ru-RU"/>
              <a:pPr>
                <a:defRPr/>
              </a:pPr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6B399-8CCB-4BD3-B5B4-587A94A0933C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62D25-08C5-4E3D-95E7-A903FA933C37}" type="datetimeFigureOut">
              <a:rPr lang="ru-RU"/>
              <a:pPr>
                <a:defRPr/>
              </a:pPr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EE6A20-FD62-422E-85E3-183D0DCDB3B1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6A702-3D32-4566-8106-CA9BF6C3C24F}" type="datetimeFigureOut">
              <a:rPr lang="ru-RU"/>
              <a:pPr>
                <a:defRPr/>
              </a:pPr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1CB6D-586A-48D1-BE57-A371A8AE3F7C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AC94D-DE52-45BA-A8EA-19B23E463430}" type="datetimeFigureOut">
              <a:rPr lang="ru-RU"/>
              <a:pPr>
                <a:defRPr/>
              </a:pPr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98DAF-1B89-4D3F-8CDB-6A1FAFEBE7E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44562-EA22-4ECD-B5CB-98A7CB145D49}" type="datetimeFigureOut">
              <a:rPr lang="ru-RU"/>
              <a:pPr>
                <a:defRPr/>
              </a:pPr>
              <a:t>18.10.2021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D6CCF-E82A-41EB-8304-108AC2D3F740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98FBC-B552-402B-9E28-3B8DECF3E468}" type="datetimeFigureOut">
              <a:rPr lang="ru-RU"/>
              <a:pPr>
                <a:defRPr/>
              </a:pPr>
              <a:t>18.10.2021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F4753-3C2B-43AA-ABEF-FE9121C3B6CA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7AC4D-C091-4599-9868-36861D3F667E}" type="datetimeFigureOut">
              <a:rPr lang="ru-RU"/>
              <a:pPr>
                <a:defRPr/>
              </a:pPr>
              <a:t>18.10.2021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8D4AD-7F29-4FD4-BFDC-45A387ECEC0E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0AD15-254A-48AF-B894-6CDFCC2A8C2E}" type="datetimeFigureOut">
              <a:rPr lang="ru-RU"/>
              <a:pPr>
                <a:defRPr/>
              </a:pPr>
              <a:t>18.10.2021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53CA3-4721-407F-B821-7665DB4CD287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BCEE8-DB58-4BA6-B5FA-EEBED7F82F63}" type="datetimeFigureOut">
              <a:rPr lang="ru-RU"/>
              <a:pPr>
                <a:defRPr/>
              </a:pPr>
              <a:t>18.10.2021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83CC5-FF44-4E32-9C41-42616AF1F363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E6922-37CB-477B-A946-87CC24234384}" type="datetimeFigureOut">
              <a:rPr lang="ru-RU"/>
              <a:pPr>
                <a:defRPr/>
              </a:pPr>
              <a:t>18.10.2021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27107-F32A-46D9-8347-A2D1645166F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2ECBE7-75E0-410A-8AB8-36B7CE4D508A}" type="datetimeFigureOut">
              <a:rPr lang="ru-RU"/>
              <a:pPr>
                <a:defRPr/>
              </a:pPr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01A1288E-79EC-433F-927F-6A6CB80EFC86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619700" y="-6072254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216" y="2428868"/>
            <a:ext cx="9423358" cy="2301976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Радикальна </a:t>
            </a:r>
            <a:r>
              <a:rPr lang="uk-UA" b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постмодерніська</a:t>
            </a:r>
            <a:r>
              <a:rPr lang="uk-UA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соціальна теорія </a:t>
            </a:r>
            <a:br>
              <a:rPr lang="uk-UA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Жана </a:t>
            </a:r>
            <a:r>
              <a:rPr lang="uk-UA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Бодрійяра</a:t>
            </a:r>
            <a:r>
              <a:rPr lang="uk-UA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</a:b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3076" name="Прямокутник 7"/>
          <p:cNvSpPr>
            <a:spLocks noChangeArrowheads="1"/>
          </p:cNvSpPr>
          <p:nvPr/>
        </p:nvSpPr>
        <p:spPr bwMode="auto">
          <a:xfrm>
            <a:off x="3595670" y="4857760"/>
            <a:ext cx="8215312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uk-UA" altLang="uk-UA" b="1" dirty="0">
                <a:latin typeface="George" pitchFamily="50" charset="0"/>
                <a:cs typeface="Times New Roman" pitchFamily="18" charset="0"/>
              </a:rPr>
              <a:t>Заняття підготовлене</a:t>
            </a:r>
          </a:p>
          <a:p>
            <a:pPr algn="r" eaLnBrk="1" hangingPunct="1"/>
            <a:r>
              <a:rPr lang="uk-UA" altLang="uk-UA" dirty="0">
                <a:latin typeface="George" pitchFamily="50" charset="0"/>
                <a:cs typeface="Times New Roman" pitchFamily="18" charset="0"/>
              </a:rPr>
              <a:t>кандидатом </a:t>
            </a:r>
            <a:r>
              <a:rPr lang="uk-UA" altLang="uk-UA" dirty="0" smtClean="0">
                <a:latin typeface="George" pitchFamily="50" charset="0"/>
                <a:cs typeface="Times New Roman" pitchFamily="18" charset="0"/>
              </a:rPr>
              <a:t>соціологічних наук</a:t>
            </a:r>
            <a:r>
              <a:rPr lang="uk-UA" altLang="uk-UA" dirty="0">
                <a:latin typeface="George" pitchFamily="50" charset="0"/>
                <a:cs typeface="Times New Roman" pitchFamily="18" charset="0"/>
              </a:rPr>
              <a:t>, </a:t>
            </a:r>
            <a:r>
              <a:rPr lang="uk-UA" altLang="uk-UA" dirty="0" smtClean="0">
                <a:latin typeface="George" pitchFamily="50" charset="0"/>
                <a:cs typeface="Times New Roman" pitchFamily="18" charset="0"/>
              </a:rPr>
              <a:t> доцентом кафедри соціології ЗНУ, </a:t>
            </a:r>
            <a:r>
              <a:rPr lang="uk-UA" altLang="uk-UA" dirty="0">
                <a:latin typeface="George" pitchFamily="50" charset="0"/>
                <a:cs typeface="Times New Roman" pitchFamily="18" charset="0"/>
              </a:rPr>
              <a:t>членом </a:t>
            </a:r>
            <a:r>
              <a:rPr lang="uk-UA" altLang="uk-UA" dirty="0" smtClean="0">
                <a:latin typeface="George" pitchFamily="50" charset="0"/>
                <a:cs typeface="Times New Roman" pitchFamily="18" charset="0"/>
              </a:rPr>
              <a:t>Соціологічної асоціації України</a:t>
            </a:r>
            <a:endParaRPr lang="uk-UA" altLang="uk-UA" dirty="0">
              <a:latin typeface="George" pitchFamily="50" charset="0"/>
              <a:cs typeface="Times New Roman" pitchFamily="18" charset="0"/>
            </a:endParaRPr>
          </a:p>
          <a:p>
            <a:pPr algn="r" eaLnBrk="1" hangingPunct="1">
              <a:lnSpc>
                <a:spcPct val="150000"/>
              </a:lnSpc>
            </a:pPr>
            <a:r>
              <a:rPr lang="uk-UA" altLang="uk-UA" b="1" dirty="0" smtClean="0">
                <a:latin typeface="George" pitchFamily="50" charset="0"/>
                <a:cs typeface="Times New Roman" pitchFamily="18" charset="0"/>
              </a:rPr>
              <a:t>КУЛИК МАРІЯ АНАТОЛІЇВНА</a:t>
            </a:r>
            <a:endParaRPr lang="uk-UA" altLang="uk-UA" b="1" dirty="0">
              <a:latin typeface="George" pitchFamily="50" charset="0"/>
              <a:cs typeface="Times New Roman" pitchFamily="18" charset="0"/>
            </a:endParaRPr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47734" y="-357214"/>
            <a:ext cx="591185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7167570" y="1285860"/>
            <a:ext cx="392909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ea typeface="+mj-ea"/>
                <a:cs typeface="Times New Roman" pitchFamily="18" charset="0"/>
              </a:rPr>
              <a:t>Соціологія </a:t>
            </a:r>
            <a: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ea typeface="+mj-ea"/>
                <a:cs typeface="Times New Roman" pitchFamily="18" charset="0"/>
              </a:rPr>
              <a:t>масових комунікацій</a:t>
            </a:r>
            <a:endParaRPr lang="uk-UA" sz="28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/>
              <a:uLnTx/>
              <a:uFillTx/>
              <a:latin typeface="George" panose="02000500000000000000" pitchFamily="50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 descr="blob:https://xn--80affa3aj0al.xn--80asehdb/12644aa9-0c47-4a88-afba-bc1a033bbb6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628" name="AutoShape 4" descr="blob:https://xn--80affa3aj0al.xn--80asehdb/12644aa9-0c47-4a88-afba-bc1a033bbb6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22" name="Picture 2" descr="net capturing brain - se connaître photos et images de collec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24694" y="428604"/>
            <a:ext cx="4724400" cy="5829301"/>
          </a:xfrm>
          <a:prstGeom prst="rect">
            <a:avLst/>
          </a:prstGeom>
          <a:noFill/>
        </p:spPr>
      </p:pic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809588" y="1428736"/>
            <a:ext cx="5214974" cy="421484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Поміркуйте: </a:t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1. Чи можемо ми обійти симуляцію та </a:t>
            </a:r>
            <a:r>
              <a:rPr lang="uk-UA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симулякри</a:t>
            </a: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?</a:t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2. Як ми можемо це зробити?</a:t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3. Яким чином не потрапити під вплив реклами ?</a:t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17" name="Content Placeholder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66910" y="285728"/>
            <a:ext cx="7858180" cy="135732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ДЯКУЮ ЗА УВАГУ!</a:t>
            </a:r>
            <a:b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</a:b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16387" name="Picture 2" descr="http://qrcoder.ru/code/?https%3A%2F%2Ftaplink.cc%2Ffsu_znu&amp;10&amp;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8888" y="1628775"/>
            <a:ext cx="31432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1624013"/>
            <a:ext cx="591185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39300" y="4538663"/>
            <a:ext cx="6159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64600" y="4562475"/>
            <a:ext cx="592138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85138" y="4549775"/>
            <a:ext cx="5969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Заголовок 1"/>
          <p:cNvSpPr txBox="1">
            <a:spLocks/>
          </p:cNvSpPr>
          <p:nvPr/>
        </p:nvSpPr>
        <p:spPr bwMode="auto">
          <a:xfrm>
            <a:off x="7434263" y="5154613"/>
            <a:ext cx="3452812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uk-UA" sz="2800" b="1">
                <a:latin typeface="George" pitchFamily="50" charset="0"/>
                <a:cs typeface="Times New Roman" pitchFamily="18" charset="0"/>
              </a:rPr>
              <a:t>@fsu_znu</a:t>
            </a:r>
            <a:endParaRPr lang="ru-RU" altLang="uk-UA" sz="2800" b="1">
              <a:latin typeface="George" pitchFamily="50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9588" y="1428736"/>
            <a:ext cx="5214974" cy="421484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1. Що на Вашу думку є символом? </a:t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2. Що таке споживання?</a:t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3. Які зміни відбулися у споживацьких практиках за останні 100 років?</a:t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10242" name="Picture 2" descr="colourful shopping bags placed in zigzag shape on white platform, elevated view - consommation photos et images de collec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4760" y="0"/>
            <a:ext cx="4500594" cy="6750892"/>
          </a:xfrm>
          <a:prstGeom prst="rect">
            <a:avLst/>
          </a:prstGeom>
          <a:noFill/>
        </p:spPr>
      </p:pic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548130" y="-4929246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6844" y="1071546"/>
            <a:ext cx="4214842" cy="107157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Жан </a:t>
            </a:r>
            <a:r>
              <a:rPr lang="uk-UA" sz="24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Бодрійяр</a:t>
            </a:r>
            <a:r>
              <a:rPr lang="uk-UA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(1929</a:t>
            </a:r>
            <a:r>
              <a:rPr lang="en-US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-</a:t>
            </a: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2007)</a:t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</a:br>
            <a:r>
              <a:rPr lang="en-US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en-US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французький соціолог радикальний </a:t>
            </a:r>
            <a:r>
              <a:rPr lang="uk-UA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посмодерніст</a:t>
            </a: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</a:b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7170" name="Picture 2" descr="Credit: Getty Images/Ulf Anders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4760" y="-37336"/>
            <a:ext cx="4667240" cy="7002572"/>
          </a:xfrm>
          <a:prstGeom prst="rect">
            <a:avLst/>
          </a:prstGeom>
          <a:noFill/>
        </p:spPr>
      </p:pic>
      <p:pic>
        <p:nvPicPr>
          <p:cNvPr id="7172" name="Picture 4" descr="https://p3.storage.canalblog.com/38/47/1080897/12410231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274" y="2357430"/>
            <a:ext cx="1495425" cy="1781176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4" name="Picture 6" descr="https://p4.storage.canalblog.com/48/60/1080897/12410231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81290" y="2357430"/>
            <a:ext cx="1419225" cy="178117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7176" name="Picture 8" descr="https://p7.storage.canalblog.com/77/97/1080897/124102459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10182" y="3000372"/>
            <a:ext cx="1314450" cy="173355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7178" name="Picture 10" descr="Общество потребления» Жан Бодрийяр: слушать аудиокнигу онлайн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09918" y="4071942"/>
            <a:ext cx="1471684" cy="2286016"/>
          </a:xfrm>
          <a:prstGeom prst="rect">
            <a:avLst/>
          </a:prstGeom>
          <a:noFill/>
        </p:spPr>
      </p:pic>
      <p:sp>
        <p:nvSpPr>
          <p:cNvPr id="7180" name="AutoShape 12" descr="Книга Симулякры и симуляции Жан Бодрийяр, язык Русский, топ книги на  Bookovka.u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82" name="AutoShape 14" descr="Симулякры и симуляции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184" name="Picture 16" descr="Книга &quot;Симулякры и симуляция&quot; Бодрийяр Жан – купить книгу ISBN  978-9-99800-032-2 с быстрой доставкой в интернет-магазине OZO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95340" y="4131204"/>
            <a:ext cx="1500198" cy="2312462"/>
          </a:xfrm>
          <a:prstGeom prst="rect">
            <a:avLst/>
          </a:prstGeom>
          <a:noFill/>
        </p:spPr>
      </p:pic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3262378" y="-5357874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381092" y="1785926"/>
            <a:ext cx="414340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2000" b="1" i="0" u="none" strike="noStrike" kern="1200" cap="none" spc="0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>“Суспільство</a:t>
            </a:r>
            <a:r>
              <a:rPr kumimoji="0" lang="uk-UA" sz="2000" b="1" i="0" u="none" strike="noStrike" kern="1200" cap="none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kumimoji="0" lang="uk-UA" sz="2000" b="1" i="0" u="none" strike="noStrike" kern="1200" cap="none" spc="0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>споживання”</a:t>
            </a:r>
            <a:r>
              <a:rPr kumimoji="0" lang="uk-UA" sz="2000" b="1" i="0" u="none" strike="noStrike" kern="1200" cap="none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> (1970):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ea typeface="+mj-ea"/>
                <a:cs typeface="Times New Roman" pitchFamily="18" charset="0"/>
              </a:rPr>
              <a:t>- Споживання предметів вже не пов'язане з їх сутністю, </a:t>
            </a:r>
            <a:r>
              <a:rPr kumimoji="0" lang="uk-UA" sz="2000" b="1" i="0" u="none" strike="noStrike" kern="1200" cap="none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> радше зі</a:t>
            </a:r>
            <a:r>
              <a:rPr kumimoji="0" lang="uk-UA" sz="2000" b="1" i="0" u="none" strike="noStrike" kern="1200" cap="none" spc="0" normalizeH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> знаками цих предметів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uk-UA" sz="2000" b="1" i="0" u="none" strike="noStrike" kern="1200" cap="none" spc="0" normalizeH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/>
              <a:uLnTx/>
              <a:uFillTx/>
              <a:latin typeface="George" panose="02000500000000000000" pitchFamily="50" charset="0"/>
              <a:ea typeface="+mj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uk-UA" sz="2000" b="1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ea typeface="+mj-ea"/>
                <a:cs typeface="Times New Roman" pitchFamily="18" charset="0"/>
              </a:rPr>
              <a:t> суспільство споживання є</a:t>
            </a: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ea typeface="+mj-ea"/>
                <a:cs typeface="Times New Roman" pitchFamily="18" charset="0"/>
              </a:rPr>
              <a:t> суспільством самообману, де немає почуттів, культури</a:t>
            </a:r>
            <a:endParaRPr lang="uk-UA" sz="2000" b="1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ea typeface="+mj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uk-UA" sz="2000" b="1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ea typeface="+mj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uk-UA" sz="2000" b="1" i="0" u="none" strike="noStrike" kern="1200" cap="none" spc="0" normalizeH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> замість користі предмету з'являється поняття </a:t>
            </a:r>
            <a:r>
              <a:rPr kumimoji="0" lang="uk-UA" sz="2000" b="1" i="0" u="none" strike="noStrike" kern="1200" cap="none" spc="0" normalizeH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>актуальност</a:t>
            </a: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ea typeface="+mj-ea"/>
                <a:cs typeface="Times New Roman" pitchFamily="18" charset="0"/>
              </a:rPr>
              <a:t>і, сучасності та </a:t>
            </a:r>
            <a:r>
              <a:rPr kumimoji="0" lang="uk-UA" sz="2000" b="1" i="0" u="none" strike="noStrike" kern="1200" cap="none" spc="0" normalizeH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>функціональності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2000" b="1" i="0" u="none" strike="noStrike" kern="1200" cap="none" spc="0" normalizeH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uk-UA" sz="2000" b="1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ea typeface="+mj-ea"/>
                <a:cs typeface="Times New Roman" pitchFamily="18" charset="0"/>
              </a:rPr>
              <a:t> кітч – як атрибут суспільства споживання</a:t>
            </a:r>
            <a:r>
              <a:rPr kumimoji="0" lang="uk-UA" sz="2000" b="1" i="0" u="none" strike="noStrike" kern="1200" cap="none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/>
            </a:r>
            <a:br>
              <a:rPr kumimoji="0" lang="uk-UA" sz="2000" b="1" i="0" u="none" strike="noStrike" kern="1200" cap="none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</a:br>
            <a:r>
              <a:rPr kumimoji="0" lang="uk-UA" sz="2000" b="1" i="0" u="none" strike="noStrike" kern="1200" cap="none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/>
            </a:r>
            <a:br>
              <a:rPr kumimoji="0" lang="uk-UA" sz="2000" b="1" i="0" u="none" strike="noStrike" kern="1200" cap="none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</a:br>
            <a:endParaRPr kumimoji="0" lang="ru-RU" sz="4400" b="1" i="0" u="none" strike="noStrike" kern="1200" cap="none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/>
              <a:uLnTx/>
              <a:uFillTx/>
              <a:latin typeface="George" panose="02000500000000000000" pitchFamily="50" charset="0"/>
              <a:ea typeface="+mj-ea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7381884" y="5143512"/>
            <a:ext cx="414340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eaLnBrk="1" fontAlgn="auto" hangingPunct="1">
              <a:spcAft>
                <a:spcPts val="0"/>
              </a:spcAft>
              <a:defRPr/>
            </a:pPr>
            <a:r>
              <a:rPr kumimoji="0" lang="uk-UA" sz="2000" b="1" i="0" u="none" strike="noStrike" kern="1200" cap="none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>“</a:t>
            </a: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Більшість французів мали дочекатися травня 1968, щоб дізнатися, що вони живуть в« суспільстві споживання ”</a:t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</a:br>
            <a:r>
              <a:rPr kumimoji="0" lang="uk-UA" sz="2000" b="1" i="0" u="none" strike="noStrike" kern="1200" cap="none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/>
            </a:r>
            <a:br>
              <a:rPr kumimoji="0" lang="uk-UA" sz="2000" b="1" i="0" u="none" strike="noStrike" kern="1200" cap="none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</a:br>
            <a:endParaRPr kumimoji="0" lang="ru-RU" sz="4400" b="1" i="0" u="none" strike="noStrike" kern="1200" cap="none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/>
              <a:uLnTx/>
              <a:uFillTx/>
              <a:latin typeface="George" panose="02000500000000000000" pitchFamily="50" charset="0"/>
              <a:ea typeface="+mj-ea"/>
              <a:cs typeface="Times New Roman" pitchFamily="18" charset="0"/>
            </a:endParaRPr>
          </a:p>
        </p:txBody>
      </p:sp>
      <p:sp>
        <p:nvSpPr>
          <p:cNvPr id="9220" name="AutoShape 4" descr="Жан Бодрийяр: Постмодерн как гиперреальность | Геополитика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10" descr="Общество потребления» Жан Бодрийяр: слушать аудиокнигу онлай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10182" y="3500438"/>
            <a:ext cx="1471684" cy="2286016"/>
          </a:xfrm>
          <a:prstGeom prst="rect">
            <a:avLst/>
          </a:prstGeom>
          <a:noFill/>
        </p:spPr>
      </p:pic>
      <p:pic>
        <p:nvPicPr>
          <p:cNvPr id="27650" name="Picture 2" descr="Жан Бодрийяр: краткая биография, цитаты. Бодрийяр как фотограф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96264" y="214290"/>
            <a:ext cx="3164805" cy="431004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19502" y="-5357874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 descr="senior woman on chaise longue, wearing hip hop accessories, portrait - kitsch photos et images de collec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150" y="1214422"/>
            <a:ext cx="3756413" cy="400052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738678" y="1142984"/>
            <a:ext cx="473867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spcAft>
                <a:spcPts val="0"/>
              </a:spcAft>
              <a:defRPr/>
            </a:pPr>
            <a:r>
              <a:rPr lang="uk-UA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Спираючись на попередні тези, поясніть, яким чином названі тези виражаються у наведеному зображенні: </a:t>
            </a:r>
          </a:p>
          <a:p>
            <a:pPr lvl="0" eaLnBrk="1" fontAlgn="auto" hangingPunct="1">
              <a:spcAft>
                <a:spcPts val="0"/>
              </a:spcAft>
              <a:defRPr/>
            </a:pPr>
            <a:r>
              <a:rPr lang="uk-UA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- </a:t>
            </a:r>
            <a:r>
              <a:rPr lang="uk-UA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Споживання предметів вже не пов'язане з їх сутністю,  радше зі знаками цих предметів</a:t>
            </a:r>
          </a:p>
          <a:p>
            <a:pPr lvl="0" eaLnBrk="1" fontAlgn="auto" hangingPunct="1">
              <a:spcAft>
                <a:spcPts val="0"/>
              </a:spcAft>
              <a:buFontTx/>
              <a:buChar char="-"/>
              <a:defRPr/>
            </a:pPr>
            <a:endParaRPr lang="uk-UA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  <a:p>
            <a:pPr lvl="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uk-UA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суспільство споживання є суспільством самообману, де немає почуттів, культури</a:t>
            </a:r>
          </a:p>
          <a:p>
            <a:pPr lvl="0" eaLnBrk="1" fontAlgn="auto" hangingPunct="1">
              <a:spcAft>
                <a:spcPts val="0"/>
              </a:spcAft>
              <a:buFontTx/>
              <a:buChar char="-"/>
              <a:defRPr/>
            </a:pPr>
            <a:endParaRPr lang="uk-UA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  <a:p>
            <a:pPr lvl="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uk-UA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замість користі предмету з'являється поняття актуальності, сучасності та функціональності</a:t>
            </a:r>
          </a:p>
          <a:p>
            <a:pPr lvl="0" eaLnBrk="1" fontAlgn="auto" hangingPunct="1">
              <a:spcAft>
                <a:spcPts val="0"/>
              </a:spcAft>
              <a:defRPr/>
            </a:pPr>
            <a:r>
              <a:rPr lang="uk-UA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</a:t>
            </a:r>
          </a:p>
          <a:p>
            <a:pPr lvl="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uk-UA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кітч – як атрибут суспільства споживання</a:t>
            </a:r>
            <a:br>
              <a:rPr lang="uk-UA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endParaRPr lang="en-GB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238216" y="1071546"/>
            <a:ext cx="4143404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uk-UA" sz="2000" b="1" i="0" u="none" strike="noStrike" kern="1200" cap="none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> Символічний обмін як альтернатива</a:t>
            </a:r>
            <a:r>
              <a:rPr kumimoji="0" lang="uk-UA" sz="2000" b="1" i="0" u="none" strike="noStrike" kern="1200" cap="none" spc="0" normalizeH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> обміну економічному (безперервні цикли отримання, віддачі та дарування)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uk-UA" sz="2000" b="1" i="0" u="none" strike="noStrike" kern="1200" cap="none" spc="0" normalizeH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/>
              <a:uLnTx/>
              <a:uFillTx/>
              <a:latin typeface="George" panose="02000500000000000000" pitchFamily="50" charset="0"/>
              <a:ea typeface="+mj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uk-UA" sz="2000" b="1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ea typeface="+mj-ea"/>
                <a:cs typeface="Times New Roman" pitchFamily="18" charset="0"/>
              </a:rPr>
              <a:t> В суспільстві править не виробництво, а ЗМІ (і відповідно знаки)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uk-UA" sz="2000" b="1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ea typeface="+mj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uk-UA" sz="2000" b="1" i="0" u="none" strike="noStrike" kern="1200" cap="none" spc="0" normalizeH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> Знаки не мають під собою жодної суті, окрім себе та інших знаків</a:t>
            </a:r>
            <a:r>
              <a:rPr kumimoji="0" lang="uk-UA" sz="2000" b="1" i="0" u="none" strike="noStrike" kern="1200" cap="none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/>
            </a:r>
            <a:br>
              <a:rPr kumimoji="0" lang="uk-UA" sz="2000" b="1" i="0" u="none" strike="noStrike" kern="1200" cap="none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</a:br>
            <a:r>
              <a:rPr kumimoji="0" lang="uk-UA" sz="2000" b="1" i="0" u="none" strike="noStrike" kern="1200" cap="none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/>
            </a:r>
            <a:br>
              <a:rPr kumimoji="0" lang="uk-UA" sz="2000" b="1" i="0" u="none" strike="noStrike" kern="1200" cap="none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</a:br>
            <a:endParaRPr kumimoji="0" lang="ru-RU" sz="4400" b="1" i="0" u="none" strike="noStrike" kern="1200" cap="none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/>
              <a:uLnTx/>
              <a:uFillTx/>
              <a:latin typeface="George" panose="02000500000000000000" pitchFamily="50" charset="0"/>
              <a:ea typeface="+mj-ea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7310446" y="4429132"/>
            <a:ext cx="414340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>“Ми</a:t>
            </a:r>
            <a:r>
              <a:rPr kumimoji="0" lang="uk-UA" sz="2000" b="1" i="0" u="none" strike="noStrike" kern="1200" cap="none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> живимо з вами в добу вдавання та </a:t>
            </a:r>
            <a:r>
              <a:rPr kumimoji="0" lang="uk-UA" sz="2000" b="1" i="0" u="none" strike="noStrike" kern="1200" cap="none" spc="0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>самопрезентацій</a:t>
            </a:r>
            <a:r>
              <a:rPr kumimoji="0" lang="uk-UA" sz="2000" b="1" i="0" u="none" strike="noStrike" kern="1200" cap="none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>!</a:t>
            </a: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”</a:t>
            </a:r>
            <a:r>
              <a:rPr kumimoji="0" lang="uk-UA" sz="2000" b="1" i="0" u="none" strike="noStrike" kern="1200" cap="none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/>
            </a:r>
            <a:br>
              <a:rPr kumimoji="0" lang="uk-UA" sz="2000" b="1" i="0" u="none" strike="noStrike" kern="1200" cap="none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</a:br>
            <a:r>
              <a:rPr kumimoji="0" lang="uk-UA" sz="2000" b="1" i="0" u="none" strike="noStrike" kern="1200" cap="none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/>
            </a:r>
            <a:br>
              <a:rPr kumimoji="0" lang="uk-UA" sz="2000" b="1" i="0" u="none" strike="noStrike" kern="1200" cap="none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</a:br>
            <a:endParaRPr kumimoji="0" lang="ru-RU" sz="4400" b="1" i="0" u="none" strike="noStrike" kern="1200" cap="none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/>
              <a:uLnTx/>
              <a:uFillTx/>
              <a:latin typeface="George" panose="02000500000000000000" pitchFamily="50" charset="0"/>
              <a:ea typeface="+mj-ea"/>
              <a:cs typeface="Times New Roman" pitchFamily="18" charset="0"/>
            </a:endParaRPr>
          </a:p>
        </p:txBody>
      </p:sp>
      <p:pic>
        <p:nvPicPr>
          <p:cNvPr id="9218" name="Picture 2" descr="Символический обмен и смерт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8744" y="2357430"/>
            <a:ext cx="1905000" cy="3162301"/>
          </a:xfrm>
          <a:prstGeom prst="rect">
            <a:avLst/>
          </a:prstGeom>
          <a:noFill/>
        </p:spPr>
      </p:pic>
      <p:sp>
        <p:nvSpPr>
          <p:cNvPr id="9220" name="AutoShape 4" descr="Жан Бодрийяр: Постмодерн как гиперреальность | Геополитика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222" name="Picture 6" descr="Жан Бодрийяр: Постмодерн как гиперреальность | Геополитика.R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6132" y="500042"/>
            <a:ext cx="4586695" cy="240980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illustrations, cliparts, dessins animés et icônes de main tenant la trésorerie - mone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8282" y="500042"/>
            <a:ext cx="2665352" cy="3328971"/>
          </a:xfrm>
          <a:prstGeom prst="rect">
            <a:avLst/>
          </a:prstGeom>
          <a:noFill/>
        </p:spPr>
      </p:pic>
      <p:pic>
        <p:nvPicPr>
          <p:cNvPr id="8196" name="Picture 4" descr="collage of woman with flowers - mode photos et images de collect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38678" y="500042"/>
            <a:ext cx="2500330" cy="3333774"/>
          </a:xfrm>
          <a:prstGeom prst="rect">
            <a:avLst/>
          </a:prstGeom>
          <a:noFill/>
        </p:spPr>
      </p:pic>
      <p:pic>
        <p:nvPicPr>
          <p:cNvPr id="8198" name="Picture 6" descr="panneaux d'affichage de nuit de néon zoomant le trafic rues futuristes de ville taipei taiwan - brand photos et images de collecti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96198" y="571480"/>
            <a:ext cx="2171689" cy="325753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738414" y="4143380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1" fontAlgn="auto" hangingPunct="1">
              <a:spcAft>
                <a:spcPts val="0"/>
              </a:spcAft>
              <a:defRPr/>
            </a:pPr>
            <a:r>
              <a:rPr lang="uk-UA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cs typeface="Times New Roman" pitchFamily="18" charset="0"/>
              </a:rPr>
              <a:t>Використовуючі</a:t>
            </a:r>
            <a:r>
              <a:rPr lang="uk-UA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cs typeface="Times New Roman" pitchFamily="18" charset="0"/>
              </a:rPr>
              <a:t> наведені приклади визначте:</a:t>
            </a:r>
          </a:p>
          <a:p>
            <a:pPr lvl="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uk-UA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cs typeface="Times New Roman" pitchFamily="18" charset="0"/>
              </a:rPr>
              <a:t>який тип обміну лежить в основі даних комунікацій</a:t>
            </a:r>
          </a:p>
          <a:p>
            <a:pPr lvl="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uk-UA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cs typeface="Times New Roman" pitchFamily="18" charset="0"/>
              </a:rPr>
              <a:t> </a:t>
            </a:r>
            <a:r>
              <a:rPr lang="uk-UA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cs typeface="Times New Roman" pitchFamily="18" charset="0"/>
              </a:rPr>
              <a:t>як відбувається і реалізовується сам процес обміну</a:t>
            </a:r>
          </a:p>
          <a:p>
            <a:pPr lvl="0" eaLnBrk="1" fontAlgn="auto" hangingPunct="1">
              <a:spcAft>
                <a:spcPts val="0"/>
              </a:spcAft>
              <a:defRPr/>
            </a:pPr>
            <a:endParaRPr lang="en-GB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238216" y="1071546"/>
            <a:ext cx="4143404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uk-UA" sz="2000" b="1" i="0" u="none" strike="noStrike" kern="1200" cap="none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> Процес вдавання призводить до створення </a:t>
            </a:r>
            <a:r>
              <a:rPr kumimoji="0" lang="uk-UA" sz="2000" b="1" i="0" u="none" strike="noStrike" kern="1200" cap="none" spc="0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>симулякрів</a:t>
            </a:r>
            <a:endParaRPr kumimoji="0" lang="uk-UA" sz="2000" b="1" i="0" u="none" strike="noStrike" kern="1200" cap="none" spc="0" normalizeH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/>
              <a:uLnTx/>
              <a:uFillTx/>
              <a:latin typeface="George" panose="02000500000000000000" pitchFamily="50" charset="0"/>
              <a:ea typeface="+mj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uk-UA" sz="2000" b="1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ea typeface="+mj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uk-UA" sz="2000" b="1" i="0" u="none" strike="noStrike" kern="1200" cap="none" spc="0" normalizeH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kumimoji="0" lang="uk-UA" sz="2000" b="1" i="0" u="none" strike="noStrike" kern="1200" cap="none" spc="0" normalizeH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>Ми знаходимось в суспільстві, де стає всі більше і більше інформації і все менше і менше сенсу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uk-UA" sz="2000" b="1" i="0" u="none" strike="noStrike" kern="1200" cap="none" spc="0" normalizeH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/>
              <a:uLnTx/>
              <a:uFillTx/>
              <a:latin typeface="George" panose="02000500000000000000" pitchFamily="50" charset="0"/>
              <a:ea typeface="+mj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uk-UA" sz="2000" b="1" i="0" u="none" strike="noStrike" kern="1200" cap="none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> інформація замість того, аби спонукати до комунікації займається її розігруванням</a:t>
            </a:r>
            <a:r>
              <a:rPr kumimoji="0" lang="uk-UA" sz="2000" b="1" i="0" u="none" strike="noStrike" kern="1200" cap="none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/>
            </a:r>
            <a:br>
              <a:rPr kumimoji="0" lang="uk-UA" sz="2000" b="1" i="0" u="none" strike="noStrike" kern="1200" cap="none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</a:br>
            <a:r>
              <a:rPr kumimoji="0" lang="uk-UA" sz="2000" b="1" i="0" u="none" strike="noStrike" kern="1200" cap="none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/>
            </a:r>
            <a:br>
              <a:rPr kumimoji="0" lang="uk-UA" sz="2000" b="1" i="0" u="none" strike="noStrike" kern="1200" cap="none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</a:br>
            <a:endParaRPr kumimoji="0" lang="ru-RU" sz="4400" b="1" i="0" u="none" strike="noStrike" kern="1200" cap="none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/>
              <a:uLnTx/>
              <a:uFillTx/>
              <a:latin typeface="George" panose="02000500000000000000" pitchFamily="50" charset="0"/>
              <a:ea typeface="+mj-ea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7310446" y="4429132"/>
            <a:ext cx="414340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>“Коли</a:t>
            </a:r>
            <a:r>
              <a:rPr kumimoji="0" lang="uk-UA" sz="2000" b="1" i="0" u="none" strike="noStrike" kern="1200" cap="none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> розмивається</a:t>
            </a:r>
            <a:r>
              <a:rPr kumimoji="0" lang="uk-UA" sz="2000" b="1" i="0" u="none" strike="noStrike" kern="1200" cap="none" spc="0" normalizeH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> різниця між знаками та реальністю – все складніше стає відрізнити реальне від того, що її копіює</a:t>
            </a: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”</a:t>
            </a:r>
            <a:r>
              <a:rPr kumimoji="0" lang="uk-UA" sz="2000" b="1" i="0" u="none" strike="noStrike" kern="1200" cap="none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/>
            </a:r>
            <a:br>
              <a:rPr kumimoji="0" lang="uk-UA" sz="2000" b="1" i="0" u="none" strike="noStrike" kern="1200" cap="none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</a:br>
            <a:r>
              <a:rPr kumimoji="0" lang="uk-UA" sz="2000" b="1" i="0" u="none" strike="noStrike" kern="1200" cap="none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/>
            </a:r>
            <a:br>
              <a:rPr kumimoji="0" lang="uk-UA" sz="2000" b="1" i="0" u="none" strike="noStrike" kern="1200" cap="none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</a:br>
            <a:endParaRPr kumimoji="0" lang="ru-RU" sz="4400" b="1" i="0" u="none" strike="noStrike" kern="1200" cap="none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/>
              <a:uLnTx/>
              <a:uFillTx/>
              <a:latin typeface="George" panose="02000500000000000000" pitchFamily="50" charset="0"/>
              <a:ea typeface="+mj-ea"/>
              <a:cs typeface="Times New Roman" pitchFamily="18" charset="0"/>
            </a:endParaRPr>
          </a:p>
        </p:txBody>
      </p:sp>
      <p:sp>
        <p:nvSpPr>
          <p:cNvPr id="9220" name="AutoShape 4" descr="Жан Бодрийяр: Постмодерн как гиперреальность | Геополитика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16" descr="Книга &quot;Симулякры и симуляция&quot; Бодрийяр Жан – купить книгу ISBN  978-9-99800-032-2 с быстрой доставкой в интернет-магазине OZ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4430" y="3500438"/>
            <a:ext cx="1500198" cy="2312462"/>
          </a:xfrm>
          <a:prstGeom prst="rect">
            <a:avLst/>
          </a:prstGeom>
          <a:noFill/>
        </p:spPr>
      </p:pic>
      <p:pic>
        <p:nvPicPr>
          <p:cNvPr id="25602" name="Picture 2" descr="Бодрийяр и гиперреальность | by Denis Nushtaev | MD Библиоте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10380" y="285728"/>
            <a:ext cx="4762500" cy="32956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AutoShape 2" descr="blob:https://xn--80affa3aj0al.xn--80asehdb/12644aa9-0c47-4a88-afba-bc1a033bbb6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628" name="AutoShape 4" descr="blob:https://xn--80affa3aj0al.xn--80asehdb/12644aa9-0c47-4a88-afba-bc1a033bbb6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Рисунок 7" descr="12644aa9-0c47-4a88-afba-bc1a033bbb6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720" y="714356"/>
            <a:ext cx="4014790" cy="2898176"/>
          </a:xfrm>
          <a:prstGeom prst="rect">
            <a:avLst/>
          </a:prstGeom>
        </p:spPr>
      </p:pic>
      <p:pic>
        <p:nvPicPr>
          <p:cNvPr id="26630" name="Picture 6" descr="Семейная Фотосессия на кухне | Семейные фотографии, Семейные фотосессии,  Фотосесси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10314" y="857232"/>
            <a:ext cx="4071966" cy="270333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309918" y="435769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uk-UA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Симуляція – породження за допомогою моделей реального без джерела і реальності: </a:t>
            </a:r>
            <a:r>
              <a:rPr lang="uk-UA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гіперреальності</a:t>
            </a:r>
            <a:endParaRPr lang="uk-UA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3905</TotalTime>
  <Words>324</Words>
  <Application>Microsoft Office PowerPoint</Application>
  <PresentationFormat>Произвольный</PresentationFormat>
  <Paragraphs>44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 Радикальна постмодерніська соціальна теорія  Жана Бодрійяра </vt:lpstr>
      <vt:lpstr>1. Що на Вашу думку є символом?   2. Що таке споживання?  3. Які зміни відбулися у споживацьких практиках за останні 100 років?  </vt:lpstr>
      <vt:lpstr>Жан Бодрійяр (1929-2007)  французький соціолог радикальний посмодерніст </vt:lpstr>
      <vt:lpstr>Слайд 4</vt:lpstr>
      <vt:lpstr>Слайд 5</vt:lpstr>
      <vt:lpstr>Слайд 6</vt:lpstr>
      <vt:lpstr>Слайд 7</vt:lpstr>
      <vt:lpstr>Слайд 8</vt:lpstr>
      <vt:lpstr>Слайд 9</vt:lpstr>
      <vt:lpstr>Поміркуйте:   1. Чи можемо ми обійти симуляцію та симулякри?  2. Як ми можемо це зробити?  3. Яким чином не потрапити під вплив реклами ?  </vt:lpstr>
      <vt:lpstr>ДЯКУЮ ЗА УВАГУ! </vt:lpstr>
    </vt:vector>
  </TitlesOfParts>
  <Company>DNA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Програма практики з організації соціологічного дослідження</dc:title>
  <dc:creator>DNA7 X86</dc:creator>
  <cp:lastModifiedBy>kulik</cp:lastModifiedBy>
  <cp:revision>332</cp:revision>
  <dcterms:created xsi:type="dcterms:W3CDTF">2014-05-17T18:57:21Z</dcterms:created>
  <dcterms:modified xsi:type="dcterms:W3CDTF">2021-10-18T11:49:21Z</dcterms:modified>
</cp:coreProperties>
</file>