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6" r:id="rId3"/>
    <p:sldId id="257" r:id="rId4"/>
    <p:sldId id="258" r:id="rId5"/>
    <p:sldId id="267" r:id="rId6"/>
    <p:sldId id="260" r:id="rId7"/>
    <p:sldId id="261" r:id="rId8"/>
    <p:sldId id="262" r:id="rId9"/>
    <p:sldId id="265" r:id="rId10"/>
    <p:sldId id="264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959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1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3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5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837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90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19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1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7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030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897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371BAC6-B9EF-4F01-8064-CF1C71E6A447}" type="datetimeFigureOut">
              <a:rPr lang="en-US" smtClean="0"/>
              <a:t>9/2/2024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6E0F408-2303-4C99-AF9A-6A8BEE749F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0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Слов’янський фольклор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Лекція 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973429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Гендерна класифікація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Чоловічий фольклор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err="1" smtClean="0">
                <a:solidFill>
                  <a:srgbClr val="C00000"/>
                </a:solidFill>
              </a:rPr>
              <a:t>Посівальні</a:t>
            </a:r>
            <a:r>
              <a:rPr lang="uk-UA" dirty="0" smtClean="0">
                <a:solidFill>
                  <a:srgbClr val="C00000"/>
                </a:solidFill>
              </a:rPr>
              <a:t> пісні</a:t>
            </a:r>
          </a:p>
          <a:p>
            <a:r>
              <a:rPr lang="uk-UA" dirty="0" smtClean="0">
                <a:solidFill>
                  <a:srgbClr val="C00000"/>
                </a:solidFill>
              </a:rPr>
              <a:t>Історичні пісні</a:t>
            </a:r>
          </a:p>
          <a:p>
            <a:r>
              <a:rPr lang="uk-UA" dirty="0" smtClean="0">
                <a:solidFill>
                  <a:srgbClr val="C00000"/>
                </a:solidFill>
              </a:rPr>
              <a:t>Думи</a:t>
            </a:r>
          </a:p>
          <a:p>
            <a:r>
              <a:rPr lang="uk-UA" dirty="0">
                <a:solidFill>
                  <a:srgbClr val="C00000"/>
                </a:solidFill>
              </a:rPr>
              <a:t>Солдатські пісні</a:t>
            </a:r>
          </a:p>
          <a:p>
            <a:r>
              <a:rPr lang="uk-UA" dirty="0" smtClean="0">
                <a:solidFill>
                  <a:srgbClr val="C00000"/>
                </a:solidFill>
              </a:rPr>
              <a:t>Чумацькі пісні</a:t>
            </a:r>
            <a:endParaRPr lang="uk-UA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Жіночий фольклор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/>
              <a:t>Веснянки</a:t>
            </a:r>
          </a:p>
          <a:p>
            <a:r>
              <a:rPr lang="uk-UA" dirty="0" smtClean="0"/>
              <a:t>Щедрівки</a:t>
            </a:r>
          </a:p>
          <a:p>
            <a:r>
              <a:rPr lang="uk-UA" dirty="0" smtClean="0"/>
              <a:t>Маланки</a:t>
            </a:r>
          </a:p>
          <a:p>
            <a:endParaRPr lang="uk-UA" dirty="0"/>
          </a:p>
          <a:p>
            <a:r>
              <a:rPr lang="uk-UA" dirty="0" smtClean="0"/>
              <a:t>Колискові, материнський фольклор</a:t>
            </a:r>
            <a:endParaRPr lang="uk-U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36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Філологічна класифікація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Епос</a:t>
            </a:r>
          </a:p>
          <a:p>
            <a:r>
              <a:rPr lang="uk-UA" dirty="0" smtClean="0"/>
              <a:t>1.1. Віршований (пісенний),</a:t>
            </a:r>
          </a:p>
          <a:p>
            <a:r>
              <a:rPr lang="uk-UA" dirty="0" smtClean="0"/>
              <a:t>1.2. Прозовий.</a:t>
            </a:r>
          </a:p>
          <a:p>
            <a:r>
              <a:rPr lang="uk-UA" dirty="0" smtClean="0"/>
              <a:t>2. Лірика</a:t>
            </a:r>
          </a:p>
          <a:p>
            <a:endParaRPr lang="uk-UA" dirty="0"/>
          </a:p>
          <a:p>
            <a:r>
              <a:rPr lang="uk-UA" dirty="0" smtClean="0"/>
              <a:t>3.Драма</a:t>
            </a:r>
          </a:p>
          <a:p>
            <a:endParaRPr lang="uk-UA" dirty="0"/>
          </a:p>
          <a:p>
            <a:r>
              <a:rPr lang="uk-UA" dirty="0" smtClean="0"/>
              <a:t>4. Ліро-епос</a:t>
            </a:r>
          </a:p>
          <a:p>
            <a:r>
              <a:rPr lang="uk-UA" dirty="0" smtClean="0"/>
              <a:t>5. Паремії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84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720" y="165734"/>
            <a:ext cx="11816080" cy="6577966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</p:spPr>
      </p:pic>
    </p:spTree>
    <p:extLst>
      <p:ext uri="{BB962C8B-B14F-4D97-AF65-F5344CB8AC3E}">
        <p14:creationId xmlns:p14="http://schemas.microsoft.com/office/powerpoint/2010/main" val="1670320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Фольклор як соціокультурне явище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kUpDiag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План</a:t>
            </a:r>
            <a:br>
              <a:rPr lang="uk-UA" dirty="0" smtClean="0"/>
            </a:b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25040" y="1320800"/>
            <a:ext cx="79146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/>
              <a:t>Фольклор. </a:t>
            </a:r>
            <a:r>
              <a:rPr lang="ru-RU" sz="2400" dirty="0" err="1"/>
              <a:t>Визначення</a:t>
            </a:r>
            <a:r>
              <a:rPr lang="ru-RU" sz="2400" dirty="0"/>
              <a:t>, </a:t>
            </a:r>
            <a:r>
              <a:rPr lang="ru-RU" sz="2400" dirty="0" err="1"/>
              <a:t>походження</a:t>
            </a:r>
            <a:r>
              <a:rPr lang="ru-RU" sz="2400" dirty="0"/>
              <a:t> </a:t>
            </a:r>
            <a:r>
              <a:rPr lang="ru-RU" sz="2400" dirty="0" err="1"/>
              <a:t>терміну</a:t>
            </a:r>
            <a:r>
              <a:rPr lang="ru-RU" sz="2400" dirty="0"/>
              <a:t> та </a:t>
            </a:r>
            <a:r>
              <a:rPr lang="ru-RU" sz="2400" dirty="0" err="1"/>
              <a:t>його</a:t>
            </a:r>
            <a:r>
              <a:rPr lang="ru-RU" sz="2400" dirty="0"/>
              <a:t> </a:t>
            </a:r>
            <a:r>
              <a:rPr lang="ru-RU" sz="2400" dirty="0" err="1"/>
              <a:t>основні</a:t>
            </a:r>
            <a:r>
              <a:rPr lang="ru-RU" sz="2400" dirty="0"/>
              <a:t> </a:t>
            </a:r>
            <a:r>
              <a:rPr lang="ru-RU" sz="2400" dirty="0" err="1" smtClean="0"/>
              <a:t>значення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 smtClean="0"/>
              <a:t>Фольклор та фольклористика. </a:t>
            </a:r>
            <a:r>
              <a:rPr lang="ru-RU" sz="2400" dirty="0" err="1" smtClean="0"/>
              <a:t>Завдання</a:t>
            </a:r>
            <a:r>
              <a:rPr lang="ru-RU" sz="2400" dirty="0" smtClean="0"/>
              <a:t> фольклористики.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 err="1" smtClean="0"/>
              <a:t>Особливості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творення</a:t>
            </a:r>
            <a:r>
              <a:rPr lang="ru-RU" sz="2400" dirty="0" smtClean="0"/>
              <a:t> та </a:t>
            </a:r>
            <a:r>
              <a:rPr lang="ru-RU" sz="2400" dirty="0" err="1" smtClean="0"/>
              <a:t>функціонування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фольклорних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творів</a:t>
            </a:r>
            <a:r>
              <a:rPr lang="ru-RU" sz="240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2400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/>
              <a:t>Фольклор і </a:t>
            </a:r>
            <a:r>
              <a:rPr lang="ru-RU" sz="2400" dirty="0" err="1" smtClean="0"/>
              <a:t>література</a:t>
            </a:r>
            <a:r>
              <a:rPr lang="ru-RU" sz="2400" dirty="0" smtClean="0"/>
              <a:t>.</a:t>
            </a:r>
          </a:p>
          <a:p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2400" dirty="0" smtClean="0"/>
              <a:t>Проблема </a:t>
            </a:r>
            <a:r>
              <a:rPr lang="ru-RU" sz="2400" dirty="0" err="1" smtClean="0"/>
              <a:t>класифікації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фольклорних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явищ</a:t>
            </a:r>
            <a:r>
              <a:rPr lang="ru-RU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7088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>І ще питання: 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1360" y="2946400"/>
            <a:ext cx="10007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uk-UA" sz="2400" dirty="0" smtClean="0"/>
              <a:t>Що </a:t>
            </a:r>
            <a:r>
              <a:rPr lang="uk-UA" sz="2400" dirty="0"/>
              <a:t>таке «слов’янський фольклор</a:t>
            </a:r>
            <a:r>
              <a:rPr lang="uk-UA" sz="2400" dirty="0" smtClean="0"/>
              <a:t>»?</a:t>
            </a:r>
          </a:p>
          <a:p>
            <a:r>
              <a:rPr lang="uk-UA" sz="2400" dirty="0"/>
              <a:t/>
            </a:r>
            <a:br>
              <a:rPr lang="uk-UA" sz="2400" dirty="0"/>
            </a:br>
            <a:r>
              <a:rPr lang="uk-UA" sz="2400" dirty="0"/>
              <a:t>2. Чи можна стверджувати, що «слов’янський фольклор» = «фольклор слов’янських країн»?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7041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Завдання фольклористики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Практичної (польової)</a:t>
            </a: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Збирання, систематизація та архівація фольклорних явищ;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smtClean="0"/>
              <a:t>Оприлюднення (друк, розміщення на аналогових та цифрових носіях фольклорних текстів)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Теоретичної </a:t>
            </a:r>
            <a:endParaRPr lang="en-US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 smtClean="0"/>
              <a:t>Дослідження питань походження та розвитку фольклору (форм та жанрів);</a:t>
            </a:r>
          </a:p>
          <a:p>
            <a:r>
              <a:rPr lang="uk-UA" dirty="0" smtClean="0"/>
              <a:t>Аналіз кореляції загальнолюдського (універсального), національного, регіонального та локального у фольклорі);</a:t>
            </a:r>
          </a:p>
          <a:p>
            <a:r>
              <a:rPr lang="uk-UA" dirty="0" smtClean="0"/>
              <a:t>Вивчення характеру трансляції фольклорної традиції;</a:t>
            </a:r>
          </a:p>
          <a:p>
            <a:r>
              <a:rPr lang="uk-UA" dirty="0" smtClean="0"/>
              <a:t>Аналіз динаміки змін фольклорної традиції;</a:t>
            </a:r>
          </a:p>
          <a:p>
            <a:r>
              <a:rPr lang="uk-UA" dirty="0" smtClean="0"/>
              <a:t>Розгляд особливостей рецепції дійсності, історії зокрема,  у творах різних фольклорних жанрів;</a:t>
            </a:r>
          </a:p>
          <a:p>
            <a:r>
              <a:rPr lang="uk-UA" dirty="0" smtClean="0"/>
              <a:t>Звернення до поетики фольклорних творів…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00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Риси фольклору як соціокультурного явища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Синкретизм;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Усність;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err="1" smtClean="0"/>
              <a:t>Імперсональність</a:t>
            </a:r>
            <a:r>
              <a:rPr lang="uk-UA" sz="2800" dirty="0" smtClean="0"/>
              <a:t>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Колективність;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Прояв індивідуального;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Традиційність;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Змінюваність,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Варіативність;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Утилітарність. Функціональність.</a:t>
            </a:r>
          </a:p>
          <a:p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930640" y="2286000"/>
            <a:ext cx="2796540" cy="3505200"/>
          </a:xfrm>
        </p:spPr>
        <p:txBody>
          <a:bodyPr>
            <a:normAutofit/>
          </a:bodyPr>
          <a:lstStyle/>
          <a:p>
            <a:r>
              <a:rPr lang="uk-UA" sz="2400" b="1" dirty="0" smtClean="0">
                <a:solidFill>
                  <a:srgbClr val="7030A0"/>
                </a:solidFill>
              </a:rPr>
              <a:t>Характер творення та функціонування фольклору</a:t>
            </a:r>
            <a:endParaRPr lang="en-US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45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7030A0"/>
                </a:solidFill>
              </a:rPr>
              <a:t>Проблема класифікації фольклорних явищ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sz="3600" dirty="0" smtClean="0"/>
              <a:t>Хронологічна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600" dirty="0" smtClean="0"/>
              <a:t>За характером творця та виконавця (вікова, соціальна)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600" dirty="0" smtClean="0"/>
              <a:t>Гендерна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600" dirty="0" smtClean="0"/>
              <a:t>Філологічна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3600" dirty="0" smtClean="0"/>
              <a:t>За способом побутування …</a:t>
            </a:r>
            <a:endParaRPr lang="en-US" sz="36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sz="2400" b="1" dirty="0" smtClean="0">
                <a:solidFill>
                  <a:srgbClr val="002060"/>
                </a:solidFill>
              </a:rPr>
              <a:t>Основні типи класифікації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602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За віком творця/виконавця/реципієнта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Дитячий фольклор</a:t>
            </a:r>
          </a:p>
          <a:p>
            <a:endParaRPr lang="uk-UA" dirty="0"/>
          </a:p>
          <a:p>
            <a:r>
              <a:rPr lang="uk-UA" b="1" dirty="0" smtClean="0">
                <a:solidFill>
                  <a:srgbClr val="FF0000"/>
                </a:solidFill>
              </a:rPr>
              <a:t>Фольклор дорослих для дітей</a:t>
            </a:r>
          </a:p>
          <a:p>
            <a:r>
              <a:rPr lang="uk-UA" b="1" dirty="0" smtClean="0">
                <a:solidFill>
                  <a:srgbClr val="FFC000"/>
                </a:solidFill>
              </a:rPr>
              <a:t>Фольклор, що перейшов від дорослих до дітей</a:t>
            </a:r>
          </a:p>
          <a:p>
            <a:r>
              <a:rPr lang="uk-UA" b="1" dirty="0" smtClean="0">
                <a:solidFill>
                  <a:schemeClr val="accent4">
                    <a:lumMod val="75000"/>
                  </a:schemeClr>
                </a:solidFill>
              </a:rPr>
              <a:t>Власне дитячий фольклор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b="1" dirty="0" smtClean="0">
                <a:solidFill>
                  <a:srgbClr val="C00000"/>
                </a:solidFill>
              </a:rPr>
              <a:t>Підлітковий фольклор?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C00000"/>
                </a:solidFill>
              </a:rPr>
              <a:t>Фольклор дорослих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93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авон">
  <a:themeElements>
    <a:clrScheme name="Савон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Савон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аво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Савон</Template>
  <TotalTime>732</TotalTime>
  <Words>288</Words>
  <Application>Microsoft Office PowerPoint</Application>
  <PresentationFormat>Широкоэкранный</PresentationFormat>
  <Paragraphs>79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Century Gothic</vt:lpstr>
      <vt:lpstr>Garamond</vt:lpstr>
      <vt:lpstr>Wingdings</vt:lpstr>
      <vt:lpstr>Савон</vt:lpstr>
      <vt:lpstr>Слов’янський фольклор</vt:lpstr>
      <vt:lpstr>Презентация PowerPoint</vt:lpstr>
      <vt:lpstr>Фольклор як соціокультурне явище</vt:lpstr>
      <vt:lpstr>План </vt:lpstr>
      <vt:lpstr>    І ще питання: </vt:lpstr>
      <vt:lpstr>Завдання фольклористики</vt:lpstr>
      <vt:lpstr>Риси фольклору як соціокультурного явища</vt:lpstr>
      <vt:lpstr>Проблема класифікації фольклорних явищ</vt:lpstr>
      <vt:lpstr>За віком творця/виконавця/реципієнта</vt:lpstr>
      <vt:lpstr>Гендерна класифікація</vt:lpstr>
      <vt:lpstr>Філологічна класифікація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Українська усна народна творчість</dc:title>
  <dc:creator>Ирина</dc:creator>
  <cp:lastModifiedBy>Ирина</cp:lastModifiedBy>
  <cp:revision>17</cp:revision>
  <dcterms:created xsi:type="dcterms:W3CDTF">2023-09-04T20:02:49Z</dcterms:created>
  <dcterms:modified xsi:type="dcterms:W3CDTF">2024-09-02T10:32:25Z</dcterms:modified>
</cp:coreProperties>
</file>