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Диктатура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8A5-4AF9-8957-83986A6F3DA3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A5-4AF9-8957-83986A6F3DA3}"/>
              </c:ext>
            </c:extLst>
          </c:dPt>
          <c:cat>
            <c:strRef>
              <c:f>Аркуш1!$A$2:$A$3</c:f>
              <c:strCache>
                <c:ptCount val="2"/>
                <c:pt idx="0">
                  <c:v>Диктатура розвитку</c:v>
                </c:pt>
                <c:pt idx="1">
                  <c:v>Диктатура регресу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5-4AF9-8957-83986A6F3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0.47292</cdr:x>
      <cdr:y>0.13521</cdr:y>
    </cdr:from>
    <cdr:to>
      <cdr:x>0.63165</cdr:x>
      <cdr:y>0.3119</cdr:y>
    </cdr:to>
    <cdr:pic>
      <cdr:nvPicPr>
        <cdr:cNvPr id="5" name="Рисунок 4" descr="Зображення, що містить стріла&#10;&#10;Автоматично згенерований опис">
          <a:extLst xmlns:a="http://schemas.openxmlformats.org/drawingml/2006/main">
            <a:ext uri="{FF2B5EF4-FFF2-40B4-BE49-F238E27FC236}">
              <a16:creationId xmlns:a16="http://schemas.microsoft.com/office/drawing/2014/main" id="{2DE8E18E-6657-4EBF-BFAE-6FF6414B983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437714" y="860625"/>
          <a:ext cx="1489458" cy="112470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E10CE4-0AEF-4BAF-A7E0-9658501A1783}" type="datetime1">
              <a:rPr lang="uk-UA" smtClean="0"/>
              <a:t>10.10.2023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96D678-0CBC-4120-B2EA-DA48EA9EEA6C}" type="datetime1">
              <a:rPr lang="uk-UA" smtClean="0"/>
              <a:t>10.10.2023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Зразки заголовків</a:t>
            </a:r>
            <a:endParaRPr lang="en-US"/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1EC39-490E-4AE8-92CB-DE9518FDD1BD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A78F6-72DB-416E-B2B1-9040BCAD9E9D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B12714-5B97-4F13-9792-6D53EADE4894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0AF5F-7003-4DD2-8176-01461E5D019D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50B06-0C76-4044-B569-A7DE6500F95B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Місце для номера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8E885-5816-420A-9D42-2FEF30285AD2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9" name="Місце для нижнього колонтитула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F90331-8470-4DAA-A3A0-CA149191E13B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11" name="Місце для нижнього колонтитула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Місце для номера слайда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C95A89-DE92-4CEC-84F2-B31945BCA6E4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1F2CEA-8735-4CB5-A8E4-796AAFC6E7DA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89DF9F9-C3E5-4342-B0AC-4484E4AF4438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7FA476F-E2E0-4285-BE13-EC00DD3E8A1C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" dirty="0"/>
              <a:t>Зразок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uk" dirty="0"/>
              <a:t>Зразки заголовків</a:t>
            </a:r>
          </a:p>
          <a:p>
            <a:pPr lvl="1" rtl="0"/>
            <a:r>
              <a:rPr lang="uk" dirty="0"/>
              <a:t>Другий рівень</a:t>
            </a:r>
          </a:p>
          <a:p>
            <a:pPr lvl="2" rtl="0"/>
            <a:r>
              <a:rPr lang="uk" dirty="0"/>
              <a:t>Третій рівень</a:t>
            </a:r>
          </a:p>
          <a:p>
            <a:pPr lvl="3" rtl="0"/>
            <a:r>
              <a:rPr lang="uk" dirty="0"/>
              <a:t>Четвертий рівень</a:t>
            </a:r>
          </a:p>
          <a:p>
            <a:pPr lvl="4" rtl="0"/>
            <a:r>
              <a:rPr lang="uk" dirty="0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72DE5ED-A30D-4234-8893-A9691FA5F80E}" type="datetime1">
              <a:rPr lang="uk-UA" smtClean="0"/>
              <a:t>10.10.2023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кут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639097"/>
            <a:ext cx="7620000" cy="3686015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8000" dirty="0"/>
              <a:t>Модернізація та диктатура</a:t>
            </a:r>
            <a:endParaRPr lang="uk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endParaRPr lang="uk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Зображення опис якого включає слова: будівля, сидіти, лавка, збоку&#10;&#10;Автоматично створений опис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AADF151D-5841-42A9-BBAF-84ED532E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uk-UA" dirty="0"/>
              <a:t>Катехізис революціонера</a:t>
            </a:r>
            <a:endParaRPr lang="en-US" dirty="0"/>
          </a:p>
        </p:txBody>
      </p:sp>
      <p:pic>
        <p:nvPicPr>
          <p:cNvPr id="7172" name="Picture 4" descr="Кто такой Сергей Нечаев, один из самых страшных людей в русской истории |  Журнал &quot;Лучик&quot; | Яндекс Дзен">
            <a:extLst>
              <a:ext uri="{FF2B5EF4-FFF2-40B4-BE49-F238E27FC236}">
                <a16:creationId xmlns:a16="http://schemas.microsoft.com/office/drawing/2014/main" id="{A152C7C8-4A2B-4D15-9F45-33DA18764E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 r="1" b="39620"/>
          <a:stretch/>
        </p:blipFill>
        <p:spPr bwMode="auto">
          <a:xfrm>
            <a:off x="1097280" y="2120900"/>
            <a:ext cx="4639736" cy="37481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F2836594-F079-441A-8301-004C76576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3" y="2120900"/>
            <a:ext cx="5397889" cy="34809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«Революціонер вступає в державний, становий, так званий освічений світ і живе в ньому тільки з вірою в його цілковите якнайшвидше руйнування. Він не революціонер, якщо йому чогось шкода в цьому світі. Він не має зупинятися перед винищенням положення, відносин або будь-якої людини, що належить до цього світу. Все і вся має бути йому однаково ненависні»</a:t>
            </a:r>
            <a:endParaRPr lang="en-US" sz="240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5DF590-A2F2-49F8-82E6-62EF9543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89DF9F9-C3E5-4342-B0AC-4484E4AF4438}" type="datetime1">
              <a:rPr lang="uk-UA" smtClean="0"/>
              <a:pPr rtl="0">
                <a:spcAft>
                  <a:spcPts val="600"/>
                </a:spcAft>
              </a:pPr>
              <a:t>10.10.2023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AADF151D-5841-42A9-BBAF-84ED532E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uk-UA" dirty="0"/>
              <a:t>Катехізис революціонера</a:t>
            </a:r>
            <a:endParaRPr lang="en-US" dirty="0"/>
          </a:p>
        </p:txBody>
      </p:sp>
      <p:pic>
        <p:nvPicPr>
          <p:cNvPr id="7172" name="Picture 4" descr="Кто такой Сергей Нечаев, один из самых страшных людей в русской истории |  Журнал &quot;Лучик&quot; | Яндекс Дзен">
            <a:extLst>
              <a:ext uri="{FF2B5EF4-FFF2-40B4-BE49-F238E27FC236}">
                <a16:creationId xmlns:a16="http://schemas.microsoft.com/office/drawing/2014/main" id="{A152C7C8-4A2B-4D15-9F45-33DA18764E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 r="1" b="39620"/>
          <a:stretch/>
        </p:blipFill>
        <p:spPr bwMode="auto">
          <a:xfrm>
            <a:off x="1097280" y="2120900"/>
            <a:ext cx="4639736" cy="37481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F2836594-F079-441A-8301-004C76576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3" y="2120900"/>
            <a:ext cx="5397889" cy="34809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«У товариства немає іншої мети, крім цілковитого звільнення і щастя народу, тобто робітничого люду. Але переконане в тому, що це звільнення і досягнення цього щастя можливі лише шляхом нищівного народної революції, товариство усіма силами і засобами сприятиме розвитку і роз'єднанню тих бід і тих зол, які мають вивести, нарешті, народ з терпіння і спонукати його до поголовного повстання»</a:t>
            </a:r>
            <a:endParaRPr lang="en-US" sz="320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5DF590-A2F2-49F8-82E6-62EF9543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89DF9F9-C3E5-4342-B0AC-4484E4AF4438}" type="datetime1">
              <a:rPr lang="uk-UA" smtClean="0"/>
              <a:pPr rtl="0">
                <a:spcAft>
                  <a:spcPts val="600"/>
                </a:spcAft>
              </a:pPr>
              <a:t>10.10.2023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1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BE8B600-34D1-400B-8C5F-917C20D8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016" y="6107555"/>
            <a:ext cx="3517567" cy="565783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tx1"/>
                </a:solidFill>
              </a:rPr>
              <a:t>В.Ленін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2AEEB-E3F0-45EF-96D3-5598BA28C1DF}"/>
              </a:ext>
            </a:extLst>
          </p:cNvPr>
          <p:cNvSpPr txBox="1"/>
          <p:nvPr/>
        </p:nvSpPr>
        <p:spPr>
          <a:xfrm>
            <a:off x="208460" y="1003177"/>
            <a:ext cx="4194865" cy="5308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uk-UA" sz="24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«Треба посилити взяття заручників з буржуазії і з сімей офіцерів - через почастішання зрад».</a:t>
            </a:r>
          </a:p>
          <a:p>
            <a:pPr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uk-UA" sz="2400" i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uk-UA" sz="24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«Попів належить заарештовувати як контрреволюціонерів і саботажників, розстрілювати нещадно і повсюдно. І якомога більше»</a:t>
            </a:r>
          </a:p>
        </p:txBody>
      </p:sp>
      <p:pic>
        <p:nvPicPr>
          <p:cNvPr id="8194" name="Picture 2" descr="Ленин, Владимир Ильич — Википедия">
            <a:extLst>
              <a:ext uri="{FF2B5EF4-FFF2-40B4-BE49-F238E27FC236}">
                <a16:creationId xmlns:a16="http://schemas.microsoft.com/office/drawing/2014/main" id="{7FA3EC4D-C9BB-40B5-B992-28FF3B6D4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11" y="0"/>
            <a:ext cx="4560270" cy="61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1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EC0C99-7D2F-4469-AEA3-CA5AAA65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89DF9F9-C3E5-4342-B0AC-4484E4AF4438}" type="datetime1">
              <a:rPr lang="uk-UA" smtClean="0"/>
              <a:t>10.10.2023</a:t>
            </a:fld>
            <a:endParaRPr lang="en-US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035B68F-31AE-4681-87BD-1F063552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66688"/>
            <a:ext cx="3529012" cy="59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F762E1-E2F1-45F9-A8F2-CEC619B3662D}"/>
              </a:ext>
            </a:extLst>
          </p:cNvPr>
          <p:cNvSpPr txBox="1"/>
          <p:nvPr/>
        </p:nvSpPr>
        <p:spPr>
          <a:xfrm>
            <a:off x="4548326" y="528308"/>
            <a:ext cx="6735192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«З'їзд наказує … негайно розпустити всі, без винятку групи, що утворилися на тій чи іншій платформі і доручає всім організаціям суворо стежити за недопущенням будь-яких фракційних виступів. Невиконання цієї постанови з'їзду повинно мати наслідком безумовне і негайне виключення з партії».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8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0 июня 1934 г. - «Ночь длинных ножей» в Третьем рейхе">
            <a:extLst>
              <a:ext uri="{FF2B5EF4-FFF2-40B4-BE49-F238E27FC236}">
                <a16:creationId xmlns:a16="http://schemas.microsoft.com/office/drawing/2014/main" id="{D1FDDBC7-8E23-4290-AEE3-4887CFB02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6" b="26914"/>
          <a:stretch/>
        </p:blipFill>
        <p:spPr bwMode="auto">
          <a:xfrm>
            <a:off x="15" y="10"/>
            <a:ext cx="12191985" cy="45783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id="{9959C8B7-96EF-4203-A450-E86305AA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/>
          <a:lstStyle/>
          <a:p>
            <a:r>
              <a:rPr lang="uk-UA" dirty="0"/>
              <a:t>Ніч довгих ножів</a:t>
            </a:r>
            <a:endParaRPr lang="en-US" dirty="0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27E5F074-FA7C-4D77-952F-57D3B8083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/>
          <a:lstStyle/>
          <a:p>
            <a:r>
              <a:rPr lang="uk-UA" dirty="0"/>
              <a:t>30 червня 1933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A445DF-7FFB-4CBF-B433-E19043D5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61F2CEA-8735-4CB5-A8E4-796AAFC6E7DA}" type="datetime1">
              <a:rPr lang="uk-UA" smtClean="0"/>
              <a:pPr rtl="0">
                <a:spcAft>
                  <a:spcPts val="600"/>
                </a:spcAft>
              </a:pPr>
              <a:t>10.10.2023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BD842F5-763F-4DDE-AAC8-C0CA11D2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10.10.2023</a:t>
            </a:fld>
            <a:endParaRPr lang="en-US" dirty="0"/>
          </a:p>
        </p:txBody>
      </p:sp>
      <p:pic>
        <p:nvPicPr>
          <p:cNvPr id="11266" name="Picture 2" descr="Редкое фото. Хунвейбины осуждают Грету Тунберг. | Пикабу">
            <a:extLst>
              <a:ext uri="{FF2B5EF4-FFF2-40B4-BE49-F238E27FC236}">
                <a16:creationId xmlns:a16="http://schemas.microsoft.com/office/drawing/2014/main" id="{BB4A34C9-918C-4462-B196-5175557A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175"/>
            <a:ext cx="11430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ойна в Истории on Twitter: &quot;Хунвэйбины и их жертвы, не принявшие  революционные идеи Мао. Китай. 1966 г. «Культурная революця» в Китае.… &quot;">
            <a:extLst>
              <a:ext uri="{FF2B5EF4-FFF2-40B4-BE49-F238E27FC236}">
                <a16:creationId xmlns:a16="http://schemas.microsoft.com/office/drawing/2014/main" id="{6B59D6D7-D92A-4171-B4DB-4C901E65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06" y="257175"/>
            <a:ext cx="9102587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0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AAF50CB-F0B0-44B5-ADCC-9E4B4815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10.10.2023</a:t>
            </a:fld>
            <a:endParaRPr lang="en-US" dirty="0"/>
          </a:p>
        </p:txBody>
      </p:sp>
      <p:pic>
        <p:nvPicPr>
          <p:cNvPr id="12290" name="Picture 2" descr="И старинные картины ищут-рыщут хунвейбины»: Общероссийский народный фронт  повторяет зады политических кампаний">
            <a:extLst>
              <a:ext uri="{FF2B5EF4-FFF2-40B4-BE49-F238E27FC236}">
                <a16:creationId xmlns:a16="http://schemas.microsoft.com/office/drawing/2014/main" id="{AB3CCEEC-CCC4-4202-BF05-47E40E64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" y="560705"/>
            <a:ext cx="66675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20DE36-1670-42B4-B418-0C2D410DF3F2}"/>
              </a:ext>
            </a:extLst>
          </p:cNvPr>
          <p:cNvSpPr txBox="1"/>
          <p:nvPr/>
        </p:nvSpPr>
        <p:spPr>
          <a:xfrm>
            <a:off x="7305039" y="1554480"/>
            <a:ext cx="4768401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«Ми – червоні охоронці голови Мао. Ми змушуємо країну корчитися в судомах. Ми рвемо і знищуємо календарі, дорогоцінні вази, платівки з Америки і Англії, амулети, старовинні малюнки і піднімаємо над усім цим портрет голови Мао».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0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131521-1EEC-49B4-A2DC-6E455B4F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10.10.2023</a:t>
            </a:fld>
            <a:endParaRPr lang="en-US" dirty="0"/>
          </a:p>
        </p:txBody>
      </p:sp>
      <p:pic>
        <p:nvPicPr>
          <p:cNvPr id="13314" name="Picture 2" descr="Но миллиард разогнувшихся спин — это ведь тоже Дэн Сяопин | | ЧЕМОДАН">
            <a:extLst>
              <a:ext uri="{FF2B5EF4-FFF2-40B4-BE49-F238E27FC236}">
                <a16:creationId xmlns:a16="http://schemas.microsoft.com/office/drawing/2014/main" id="{DECD0CBE-F77D-432B-8A52-AA7772FBD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0560" cy="6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15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F14DB38-116B-4B7E-85F5-F167F6F9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10.10.2023</a:t>
            </a:fld>
            <a:endParaRPr lang="en-US" dirty="0"/>
          </a:p>
        </p:txBody>
      </p:sp>
      <p:pic>
        <p:nvPicPr>
          <p:cNvPr id="14338" name="Picture 2" descr="Неоднозначный Тяньаньмэнь: майдан, который 30 лет назад не произошёл в  Китае &gt; Блог Павла Аксенова &gt; 29 Пальм - Клуб путешествий Павла Аксенова">
            <a:extLst>
              <a:ext uri="{FF2B5EF4-FFF2-40B4-BE49-F238E27FC236}">
                <a16:creationId xmlns:a16="http://schemas.microsoft.com/office/drawing/2014/main" id="{AC63A789-43E4-4F0A-AA9E-EE9809C6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0"/>
            <a:ext cx="10625137" cy="64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2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B9A0AB1-ED53-416B-9677-3EC805A3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10.10.2023</a:t>
            </a:fld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47AE4CF4-1E93-47E9-BC35-6C87AB0B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5" y="584993"/>
            <a:ext cx="1206405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2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1504764"/>
            <a:ext cx="3517567" cy="2093975"/>
          </a:xfrm>
        </p:spPr>
        <p:txBody>
          <a:bodyPr rtlCol="0" anchor="b">
            <a:normAutofit/>
          </a:bodyPr>
          <a:lstStyle/>
          <a:p>
            <a:pPr lvl="0" rtl="0"/>
            <a:r>
              <a:rPr lang="uk-UA" i="1" dirty="0"/>
              <a:t>зміна внутрішньої структури об’єкту</a:t>
            </a:r>
            <a:endParaRPr lang="uk" i="1" dirty="0"/>
          </a:p>
        </p:txBody>
      </p:sp>
      <p:pic>
        <p:nvPicPr>
          <p:cNvPr id="1026" name="Picture 2" descr="Реформи в Україні 2021 – ринок землі, децентралізація, судова реформа »  Слово і Діло">
            <a:extLst>
              <a:ext uri="{FF2B5EF4-FFF2-40B4-BE49-F238E27FC236}">
                <a16:creationId xmlns:a16="http://schemas.microsoft.com/office/drawing/2014/main" id="{4D7E6C14-E34D-47BC-9D78-83F4D3706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4" b="-1"/>
          <a:stretch/>
        </p:blipFill>
        <p:spPr bwMode="auto">
          <a:xfrm>
            <a:off x="5458984" y="812799"/>
            <a:ext cx="5928344" cy="529475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4214903"/>
            <a:ext cx="3517567" cy="1138333"/>
          </a:xfrm>
        </p:spPr>
        <p:txBody>
          <a:bodyPr rtlCol="0">
            <a:normAutofit/>
          </a:bodyPr>
          <a:lstStyle/>
          <a:p>
            <a:pPr rtl="0"/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Реформа </a:t>
            </a:r>
            <a:endParaRPr lang="u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Date Placeholder 4">
            <a:extLst>
              <a:ext uri="{FF2B5EF4-FFF2-40B4-BE49-F238E27FC236}">
                <a16:creationId xmlns:a16="http://schemas.microsoft.com/office/drawing/2014/main" id="{E08FE611-F2C3-4339-9075-27889709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089DF9F9-C3E5-4342-B0AC-4484E4AF4438}" type="datetime1">
              <a:rPr lang="uk-UA" smtClean="0"/>
              <a:pPr rtl="0">
                <a:spcAft>
                  <a:spcPts val="600"/>
                </a:spcAft>
              </a:pPr>
              <a:t>10.10.2023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E33D80-DA45-4E39-822E-FBA9A30E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10.10.2023</a:t>
            </a:fld>
            <a:endParaRPr lang="en-US" dirty="0"/>
          </a:p>
        </p:txBody>
      </p:sp>
      <p:pic>
        <p:nvPicPr>
          <p:cNvPr id="16386" name="Picture 2" descr="В Китае коммунизм или капитализм? Помогли ли расстрелы победить коррупцию?  Заберут ли китайцы Сибирь у России? Стыдные вопросы к 70-летию КНР — Meduza">
            <a:extLst>
              <a:ext uri="{FF2B5EF4-FFF2-40B4-BE49-F238E27FC236}">
                <a16:creationId xmlns:a16="http://schemas.microsoft.com/office/drawing/2014/main" id="{D46F05FA-7BFF-46EC-A0F6-511E74F0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868025" cy="67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4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07E928-AA64-438D-A4D8-0B8AC121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10.10.2023</a:t>
            </a:fld>
            <a:endParaRPr lang="en-US" dirty="0"/>
          </a:p>
        </p:txBody>
      </p:sp>
      <p:pic>
        <p:nvPicPr>
          <p:cNvPr id="17410" name="Picture 2" descr="Ма Джек: фото, биография, досье">
            <a:extLst>
              <a:ext uri="{FF2B5EF4-FFF2-40B4-BE49-F238E27FC236}">
                <a16:creationId xmlns:a16="http://schemas.microsoft.com/office/drawing/2014/main" id="{2E707D26-16BB-4347-8B3B-C6F88026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0" y="84931"/>
            <a:ext cx="11882479" cy="66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1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олодин описал будущее России словами «после Путина будет Путин» ::  Общество :: РБК">
            <a:extLst>
              <a:ext uri="{FF2B5EF4-FFF2-40B4-BE49-F238E27FC236}">
                <a16:creationId xmlns:a16="http://schemas.microsoft.com/office/drawing/2014/main" id="{D1BB2EF3-3236-440F-A63C-ED6DF08A5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21225"/>
          <a:stretch/>
        </p:blipFill>
        <p:spPr bwMode="auto">
          <a:xfrm>
            <a:off x="15" y="10"/>
            <a:ext cx="12191985" cy="45783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4" name="Title 2">
            <a:extLst>
              <a:ext uri="{FF2B5EF4-FFF2-40B4-BE49-F238E27FC236}">
                <a16:creationId xmlns:a16="http://schemas.microsoft.com/office/drawing/2014/main" id="{FEDE3F3C-ECAD-44CA-9FB6-03CC7E6A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4971318"/>
            <a:ext cx="10113645" cy="743682"/>
          </a:xfrm>
        </p:spPr>
        <p:txBody>
          <a:bodyPr/>
          <a:lstStyle/>
          <a:p>
            <a:r>
              <a:rPr lang="uk-UA" dirty="0"/>
              <a:t>Є Путін – є </a:t>
            </a:r>
            <a:r>
              <a:rPr lang="uk-UA" dirty="0" err="1"/>
              <a:t>росія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Нема Путіна – нема </a:t>
            </a:r>
            <a:r>
              <a:rPr lang="uk-UA" dirty="0" err="1"/>
              <a:t>росії</a:t>
            </a:r>
            <a:r>
              <a:rPr lang="uk-UA" dirty="0"/>
              <a:t>.</a:t>
            </a:r>
            <a:endParaRPr lang="en-US" dirty="0"/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517658D1-80EE-4B75-AF86-77B2B9AEC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558" y="6019800"/>
            <a:ext cx="10113264" cy="609600"/>
          </a:xfrm>
        </p:spPr>
        <p:txBody>
          <a:bodyPr/>
          <a:lstStyle/>
          <a:p>
            <a:pPr algn="r"/>
            <a:r>
              <a:rPr lang="uk-UA" dirty="0" err="1"/>
              <a:t>В.Володін</a:t>
            </a:r>
            <a:r>
              <a:rPr lang="uk-UA" dirty="0"/>
              <a:t>, спікер Держдуми РФ</a:t>
            </a:r>
            <a:endParaRPr lang="en-US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FCA4E87-63D3-4C42-9037-DBE1AAD7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89DF9F9-C3E5-4342-B0AC-4484E4AF4438}" type="datetime1">
              <a:rPr lang="uk-UA" smtClean="0"/>
              <a:pPr rtl="0">
                <a:spcAft>
                  <a:spcPts val="600"/>
                </a:spcAft>
              </a:pPr>
              <a:t>10.10.2023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6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D9A117F-F865-4656-A914-D984451D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FA476F-E2E0-4285-BE13-EC00DD3E8A1C}" type="datetime1">
              <a:rPr lang="uk-UA" smtClean="0"/>
              <a:t>10.10.2023</a:t>
            </a:fld>
            <a:endParaRPr lang="en-US" dirty="0"/>
          </a:p>
        </p:txBody>
      </p:sp>
      <p:pic>
        <p:nvPicPr>
          <p:cNvPr id="3074" name="Picture 2" descr="Как удержать равновесие в жизни?">
            <a:extLst>
              <a:ext uri="{FF2B5EF4-FFF2-40B4-BE49-F238E27FC236}">
                <a16:creationId xmlns:a16="http://schemas.microsoft.com/office/drawing/2014/main" id="{22FC0208-9699-455B-85BC-76F91A88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9" y="46037"/>
            <a:ext cx="9462462" cy="63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5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ужна ли революция?">
            <a:extLst>
              <a:ext uri="{FF2B5EF4-FFF2-40B4-BE49-F238E27FC236}">
                <a16:creationId xmlns:a16="http://schemas.microsoft.com/office/drawing/2014/main" id="{2BA8B358-8BF8-4993-AD6F-164734F0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0716" y="0"/>
            <a:ext cx="7630583" cy="45783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id="{C3E84645-4A98-4C4A-A17E-E9466D88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717" y="5553091"/>
            <a:ext cx="7937482" cy="743682"/>
          </a:xfrm>
        </p:spPr>
        <p:txBody>
          <a:bodyPr/>
          <a:lstStyle/>
          <a:p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кардинальним</a:t>
            </a:r>
            <a:r>
              <a:rPr lang="ru-RU" dirty="0"/>
              <a:t> чином і за короткий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характер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endParaRPr lang="en-US" dirty="0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A36FA729-CF1B-451C-9826-38069F27E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6145" y="5248291"/>
            <a:ext cx="10113264" cy="609600"/>
          </a:xfrm>
        </p:spPr>
        <p:txBody>
          <a:bodyPr/>
          <a:lstStyle/>
          <a:p>
            <a:r>
              <a:rPr lang="ru-RU" dirty="0" err="1"/>
              <a:t>Революція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2216A1-537F-4879-9DAF-21E3D893C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61F2CEA-8735-4CB5-A8E4-796AAFC6E7DA}" type="datetime1">
              <a:rPr lang="uk-UA" smtClean="0"/>
              <a:pPr rtl="0">
                <a:spcAft>
                  <a:spcPts val="600"/>
                </a:spcAft>
              </a:pPr>
              <a:t>10.10.2023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370C2CE-4371-43E6-8B11-7B36EECC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FA476F-E2E0-4285-BE13-EC00DD3E8A1C}" type="datetime1">
              <a:rPr lang="uk-UA" smtClean="0"/>
              <a:t>10.10.2023</a:t>
            </a:fld>
            <a:endParaRPr lang="en-US" dirty="0"/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BF0D225A-82C6-48B8-BF8C-DEE908F52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132545"/>
              </p:ext>
            </p:extLst>
          </p:nvPr>
        </p:nvGraphicFramePr>
        <p:xfrm>
          <a:off x="1171852" y="0"/>
          <a:ext cx="9383698" cy="63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FE6C47-D1EE-4520-A8C6-6ECB8330B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78" y="3716246"/>
            <a:ext cx="2031281" cy="17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4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BE8B600-34D1-400B-8C5F-917C20D8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016" y="6107555"/>
            <a:ext cx="3517567" cy="565783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tx1"/>
                </a:solidFill>
              </a:rPr>
              <a:t>К.Маркс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Маркс, Карл — Википедия">
            <a:extLst>
              <a:ext uri="{FF2B5EF4-FFF2-40B4-BE49-F238E27FC236}">
                <a16:creationId xmlns:a16="http://schemas.microsoft.com/office/drawing/2014/main" id="{FB4B7145-2D85-4FA7-BAA8-E29C04C02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9118"/>
          <a:stretch/>
        </p:blipFill>
        <p:spPr bwMode="auto">
          <a:xfrm>
            <a:off x="5458984" y="812799"/>
            <a:ext cx="5928344" cy="529475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2AEEB-E3F0-45EF-96D3-5598BA28C1DF}"/>
              </a:ext>
            </a:extLst>
          </p:cNvPr>
          <p:cNvSpPr txBox="1"/>
          <p:nvPr/>
        </p:nvSpPr>
        <p:spPr>
          <a:xfrm>
            <a:off x="208460" y="1791299"/>
            <a:ext cx="4194865" cy="3899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uk-UA" sz="24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«Між капіталістичним і комуністичним суспільством лежить період революційного перетворення першого в друге. Цьому періоду відповідає і політичний перехідний період, і держава цього періоду не може бути нічим іншим, крім як революційною диктатурою пролетаріату»</a:t>
            </a:r>
            <a:endParaRPr lang="uk-UA" sz="24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90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AADF151D-5841-42A9-BBAF-84ED532E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uk-UA" dirty="0"/>
              <a:t>Катехізис революціонера</a:t>
            </a:r>
            <a:endParaRPr lang="en-US" dirty="0"/>
          </a:p>
        </p:txBody>
      </p:sp>
      <p:pic>
        <p:nvPicPr>
          <p:cNvPr id="7172" name="Picture 4" descr="Кто такой Сергей Нечаев, один из самых страшных людей в русской истории |  Журнал &quot;Лучик&quot; | Яндекс Дзен">
            <a:extLst>
              <a:ext uri="{FF2B5EF4-FFF2-40B4-BE49-F238E27FC236}">
                <a16:creationId xmlns:a16="http://schemas.microsoft.com/office/drawing/2014/main" id="{A152C7C8-4A2B-4D15-9F45-33DA18764E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 r="1" b="39620"/>
          <a:stretch/>
        </p:blipFill>
        <p:spPr bwMode="auto">
          <a:xfrm>
            <a:off x="1097280" y="2120900"/>
            <a:ext cx="4639736" cy="37481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F2836594-F079-441A-8301-004C76576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3" y="2120900"/>
            <a:ext cx="5397889" cy="3748194"/>
          </a:xfrm>
        </p:spPr>
        <p:txBody>
          <a:bodyPr>
            <a:normAutofit fontScale="62500" lnSpcReduction="20000"/>
          </a:bodyPr>
          <a:lstStyle/>
          <a:p>
            <a:pPr indent="0" algn="ctr">
              <a:lnSpc>
                <a:spcPct val="150000"/>
              </a:lnSpc>
              <a:spcAft>
                <a:spcPts val="800"/>
              </a:spcAft>
            </a:pPr>
            <a:r>
              <a:rPr lang="uk-UA" sz="4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«Революціонер – людина приречена»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</a:pPr>
            <a:r>
              <a:rPr lang="uk-UA" sz="57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«Суворий для себе, він має бути суворим і для інших»</a:t>
            </a:r>
            <a:endParaRPr lang="uk-UA" sz="5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5DF590-A2F2-49F8-82E6-62EF9543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89DF9F9-C3E5-4342-B0AC-4484E4AF4438}" type="datetime1">
              <a:rPr lang="uk-UA" smtClean="0"/>
              <a:pPr rtl="0">
                <a:spcAft>
                  <a:spcPts val="600"/>
                </a:spcAft>
              </a:pPr>
              <a:t>10.10.2023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AADF151D-5841-42A9-BBAF-84ED532E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uk-UA" dirty="0"/>
              <a:t>Катехізис революціонера</a:t>
            </a:r>
            <a:endParaRPr lang="en-US" dirty="0"/>
          </a:p>
        </p:txBody>
      </p:sp>
      <p:pic>
        <p:nvPicPr>
          <p:cNvPr id="7172" name="Picture 4" descr="Кто такой Сергей Нечаев, один из самых страшных людей в русской истории |  Журнал &quot;Лучик&quot; | Яндекс Дзен">
            <a:extLst>
              <a:ext uri="{FF2B5EF4-FFF2-40B4-BE49-F238E27FC236}">
                <a16:creationId xmlns:a16="http://schemas.microsoft.com/office/drawing/2014/main" id="{A152C7C8-4A2B-4D15-9F45-33DA18764E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 r="1" b="39620"/>
          <a:stretch/>
        </p:blipFill>
        <p:spPr bwMode="auto">
          <a:xfrm>
            <a:off x="1097280" y="2120900"/>
            <a:ext cx="4639736" cy="37481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F2836594-F079-441A-8301-004C76576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3" y="2120900"/>
            <a:ext cx="5397889" cy="3748194"/>
          </a:xfrm>
        </p:spPr>
        <p:txBody>
          <a:bodyPr>
            <a:normAutofit/>
          </a:bodyPr>
          <a:lstStyle/>
          <a:p>
            <a:pPr algn="ctr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 кожного товариша має бути під рукою кілька революціонерів другого і третього розрядів, тобто не зовсім посвячених. На них він повинен дивитися як на частину загального революційного капіталу, відданого в його розпорядження. Він має економічно витрачати свою частину капіталу, намагаючись завжди отримати з нього найбільшу користь. На себе він дивиться як на капітал, приречений на витрату для торжества революційної справи, тільки як на такий капітал, яким він сам і один без згоди всього товариства цілком посвячених розпоряджатися не може»</a:t>
            </a:r>
            <a:endParaRPr lang="en-US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5DF590-A2F2-49F8-82E6-62EF9543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89DF9F9-C3E5-4342-B0AC-4484E4AF4438}" type="datetime1">
              <a:rPr lang="uk-UA" smtClean="0"/>
              <a:pPr rtl="0">
                <a:spcAft>
                  <a:spcPts val="600"/>
                </a:spcAft>
              </a:pPr>
              <a:t>10.10.2023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281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15_TF56160789" id="{338CDFFA-6E0B-4EAE-98BA-0FA535F408CC}" vid="{598B8DAB-B99F-41D6-934E-B509BA09E80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{9A0BAC58-6E2E-4C01-81A4-A73A59F8F4CF}tf56160789_win32</Template>
  <TotalTime>76</TotalTime>
  <Words>484</Words>
  <Application>Microsoft Office PowerPoint</Application>
  <PresentationFormat>Широкий екран</PresentationFormat>
  <Paragraphs>45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Bookman Old Style</vt:lpstr>
      <vt:lpstr>Calibri</vt:lpstr>
      <vt:lpstr>Franklin Gothic Book</vt:lpstr>
      <vt:lpstr>Times New Roman</vt:lpstr>
      <vt:lpstr>1_RetrospectVTI</vt:lpstr>
      <vt:lpstr>Модернізація та диктатура</vt:lpstr>
      <vt:lpstr>зміна внутрішньої структури об’єкту</vt:lpstr>
      <vt:lpstr>Є Путін – є росія. Нема Путіна – нема росії.</vt:lpstr>
      <vt:lpstr>Презентація PowerPoint</vt:lpstr>
      <vt:lpstr>події, які кардинальним чином і за короткий період змінюють характер суспільних відносин</vt:lpstr>
      <vt:lpstr>Презентація PowerPoint</vt:lpstr>
      <vt:lpstr>К.Маркс</vt:lpstr>
      <vt:lpstr>Катехізис революціонера</vt:lpstr>
      <vt:lpstr>Катехізис революціонера</vt:lpstr>
      <vt:lpstr>Катехізис революціонера</vt:lpstr>
      <vt:lpstr>Катехізис революціонера</vt:lpstr>
      <vt:lpstr>В.Ленін</vt:lpstr>
      <vt:lpstr>Презентація PowerPoint</vt:lpstr>
      <vt:lpstr>Ніч довгих ножів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Модернізація та диктатура розвитку</dc:title>
  <dc:creator>Andriy Omelchenko</dc:creator>
  <cp:lastModifiedBy>Andriy Omelchenko</cp:lastModifiedBy>
  <cp:revision>10</cp:revision>
  <dcterms:created xsi:type="dcterms:W3CDTF">2021-05-11T11:57:25Z</dcterms:created>
  <dcterms:modified xsi:type="dcterms:W3CDTF">2023-10-10T04:54:30Z</dcterms:modified>
</cp:coreProperties>
</file>