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323" r:id="rId4"/>
    <p:sldId id="312" r:id="rId5"/>
    <p:sldId id="322" r:id="rId6"/>
    <p:sldId id="299" r:id="rId7"/>
    <p:sldId id="269" r:id="rId8"/>
    <p:sldId id="317" r:id="rId9"/>
    <p:sldId id="296" r:id="rId10"/>
    <p:sldId id="318" r:id="rId11"/>
    <p:sldId id="319" r:id="rId12"/>
    <p:sldId id="320" r:id="rId13"/>
    <p:sldId id="308" r:id="rId14"/>
    <p:sldId id="321" r:id="rId15"/>
    <p:sldId id="287" r:id="rId16"/>
    <p:sldId id="266" r:id="rId17"/>
    <p:sldId id="30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984" autoAdjust="0"/>
    <p:restoredTop sz="82238" autoAdjust="0"/>
  </p:normalViewPr>
  <p:slideViewPr>
    <p:cSldViewPr snapToGrid="0">
      <p:cViewPr varScale="1">
        <p:scale>
          <a:sx n="88" d="100"/>
          <a:sy n="88" d="100"/>
        </p:scale>
        <p:origin x="-1013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ransition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068" y="235131"/>
            <a:ext cx="9746180" cy="1773973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Info-media Literacy and critical thinking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95" y="2690212"/>
            <a:ext cx="9875890" cy="211477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“Manipulations and fakes”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map21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183" y="3730118"/>
            <a:ext cx="3017519" cy="2870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92847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33303" y="222069"/>
            <a:ext cx="8203474" cy="12932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7840" y="115146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 experts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7578" y="1515291"/>
            <a:ext cx="117712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Why the Ukrainian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hryvnia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is strengthening: exchange rate forecast for the near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future.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 smtClean="0"/>
          </a:p>
          <a:p>
            <a:endParaRPr lang="en-US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4849" y="2824722"/>
            <a:ext cx="570706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150608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33303" y="222069"/>
            <a:ext cx="8203474" cy="12932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7840" y="115146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 experts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7578" y="1515291"/>
            <a:ext cx="117712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An urgent global problem: the demographic crisis or the population explosion.</a:t>
            </a:r>
            <a:endParaRPr lang="en-US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800" b="1" dirty="0" smtClean="0"/>
          </a:p>
          <a:p>
            <a:endParaRPr lang="en-US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7442" y="2895450"/>
            <a:ext cx="7007583" cy="372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524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33303" y="222069"/>
            <a:ext cx="8203474" cy="12932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7840" y="115146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search for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manipulation: Voting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issues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9705" y="1751526"/>
            <a:ext cx="8805214" cy="5106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38798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33303" y="222069"/>
            <a:ext cx="8203474" cy="12932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8637" y="153457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or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not?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0381" y="1702038"/>
            <a:ext cx="1144931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1. There </a:t>
            </a:r>
            <a:r>
              <a:rPr lang="en-US" sz="3200" b="1" dirty="0"/>
              <a:t>are </a:t>
            </a:r>
            <a:r>
              <a:rPr lang="en-US" sz="3200" b="1" dirty="0" smtClean="0"/>
              <a:t>about 30 </a:t>
            </a:r>
            <a:r>
              <a:rPr lang="en-US" sz="3200" b="1" dirty="0"/>
              <a:t>national TV channels in Ukraine, 17 of them are purely </a:t>
            </a:r>
            <a:r>
              <a:rPr lang="en-US" sz="3200" b="1" dirty="0" smtClean="0"/>
              <a:t>informational.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2. The </a:t>
            </a:r>
            <a:r>
              <a:rPr lang="en-US" sz="3200" b="1" dirty="0"/>
              <a:t>average person has 50-60 thousand thoughts a day, and utters about 20 thousand </a:t>
            </a:r>
            <a:r>
              <a:rPr lang="en-US" sz="3200" b="1" dirty="0" smtClean="0"/>
              <a:t>words.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3. The </a:t>
            </a:r>
            <a:r>
              <a:rPr lang="en-US" sz="3200" b="1" dirty="0"/>
              <a:t>Ukrainians are a very gullible and trusting nation. According to the World Value Survey, the vast majority of Ukrainians think that "most people can be </a:t>
            </a:r>
            <a:r>
              <a:rPr lang="en-US" sz="3200" b="1" dirty="0" smtClean="0"/>
              <a:t>trusted“.</a:t>
            </a: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 smtClean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2479368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33303" y="222069"/>
            <a:ext cx="8203474" cy="12932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8637" y="153457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or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not?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7882" y="1702038"/>
            <a:ext cx="11321817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4.  Scientists </a:t>
            </a:r>
            <a:r>
              <a:rPr lang="en-US" sz="3200" b="1" dirty="0"/>
              <a:t>have proven that by making a certain emotional facial expression, we begin to really experience this emotion. By simulating </a:t>
            </a:r>
            <a:r>
              <a:rPr lang="en-US" sz="3200" b="1" dirty="0" smtClean="0"/>
              <a:t>an </a:t>
            </a:r>
            <a:r>
              <a:rPr lang="en-US" sz="3200" b="1" dirty="0"/>
              <a:t>emotional reaction, we actually immerse ourselves in this emotional state, programming our lives</a:t>
            </a:r>
            <a:r>
              <a:rPr lang="en-US" sz="3200" b="1" dirty="0" smtClean="0"/>
              <a:t>.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5.  In </a:t>
            </a:r>
            <a:r>
              <a:rPr lang="en-US" sz="3200" b="1" dirty="0"/>
              <a:t>many Western media outlets there are so-called "emotion boards", where it is customary to write everything you think and feel - about the editor, owner, readers, life in general.</a:t>
            </a:r>
          </a:p>
          <a:p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 smtClean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397115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33303" y="222069"/>
            <a:ext cx="8203474" cy="12932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8637" y="153457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Quotation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2538" y="1799705"/>
            <a:ext cx="4705004" cy="470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08791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213" y="4484146"/>
            <a:ext cx="9707563" cy="198966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Thank you for attention </a:t>
            </a:r>
            <a:br>
              <a:rPr lang="en-US" sz="4800" b="1" dirty="0" smtClean="0"/>
            </a:br>
            <a:r>
              <a:rPr lang="en-US" sz="4800" b="1" dirty="0" smtClean="0"/>
              <a:t>and participation!</a:t>
            </a:r>
            <a:endParaRPr lang="uk-UA" sz="4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9888" y="450672"/>
            <a:ext cx="38354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4371" y="6473814"/>
            <a:ext cx="10586434" cy="32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 marR="5080" lvl="0" indent="-228600" defTabSz="914400">
              <a:lnSpc>
                <a:spcPct val="70000"/>
              </a:lnSpc>
              <a:spcBef>
                <a:spcPts val="885"/>
              </a:spcBef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lang="en-US" sz="2200" spc="-5" dirty="0">
                <a:solidFill>
                  <a:prstClr val="black"/>
                </a:solidFill>
                <a:latin typeface="Calibri"/>
                <a:cs typeface="Calibri"/>
              </a:rPr>
              <a:t>Based on </a:t>
            </a:r>
            <a:r>
              <a:rPr lang="en-US" sz="2200" spc="-10" dirty="0">
                <a:solidFill>
                  <a:prstClr val="black"/>
                </a:solidFill>
                <a:latin typeface="Calibri"/>
                <a:cs typeface="Calibri"/>
              </a:rPr>
              <a:t>materials developed by </a:t>
            </a:r>
            <a:r>
              <a:rPr lang="en-US" sz="2200" spc="-5" dirty="0">
                <a:solidFill>
                  <a:prstClr val="black"/>
                </a:solidFill>
                <a:latin typeface="Calibri"/>
                <a:cs typeface="Calibri"/>
              </a:rPr>
              <a:t>IREX, </a:t>
            </a:r>
            <a:r>
              <a:rPr lang="en-US" sz="2200" spc="-15" dirty="0">
                <a:solidFill>
                  <a:prstClr val="black"/>
                </a:solidFill>
                <a:latin typeface="Calibri"/>
                <a:cs typeface="Calibri"/>
              </a:rPr>
              <a:t>Academy </a:t>
            </a:r>
            <a:r>
              <a:rPr lang="en-US" sz="2200" spc="-5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lang="en-US" sz="2200" spc="-10" dirty="0">
                <a:solidFill>
                  <a:prstClr val="black"/>
                </a:solidFill>
                <a:latin typeface="Calibri"/>
                <a:cs typeface="Calibri"/>
              </a:rPr>
              <a:t>Ukrainian Press </a:t>
            </a:r>
            <a:r>
              <a:rPr lang="en-US" sz="2200" spc="-15" dirty="0">
                <a:solidFill>
                  <a:prstClr val="black"/>
                </a:solidFill>
                <a:latin typeface="Calibri"/>
                <a:cs typeface="Calibri"/>
              </a:rPr>
              <a:t>(AUP) </a:t>
            </a:r>
            <a:r>
              <a:rPr lang="en-US" sz="2200" spc="-5" dirty="0">
                <a:solidFill>
                  <a:prstClr val="black"/>
                </a:solidFill>
                <a:latin typeface="Calibri"/>
                <a:cs typeface="Calibri"/>
              </a:rPr>
              <a:t>and  </a:t>
            </a:r>
            <a:r>
              <a:rPr lang="en-US" sz="2200" spc="-25" dirty="0" err="1">
                <a:solidFill>
                  <a:prstClr val="black"/>
                </a:solidFill>
                <a:latin typeface="Calibri"/>
                <a:cs typeface="Calibri"/>
              </a:rPr>
              <a:t>StopFake</a:t>
            </a:r>
            <a:r>
              <a:rPr lang="en-US" sz="2200" spc="-25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endParaRPr lang="en-US" sz="2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33303" y="222069"/>
            <a:ext cx="8203474" cy="12932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8637" y="153457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kahoot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27279" y="1843706"/>
            <a:ext cx="10189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Do the Media Quiz. </a:t>
            </a:r>
          </a:p>
          <a:p>
            <a:r>
              <a:rPr lang="en-US" sz="2800" b="1" dirty="0" smtClean="0"/>
              <a:t>Join </a:t>
            </a:r>
            <a:r>
              <a:rPr lang="en-US" sz="2800" b="1" dirty="0"/>
              <a:t>at www.kahoot.it with Game </a:t>
            </a:r>
            <a:r>
              <a:rPr lang="en-US" sz="2800" b="1" dirty="0" smtClean="0"/>
              <a:t>PIN:</a:t>
            </a:r>
            <a:r>
              <a:rPr lang="ru-RU" sz="2800" b="1" dirty="0"/>
              <a:t>6970180</a:t>
            </a:r>
            <a:endParaRPr 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0512" y="2986094"/>
            <a:ext cx="7569056" cy="370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54927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537868" y="274320"/>
            <a:ext cx="6258401" cy="99277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1918" y="25757"/>
            <a:ext cx="7156628" cy="1507067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 circle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578" y="1486038"/>
            <a:ext cx="11934422" cy="3845816"/>
          </a:xfrm>
        </p:spPr>
        <p:txBody>
          <a:bodyPr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700" b="1" dirty="0">
                <a:solidFill>
                  <a:schemeClr val="tx1"/>
                </a:solidFill>
              </a:rPr>
              <a:t>Define the following terms: Information, Communication, Media, Mass media, Information </a:t>
            </a:r>
            <a:r>
              <a:rPr lang="en-US" sz="2700" b="1" dirty="0" smtClean="0">
                <a:solidFill>
                  <a:schemeClr val="tx1"/>
                </a:solidFill>
              </a:rPr>
              <a:t>Avalanche, Information Bubble.</a:t>
            </a:r>
            <a:endParaRPr lang="en-US" sz="2700" b="1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700" b="1" dirty="0" smtClean="0">
                <a:solidFill>
                  <a:schemeClr val="tx1"/>
                </a:solidFill>
              </a:rPr>
              <a:t>What </a:t>
            </a:r>
            <a:r>
              <a:rPr lang="en-US" sz="2700" b="1" dirty="0">
                <a:solidFill>
                  <a:schemeClr val="tx1"/>
                </a:solidFill>
              </a:rPr>
              <a:t>is meant by </a:t>
            </a:r>
            <a:r>
              <a:rPr lang="en-US" sz="2700" b="1" dirty="0" smtClean="0">
                <a:solidFill>
                  <a:schemeClr val="tx1"/>
                </a:solidFill>
              </a:rPr>
              <a:t>manipulations </a:t>
            </a:r>
            <a:r>
              <a:rPr lang="en-US" sz="2700" b="1" dirty="0">
                <a:solidFill>
                  <a:schemeClr val="tx1"/>
                </a:solidFill>
              </a:rPr>
              <a:t>in </a:t>
            </a:r>
            <a:r>
              <a:rPr lang="en-US" sz="2700" b="1" dirty="0" smtClean="0">
                <a:solidFill>
                  <a:schemeClr val="tx1"/>
                </a:solidFill>
              </a:rPr>
              <a:t>everyday life? In the media</a:t>
            </a:r>
            <a:r>
              <a:rPr lang="en-US" sz="2700" b="1" dirty="0">
                <a:solidFill>
                  <a:schemeClr val="tx1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b="1" dirty="0">
                <a:solidFill>
                  <a:schemeClr val="tx1"/>
                </a:solidFill>
              </a:rPr>
              <a:t>Name the manipulation techniques.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b="1" dirty="0">
                <a:solidFill>
                  <a:schemeClr val="tx1"/>
                </a:solidFill>
              </a:rPr>
              <a:t>Define the term Fake.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b="1" dirty="0">
                <a:solidFill>
                  <a:schemeClr val="tx1"/>
                </a:solidFill>
              </a:rPr>
              <a:t>What is the difference between Misinformation, Disinformation and </a:t>
            </a:r>
            <a:r>
              <a:rPr lang="en-US" sz="2700" b="1" dirty="0" err="1" smtClean="0">
                <a:solidFill>
                  <a:schemeClr val="tx1"/>
                </a:solidFill>
              </a:rPr>
              <a:t>Malinformation</a:t>
            </a:r>
            <a:r>
              <a:rPr lang="en-US" sz="2700" b="1" dirty="0" smtClean="0">
                <a:solidFill>
                  <a:schemeClr val="tx1"/>
                </a:solidFill>
              </a:rPr>
              <a:t>?</a:t>
            </a:r>
            <a:endParaRPr lang="en-US" sz="2700" b="1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700" b="1" dirty="0">
                <a:solidFill>
                  <a:schemeClr val="tx1"/>
                </a:solidFill>
              </a:rPr>
              <a:t>What are the types of fake?</a:t>
            </a:r>
          </a:p>
          <a:p>
            <a:pPr>
              <a:buNone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537868" y="274320"/>
            <a:ext cx="6258401" cy="99277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1918" y="25757"/>
            <a:ext cx="7156628" cy="1507067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 circle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9859" y="1420179"/>
            <a:ext cx="8461420" cy="5241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77865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532586" y="415988"/>
            <a:ext cx="8693239" cy="99277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915" y="158842"/>
            <a:ext cx="10032642" cy="1507067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 manipulations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578" y="1486038"/>
            <a:ext cx="11513712" cy="5120824"/>
          </a:xfrm>
        </p:spPr>
        <p:txBody>
          <a:bodyPr anchor="t">
            <a:noAutofit/>
          </a:bodyPr>
          <a:lstStyle/>
          <a:p>
            <a:endParaRPr lang="en-US" sz="2800" b="1" dirty="0" smtClean="0">
              <a:solidFill>
                <a:schemeClr val="tx1"/>
              </a:solidFill>
            </a:endParaRPr>
          </a:p>
          <a:p>
            <a:endParaRPr lang="en-US" sz="28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62" y="1851568"/>
            <a:ext cx="5483943" cy="365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6848" y="2907636"/>
            <a:ext cx="5474594" cy="365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3484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532586" y="415988"/>
            <a:ext cx="8693239" cy="99277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915" y="158842"/>
            <a:ext cx="10032642" cy="1507067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 in Experts: Why and Why Not?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578" y="1486038"/>
            <a:ext cx="11513712" cy="5120824"/>
          </a:xfrm>
        </p:spPr>
        <p:txBody>
          <a:bodyPr anchor="t">
            <a:noAutofit/>
          </a:bodyPr>
          <a:lstStyle/>
          <a:p>
            <a:endParaRPr lang="en-US" sz="2800" b="1" dirty="0" smtClean="0">
              <a:solidFill>
                <a:schemeClr val="tx1"/>
              </a:solidFill>
            </a:endParaRPr>
          </a:p>
          <a:p>
            <a:endParaRPr lang="en-US" sz="28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1161" y="1999333"/>
            <a:ext cx="7042150" cy="388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9010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738648" y="428867"/>
            <a:ext cx="7624293" cy="99277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9707" y="120205"/>
            <a:ext cx="8113690" cy="1507067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 Expert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6062" y="2696652"/>
            <a:ext cx="11985938" cy="3284722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chemeClr val="tx1"/>
                </a:solidFill>
              </a:rPr>
              <a:t>The </a:t>
            </a:r>
            <a:r>
              <a:rPr lang="en-US" sz="2800" b="1" i="1" dirty="0">
                <a:solidFill>
                  <a:schemeClr val="tx1"/>
                </a:solidFill>
              </a:rPr>
              <a:t>issue is of utmost </a:t>
            </a:r>
            <a:r>
              <a:rPr lang="en-US" sz="2800" b="1" i="1" dirty="0" smtClean="0">
                <a:solidFill>
                  <a:schemeClr val="tx1"/>
                </a:solidFill>
              </a:rPr>
              <a:t>importance.</a:t>
            </a:r>
            <a:endParaRPr lang="en-US" sz="2800" b="1" i="1" dirty="0">
              <a:solidFill>
                <a:schemeClr val="tx1"/>
              </a:solidFill>
            </a:endParaRPr>
          </a:p>
          <a:p>
            <a:r>
              <a:rPr lang="en-US" sz="2800" b="1" i="1" dirty="0">
                <a:solidFill>
                  <a:schemeClr val="tx1"/>
                </a:solidFill>
              </a:rPr>
              <a:t>The problem is extremely </a:t>
            </a:r>
            <a:r>
              <a:rPr lang="en-US" sz="2800" b="1" i="1" dirty="0" smtClean="0">
                <a:solidFill>
                  <a:schemeClr val="tx1"/>
                </a:solidFill>
              </a:rPr>
              <a:t>relevant. </a:t>
            </a:r>
            <a:endParaRPr lang="en-US" sz="2800" b="1" i="1" dirty="0">
              <a:solidFill>
                <a:schemeClr val="tx1"/>
              </a:solidFill>
            </a:endParaRPr>
          </a:p>
          <a:p>
            <a:r>
              <a:rPr lang="en-US" sz="2800" b="1" i="1" dirty="0">
                <a:solidFill>
                  <a:schemeClr val="tx1"/>
                </a:solidFill>
              </a:rPr>
              <a:t>There is an urgent </a:t>
            </a:r>
            <a:r>
              <a:rPr lang="en-US" sz="2800" b="1" i="1" dirty="0" smtClean="0">
                <a:solidFill>
                  <a:schemeClr val="tx1"/>
                </a:solidFill>
              </a:rPr>
              <a:t>need…</a:t>
            </a:r>
            <a:endParaRPr lang="en-US" sz="2800" b="1" i="1" dirty="0">
              <a:solidFill>
                <a:schemeClr val="tx1"/>
              </a:solidFill>
            </a:endParaRPr>
          </a:p>
          <a:p>
            <a:r>
              <a:rPr lang="en-US" sz="2800" b="1" i="1" dirty="0">
                <a:solidFill>
                  <a:schemeClr val="tx1"/>
                </a:solidFill>
              </a:rPr>
              <a:t>The studies </a:t>
            </a:r>
            <a:r>
              <a:rPr lang="en-US" sz="2800" b="1" i="1" dirty="0" smtClean="0">
                <a:solidFill>
                  <a:schemeClr val="tx1"/>
                </a:solidFill>
              </a:rPr>
              <a:t>show…</a:t>
            </a:r>
            <a:endParaRPr lang="en-US" sz="2800" b="1" i="1" dirty="0">
              <a:solidFill>
                <a:schemeClr val="tx1"/>
              </a:solidFill>
            </a:endParaRPr>
          </a:p>
          <a:p>
            <a:r>
              <a:rPr lang="en-US" sz="2800" b="1" i="1" dirty="0">
                <a:solidFill>
                  <a:schemeClr val="tx1"/>
                </a:solidFill>
              </a:rPr>
              <a:t>The results </a:t>
            </a:r>
            <a:r>
              <a:rPr lang="en-US" sz="2800" b="1" i="1" dirty="0" smtClean="0">
                <a:solidFill>
                  <a:schemeClr val="tx1"/>
                </a:solidFill>
              </a:rPr>
              <a:t>demonstrate…</a:t>
            </a:r>
            <a:endParaRPr lang="en-US" sz="2800" b="1" i="1" dirty="0">
              <a:solidFill>
                <a:schemeClr val="tx1"/>
              </a:solidFill>
            </a:endParaRPr>
          </a:p>
          <a:p>
            <a:r>
              <a:rPr lang="en-US" sz="2800" b="1" i="1" dirty="0">
                <a:solidFill>
                  <a:schemeClr val="tx1"/>
                </a:solidFill>
              </a:rPr>
              <a:t>The significance of the research is </a:t>
            </a:r>
            <a:r>
              <a:rPr lang="en-US" sz="2800" b="1" i="1" dirty="0" smtClean="0">
                <a:solidFill>
                  <a:schemeClr val="tx1"/>
                </a:solidFill>
              </a:rPr>
              <a:t>confirmed…</a:t>
            </a:r>
            <a:endParaRPr lang="en-US" sz="2800" b="1" i="1" dirty="0">
              <a:solidFill>
                <a:schemeClr val="tx1"/>
              </a:solidFill>
            </a:endParaRPr>
          </a:p>
          <a:p>
            <a:r>
              <a:rPr lang="en-US" sz="2800" b="1" i="1" dirty="0">
                <a:solidFill>
                  <a:schemeClr val="tx1"/>
                </a:solidFill>
              </a:rPr>
              <a:t>The urgency of the issue  is conditioned </a:t>
            </a:r>
            <a:r>
              <a:rPr lang="en-US" sz="2800" b="1" i="1" dirty="0" smtClean="0">
                <a:solidFill>
                  <a:schemeClr val="tx1"/>
                </a:solidFill>
              </a:rPr>
              <a:t>by/with…</a:t>
            </a:r>
            <a:endParaRPr lang="en-US" sz="2800" b="1" i="1" dirty="0">
              <a:solidFill>
                <a:schemeClr val="tx1"/>
              </a:solidFill>
            </a:endParaRPr>
          </a:p>
          <a:p>
            <a:r>
              <a:rPr lang="en-US" sz="2800" b="1" i="1" dirty="0">
                <a:solidFill>
                  <a:schemeClr val="tx1"/>
                </a:solidFill>
              </a:rPr>
              <a:t>The scientific </a:t>
            </a:r>
            <a:r>
              <a:rPr lang="en-US" sz="2800" b="1" i="1" dirty="0" smtClean="0">
                <a:solidFill>
                  <a:schemeClr val="tx1"/>
                </a:solidFill>
              </a:rPr>
              <a:t>novelty/practical value of </a:t>
            </a:r>
            <a:r>
              <a:rPr lang="en-US" sz="2800" b="1" i="1" dirty="0">
                <a:solidFill>
                  <a:schemeClr val="tx1"/>
                </a:solidFill>
              </a:rPr>
              <a:t>the issue is </a:t>
            </a:r>
            <a:r>
              <a:rPr lang="en-US" sz="2800" b="1" i="1" dirty="0" err="1">
                <a:solidFill>
                  <a:schemeClr val="tx1"/>
                </a:solidFill>
              </a:rPr>
              <a:t>undoubtful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smtClean="0">
                <a:solidFill>
                  <a:schemeClr val="tx1"/>
                </a:solidFill>
              </a:rPr>
              <a:t>as…</a:t>
            </a:r>
            <a:endParaRPr lang="en-US" sz="2800" b="1" i="1" dirty="0">
              <a:solidFill>
                <a:schemeClr val="tx1"/>
              </a:solidFill>
            </a:endParaRPr>
          </a:p>
          <a:p>
            <a:pPr>
              <a:buNone/>
            </a:pP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0150" y="1854558"/>
            <a:ext cx="3366588" cy="235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92521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6002" y="2163651"/>
            <a:ext cx="11320530" cy="3367825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chemeClr val="tx1"/>
                </a:solidFill>
              </a:rPr>
              <a:t>Work in groups. </a:t>
            </a:r>
          </a:p>
          <a:p>
            <a:r>
              <a:rPr lang="en-US" sz="3000" b="1" dirty="0" smtClean="0">
                <a:solidFill>
                  <a:schemeClr val="tx1"/>
                </a:solidFill>
              </a:rPr>
              <a:t>Task: discuss and prepare a list of universal experts’ phrases suitable for discussing any issue. Use them to respond to the information suggested by the teacher.</a:t>
            </a:r>
            <a:endParaRPr lang="uk-UA" sz="3000" b="1" dirty="0" smtClean="0">
              <a:solidFill>
                <a:schemeClr val="tx1"/>
              </a:solidFill>
            </a:endParaRPr>
          </a:p>
          <a:p>
            <a:endParaRPr lang="en-US" sz="3000" b="1" dirty="0" smtClean="0">
              <a:solidFill>
                <a:schemeClr val="tx1"/>
              </a:solidFill>
            </a:endParaRPr>
          </a:p>
          <a:p>
            <a:endParaRPr lang="en-US" sz="3000" b="1" dirty="0" smtClean="0">
              <a:solidFill>
                <a:schemeClr val="tx1"/>
              </a:solidFill>
            </a:endParaRPr>
          </a:p>
          <a:p>
            <a:endParaRPr lang="en-US" sz="3000" b="1" dirty="0" smtClean="0">
              <a:solidFill>
                <a:schemeClr val="tx1"/>
              </a:solidFill>
            </a:endParaRPr>
          </a:p>
          <a:p>
            <a:endParaRPr lang="en-US" sz="30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48319" y="209006"/>
            <a:ext cx="9239250" cy="10858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4552" y="363039"/>
            <a:ext cx="6759711" cy="8001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 experts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4873" y="3324599"/>
            <a:ext cx="5157336" cy="343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71270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33303" y="222069"/>
            <a:ext cx="8203474" cy="12932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7840" y="115146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 experts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1064" y="1618322"/>
            <a:ext cx="1062507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Hadron Collider has begun its seventh working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season.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800" b="1" dirty="0" smtClean="0"/>
          </a:p>
          <a:p>
            <a:pPr marL="514350" indent="-514350">
              <a:buFont typeface="+mj-lt"/>
              <a:buAutoNum type="arabicPeriod"/>
            </a:pPr>
            <a:endParaRPr lang="en-US" sz="2800" b="1" dirty="0" smtClean="0"/>
          </a:p>
          <a:p>
            <a:endParaRPr lang="en-US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0499" y="2760377"/>
            <a:ext cx="642620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10145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33303" y="222069"/>
            <a:ext cx="8203474" cy="12932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7840" y="115146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 experts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9549" y="1515291"/>
            <a:ext cx="106250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In the Arctic, along with snow, plastic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microparticles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fall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out.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 smtClean="0"/>
          </a:p>
          <a:p>
            <a:endParaRPr lang="en-US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8065" y="2587818"/>
            <a:ext cx="7473950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99097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2630</TotalTime>
  <Words>446</Words>
  <Application>Microsoft Office PowerPoint</Application>
  <PresentationFormat>Произвольный</PresentationFormat>
  <Paragraphs>65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Slice</vt:lpstr>
      <vt:lpstr>Introduction to Info-media Literacy and critical thinking</vt:lpstr>
      <vt:lpstr>Revision circle</vt:lpstr>
      <vt:lpstr>Revision circle</vt:lpstr>
      <vt:lpstr>Visual manipulations</vt:lpstr>
      <vt:lpstr>Trust in Experts: Why and Why Not?</vt:lpstr>
      <vt:lpstr>Universal Expert vocabulary</vt:lpstr>
      <vt:lpstr>Universal experts</vt:lpstr>
      <vt:lpstr>Universal experts</vt:lpstr>
      <vt:lpstr>Universal experts</vt:lpstr>
      <vt:lpstr>Universal experts</vt:lpstr>
      <vt:lpstr>Universal experts</vt:lpstr>
      <vt:lpstr>In search for manipulation: Voting issues</vt:lpstr>
      <vt:lpstr>Trust it or not? Why?</vt:lpstr>
      <vt:lpstr>Trust it or not? Why?</vt:lpstr>
      <vt:lpstr>Quotation</vt:lpstr>
      <vt:lpstr>Thank you for attention  and participation!</vt:lpstr>
      <vt:lpstr>kahoot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Ученик</dc:creator>
  <cp:lastModifiedBy>Admin</cp:lastModifiedBy>
  <cp:revision>158</cp:revision>
  <dcterms:created xsi:type="dcterms:W3CDTF">2014-09-12T02:12:56Z</dcterms:created>
  <dcterms:modified xsi:type="dcterms:W3CDTF">2021-08-31T19:12:06Z</dcterms:modified>
</cp:coreProperties>
</file>