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2"/>
    <p:sldId id="257" r:id="rId13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Lazydog" charset="1" panose="00000000000000000000"/>
      <p:regular r:id="rId10"/>
    </p:embeddedFont>
    <p:embeddedFont>
      <p:font typeface="Days" charset="1" panose="02000505050000020004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slides/slide1.xml" Type="http://schemas.openxmlformats.org/officeDocument/2006/relationships/slide"/><Relationship Id="rId13" Target="slides/slide2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3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0309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857805" y="926910"/>
            <a:ext cx="9815530" cy="9360090"/>
            <a:chOff x="-91440" y="-38100"/>
            <a:chExt cx="5556250" cy="52984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556250" cy="5298440"/>
            </a:xfrm>
            <a:custGeom>
              <a:avLst/>
              <a:gdLst/>
              <a:ahLst/>
              <a:cxnLst/>
              <a:rect r="r" b="b" t="t" l="l"/>
              <a:pathLst>
                <a:path h="5298440" w="5556250">
                  <a:moveTo>
                    <a:pt x="5316220" y="3281680"/>
                  </a:moveTo>
                  <a:cubicBezTo>
                    <a:pt x="5212080" y="3348990"/>
                    <a:pt x="5087620" y="3375660"/>
                    <a:pt x="4966970" y="3406140"/>
                  </a:cubicBezTo>
                  <a:cubicBezTo>
                    <a:pt x="4390390" y="3549650"/>
                    <a:pt x="4117340" y="4084320"/>
                    <a:pt x="4137660" y="4641850"/>
                  </a:cubicBezTo>
                  <a:cubicBezTo>
                    <a:pt x="4150360" y="4979670"/>
                    <a:pt x="3902710" y="5289550"/>
                    <a:pt x="3550920" y="5293360"/>
                  </a:cubicBezTo>
                  <a:cubicBezTo>
                    <a:pt x="3086100" y="5298440"/>
                    <a:pt x="2981960" y="4867910"/>
                    <a:pt x="2791460" y="4533900"/>
                  </a:cubicBezTo>
                  <a:cubicBezTo>
                    <a:pt x="2664460" y="4312920"/>
                    <a:pt x="2406650" y="3925570"/>
                    <a:pt x="2124710" y="3947160"/>
                  </a:cubicBezTo>
                  <a:cubicBezTo>
                    <a:pt x="1874520" y="3966210"/>
                    <a:pt x="1619250" y="3868420"/>
                    <a:pt x="1445260" y="3688080"/>
                  </a:cubicBezTo>
                  <a:cubicBezTo>
                    <a:pt x="1248410" y="3483610"/>
                    <a:pt x="1154430" y="3161030"/>
                    <a:pt x="1225550" y="2884170"/>
                  </a:cubicBezTo>
                  <a:cubicBezTo>
                    <a:pt x="1376680" y="2293620"/>
                    <a:pt x="1560830" y="1629410"/>
                    <a:pt x="1287780" y="1043940"/>
                  </a:cubicBezTo>
                  <a:cubicBezTo>
                    <a:pt x="1158240" y="765810"/>
                    <a:pt x="1226820" y="422910"/>
                    <a:pt x="1454150" y="217170"/>
                  </a:cubicBezTo>
                  <a:cubicBezTo>
                    <a:pt x="1624330" y="63500"/>
                    <a:pt x="1832610" y="0"/>
                    <a:pt x="2056130" y="60960"/>
                  </a:cubicBezTo>
                  <a:cubicBezTo>
                    <a:pt x="2353310" y="140970"/>
                    <a:pt x="2597150" y="372110"/>
                    <a:pt x="2833370" y="557530"/>
                  </a:cubicBezTo>
                  <a:cubicBezTo>
                    <a:pt x="3060700" y="735330"/>
                    <a:pt x="3280410" y="853440"/>
                    <a:pt x="3554730" y="939800"/>
                  </a:cubicBezTo>
                  <a:cubicBezTo>
                    <a:pt x="3975100" y="1071880"/>
                    <a:pt x="4701540" y="1240790"/>
                    <a:pt x="4702810" y="1802130"/>
                  </a:cubicBezTo>
                  <a:cubicBezTo>
                    <a:pt x="4704080" y="2252980"/>
                    <a:pt x="5096510" y="2312670"/>
                    <a:pt x="5359400" y="2606040"/>
                  </a:cubicBezTo>
                  <a:cubicBezTo>
                    <a:pt x="5556250" y="2786380"/>
                    <a:pt x="5547360" y="3133090"/>
                    <a:pt x="5316220" y="3281680"/>
                  </a:cubicBezTo>
                  <a:close/>
                  <a:moveTo>
                    <a:pt x="1308100" y="2061210"/>
                  </a:moveTo>
                  <a:cubicBezTo>
                    <a:pt x="1313180" y="1946910"/>
                    <a:pt x="1263650" y="1832610"/>
                    <a:pt x="1174750" y="1755140"/>
                  </a:cubicBezTo>
                  <a:cubicBezTo>
                    <a:pt x="1167130" y="1748790"/>
                    <a:pt x="1159510" y="1742440"/>
                    <a:pt x="1150620" y="1736090"/>
                  </a:cubicBezTo>
                  <a:cubicBezTo>
                    <a:pt x="1099820" y="1697990"/>
                    <a:pt x="1040130" y="1681480"/>
                    <a:pt x="1014730" y="1616710"/>
                  </a:cubicBezTo>
                  <a:cubicBezTo>
                    <a:pt x="991870" y="1557020"/>
                    <a:pt x="1002030" y="1489710"/>
                    <a:pt x="1000760" y="1428750"/>
                  </a:cubicBezTo>
                  <a:cubicBezTo>
                    <a:pt x="995680" y="1193800"/>
                    <a:pt x="802640" y="996950"/>
                    <a:pt x="567690" y="986790"/>
                  </a:cubicBezTo>
                  <a:cubicBezTo>
                    <a:pt x="242570" y="972820"/>
                    <a:pt x="0" y="1316990"/>
                    <a:pt x="124460" y="1619250"/>
                  </a:cubicBezTo>
                  <a:cubicBezTo>
                    <a:pt x="165100" y="1718310"/>
                    <a:pt x="245110" y="1805940"/>
                    <a:pt x="346710" y="1844040"/>
                  </a:cubicBezTo>
                  <a:cubicBezTo>
                    <a:pt x="406400" y="1865630"/>
                    <a:pt x="554990" y="1838960"/>
                    <a:pt x="582930" y="1915160"/>
                  </a:cubicBezTo>
                  <a:cubicBezTo>
                    <a:pt x="588010" y="1930400"/>
                    <a:pt x="584200" y="1946910"/>
                    <a:pt x="581660" y="1962150"/>
                  </a:cubicBezTo>
                  <a:cubicBezTo>
                    <a:pt x="570230" y="2011680"/>
                    <a:pt x="556260" y="2065020"/>
                    <a:pt x="556260" y="2115820"/>
                  </a:cubicBezTo>
                  <a:cubicBezTo>
                    <a:pt x="556260" y="2330450"/>
                    <a:pt x="728980" y="2433320"/>
                    <a:pt x="946150" y="2424430"/>
                  </a:cubicBezTo>
                  <a:cubicBezTo>
                    <a:pt x="1092200" y="2418080"/>
                    <a:pt x="1225550" y="2321560"/>
                    <a:pt x="1281430" y="2186940"/>
                  </a:cubicBezTo>
                  <a:cubicBezTo>
                    <a:pt x="1297940" y="2145030"/>
                    <a:pt x="1306830" y="2103120"/>
                    <a:pt x="1308100" y="2061210"/>
                  </a:cubicBezTo>
                  <a:close/>
                </a:path>
              </a:pathLst>
            </a:custGeom>
            <a:blipFill>
              <a:blip r:embed="rId2"/>
              <a:stretch>
                <a:fillRect l="-22933" t="0" r="-22933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1197593" y="4697318"/>
            <a:ext cx="8631888" cy="1809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99"/>
              </a:lnSpc>
            </a:pPr>
            <a:r>
              <a:rPr lang="en-US" sz="3999">
                <a:solidFill>
                  <a:srgbClr val="FFFFFF"/>
                </a:solidFill>
                <a:latin typeface="Lazydog"/>
              </a:rPr>
              <a:t>Діагностика та корекція порушень мовлення у дітей раннього віку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940253" y="9418080"/>
            <a:ext cx="8631888" cy="3844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928"/>
              </a:lnSpc>
            </a:pPr>
            <a:r>
              <a:rPr lang="en-US" sz="2400" spc="1120">
                <a:solidFill>
                  <a:srgbClr val="FDC001"/>
                </a:solidFill>
                <a:latin typeface="Lazydog"/>
              </a:rPr>
              <a:t>ІРИНА КУЧЕРАК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453945" y="215708"/>
            <a:ext cx="8942825" cy="371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79"/>
              </a:lnSpc>
            </a:pPr>
            <a:r>
              <a:rPr lang="en-US" sz="2400">
                <a:solidFill>
                  <a:srgbClr val="FFFFFF"/>
                </a:solidFill>
                <a:latin typeface="Lazydog"/>
              </a:rPr>
              <a:t>Запорізький національний університет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0309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546273" y="2336979"/>
            <a:ext cx="6101432" cy="3484874"/>
            <a:chOff x="0" y="0"/>
            <a:chExt cx="711538" cy="4064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11538" cy="406400"/>
            </a:xfrm>
            <a:custGeom>
              <a:avLst/>
              <a:gdLst/>
              <a:ahLst/>
              <a:cxnLst/>
              <a:rect r="r" b="b" t="t" l="l"/>
              <a:pathLst>
                <a:path h="406400" w="711538">
                  <a:moveTo>
                    <a:pt x="508338" y="0"/>
                  </a:moveTo>
                  <a:cubicBezTo>
                    <a:pt x="620563" y="0"/>
                    <a:pt x="711538" y="90976"/>
                    <a:pt x="711538" y="203200"/>
                  </a:cubicBezTo>
                  <a:cubicBezTo>
                    <a:pt x="711538" y="315424"/>
                    <a:pt x="620563" y="406400"/>
                    <a:pt x="50833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DC00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9525"/>
              <a:ext cx="711538" cy="4159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28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461596" y="1621833"/>
            <a:ext cx="2270786" cy="2270786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28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2461596" y="4266213"/>
            <a:ext cx="2270786" cy="2270786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28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6468384" y="3549708"/>
            <a:ext cx="5581667" cy="3139648"/>
            <a:chOff x="0" y="0"/>
            <a:chExt cx="11289030" cy="63500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1287760" cy="6350000"/>
            </a:xfrm>
            <a:custGeom>
              <a:avLst/>
              <a:gdLst/>
              <a:ahLst/>
              <a:cxnLst/>
              <a:rect r="r" b="b" t="t" l="l"/>
              <a:pathLst>
                <a:path h="6350000" w="1128776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0" y="0"/>
                    <a:pt x="11287760" y="234950"/>
                    <a:pt x="11287760" y="525780"/>
                  </a:cubicBezTo>
                  <a:lnTo>
                    <a:pt x="11287760" y="5822950"/>
                  </a:lnTo>
                  <a:cubicBezTo>
                    <a:pt x="11287760" y="6113780"/>
                    <a:pt x="11052810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lose/>
                </a:path>
              </a:pathLst>
            </a:custGeom>
            <a:blipFill>
              <a:blip r:embed="rId2"/>
              <a:stretch>
                <a:fillRect l="0" t="-27785" r="0" b="-27785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3183526" y="3549708"/>
            <a:ext cx="5581667" cy="3139648"/>
            <a:chOff x="0" y="0"/>
            <a:chExt cx="11289030" cy="63500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1287760" cy="6350000"/>
            </a:xfrm>
            <a:custGeom>
              <a:avLst/>
              <a:gdLst/>
              <a:ahLst/>
              <a:cxnLst/>
              <a:rect r="r" b="b" t="t" l="l"/>
              <a:pathLst>
                <a:path h="6350000" w="1128776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0" y="0"/>
                    <a:pt x="11287760" y="234950"/>
                    <a:pt x="11287760" y="525780"/>
                  </a:cubicBezTo>
                  <a:lnTo>
                    <a:pt x="11287760" y="5822950"/>
                  </a:lnTo>
                  <a:cubicBezTo>
                    <a:pt x="11287760" y="6113780"/>
                    <a:pt x="11052810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lose/>
                </a:path>
              </a:pathLst>
            </a:custGeom>
            <a:blipFill>
              <a:blip r:embed="rId3"/>
              <a:stretch>
                <a:fillRect l="0" t="-9339" r="0" b="-9339"/>
              </a:stretch>
            </a:blip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6468384" y="1028700"/>
            <a:ext cx="9965064" cy="1095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640"/>
              </a:lnSpc>
            </a:pPr>
            <a:r>
              <a:rPr lang="en-US" sz="7200">
                <a:solidFill>
                  <a:srgbClr val="FFFFFF"/>
                </a:solidFill>
                <a:latin typeface="Days"/>
              </a:rPr>
              <a:t>Про що цей курс?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468384" y="7176771"/>
            <a:ext cx="10388029" cy="26037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928"/>
              </a:lnSpc>
            </a:pPr>
            <a:r>
              <a:rPr lang="en-US" sz="2400">
                <a:solidFill>
                  <a:srgbClr val="FDC001"/>
                </a:solidFill>
                <a:latin typeface="Days"/>
              </a:rPr>
              <a:t>ЯК ПРОВОДИТИ МОВЛЕННЄВЕ ОБСТЕЖЕННЯ ДІТЕЙ РАННЬОГО ВІКУ?</a:t>
            </a:r>
          </a:p>
          <a:p>
            <a:pPr>
              <a:lnSpc>
                <a:spcPts val="2928"/>
              </a:lnSpc>
            </a:pPr>
            <a:r>
              <a:rPr lang="en-US" sz="2400">
                <a:solidFill>
                  <a:srgbClr val="FDC001"/>
                </a:solidFill>
                <a:latin typeface="Days"/>
              </a:rPr>
              <a:t>КОЛИ ПОТРІБНА ДОПОМОГА ЛОГОПЕДА? </a:t>
            </a:r>
          </a:p>
          <a:p>
            <a:pPr>
              <a:lnSpc>
                <a:spcPts val="2928"/>
              </a:lnSpc>
            </a:pPr>
            <a:r>
              <a:rPr lang="en-US" sz="2400">
                <a:solidFill>
                  <a:srgbClr val="FDC001"/>
                </a:solidFill>
                <a:latin typeface="Days"/>
              </a:rPr>
              <a:t>ЯК ПРАВИЛЬНО БУДУВАТИ ЛОГОПЕДИЧНІ ЗАНЯТТЯ?</a:t>
            </a:r>
          </a:p>
          <a:p>
            <a:pPr>
              <a:lnSpc>
                <a:spcPts val="2928"/>
              </a:lnSpc>
            </a:pPr>
            <a:r>
              <a:rPr lang="en-US" sz="2400">
                <a:solidFill>
                  <a:srgbClr val="FDC001"/>
                </a:solidFill>
                <a:latin typeface="Days"/>
              </a:rPr>
              <a:t>ЯКИМИ Є СПЕЦІАЛЬНІ МЕТОДИКИ РОБОТИ ІЗ ДІТЬМИ РАННЬОГО ВІКУ?</a:t>
            </a:r>
          </a:p>
          <a:p>
            <a:pPr>
              <a:lnSpc>
                <a:spcPts val="2928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DAF2ZMnZ31E</dc:identifier>
  <dcterms:modified xsi:type="dcterms:W3CDTF">2011-08-01T06:04:30Z</dcterms:modified>
  <cp:revision>1</cp:revision>
  <dc:title>Діагностика та корекція порушень мовлення у дітей раннього віку</dc:title>
</cp:coreProperties>
</file>