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37"/>
  </p:notesMasterIdLst>
  <p:sldIdLst>
    <p:sldId id="256" r:id="rId2"/>
    <p:sldId id="257" r:id="rId3"/>
    <p:sldId id="300" r:id="rId4"/>
    <p:sldId id="301" r:id="rId5"/>
    <p:sldId id="303" r:id="rId6"/>
    <p:sldId id="304" r:id="rId7"/>
    <p:sldId id="302" r:id="rId8"/>
    <p:sldId id="298" r:id="rId9"/>
    <p:sldId id="259" r:id="rId10"/>
    <p:sldId id="310" r:id="rId11"/>
    <p:sldId id="265" r:id="rId12"/>
    <p:sldId id="311" r:id="rId13"/>
    <p:sldId id="266" r:id="rId14"/>
    <p:sldId id="315" r:id="rId15"/>
    <p:sldId id="316" r:id="rId16"/>
    <p:sldId id="319" r:id="rId17"/>
    <p:sldId id="317" r:id="rId18"/>
    <p:sldId id="318" r:id="rId19"/>
    <p:sldId id="321" r:id="rId20"/>
    <p:sldId id="312" r:id="rId21"/>
    <p:sldId id="313" r:id="rId22"/>
    <p:sldId id="314" r:id="rId23"/>
    <p:sldId id="268" r:id="rId24"/>
    <p:sldId id="274" r:id="rId25"/>
    <p:sldId id="276" r:id="rId26"/>
    <p:sldId id="271" r:id="rId27"/>
    <p:sldId id="277" r:id="rId28"/>
    <p:sldId id="280" r:id="rId29"/>
    <p:sldId id="284" r:id="rId30"/>
    <p:sldId id="287" r:id="rId31"/>
    <p:sldId id="290" r:id="rId32"/>
    <p:sldId id="293" r:id="rId33"/>
    <p:sldId id="309" r:id="rId34"/>
    <p:sldId id="308" r:id="rId35"/>
    <p:sldId id="307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966" autoAdjust="0"/>
    <p:restoredTop sz="94660"/>
  </p:normalViewPr>
  <p:slideViewPr>
    <p:cSldViewPr>
      <p:cViewPr>
        <p:scale>
          <a:sx n="80" d="100"/>
          <a:sy n="80" d="100"/>
        </p:scale>
        <p:origin x="-11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384454-CB2A-44C4-ABA0-26C3F5039DAB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6DA2F9-74B2-4DB0-878D-25892CA9B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640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A1374-68E5-46D7-8024-3C5143EFD10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EA6C6C-3A16-49CA-B789-87F8316B2C50}" type="datetimeFigureOut">
              <a:rPr lang="ru-RU" smtClean="0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5BDD5-524A-4D72-938B-59BD1D3EEC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DECD94-5B77-42F1-AA60-F155D3993917}" type="datetimeFigureOut">
              <a:rPr lang="ru-RU" smtClean="0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51961-C897-4B7B-931D-5DE6B7C36A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F8E26-539E-4C1A-89A8-6D5F0828EFBD}" type="datetimeFigureOut">
              <a:rPr lang="ru-RU" smtClean="0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1AC5B-6F36-4C48-BC9D-9F711316C4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FC4C38-AE44-4789-9383-EEB902E86792}" type="datetimeFigureOut">
              <a:rPr lang="ru-RU" smtClean="0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B3FF7-CCF3-4B35-B8CB-A5A59A81A4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633E51-127B-4B13-B969-C537827C5F57}" type="datetimeFigureOut">
              <a:rPr lang="ru-RU" smtClean="0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985D0-E9A6-4935-ACBD-E5191640E1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99CBBE-68D3-46EF-ABC1-2E1343D86492}" type="datetimeFigureOut">
              <a:rPr lang="ru-RU" smtClean="0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84D6F-F287-4AE5-A7B0-6FBE7E50F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A9978B-6AA5-411E-AD84-97BCABCA24FA}" type="datetimeFigureOut">
              <a:rPr lang="ru-RU" smtClean="0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B4A28-4660-40A4-8B96-B7D27BE7B7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D047B-5DD8-41F0-8EF1-01A890A6D83A}" type="datetimeFigureOut">
              <a:rPr lang="ru-RU" smtClean="0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A9889-A257-4DA2-9812-C9D54861B6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B77FD6-6A1F-46BF-900E-D0BC6EB30544}" type="datetimeFigureOut">
              <a:rPr lang="ru-RU" smtClean="0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53BA0-348D-44C5-B060-34DF47DE5F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A513E6-3486-4EBC-A417-72699297B289}" type="datetimeFigureOut">
              <a:rPr lang="ru-RU" smtClean="0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56644-77AB-4C6B-B926-7B36F34C42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C36507-E0C0-4822-AAC3-CD423AB6E047}" type="datetimeFigureOut">
              <a:rPr lang="ru-RU" smtClean="0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0AE94-BA57-44A9-A223-7FED05C9A2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77DE02-4573-4369-803B-0B45C740641F}" type="datetimeFigureOut">
              <a:rPr lang="ru-RU" smtClean="0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6E3DBC-B691-4870-B3DD-1C530063A2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fr=sct&amp;sbmt=1473857960396&amp;q=%D1%84%D0%BE%D1%82%D0%BE+%D0%B8+%D1%80%D0%B8%D1%81%D1%83%D0%BD%D0%BA%D0%B8+%D1%81%D0%BE%D0%BB%D0%BE%D0%B4%D0%BA%D0%B8+%D0%B3%D0%BE%D0%BB%D0%BE%D0%B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hyperlink" Target="http://go.mail.ru/search_images?fr=sct&amp;sbmt=1473857960396&amp;q=%D1%84%D0%BE%D1%82%D0%BE+%D0%B8+%D1%80%D0%B8%D1%81%D1%83%D0%BD%D0%BA%D0%B8+%D1%81%D0%BE%D0%BB%D0%BE%D0%B4%D0%BA%D0%B8+%D0%B3%D0%BE%D0%BB%D0%BE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o.mail.ru/search_images?fr=sct&amp;sbmt=1473857960396&amp;q=%D1%84%D0%BE%D1%82%D0%BE+%D0%B8+%D1%80%D0%B8%D1%81%D1%83%D0%BD%D0%BA%D0%B8+%D1%81%D0%BE%D0%BB%D0%BE%D0%B4%D0%BA%D0%B8+%D0%B3%D0%BE%D0%BB%D0%BE%D0%B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go.mail.ru/search_images?fr=sct&amp;sbmt=1473857960396&amp;q=%D1%84%D0%BE%D1%82%D0%BE+%D0%B8+%D1%80%D0%B8%D1%81%D1%83%D0%BD%D0%BA%D0%B8+%D1%81%D0%BE%D0%BB%D0%BE%D0%B4%D0%BA%D0%B8+%D0%B3%D0%BE%D0%BB%D0%BE%D0%B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171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b="1" i="1" dirty="0" smtClean="0">
                <a:solidFill>
                  <a:srgbClr val="FF0000"/>
                </a:solidFill>
              </a:rPr>
              <a:t>Лекція </a:t>
            </a:r>
            <a:r>
              <a:rPr lang="ru-RU" sz="6600" b="1" i="1" dirty="0" smtClean="0">
                <a:solidFill>
                  <a:srgbClr val="FF0000"/>
                </a:solidFill>
              </a:rPr>
              <a:t>№ 4(2 </a:t>
            </a:r>
            <a:r>
              <a:rPr lang="ru-RU" sz="6600" b="1" i="1" dirty="0" err="1" smtClean="0">
                <a:solidFill>
                  <a:srgbClr val="FF0000"/>
                </a:solidFill>
              </a:rPr>
              <a:t>частина</a:t>
            </a:r>
            <a:r>
              <a:rPr lang="ru-RU" sz="6600" b="1" i="1" dirty="0" smtClean="0">
                <a:solidFill>
                  <a:srgbClr val="FF0000"/>
                </a:solidFill>
              </a:rPr>
              <a:t>)</a:t>
            </a:r>
            <a:r>
              <a:rPr lang="uk-UA" sz="6600" b="1" i="1" dirty="0" smtClean="0">
                <a:solidFill>
                  <a:srgbClr val="FF0000"/>
                </a:solidFill>
              </a:rPr>
              <a:t/>
            </a:r>
            <a:br>
              <a:rPr lang="uk-UA" sz="6600" b="1" i="1" dirty="0" smtClean="0">
                <a:solidFill>
                  <a:srgbClr val="FF0000"/>
                </a:solidFill>
              </a:rPr>
            </a:br>
            <a:r>
              <a:rPr lang="uk-UA" sz="6600" b="1" i="1" dirty="0" smtClean="0">
                <a:solidFill>
                  <a:schemeClr val="tx2">
                    <a:lumMod val="90000"/>
                  </a:schemeClr>
                </a:solidFill>
              </a:rPr>
              <a:t>Тема: Сапоніни</a:t>
            </a:r>
            <a:endParaRPr lang="ru-RU" sz="6600" b="1" i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428868"/>
            <a:ext cx="8286808" cy="3714776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План: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1. </a:t>
            </a:r>
            <a:r>
              <a:rPr lang="ru-RU" b="1" dirty="0" err="1" smtClean="0">
                <a:solidFill>
                  <a:schemeClr val="tx1"/>
                </a:solidFill>
              </a:rPr>
              <a:t>Визначення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> 3a</a:t>
            </a:r>
            <a:r>
              <a:rPr lang="ru-RU" b="1" dirty="0" smtClean="0">
                <a:solidFill>
                  <a:schemeClr val="tx1"/>
                </a:solidFill>
              </a:rPr>
              <a:t>г</a:t>
            </a:r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ru-RU" b="1" dirty="0" err="1" smtClean="0">
                <a:solidFill>
                  <a:schemeClr val="tx1"/>
                </a:solidFill>
              </a:rPr>
              <a:t>льн</a:t>
            </a:r>
            <a:r>
              <a:rPr lang="en-US" b="1" dirty="0" smtClean="0">
                <a:solidFill>
                  <a:schemeClr val="tx1"/>
                </a:solidFill>
              </a:rPr>
              <a:t>a </a:t>
            </a:r>
            <a:r>
              <a:rPr lang="ru-RU" b="1" dirty="0" smtClean="0">
                <a:solidFill>
                  <a:schemeClr val="tx1"/>
                </a:solidFill>
              </a:rPr>
              <a:t>характеристика. </a:t>
            </a:r>
            <a:r>
              <a:rPr lang="ru-RU" b="1" dirty="0" err="1" smtClean="0">
                <a:solidFill>
                  <a:schemeClr val="tx1"/>
                </a:solidFill>
              </a:rPr>
              <a:t>Класифікація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ru-RU" b="1" dirty="0" err="1" smtClean="0">
                <a:solidFill>
                  <a:schemeClr val="tx1"/>
                </a:solidFill>
              </a:rPr>
              <a:t>тритерпенові</a:t>
            </a:r>
            <a:r>
              <a:rPr lang="ru-RU" b="1" dirty="0" smtClean="0">
                <a:solidFill>
                  <a:schemeClr val="tx1"/>
                </a:solidFill>
              </a:rPr>
              <a:t> та </a:t>
            </a:r>
            <a:r>
              <a:rPr lang="ru-RU" b="1" dirty="0" err="1" smtClean="0">
                <a:solidFill>
                  <a:schemeClr val="tx1"/>
                </a:solidFill>
              </a:rPr>
              <a:t>стероїдні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сапоніни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2. </a:t>
            </a:r>
            <a:r>
              <a:rPr lang="ru-RU" b="1" dirty="0" err="1" smtClean="0">
                <a:solidFill>
                  <a:schemeClr val="tx1"/>
                </a:solidFill>
              </a:rPr>
              <a:t>Фізико-хімічні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властивості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3. </a:t>
            </a:r>
            <a:r>
              <a:rPr lang="ru-RU" b="1" dirty="0" err="1" smtClean="0">
                <a:solidFill>
                  <a:schemeClr val="tx1"/>
                </a:solidFill>
              </a:rPr>
              <a:t>Виділення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якісні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реакції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4. </a:t>
            </a:r>
            <a:r>
              <a:rPr lang="ru-RU" b="1" dirty="0" err="1" smtClean="0">
                <a:solidFill>
                  <a:schemeClr val="tx1"/>
                </a:solidFill>
              </a:rPr>
              <a:t>Кількісне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визначення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5. </a:t>
            </a:r>
            <a:r>
              <a:rPr lang="ru-RU" b="1" dirty="0" err="1" smtClean="0">
                <a:solidFill>
                  <a:schemeClr val="tx1"/>
                </a:solidFill>
              </a:rPr>
              <a:t>Біологічна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дія</a:t>
            </a:r>
            <a:r>
              <a:rPr lang="ru-RU" b="1" dirty="0" smtClean="0">
                <a:solidFill>
                  <a:schemeClr val="tx1"/>
                </a:solidFill>
              </a:rPr>
              <a:t> та </a:t>
            </a:r>
            <a:r>
              <a:rPr lang="ru-RU" b="1" dirty="0" err="1" smtClean="0">
                <a:solidFill>
                  <a:schemeClr val="tx1"/>
                </a:solidFill>
              </a:rPr>
              <a:t>застосування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6. ЛРС, яка </a:t>
            </a:r>
            <a:r>
              <a:rPr lang="ru-RU" b="1" dirty="0" err="1" smtClean="0">
                <a:solidFill>
                  <a:schemeClr val="tx1"/>
                </a:solidFill>
              </a:rPr>
              <a:t>містить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сапоніни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Фізико-хімічні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981" t="24414" r="31918" b="15038"/>
          <a:stretch>
            <a:fillRect/>
          </a:stretch>
        </p:blipFill>
        <p:spPr bwMode="auto">
          <a:xfrm>
            <a:off x="214282" y="1071546"/>
            <a:ext cx="85872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72518" cy="11281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Отже, специфічні властивості </a:t>
            </a:r>
            <a:r>
              <a:rPr lang="uk-UA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сапон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це: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401080" cy="49291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uk-UA" b="1" i="1" u="sng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>зменшують поверхневий натяг рідини;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uk-UA" sz="3600" b="1" i="1" u="sng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>викликають гемоліз крові; 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uk-UA" sz="3600" b="1" i="1" u="sng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600" b="1" dirty="0" err="1" smtClean="0">
                <a:solidFill>
                  <a:srgbClr val="002060"/>
                </a:solidFill>
              </a:rPr>
              <a:t>токсично</a:t>
            </a:r>
            <a:r>
              <a:rPr lang="uk-UA" sz="3600" b="1" dirty="0" smtClean="0">
                <a:solidFill>
                  <a:srgbClr val="002060"/>
                </a:solidFill>
              </a:rPr>
              <a:t> діють на холоднокровних;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uk-UA" sz="3600" b="1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>зв'язують холестерин.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виділення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960" t="43241" r="32297" b="21248"/>
          <a:stretch>
            <a:fillRect/>
          </a:stretch>
        </p:blipFill>
        <p:spPr bwMode="auto">
          <a:xfrm>
            <a:off x="214282" y="1714488"/>
            <a:ext cx="87154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Ідентифікац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сапонінів: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uk-UA" sz="3200" b="1" dirty="0" smtClean="0">
                <a:solidFill>
                  <a:srgbClr val="002060"/>
                </a:solidFill>
              </a:rPr>
              <a:t>Фізичний метод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endParaRPr lang="uk-UA" sz="3200" b="1" dirty="0">
              <a:solidFill>
                <a:srgbClr val="002060"/>
              </a:solidFill>
            </a:endParaRP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uk-UA" sz="3200" b="1" dirty="0">
                <a:solidFill>
                  <a:srgbClr val="002060"/>
                </a:solidFill>
              </a:rPr>
              <a:t>Хімічний  </a:t>
            </a:r>
            <a:r>
              <a:rPr lang="uk-UA" sz="3200" b="1" dirty="0" smtClean="0">
                <a:solidFill>
                  <a:srgbClr val="002060"/>
                </a:solidFill>
              </a:rPr>
              <a:t>метод 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endParaRPr lang="uk-UA" sz="3200" b="1" dirty="0">
              <a:solidFill>
                <a:srgbClr val="002060"/>
              </a:solidFill>
            </a:endParaRP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uk-UA" sz="3200" b="1" dirty="0">
                <a:solidFill>
                  <a:srgbClr val="002060"/>
                </a:solidFill>
              </a:rPr>
              <a:t>Біологічний метод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endParaRPr lang="ru-RU" sz="3200" dirty="0" smtClean="0"/>
          </a:p>
        </p:txBody>
      </p:sp>
      <p:pic>
        <p:nvPicPr>
          <p:cNvPr id="4" name="Рисунок 3" descr="http://ic.pics.livejournal.com/digestlj/73194656/813165/813165_800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15100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raui.ru/wp-content/uploads/2013/01/Ryibonki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1128"/>
            <a:ext cx="4320480" cy="202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Фізичний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01122" cy="528641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Реакція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піноутворення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Фонтан - Кандела. </a:t>
            </a:r>
          </a:p>
          <a:p>
            <a:pPr algn="just">
              <a:buNone/>
            </a:pPr>
            <a:r>
              <a:rPr lang="ru-RU" b="1" dirty="0" err="1" smtClean="0"/>
              <a:t>Беруть</a:t>
            </a:r>
            <a:r>
              <a:rPr lang="ru-RU" b="1" dirty="0" smtClean="0"/>
              <a:t> </a:t>
            </a:r>
            <a:r>
              <a:rPr lang="ru-RU" b="1" dirty="0" err="1" smtClean="0"/>
              <a:t>дві</a:t>
            </a:r>
            <a:r>
              <a:rPr lang="ru-RU" b="1" dirty="0" smtClean="0"/>
              <a:t> </a:t>
            </a:r>
            <a:r>
              <a:rPr lang="ru-RU" b="1" dirty="0" err="1" smtClean="0"/>
              <a:t>пробірки</a:t>
            </a:r>
            <a:r>
              <a:rPr lang="ru-RU" b="1" dirty="0" smtClean="0"/>
              <a:t>, в одну </a:t>
            </a:r>
            <a:r>
              <a:rPr lang="ru-RU" b="1" dirty="0" err="1" smtClean="0"/>
              <a:t>наливають</a:t>
            </a:r>
            <a:r>
              <a:rPr lang="ru-RU" b="1" dirty="0" smtClean="0"/>
              <a:t> 5 мл 0,1н </a:t>
            </a:r>
            <a:r>
              <a:rPr lang="en-US" b="1" dirty="0" smtClean="0"/>
              <a:t>HC1, </a:t>
            </a:r>
            <a:r>
              <a:rPr lang="ru-RU" b="1" dirty="0" smtClean="0"/>
              <a:t>а в другу - 5 мл 0,1н </a:t>
            </a:r>
            <a:r>
              <a:rPr lang="en-US" b="1" dirty="0" err="1" smtClean="0"/>
              <a:t>NaOH</a:t>
            </a:r>
            <a:r>
              <a:rPr lang="en-US" b="1" dirty="0" smtClean="0"/>
              <a:t>. </a:t>
            </a:r>
            <a:r>
              <a:rPr lang="ru-RU" b="1" dirty="0" err="1" smtClean="0"/>
              <a:t>Потім</a:t>
            </a:r>
            <a:r>
              <a:rPr lang="ru-RU" b="1" dirty="0" smtClean="0"/>
              <a:t> в </a:t>
            </a:r>
            <a:r>
              <a:rPr lang="ru-RU" b="1" dirty="0" err="1" smtClean="0"/>
              <a:t>обидві</a:t>
            </a:r>
            <a:r>
              <a:rPr lang="ru-RU" b="1" dirty="0" smtClean="0"/>
              <a:t> </a:t>
            </a:r>
            <a:r>
              <a:rPr lang="ru-RU" b="1" dirty="0" err="1" smtClean="0"/>
              <a:t>пробірки</a:t>
            </a:r>
            <a:r>
              <a:rPr lang="ru-RU" b="1" dirty="0" smtClean="0"/>
              <a:t> </a:t>
            </a:r>
            <a:r>
              <a:rPr lang="ru-RU" b="1" dirty="0" err="1" smtClean="0"/>
              <a:t>додають</a:t>
            </a:r>
            <a:r>
              <a:rPr lang="ru-RU" b="1" dirty="0" smtClean="0"/>
              <a:t> по 2-3 </a:t>
            </a:r>
            <a:r>
              <a:rPr lang="ru-RU" b="1" dirty="0" err="1" smtClean="0"/>
              <a:t>краплини</a:t>
            </a:r>
            <a:r>
              <a:rPr lang="ru-RU" b="1" dirty="0" smtClean="0"/>
              <a:t> </a:t>
            </a:r>
            <a:r>
              <a:rPr lang="ru-RU" b="1" dirty="0" err="1" smtClean="0"/>
              <a:t>витягу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розчину</a:t>
            </a:r>
            <a:r>
              <a:rPr lang="ru-RU" b="1" dirty="0" smtClean="0"/>
              <a:t> </a:t>
            </a:r>
            <a:r>
              <a:rPr lang="ru-RU" b="1" dirty="0" err="1" smtClean="0"/>
              <a:t>сапонінів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сильно </a:t>
            </a:r>
            <a:r>
              <a:rPr lang="ru-RU" b="1" dirty="0" err="1" smtClean="0"/>
              <a:t>струшують</a:t>
            </a:r>
            <a:r>
              <a:rPr lang="ru-RU" b="1" dirty="0" smtClean="0"/>
              <a:t>. При </a:t>
            </a:r>
            <a:r>
              <a:rPr lang="ru-RU" b="1" dirty="0" err="1" smtClean="0"/>
              <a:t>наявності</a:t>
            </a:r>
            <a:r>
              <a:rPr lang="ru-RU" b="1" dirty="0" smtClean="0"/>
              <a:t> в </a:t>
            </a:r>
            <a:r>
              <a:rPr lang="ru-RU" b="1" dirty="0" err="1" smtClean="0"/>
              <a:t>сировині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тритерпенових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сапонінів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обох</a:t>
            </a:r>
            <a:r>
              <a:rPr lang="ru-RU" b="1" dirty="0" smtClean="0"/>
              <a:t> </a:t>
            </a:r>
            <a:r>
              <a:rPr lang="ru-RU" b="1" dirty="0" err="1" smtClean="0"/>
              <a:t>пробірках</a:t>
            </a:r>
            <a:r>
              <a:rPr lang="ru-RU" b="1" dirty="0" smtClean="0"/>
              <a:t> </a:t>
            </a:r>
            <a:r>
              <a:rPr lang="ru-RU" b="1" dirty="0" err="1" smtClean="0"/>
              <a:t>утворюється</a:t>
            </a:r>
            <a:r>
              <a:rPr lang="ru-RU" b="1" dirty="0" smtClean="0"/>
              <a:t> </a:t>
            </a:r>
            <a:r>
              <a:rPr lang="ru-RU" b="1" dirty="0" err="1" smtClean="0"/>
              <a:t>піна</a:t>
            </a:r>
            <a:r>
              <a:rPr lang="ru-RU" b="1" dirty="0" smtClean="0"/>
              <a:t>, яка </a:t>
            </a:r>
            <a:r>
              <a:rPr lang="ru-RU" b="1" dirty="0" err="1" smtClean="0"/>
              <a:t>рівна</a:t>
            </a:r>
            <a:r>
              <a:rPr lang="ru-RU" b="1" dirty="0" smtClean="0"/>
              <a:t> по об</a:t>
            </a:r>
            <a:r>
              <a:rPr lang="en-US" b="1" dirty="0" smtClean="0"/>
              <a:t>’</a:t>
            </a:r>
            <a:r>
              <a:rPr lang="ru-RU" b="1" dirty="0" err="1" smtClean="0"/>
              <a:t>єму</a:t>
            </a:r>
            <a:r>
              <a:rPr lang="ru-RU" b="1" dirty="0" smtClean="0"/>
              <a:t> та </a:t>
            </a:r>
            <a:r>
              <a:rPr lang="ru-RU" b="1" dirty="0" err="1" smtClean="0"/>
              <a:t>стійкості</a:t>
            </a:r>
            <a:r>
              <a:rPr lang="ru-RU" b="1" dirty="0" smtClean="0"/>
              <a:t>. </a:t>
            </a:r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 smtClean="0"/>
              <a:t>сировина</a:t>
            </a:r>
            <a:r>
              <a:rPr lang="ru-RU" b="1" dirty="0" smtClean="0"/>
              <a:t>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сапоніни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стероїдної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групи</a:t>
            </a:r>
            <a:r>
              <a:rPr lang="ru-RU" b="1" dirty="0" smtClean="0"/>
              <a:t>, то в </a:t>
            </a:r>
            <a:r>
              <a:rPr lang="ru-RU" b="1" dirty="0" err="1" smtClean="0"/>
              <a:t>лужному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середовищі</a:t>
            </a:r>
            <a:r>
              <a:rPr lang="ru-RU" b="1" dirty="0" smtClean="0"/>
              <a:t> </a:t>
            </a:r>
            <a:r>
              <a:rPr lang="ru-RU" b="1" dirty="0" err="1" smtClean="0"/>
              <a:t>утворюється</a:t>
            </a:r>
            <a:r>
              <a:rPr lang="ru-RU" b="1" dirty="0" smtClean="0"/>
              <a:t> </a:t>
            </a:r>
            <a:r>
              <a:rPr lang="ru-RU" b="1" dirty="0" err="1" smtClean="0"/>
              <a:t>піна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декілька</a:t>
            </a:r>
            <a:r>
              <a:rPr lang="ru-RU" b="1" dirty="0" smtClean="0"/>
              <a:t> раз </a:t>
            </a:r>
            <a:r>
              <a:rPr lang="ru-RU" b="1" dirty="0" err="1" smtClean="0"/>
              <a:t>більше</a:t>
            </a:r>
            <a:r>
              <a:rPr lang="ru-RU" b="1" dirty="0" smtClean="0"/>
              <a:t> по </a:t>
            </a:r>
            <a:r>
              <a:rPr lang="ru-RU" b="1" dirty="0" err="1" smtClean="0"/>
              <a:t>об’єму</a:t>
            </a:r>
            <a:r>
              <a:rPr lang="ru-RU" b="1" dirty="0" smtClean="0"/>
              <a:t> та </a:t>
            </a:r>
            <a:r>
              <a:rPr lang="ru-RU" b="1" dirty="0" err="1" smtClean="0"/>
              <a:t>стійкості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86874" cy="5268931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Реакції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осадження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гідратом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окиду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барію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b="1" dirty="0" smtClean="0"/>
              <a:t> Реактив </a:t>
            </a:r>
            <a:r>
              <a:rPr lang="ru-RU" sz="2000" b="1" dirty="0" err="1" smtClean="0"/>
              <a:t>приготовляють</a:t>
            </a:r>
            <a:r>
              <a:rPr lang="ru-RU" sz="2000" b="1" dirty="0" smtClean="0"/>
              <a:t> так: 5г </a:t>
            </a:r>
            <a:r>
              <a:rPr lang="ru-RU" sz="2000" b="1" dirty="0" err="1" smtClean="0"/>
              <a:t>гідрату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окису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барію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збовтують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100 мл </a:t>
            </a:r>
            <a:r>
              <a:rPr lang="ru-RU" sz="2000" b="1" dirty="0" err="1" smtClean="0"/>
              <a:t>охолодженого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окропу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Розчин</a:t>
            </a:r>
            <a:r>
              <a:rPr lang="ru-RU" sz="2000" b="1" dirty="0" smtClean="0"/>
              <a:t> повинен бути </a:t>
            </a:r>
            <a:r>
              <a:rPr lang="ru-RU" sz="2000" b="1" dirty="0" err="1" smtClean="0"/>
              <a:t>свіжо</a:t>
            </a:r>
            <a:r>
              <a:rPr lang="ru-RU" sz="2000" b="1" dirty="0" smtClean="0"/>
              <a:t>- </a:t>
            </a:r>
            <a:r>
              <a:rPr lang="ru-RU" sz="2000" b="1" dirty="0" err="1" smtClean="0"/>
              <a:t>приготовленим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прозорим</a:t>
            </a:r>
            <a:r>
              <a:rPr lang="ru-RU" sz="2000" b="1" dirty="0" smtClean="0"/>
              <a:t>;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нейтральним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оцтовокислим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свинцем</a:t>
            </a:r>
            <a:r>
              <a:rPr lang="ru-RU" sz="2000" b="1" dirty="0" smtClean="0"/>
              <a:t>. Як реактив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10%-ній </a:t>
            </a:r>
            <a:r>
              <a:rPr lang="ru-RU" sz="2000" b="1" dirty="0" err="1" smtClean="0"/>
              <a:t>розчин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Зазначених</a:t>
            </a:r>
            <a:r>
              <a:rPr lang="ru-RU" sz="2000" b="1" dirty="0" smtClean="0"/>
              <a:t> солей </a:t>
            </a:r>
            <a:r>
              <a:rPr lang="ru-RU" sz="2000" b="1" dirty="0" err="1" smtClean="0"/>
              <a:t>свинцю</a:t>
            </a:r>
            <a:r>
              <a:rPr lang="ru-RU" sz="2000" b="1" dirty="0" smtClean="0"/>
              <a:t>;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реактивом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Несслера</a:t>
            </a:r>
            <a:r>
              <a:rPr lang="ru-RU" sz="2000" b="1" dirty="0" smtClean="0"/>
              <a:t>. Реактив </a:t>
            </a:r>
            <a:r>
              <a:rPr lang="ru-RU" sz="2000" b="1" dirty="0" err="1" smtClean="0"/>
              <a:t>Несслера</a:t>
            </a:r>
            <a:r>
              <a:rPr lang="ru-RU" sz="2000" b="1" dirty="0" smtClean="0"/>
              <a:t>: 10г йодиду </a:t>
            </a:r>
            <a:r>
              <a:rPr lang="ru-RU" sz="2000" b="1" dirty="0" err="1" smtClean="0"/>
              <a:t>калію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розчиняють</a:t>
            </a:r>
            <a:r>
              <a:rPr lang="ru-RU" sz="2000" b="1" dirty="0" smtClean="0"/>
              <a:t> у 10 мл води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поступово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доливають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постійному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розмішуванні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насичений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сулеми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поки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з’явиться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незникаюча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червона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каламуть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Добавляють</a:t>
            </a:r>
            <a:r>
              <a:rPr lang="ru-RU" sz="2000" b="1" dirty="0" smtClean="0"/>
              <a:t> 30 г </a:t>
            </a:r>
            <a:r>
              <a:rPr lang="ru-RU" sz="2000" b="1" dirty="0" err="1" smtClean="0"/>
              <a:t>їдкого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калію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, коли </a:t>
            </a:r>
            <a:r>
              <a:rPr lang="ru-RU" sz="2000" b="1" dirty="0" err="1" smtClean="0"/>
              <a:t>останній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розчиниться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доливають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ще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Імл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насиченого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сулеми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Розводять</a:t>
            </a:r>
            <a:r>
              <a:rPr lang="ru-RU" sz="2000" b="1" dirty="0" smtClean="0"/>
              <a:t> до 200 мл, </a:t>
            </a:r>
            <a:r>
              <a:rPr lang="ru-RU" sz="2000" b="1" dirty="0" err="1" smtClean="0"/>
              <a:t>дають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відстоятись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потім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рідину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фільтрують</a:t>
            </a:r>
            <a:r>
              <a:rPr lang="ru-RU" sz="2000" b="1" dirty="0" smtClean="0"/>
              <a:t>;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реактивом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Мілона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b="1" dirty="0" smtClean="0"/>
              <a:t> Реактив </a:t>
            </a:r>
            <a:r>
              <a:rPr lang="ru-RU" sz="2000" b="1" dirty="0" err="1" smtClean="0"/>
              <a:t>Мілона</a:t>
            </a:r>
            <a:r>
              <a:rPr lang="ru-RU" sz="2000" b="1" dirty="0" smtClean="0"/>
              <a:t> (10 г </a:t>
            </a:r>
            <a:r>
              <a:rPr lang="ru-RU" sz="2000" b="1" dirty="0" err="1" smtClean="0"/>
              <a:t>нітрату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ртуті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розчиняють</a:t>
            </a:r>
            <a:r>
              <a:rPr lang="ru-RU" sz="2000" b="1" dirty="0" smtClean="0"/>
              <a:t> у 8,5 мл </a:t>
            </a:r>
            <a:r>
              <a:rPr lang="ru-RU" sz="2000" b="1" dirty="0" err="1" smtClean="0"/>
              <a:t>азотної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кислоти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розбавляють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подвійним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об’ємом</a:t>
            </a:r>
            <a:r>
              <a:rPr lang="ru-RU" sz="2000" b="1" dirty="0" smtClean="0"/>
              <a:t> води); </a:t>
            </a:r>
          </a:p>
          <a:p>
            <a:pPr algn="just">
              <a:buNone/>
            </a:pP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солями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міді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(10 %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солі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е)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оцтовокислим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хлористим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цинком (10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%-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солі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</a:p>
          <a:p>
            <a:pPr algn="just">
              <a:buNone/>
            </a:pP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хлорною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ртуттю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(сулемою) - 5%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Реакції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забарвлення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Реакція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сірчаною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кислотою. </a:t>
            </a:r>
            <a:r>
              <a:rPr lang="ru-RU" b="1" dirty="0" smtClean="0"/>
              <a:t>При </a:t>
            </a:r>
            <a:r>
              <a:rPr lang="ru-RU" b="1" dirty="0" err="1" smtClean="0"/>
              <a:t>добавлянні</a:t>
            </a:r>
            <a:r>
              <a:rPr lang="ru-RU" b="1" dirty="0" smtClean="0"/>
              <a:t> 1-2 </a:t>
            </a:r>
            <a:r>
              <a:rPr lang="ru-RU" b="1" dirty="0" err="1" smtClean="0"/>
              <a:t>краплин</a:t>
            </a:r>
            <a:r>
              <a:rPr lang="ru-RU" b="1" dirty="0" smtClean="0"/>
              <a:t> </a:t>
            </a:r>
            <a:r>
              <a:rPr lang="ru-RU" b="1" dirty="0" err="1" smtClean="0"/>
              <a:t>концентрованої</a:t>
            </a:r>
            <a:r>
              <a:rPr lang="ru-RU" b="1" dirty="0" smtClean="0"/>
              <a:t> </a:t>
            </a:r>
            <a:r>
              <a:rPr lang="ru-RU" b="1" dirty="0" err="1" smtClean="0"/>
              <a:t>кислоти</a:t>
            </a:r>
            <a:r>
              <a:rPr lang="ru-RU" b="1" dirty="0" smtClean="0"/>
              <a:t> до </a:t>
            </a:r>
            <a:r>
              <a:rPr lang="ru-RU" b="1" dirty="0" err="1" smtClean="0"/>
              <a:t>розчину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/>
              <a:t>сапонін</a:t>
            </a:r>
            <a:r>
              <a:rPr lang="ru-RU" b="1" dirty="0" smtClean="0"/>
              <a:t>, </a:t>
            </a:r>
            <a:r>
              <a:rPr lang="ru-RU" b="1" dirty="0" err="1" smtClean="0"/>
              <a:t>виникає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жовте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забарвлення</a:t>
            </a:r>
            <a:r>
              <a:rPr lang="ru-RU" b="1" dirty="0" smtClean="0"/>
              <a:t>, яке </a:t>
            </a:r>
            <a:r>
              <a:rPr lang="ru-RU" b="1" dirty="0" err="1" smtClean="0"/>
              <a:t>поступово</a:t>
            </a:r>
            <a:r>
              <a:rPr lang="ru-RU" b="1" dirty="0" smtClean="0"/>
              <a:t> переходить у </a:t>
            </a:r>
            <a:r>
              <a:rPr lang="ru-RU" b="1" dirty="0" err="1" smtClean="0">
                <a:solidFill>
                  <a:srgbClr val="FF0000"/>
                </a:solidFill>
              </a:rPr>
              <a:t>червоне</a:t>
            </a:r>
            <a:r>
              <a:rPr lang="ru-RU" b="1" dirty="0" smtClean="0"/>
              <a:t> (до 1/2 год.), а при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тривалому</a:t>
            </a:r>
            <a:r>
              <a:rPr lang="ru-RU" b="1" dirty="0" smtClean="0"/>
              <a:t> </a:t>
            </a:r>
            <a:r>
              <a:rPr lang="ru-RU" b="1" dirty="0" err="1" smtClean="0"/>
              <a:t>відстоюванні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слабкому</a:t>
            </a:r>
            <a:r>
              <a:rPr lang="ru-RU" b="1" dirty="0" smtClean="0"/>
              <a:t> </a:t>
            </a:r>
            <a:r>
              <a:rPr lang="ru-RU" b="1" dirty="0" err="1" smtClean="0"/>
              <a:t>підігріванні</a:t>
            </a:r>
            <a:r>
              <a:rPr lang="ru-RU" b="1" dirty="0" smtClean="0"/>
              <a:t> - в </a:t>
            </a:r>
            <a:r>
              <a:rPr lang="ru-RU" b="1" dirty="0" err="1" smtClean="0">
                <a:solidFill>
                  <a:srgbClr val="FF0000"/>
                </a:solidFill>
              </a:rPr>
              <a:t>червоно-фіолетове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 smtClean="0"/>
          </a:p>
          <a:p>
            <a:pPr algn="just">
              <a:buFontTx/>
              <a:buChar char="-"/>
            </a:pPr>
            <a:r>
              <a:rPr lang="ru-RU" b="1" dirty="0" smtClean="0"/>
              <a:t>   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Реакція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оцтовим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ангідридом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сірчаною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кислотою. (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Реакція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Лібермана-Бурхарда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b="1" dirty="0" err="1" smtClean="0"/>
              <a:t>Досліджуваний</a:t>
            </a:r>
            <a:r>
              <a:rPr lang="ru-RU" b="1" dirty="0" smtClean="0"/>
              <a:t> </a:t>
            </a:r>
            <a:r>
              <a:rPr lang="ru-RU" b="1" dirty="0" err="1" smtClean="0"/>
              <a:t>розчин</a:t>
            </a:r>
            <a:r>
              <a:rPr lang="ru-RU" b="1" dirty="0" smtClean="0"/>
              <a:t> </a:t>
            </a:r>
            <a:r>
              <a:rPr lang="ru-RU" b="1" dirty="0" err="1" smtClean="0"/>
              <a:t>змішують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оцтовим</a:t>
            </a:r>
            <a:r>
              <a:rPr lang="ru-RU" b="1" dirty="0" smtClean="0"/>
              <a:t> </a:t>
            </a:r>
            <a:r>
              <a:rPr lang="ru-RU" b="1" dirty="0" err="1" smtClean="0"/>
              <a:t>ангідридом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потім</a:t>
            </a:r>
            <a:r>
              <a:rPr lang="ru-RU" b="1" dirty="0" smtClean="0"/>
              <a:t> </a:t>
            </a:r>
            <a:r>
              <a:rPr lang="ru-RU" b="1" dirty="0" err="1" smtClean="0"/>
              <a:t>обережно</a:t>
            </a:r>
            <a:r>
              <a:rPr lang="ru-RU" b="1" dirty="0" smtClean="0"/>
              <a:t> </a:t>
            </a:r>
            <a:r>
              <a:rPr lang="ru-RU" b="1" dirty="0" err="1" smtClean="0"/>
              <a:t>доливають</a:t>
            </a:r>
            <a:r>
              <a:rPr lang="ru-RU" b="1" dirty="0" smtClean="0"/>
              <a:t> </a:t>
            </a:r>
            <a:r>
              <a:rPr lang="ru-RU" b="1" dirty="0" err="1" smtClean="0"/>
              <a:t>такий</a:t>
            </a:r>
            <a:r>
              <a:rPr lang="ru-RU" b="1" dirty="0" smtClean="0"/>
              <a:t> </a:t>
            </a:r>
            <a:r>
              <a:rPr lang="ru-RU" b="1" dirty="0" err="1" smtClean="0"/>
              <a:t>самий</a:t>
            </a:r>
            <a:r>
              <a:rPr lang="ru-RU" b="1" dirty="0" smtClean="0"/>
              <a:t> </a:t>
            </a:r>
            <a:r>
              <a:rPr lang="ru-RU" b="1" dirty="0" err="1" smtClean="0"/>
              <a:t>об’єм</a:t>
            </a:r>
            <a:r>
              <a:rPr lang="ru-RU" b="1" dirty="0" smtClean="0"/>
              <a:t> </a:t>
            </a:r>
            <a:r>
              <a:rPr lang="ru-RU" b="1" dirty="0" err="1" smtClean="0"/>
              <a:t>сірчаної</a:t>
            </a:r>
            <a:r>
              <a:rPr lang="ru-RU" b="1" dirty="0" smtClean="0"/>
              <a:t> </a:t>
            </a:r>
            <a:r>
              <a:rPr lang="ru-RU" b="1" dirty="0" err="1" smtClean="0"/>
              <a:t>кислоти</a:t>
            </a:r>
            <a:r>
              <a:rPr lang="ru-RU" b="1" dirty="0" smtClean="0"/>
              <a:t>. При </a:t>
            </a:r>
            <a:r>
              <a:rPr lang="ru-RU" b="1" dirty="0" err="1" smtClean="0"/>
              <a:t>наявності</a:t>
            </a:r>
            <a:r>
              <a:rPr lang="ru-RU" b="1" dirty="0" smtClean="0"/>
              <a:t> </a:t>
            </a:r>
            <a:r>
              <a:rPr lang="ru-RU" b="1" dirty="0" err="1" smtClean="0"/>
              <a:t>сапонінів</a:t>
            </a:r>
            <a:r>
              <a:rPr lang="ru-RU" b="1" dirty="0" smtClean="0"/>
              <a:t> на </a:t>
            </a:r>
            <a:r>
              <a:rPr lang="ru-RU" b="1" dirty="0" err="1" smtClean="0"/>
              <a:t>межі</a:t>
            </a:r>
            <a:r>
              <a:rPr lang="ru-RU" b="1" dirty="0" smtClean="0"/>
              <a:t> </a:t>
            </a:r>
            <a:r>
              <a:rPr lang="ru-RU" b="1" dirty="0" err="1" smtClean="0"/>
              <a:t>зіткнення</a:t>
            </a:r>
            <a:r>
              <a:rPr lang="ru-RU" b="1" dirty="0" smtClean="0"/>
              <a:t> </a:t>
            </a:r>
            <a:r>
              <a:rPr lang="ru-RU" b="1" dirty="0" err="1" smtClean="0"/>
              <a:t>рідин</a:t>
            </a:r>
            <a:r>
              <a:rPr lang="ru-RU" b="1" dirty="0" smtClean="0"/>
              <a:t> </a:t>
            </a:r>
            <a:r>
              <a:rPr lang="ru-RU" b="1" dirty="0" err="1" smtClean="0"/>
              <a:t>виникає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червоне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забарвлення</a:t>
            </a:r>
            <a:r>
              <a:rPr lang="ru-RU" b="1" dirty="0" smtClean="0"/>
              <a:t>, яке переходить </a:t>
            </a:r>
            <a:r>
              <a:rPr lang="ru-RU" b="1" dirty="0" err="1" smtClean="0"/>
              <a:t>потім</a:t>
            </a:r>
            <a:r>
              <a:rPr lang="ru-RU" b="1" dirty="0" smtClean="0"/>
              <a:t> у </a:t>
            </a:r>
            <a:r>
              <a:rPr lang="ru-RU" b="1" dirty="0" err="1" smtClean="0">
                <a:solidFill>
                  <a:srgbClr val="FF0000"/>
                </a:solidFill>
              </a:rPr>
              <a:t>фіолетове</a:t>
            </a:r>
            <a:r>
              <a:rPr lang="ru-RU" b="1" dirty="0" smtClean="0"/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синє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ізумрудно-зелене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/>
              <a:t> 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Реакція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Лафона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/>
              <a:t>Залишок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упарювання</a:t>
            </a:r>
            <a:r>
              <a:rPr lang="ru-RU" b="1" dirty="0" smtClean="0"/>
              <a:t> </a:t>
            </a:r>
            <a:r>
              <a:rPr lang="ru-RU" b="1" dirty="0" err="1" smtClean="0"/>
              <a:t>досліджуваного</a:t>
            </a:r>
            <a:r>
              <a:rPr lang="ru-RU" b="1" dirty="0" smtClean="0"/>
              <a:t> </a:t>
            </a:r>
            <a:r>
              <a:rPr lang="ru-RU" b="1" dirty="0" err="1" smtClean="0"/>
              <a:t>розчину</a:t>
            </a:r>
            <a:r>
              <a:rPr lang="ru-RU" b="1" dirty="0" smtClean="0"/>
              <a:t> </a:t>
            </a:r>
            <a:r>
              <a:rPr lang="ru-RU" b="1" dirty="0" err="1" smtClean="0"/>
              <a:t>обробляють</a:t>
            </a:r>
            <a:r>
              <a:rPr lang="ru-RU" b="1" dirty="0" smtClean="0"/>
              <a:t> на </a:t>
            </a:r>
            <a:r>
              <a:rPr lang="ru-RU" b="1" dirty="0" err="1" smtClean="0"/>
              <a:t>холоді</a:t>
            </a:r>
            <a:r>
              <a:rPr lang="ru-RU" b="1" dirty="0" smtClean="0"/>
              <a:t>, а </a:t>
            </a:r>
            <a:r>
              <a:rPr lang="ru-RU" b="1" dirty="0" err="1" smtClean="0"/>
              <a:t>потім</a:t>
            </a:r>
            <a:r>
              <a:rPr lang="ru-RU" b="1" dirty="0" smtClean="0"/>
              <a:t> при </a:t>
            </a:r>
            <a:r>
              <a:rPr lang="ru-RU" b="1" dirty="0" err="1" smtClean="0"/>
              <a:t>нагріванні</a:t>
            </a:r>
            <a:r>
              <a:rPr lang="ru-RU" b="1" dirty="0" smtClean="0"/>
              <a:t> </a:t>
            </a:r>
            <a:r>
              <a:rPr lang="ru-RU" b="1" dirty="0" err="1" smtClean="0"/>
              <a:t>сумішшю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рівних</a:t>
            </a:r>
            <a:r>
              <a:rPr lang="ru-RU" b="1" dirty="0" smtClean="0"/>
              <a:t> </a:t>
            </a:r>
            <a:r>
              <a:rPr lang="ru-RU" b="1" dirty="0" err="1" smtClean="0"/>
              <a:t>частин</a:t>
            </a:r>
            <a:r>
              <a:rPr lang="ru-RU" b="1" dirty="0" smtClean="0"/>
              <a:t> </a:t>
            </a:r>
            <a:r>
              <a:rPr lang="ru-RU" b="1" dirty="0" err="1" smtClean="0"/>
              <a:t>концентрованої</a:t>
            </a:r>
            <a:r>
              <a:rPr lang="ru-RU" b="1" dirty="0" smtClean="0"/>
              <a:t> </a:t>
            </a:r>
            <a:r>
              <a:rPr lang="ru-RU" b="1" dirty="0" err="1" smtClean="0"/>
              <a:t>сірчаної</a:t>
            </a:r>
            <a:r>
              <a:rPr lang="ru-RU" b="1" dirty="0" smtClean="0"/>
              <a:t> </a:t>
            </a:r>
            <a:r>
              <a:rPr lang="ru-RU" b="1" dirty="0" err="1" smtClean="0"/>
              <a:t>кислоти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96-градусного спирту. При </a:t>
            </a:r>
            <a:r>
              <a:rPr lang="ru-RU" b="1" dirty="0" err="1" smtClean="0"/>
              <a:t>наявності</a:t>
            </a:r>
            <a:r>
              <a:rPr lang="ru-RU" b="1" dirty="0" smtClean="0"/>
              <a:t> </a:t>
            </a:r>
            <a:r>
              <a:rPr lang="ru-RU" b="1" dirty="0" err="1" smtClean="0"/>
              <a:t>сапоніну</a:t>
            </a:r>
            <a:r>
              <a:rPr lang="ru-RU" b="1" dirty="0" smtClean="0"/>
              <a:t> </a:t>
            </a:r>
            <a:r>
              <a:rPr lang="ru-RU" b="1" dirty="0" err="1" smtClean="0"/>
              <a:t>виникає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жовте</a:t>
            </a:r>
            <a:r>
              <a:rPr lang="ru-RU" b="1" dirty="0" smtClean="0"/>
              <a:t> </a:t>
            </a:r>
            <a:r>
              <a:rPr lang="ru-RU" b="1" dirty="0" err="1" smtClean="0"/>
              <a:t>забарвлення</a:t>
            </a:r>
            <a:r>
              <a:rPr lang="ru-RU" b="1" dirty="0" smtClean="0"/>
              <a:t>, яке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добавляння</a:t>
            </a:r>
            <a:r>
              <a:rPr lang="ru-RU" b="1" dirty="0" smtClean="0"/>
              <a:t> </a:t>
            </a:r>
            <a:r>
              <a:rPr lang="ru-RU" b="1" dirty="0" err="1" smtClean="0"/>
              <a:t>краплини</a:t>
            </a:r>
            <a:r>
              <a:rPr lang="ru-RU" b="1" dirty="0" smtClean="0"/>
              <a:t> </a:t>
            </a:r>
            <a:r>
              <a:rPr lang="ru-RU" b="1" dirty="0" err="1" smtClean="0"/>
              <a:t>розведеного</a:t>
            </a:r>
            <a:r>
              <a:rPr lang="ru-RU" b="1" dirty="0" smtClean="0"/>
              <a:t> </a:t>
            </a:r>
            <a:r>
              <a:rPr lang="ru-RU" b="1" dirty="0" err="1" smtClean="0"/>
              <a:t>розчину</a:t>
            </a:r>
            <a:r>
              <a:rPr lang="ru-RU" b="1" dirty="0" smtClean="0"/>
              <a:t> </a:t>
            </a:r>
            <a:r>
              <a:rPr lang="ru-RU" b="1" dirty="0" err="1" smtClean="0"/>
              <a:t>залізного</a:t>
            </a:r>
            <a:r>
              <a:rPr lang="ru-RU" b="1" dirty="0" smtClean="0"/>
              <a:t> купоросу переходить у </a:t>
            </a:r>
            <a:r>
              <a:rPr lang="ru-RU" b="1" dirty="0" err="1" smtClean="0">
                <a:solidFill>
                  <a:srgbClr val="FF0000"/>
                </a:solidFill>
              </a:rPr>
              <a:t>синє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зелене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або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голубовато-зелене</a:t>
            </a:r>
            <a:r>
              <a:rPr lang="ru-RU" b="1" dirty="0" smtClean="0"/>
              <a:t>; при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спостерігатись</a:t>
            </a:r>
            <a:r>
              <a:rPr lang="ru-RU" b="1" dirty="0" smtClean="0"/>
              <a:t> </a:t>
            </a:r>
            <a:r>
              <a:rPr lang="ru-RU" b="1" i="1" u="sng" dirty="0" err="1" smtClean="0"/>
              <a:t>випадання</a:t>
            </a:r>
            <a:r>
              <a:rPr lang="ru-RU" b="1" i="1" u="sng" dirty="0" smtClean="0"/>
              <a:t> осаду</a:t>
            </a:r>
            <a:r>
              <a:rPr lang="ru-RU" b="1" dirty="0" smtClean="0"/>
              <a:t>. </a:t>
            </a:r>
          </a:p>
          <a:p>
            <a:pPr algn="just">
              <a:buFontTx/>
              <a:buChar char="-"/>
            </a:pPr>
            <a:r>
              <a:rPr lang="ru-RU" b="1" dirty="0" smtClean="0"/>
              <a:t>   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присутності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йоду </a:t>
            </a:r>
            <a:r>
              <a:rPr lang="ru-RU" b="1" dirty="0" err="1" smtClean="0"/>
              <a:t>розчину</a:t>
            </a:r>
            <a:r>
              <a:rPr lang="ru-RU" b="1" dirty="0" smtClean="0"/>
              <a:t> </a:t>
            </a:r>
            <a:r>
              <a:rPr lang="ru-RU" b="1" dirty="0" err="1" smtClean="0"/>
              <a:t>сапонінів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витяжка</a:t>
            </a:r>
            <a:r>
              <a:rPr lang="ru-RU" b="1" dirty="0" smtClean="0"/>
              <a:t> </a:t>
            </a:r>
            <a:r>
              <a:rPr lang="ru-RU" b="1" dirty="0" err="1" smtClean="0"/>
              <a:t>набуває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золотаво-жовтого</a:t>
            </a:r>
            <a:r>
              <a:rPr lang="ru-RU" b="1" dirty="0" smtClean="0"/>
              <a:t> </a:t>
            </a:r>
            <a:r>
              <a:rPr lang="ru-RU" b="1" dirty="0" err="1" smtClean="0"/>
              <a:t>забарвлення</a:t>
            </a:r>
            <a:r>
              <a:rPr lang="ru-RU" b="1" dirty="0" smtClean="0"/>
              <a:t>.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бромуванні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/>
              <a:t>утворюється</a:t>
            </a:r>
            <a:r>
              <a:rPr lang="ru-RU" b="1" dirty="0" smtClean="0"/>
              <a:t> продукт,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забарвлює</a:t>
            </a:r>
            <a:r>
              <a:rPr lang="ru-RU" b="1" dirty="0" smtClean="0"/>
              <a:t> </a:t>
            </a:r>
            <a:r>
              <a:rPr lang="ru-RU" b="1" dirty="0" err="1" smtClean="0"/>
              <a:t>рідину</a:t>
            </a:r>
            <a:r>
              <a:rPr lang="ru-RU" b="1" dirty="0" smtClean="0"/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жовтувато-оранжевий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колір</a:t>
            </a:r>
            <a:endParaRPr lang="ru-RU" b="1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Біологічний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42984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До 1 мл настою на </a:t>
            </a:r>
            <a:r>
              <a:rPr lang="ru-RU" sz="2800" dirty="0" err="1" smtClean="0">
                <a:solidFill>
                  <a:srgbClr val="0070C0"/>
                </a:solidFill>
              </a:rPr>
              <a:t>ізотонічному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розчині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додають</a:t>
            </a:r>
            <a:r>
              <a:rPr lang="ru-RU" sz="2800" dirty="0" smtClean="0">
                <a:solidFill>
                  <a:srgbClr val="0070C0"/>
                </a:solidFill>
              </a:rPr>
              <a:t> 1 мл 2 %-</a:t>
            </a:r>
            <a:r>
              <a:rPr lang="ru-RU" sz="2800" dirty="0" err="1" smtClean="0">
                <a:solidFill>
                  <a:srgbClr val="0070C0"/>
                </a:solidFill>
              </a:rPr>
              <a:t>ої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суспензії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еритроцитів</a:t>
            </a:r>
            <a:r>
              <a:rPr lang="ru-RU" sz="2800" dirty="0" smtClean="0">
                <a:solidFill>
                  <a:srgbClr val="0070C0"/>
                </a:solidFill>
              </a:rPr>
              <a:t> в </a:t>
            </a:r>
            <a:r>
              <a:rPr lang="ru-RU" sz="2800" dirty="0" err="1" smtClean="0">
                <a:solidFill>
                  <a:srgbClr val="0070C0"/>
                </a:solidFill>
              </a:rPr>
              <a:t>ізотонічному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розчині</a:t>
            </a:r>
            <a:r>
              <a:rPr lang="ru-RU" sz="2800" dirty="0" smtClean="0">
                <a:solidFill>
                  <a:srgbClr val="0070C0"/>
                </a:solidFill>
              </a:rPr>
              <a:t>.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Кров </a:t>
            </a:r>
            <a:r>
              <a:rPr lang="ru-RU" sz="2800" dirty="0" err="1" smtClean="0">
                <a:solidFill>
                  <a:srgbClr val="0070C0"/>
                </a:solidFill>
              </a:rPr>
              <a:t>стає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прозорою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яскраво-червоною</a:t>
            </a:r>
            <a:r>
              <a:rPr lang="ru-RU" sz="2800" dirty="0" smtClean="0">
                <a:solidFill>
                  <a:srgbClr val="0070C0"/>
                </a:solidFill>
              </a:rPr>
              <a:t> (</a:t>
            </a:r>
            <a:r>
              <a:rPr lang="ru-RU" sz="2800" dirty="0" err="1" smtClean="0">
                <a:solidFill>
                  <a:srgbClr val="0070C0"/>
                </a:solidFill>
              </a:rPr>
              <a:t>гемоліз</a:t>
            </a:r>
            <a:r>
              <a:rPr lang="ru-RU" sz="2800" dirty="0" smtClean="0">
                <a:solidFill>
                  <a:srgbClr val="0070C0"/>
                </a:solidFill>
              </a:rPr>
              <a:t>).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148" name="Picture 4" descr="Картинки по запросу гемоліз еритроциті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5312994" cy="2928958"/>
          </a:xfrm>
          <a:prstGeom prst="rect">
            <a:avLst/>
          </a:prstGeom>
          <a:noFill/>
        </p:spPr>
      </p:pic>
      <p:pic>
        <p:nvPicPr>
          <p:cNvPr id="6150" name="Picture 6" descr="https://www.gospo.top/wp-content/uploads/2017/10/shho-take-gemoliz-kro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714752"/>
            <a:ext cx="3214678" cy="25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Кількісний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аналіз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0981" t="30274" r="31918" b="33593"/>
          <a:stretch>
            <a:fillRect/>
          </a:stretch>
        </p:blipFill>
        <p:spPr bwMode="auto">
          <a:xfrm>
            <a:off x="285720" y="1571612"/>
            <a:ext cx="845009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Кофлера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71546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2,0 г (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точністю</a:t>
            </a:r>
            <a:r>
              <a:rPr lang="ru-RU" b="1" dirty="0" smtClean="0"/>
              <a:t> до 0,01) </a:t>
            </a:r>
            <a:r>
              <a:rPr lang="ru-RU" b="1" dirty="0" err="1" smtClean="0"/>
              <a:t>подрібненої</a:t>
            </a:r>
            <a:r>
              <a:rPr lang="ru-RU" b="1" dirty="0" smtClean="0"/>
              <a:t> </a:t>
            </a:r>
            <a:r>
              <a:rPr lang="ru-RU" b="1" dirty="0" err="1" smtClean="0"/>
              <a:t>сировини</a:t>
            </a:r>
            <a:r>
              <a:rPr lang="ru-RU" b="1" dirty="0" smtClean="0"/>
              <a:t> </a:t>
            </a:r>
            <a:r>
              <a:rPr lang="ru-RU" b="1" dirty="0" err="1" smtClean="0"/>
              <a:t>внесіть</a:t>
            </a:r>
            <a:r>
              <a:rPr lang="ru-RU" b="1" dirty="0" smtClean="0"/>
              <a:t> у </a:t>
            </a:r>
            <a:r>
              <a:rPr lang="ru-RU" b="1" dirty="0" err="1" smtClean="0"/>
              <a:t>конічну</a:t>
            </a:r>
            <a:r>
              <a:rPr lang="ru-RU" b="1" dirty="0" smtClean="0"/>
              <a:t> колбу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заливають</a:t>
            </a:r>
            <a:r>
              <a:rPr lang="ru-RU" b="1" dirty="0" smtClean="0"/>
              <a:t> 100 мл (</a:t>
            </a:r>
            <a:r>
              <a:rPr lang="ru-RU" b="1" dirty="0" err="1" smtClean="0"/>
              <a:t>точний</a:t>
            </a:r>
            <a:r>
              <a:rPr lang="ru-RU" b="1" dirty="0" smtClean="0"/>
              <a:t> </a:t>
            </a:r>
            <a:r>
              <a:rPr lang="ru-RU" b="1" dirty="0" err="1" smtClean="0"/>
              <a:t>об'єм</a:t>
            </a:r>
            <a:r>
              <a:rPr lang="ru-RU" b="1" dirty="0" smtClean="0"/>
              <a:t>) </a:t>
            </a:r>
            <a:r>
              <a:rPr lang="ru-RU" b="1" dirty="0" err="1" smtClean="0"/>
              <a:t>гарячого</a:t>
            </a:r>
            <a:r>
              <a:rPr lang="ru-RU" b="1" dirty="0" smtClean="0"/>
              <a:t> </a:t>
            </a:r>
            <a:r>
              <a:rPr lang="ru-RU" b="1" dirty="0" err="1" smtClean="0"/>
              <a:t>ізотонічного</a:t>
            </a:r>
            <a:r>
              <a:rPr lang="ru-RU" b="1" dirty="0" smtClean="0"/>
              <a:t> </a:t>
            </a:r>
            <a:r>
              <a:rPr lang="ru-RU" b="1" dirty="0" err="1" smtClean="0"/>
              <a:t>розчину</a:t>
            </a:r>
            <a:r>
              <a:rPr lang="ru-RU" b="1" dirty="0" smtClean="0"/>
              <a:t> хлориду </a:t>
            </a:r>
            <a:r>
              <a:rPr lang="ru-RU" b="1" dirty="0" err="1" smtClean="0"/>
              <a:t>натрію</a:t>
            </a:r>
            <a:r>
              <a:rPr lang="ru-RU" b="1" dirty="0" smtClean="0"/>
              <a:t>. Колбу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вмістом</a:t>
            </a:r>
            <a:r>
              <a:rPr lang="ru-RU" b="1" dirty="0" smtClean="0"/>
              <a:t> </a:t>
            </a:r>
            <a:r>
              <a:rPr lang="ru-RU" b="1" dirty="0" err="1" smtClean="0"/>
              <a:t>зважують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точністю</a:t>
            </a:r>
            <a:r>
              <a:rPr lang="ru-RU" b="1" dirty="0" smtClean="0"/>
              <a:t> до 0,01 г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настоюють</a:t>
            </a:r>
            <a:r>
              <a:rPr lang="ru-RU" b="1" i="1" dirty="0" smtClean="0">
                <a:solidFill>
                  <a:srgbClr val="7030A0"/>
                </a:solidFill>
              </a:rPr>
              <a:t> на </a:t>
            </a:r>
            <a:r>
              <a:rPr lang="ru-RU" b="1" i="1" dirty="0" err="1" smtClean="0">
                <a:solidFill>
                  <a:srgbClr val="7030A0"/>
                </a:solidFill>
              </a:rPr>
              <a:t>киплячій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водяній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бані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протягом</a:t>
            </a:r>
            <a:r>
              <a:rPr lang="ru-RU" b="1" i="1" dirty="0" smtClean="0">
                <a:solidFill>
                  <a:srgbClr val="7030A0"/>
                </a:solidFill>
              </a:rPr>
              <a:t> 15 </a:t>
            </a:r>
            <a:r>
              <a:rPr lang="ru-RU" b="1" i="1" dirty="0" err="1" smtClean="0">
                <a:solidFill>
                  <a:srgbClr val="7030A0"/>
                </a:solidFill>
              </a:rPr>
              <a:t>хв</a:t>
            </a:r>
            <a:r>
              <a:rPr lang="ru-RU" b="1" dirty="0" smtClean="0"/>
              <a:t>.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вагу </a:t>
            </a:r>
            <a:r>
              <a:rPr lang="ru-RU" b="1" dirty="0" err="1" smtClean="0"/>
              <a:t>колби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вмістом</a:t>
            </a:r>
            <a:r>
              <a:rPr lang="ru-RU" b="1" dirty="0" smtClean="0"/>
              <a:t> </a:t>
            </a:r>
            <a:r>
              <a:rPr lang="ru-RU" b="1" dirty="0" err="1" smtClean="0"/>
              <a:t>доводять</a:t>
            </a:r>
            <a:r>
              <a:rPr lang="ru-RU" b="1" dirty="0" smtClean="0"/>
              <a:t> водою до </a:t>
            </a:r>
            <a:r>
              <a:rPr lang="ru-RU" b="1" dirty="0" err="1" smtClean="0"/>
              <a:t>початкової</a:t>
            </a:r>
            <a:r>
              <a:rPr lang="ru-RU" b="1" dirty="0" smtClean="0"/>
              <a:t> </a:t>
            </a:r>
            <a:r>
              <a:rPr lang="ru-RU" b="1" dirty="0" err="1" smtClean="0"/>
              <a:t>маси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фільтрують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/>
              <a:t>Дослід</a:t>
            </a:r>
            <a:r>
              <a:rPr lang="ru-RU" b="1" dirty="0" smtClean="0"/>
              <a:t> </a:t>
            </a:r>
            <a:r>
              <a:rPr lang="ru-RU" b="1" dirty="0" err="1" smtClean="0"/>
              <a:t>проводять</a:t>
            </a:r>
            <a:r>
              <a:rPr lang="ru-RU" b="1" dirty="0" smtClean="0"/>
              <a:t> у </a:t>
            </a:r>
            <a:r>
              <a:rPr lang="ru-RU" b="1" dirty="0" err="1" smtClean="0"/>
              <a:t>серії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9 </a:t>
            </a:r>
            <a:r>
              <a:rPr lang="ru-RU" b="1" dirty="0" err="1" smtClean="0"/>
              <a:t>пробірок</a:t>
            </a:r>
            <a:r>
              <a:rPr lang="ru-RU" b="1" dirty="0" smtClean="0"/>
              <a:t>. </a:t>
            </a:r>
            <a:r>
              <a:rPr lang="ru-RU" b="1" dirty="0" err="1" smtClean="0"/>
              <a:t>Градуйованою</a:t>
            </a:r>
            <a:r>
              <a:rPr lang="ru-RU" b="1" dirty="0" smtClean="0"/>
              <a:t> </a:t>
            </a:r>
            <a:r>
              <a:rPr lang="ru-RU" b="1" dirty="0" err="1" smtClean="0"/>
              <a:t>піпеткою</a:t>
            </a:r>
            <a:r>
              <a:rPr lang="ru-RU" b="1" dirty="0" smtClean="0"/>
              <a:t> </a:t>
            </a:r>
            <a:r>
              <a:rPr lang="ru-RU" b="1" dirty="0" err="1" smtClean="0"/>
              <a:t>вносять</a:t>
            </a:r>
            <a:r>
              <a:rPr lang="ru-RU" b="1" dirty="0" smtClean="0"/>
              <a:t> у </a:t>
            </a:r>
            <a:r>
              <a:rPr lang="ru-RU" b="1" dirty="0" err="1" smtClean="0"/>
              <a:t>пробірку</a:t>
            </a:r>
            <a:r>
              <a:rPr lang="ru-RU" b="1" dirty="0" smtClean="0"/>
              <a:t> по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0,9; 0,8; 0,7; 0,6; 0,5;.0,4; 0,3; 0,2; 0,1 мл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одержаної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витяжки</a:t>
            </a:r>
            <a:r>
              <a:rPr lang="ru-RU" b="1" dirty="0" smtClean="0"/>
              <a:t>. </a:t>
            </a:r>
            <a:r>
              <a:rPr lang="ru-RU" b="1" dirty="0" err="1" smtClean="0"/>
              <a:t>Ізотонічним</a:t>
            </a:r>
            <a:r>
              <a:rPr lang="ru-RU" b="1" dirty="0" smtClean="0"/>
              <a:t> </a:t>
            </a:r>
            <a:r>
              <a:rPr lang="ru-RU" b="1" dirty="0" err="1" smtClean="0"/>
              <a:t>розчином</a:t>
            </a:r>
            <a:r>
              <a:rPr lang="ru-RU" b="1" dirty="0" smtClean="0"/>
              <a:t> </a:t>
            </a:r>
            <a:r>
              <a:rPr lang="ru-RU" b="1" dirty="0" err="1" smtClean="0"/>
              <a:t>доводять</a:t>
            </a:r>
            <a:r>
              <a:rPr lang="ru-RU" b="1" dirty="0" smtClean="0"/>
              <a:t> </a:t>
            </a:r>
            <a:r>
              <a:rPr lang="ru-RU" b="1" dirty="0" err="1" smtClean="0"/>
              <a:t>вміст</a:t>
            </a:r>
            <a:r>
              <a:rPr lang="ru-RU" b="1" dirty="0" smtClean="0"/>
              <a:t> </a:t>
            </a:r>
            <a:r>
              <a:rPr lang="ru-RU" b="1" dirty="0" err="1" smtClean="0"/>
              <a:t>пробірки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до 1 мл</a:t>
            </a:r>
            <a:r>
              <a:rPr lang="ru-RU" b="1" dirty="0" smtClean="0"/>
              <a:t>,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чого</a:t>
            </a:r>
            <a:r>
              <a:rPr lang="ru-RU" b="1" dirty="0" smtClean="0"/>
              <a:t> </a:t>
            </a:r>
            <a:r>
              <a:rPr lang="ru-RU" b="1" dirty="0" err="1" smtClean="0"/>
              <a:t>додають</a:t>
            </a:r>
            <a:r>
              <a:rPr lang="ru-RU" b="1" dirty="0" smtClean="0"/>
              <a:t> по </a:t>
            </a:r>
            <a:r>
              <a:rPr lang="ru-RU" b="1" dirty="0" smtClean="0">
                <a:solidFill>
                  <a:srgbClr val="7030A0"/>
                </a:solidFill>
              </a:rPr>
              <a:t>2 мл </a:t>
            </a:r>
            <a:r>
              <a:rPr lang="ru-RU" b="1" dirty="0" err="1" smtClean="0">
                <a:solidFill>
                  <a:srgbClr val="7030A0"/>
                </a:solidFill>
              </a:rPr>
              <a:t>суспензії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еритроцитів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перемішують</a:t>
            </a:r>
            <a:r>
              <a:rPr lang="ru-RU" b="1" dirty="0" smtClean="0"/>
              <a:t>. </a:t>
            </a:r>
            <a:endParaRPr lang="ru-RU" b="1" dirty="0" smtClean="0"/>
          </a:p>
          <a:p>
            <a:pPr algn="just"/>
            <a:r>
              <a:rPr lang="ru-RU" b="1" dirty="0" smtClean="0"/>
              <a:t>Через </a:t>
            </a:r>
            <a:r>
              <a:rPr lang="ru-RU" b="1" dirty="0" err="1" smtClean="0"/>
              <a:t>деякий</a:t>
            </a:r>
            <a:r>
              <a:rPr lang="ru-RU" b="1" dirty="0" smtClean="0"/>
              <a:t> час </a:t>
            </a:r>
            <a:r>
              <a:rPr lang="ru-RU" b="1" dirty="0" err="1" smtClean="0"/>
              <a:t>визначають</a:t>
            </a:r>
            <a:r>
              <a:rPr lang="ru-RU" b="1" dirty="0" smtClean="0"/>
              <a:t>, у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пробірках</a:t>
            </a:r>
            <a:r>
              <a:rPr lang="ru-RU" b="1" dirty="0" smtClean="0"/>
              <a:t> </a:t>
            </a:r>
            <a:r>
              <a:rPr lang="ru-RU" b="1" dirty="0" err="1" smtClean="0"/>
              <a:t>пройшов</a:t>
            </a:r>
            <a:r>
              <a:rPr lang="ru-RU" b="1" dirty="0" smtClean="0"/>
              <a:t> </a:t>
            </a:r>
            <a:r>
              <a:rPr lang="ru-RU" b="1" dirty="0" err="1" smtClean="0"/>
              <a:t>гемоліз</a:t>
            </a:r>
            <a:r>
              <a:rPr lang="ru-RU" b="1" dirty="0" smtClean="0"/>
              <a:t>. </a:t>
            </a:r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 smtClean="0"/>
              <a:t>гемоліз</a:t>
            </a:r>
            <a:r>
              <a:rPr lang="ru-RU" b="1" dirty="0" smtClean="0"/>
              <a:t> проходить у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пробірках</a:t>
            </a:r>
            <a:r>
              <a:rPr lang="ru-RU" b="1" dirty="0" smtClean="0"/>
              <a:t>, то </a:t>
            </a:r>
            <a:r>
              <a:rPr lang="ru-RU" b="1" dirty="0" err="1" smtClean="0"/>
              <a:t>частину</a:t>
            </a:r>
            <a:r>
              <a:rPr lang="ru-RU" b="1" dirty="0" smtClean="0"/>
              <a:t> основного настою </a:t>
            </a:r>
            <a:r>
              <a:rPr lang="ru-RU" b="1" dirty="0" err="1" smtClean="0"/>
              <a:t>розводять</a:t>
            </a:r>
            <a:r>
              <a:rPr lang="ru-RU" b="1" dirty="0" smtClean="0"/>
              <a:t> </a:t>
            </a:r>
            <a:r>
              <a:rPr lang="ru-RU" b="1" dirty="0" err="1" smtClean="0"/>
              <a:t>ізотонічним</a:t>
            </a:r>
            <a:r>
              <a:rPr lang="ru-RU" b="1" dirty="0" smtClean="0"/>
              <a:t> </a:t>
            </a:r>
            <a:r>
              <a:rPr lang="ru-RU" b="1" dirty="0" err="1" smtClean="0"/>
              <a:t>розчином</a:t>
            </a:r>
            <a:r>
              <a:rPr lang="ru-RU" b="1" dirty="0" smtClean="0"/>
              <a:t> у 10 </a:t>
            </a:r>
            <a:r>
              <a:rPr lang="ru-RU" b="1" dirty="0" err="1" smtClean="0"/>
              <a:t>разів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готують</a:t>
            </a:r>
            <a:r>
              <a:rPr lang="ru-RU" b="1" dirty="0" smtClean="0"/>
              <a:t> </a:t>
            </a:r>
            <a:r>
              <a:rPr lang="ru-RU" b="1" dirty="0" err="1" smtClean="0"/>
              <a:t>нову</a:t>
            </a:r>
            <a:r>
              <a:rPr lang="ru-RU" b="1" dirty="0" smtClean="0"/>
              <a:t> </a:t>
            </a:r>
            <a:r>
              <a:rPr lang="ru-RU" b="1" dirty="0" err="1" smtClean="0"/>
              <a:t>порцію</a:t>
            </a:r>
            <a:r>
              <a:rPr lang="ru-RU" b="1" dirty="0" smtClean="0"/>
              <a:t> </a:t>
            </a:r>
            <a:r>
              <a:rPr lang="ru-RU" b="1" dirty="0" err="1" smtClean="0"/>
              <a:t>розведень</a:t>
            </a:r>
            <a:r>
              <a:rPr lang="ru-RU" b="1" dirty="0" smtClean="0"/>
              <a:t>. </a:t>
            </a:r>
          </a:p>
          <a:p>
            <a:pPr algn="ctr"/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Гемолітичний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розраховують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формулою:</a:t>
            </a: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 = (2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100) / (а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б), де</a:t>
            </a:r>
          </a:p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-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початкова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витяжки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%;</a:t>
            </a:r>
          </a:p>
          <a:p>
            <a:pPr algn="just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-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первинного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пробірці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спостерігається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гемоліз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>
          <a:xfrm>
            <a:off x="285720" y="642918"/>
            <a:ext cx="8715436" cy="3714776"/>
          </a:xfrm>
        </p:spPr>
        <p:txBody>
          <a:bodyPr>
            <a:normAutofit/>
          </a:bodyPr>
          <a:lstStyle/>
          <a:p>
            <a:pPr algn="just" eaLnBrk="1" hangingPunct="1">
              <a:buNone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Сапоніни</a:t>
            </a:r>
            <a:r>
              <a:rPr lang="ru-RU" b="1" dirty="0" smtClean="0"/>
              <a:t> </a:t>
            </a:r>
            <a:r>
              <a:rPr lang="ru-RU" dirty="0" smtClean="0"/>
              <a:t>(лат. </a:t>
            </a:r>
            <a:r>
              <a:rPr lang="en-US" i="1" dirty="0" err="1" smtClean="0"/>
              <a:t>sapo</a:t>
            </a:r>
            <a:r>
              <a:rPr lang="en-US" dirty="0" smtClean="0"/>
              <a:t> — </a:t>
            </a:r>
            <a:r>
              <a:rPr lang="ru-RU" dirty="0" smtClean="0"/>
              <a:t>мило) — </a:t>
            </a:r>
            <a:r>
              <a:rPr lang="ru-RU" dirty="0" err="1" smtClean="0">
                <a:latin typeface="+mj-lt"/>
              </a:rPr>
              <a:t>це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група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природних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гл</a:t>
            </a:r>
            <a:r>
              <a:rPr lang="en-US" dirty="0" smtClean="0">
                <a:latin typeface="+mj-lt"/>
              </a:rPr>
              <a:t>i</a:t>
            </a:r>
            <a:r>
              <a:rPr lang="uk-UA" dirty="0" err="1" smtClean="0">
                <a:latin typeface="+mj-lt"/>
              </a:rPr>
              <a:t>козид</a:t>
            </a:r>
            <a:r>
              <a:rPr lang="en-US" dirty="0" smtClean="0">
                <a:latin typeface="+mj-lt"/>
              </a:rPr>
              <a:t>i</a:t>
            </a:r>
            <a:r>
              <a:rPr lang="uk-UA" dirty="0" smtClean="0">
                <a:latin typeface="+mj-lt"/>
              </a:rPr>
              <a:t>в, </a:t>
            </a:r>
            <a:r>
              <a:rPr lang="uk-UA" b="1" dirty="0" smtClean="0">
                <a:latin typeface="+mj-lt"/>
              </a:rPr>
              <a:t>яка ма</a:t>
            </a:r>
            <a:r>
              <a:rPr lang="uk-UA" dirty="0" smtClean="0">
                <a:latin typeface="+mj-lt"/>
              </a:rPr>
              <a:t>є </a:t>
            </a:r>
            <a:r>
              <a:rPr lang="uk-UA" dirty="0" err="1" smtClean="0">
                <a:latin typeface="+mj-lt"/>
              </a:rPr>
              <a:t>гемол</a:t>
            </a:r>
            <a:r>
              <a:rPr lang="en-US" dirty="0" smtClean="0">
                <a:latin typeface="+mj-lt"/>
              </a:rPr>
              <a:t>i</a:t>
            </a:r>
            <a:r>
              <a:rPr lang="uk-UA" dirty="0" err="1" smtClean="0">
                <a:latin typeface="+mj-lt"/>
              </a:rPr>
              <a:t>тичну</a:t>
            </a:r>
            <a:r>
              <a:rPr lang="uk-UA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i</a:t>
            </a:r>
            <a:r>
              <a:rPr lang="uk-UA" dirty="0" smtClean="0">
                <a:latin typeface="+mj-lt"/>
              </a:rPr>
              <a:t> поверхневу </a:t>
            </a:r>
            <a:r>
              <a:rPr lang="uk-UA" dirty="0" err="1" smtClean="0">
                <a:latin typeface="+mj-lt"/>
              </a:rPr>
              <a:t>активн</a:t>
            </a:r>
            <a:r>
              <a:rPr lang="en-US" dirty="0" smtClean="0">
                <a:latin typeface="+mj-lt"/>
              </a:rPr>
              <a:t>i</a:t>
            </a:r>
            <a:r>
              <a:rPr lang="uk-UA" dirty="0" err="1" smtClean="0">
                <a:latin typeface="+mj-lt"/>
              </a:rPr>
              <a:t>сть</a:t>
            </a:r>
            <a:r>
              <a:rPr lang="uk-UA" dirty="0" smtClean="0">
                <a:latin typeface="+mj-lt"/>
              </a:rPr>
              <a:t>, а також </a:t>
            </a:r>
            <a:r>
              <a:rPr lang="ru-RU" dirty="0" smtClean="0">
                <a:latin typeface="+mj-lt"/>
              </a:rPr>
              <a:t> токсично </a:t>
            </a:r>
            <a:r>
              <a:rPr lang="ru-RU" dirty="0" err="1" smtClean="0">
                <a:latin typeface="+mj-lt"/>
              </a:rPr>
              <a:t>вплива</a:t>
            </a:r>
            <a:r>
              <a:rPr lang="uk-UA" dirty="0">
                <a:latin typeface="+mj-lt"/>
              </a:rPr>
              <a:t>є </a:t>
            </a:r>
            <a:r>
              <a:rPr lang="uk-UA" dirty="0" smtClean="0">
                <a:latin typeface="+mj-lt"/>
              </a:rPr>
              <a:t> на </a:t>
            </a:r>
            <a:r>
              <a:rPr lang="ru-RU" dirty="0" err="1" smtClean="0">
                <a:latin typeface="+mj-lt"/>
              </a:rPr>
              <a:t>холоднокровних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тварин</a:t>
            </a:r>
            <a:r>
              <a:rPr lang="ru-RU" dirty="0" smtClean="0">
                <a:latin typeface="+mj-lt"/>
              </a:rPr>
              <a:t>.</a:t>
            </a:r>
          </a:p>
          <a:p>
            <a:pPr algn="just">
              <a:buNone/>
            </a:pPr>
            <a:r>
              <a:rPr lang="uk-UA" dirty="0" smtClean="0"/>
              <a:t>Вперше знайдені в </a:t>
            </a:r>
            <a:r>
              <a:rPr lang="uk-UA" b="1" dirty="0" smtClean="0">
                <a:solidFill>
                  <a:srgbClr val="FF0000"/>
                </a:solidFill>
              </a:rPr>
              <a:t>1810</a:t>
            </a:r>
            <a:r>
              <a:rPr lang="uk-UA" dirty="0" smtClean="0"/>
              <a:t> році. Перші сапоніни були виділені з Мильнянки лікарської.</a:t>
            </a:r>
            <a:endParaRPr lang="uk-UA" b="1" i="1" dirty="0" smtClean="0">
              <a:latin typeface="+mj-lt"/>
            </a:endParaRPr>
          </a:p>
          <a:p>
            <a:pPr algn="ctr">
              <a:buNone/>
            </a:pPr>
            <a:endParaRPr lang="uk-UA" sz="2400" dirty="0" smtClean="0"/>
          </a:p>
          <a:p>
            <a:pPr eaLnBrk="1" hangingPunct="1">
              <a:buNone/>
            </a:pPr>
            <a:endParaRPr lang="uk-UA" sz="2800" b="1" i="1" dirty="0" smtClean="0"/>
          </a:p>
          <a:p>
            <a:pPr eaLnBrk="1" hangingPunct="1">
              <a:buNone/>
            </a:pPr>
            <a:endParaRPr lang="uk-UA" sz="2800" b="1" i="1" dirty="0"/>
          </a:p>
          <a:p>
            <a:pPr eaLnBrk="1" hangingPunct="1">
              <a:buNone/>
            </a:pPr>
            <a:endParaRPr lang="ru-RU" dirty="0"/>
          </a:p>
          <a:p>
            <a:pPr eaLnBrk="1" hangingPunct="1">
              <a:buNone/>
            </a:pPr>
            <a:endParaRPr lang="ru-RU" dirty="0"/>
          </a:p>
          <a:p>
            <a:pPr eaLnBrk="1" hangingPunct="1">
              <a:buNone/>
            </a:pPr>
            <a:endParaRPr lang="ru-RU" dirty="0"/>
          </a:p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958482"/>
            <a:ext cx="2428892" cy="1899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go4.imgsmail.ru/imgpreview?key=a73ba9f9df0b6d6&amp;mb=imgdb_preview_1549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5005386"/>
            <a:ext cx="2000264" cy="185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fotoham.ru/img/picture/Apr/27/3607d330c1bcda8e855e44c3dc763913/mini_3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857760"/>
            <a:ext cx="2071702" cy="200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929198"/>
            <a:ext cx="2143107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501122" cy="62865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Біологічна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/>
              <a:t>ЛРС, </a:t>
            </a:r>
            <a:r>
              <a:rPr lang="ru-RU" sz="2600" b="1" dirty="0" err="1" smtClean="0"/>
              <a:t>що</a:t>
            </a:r>
            <a:r>
              <a:rPr lang="ru-RU" sz="2600" b="1" dirty="0" smtClean="0"/>
              <a:t> </a:t>
            </a:r>
            <a:r>
              <a:rPr lang="ru-RU" sz="2600" b="1" dirty="0" err="1" smtClean="0"/>
              <a:t>містить</a:t>
            </a:r>
            <a:r>
              <a:rPr lang="ru-RU" sz="2600" b="1" dirty="0" smtClean="0"/>
              <a:t> </a:t>
            </a:r>
            <a:r>
              <a:rPr lang="ru-RU" sz="2600" b="1" u="sng" dirty="0" err="1" smtClean="0">
                <a:solidFill>
                  <a:srgbClr val="FF0000"/>
                </a:solidFill>
              </a:rPr>
              <a:t>тритерпенові</a:t>
            </a:r>
            <a:r>
              <a:rPr lang="ru-RU" sz="2600" b="1" u="sng" dirty="0" smtClean="0">
                <a:solidFill>
                  <a:srgbClr val="FF0000"/>
                </a:solidFill>
              </a:rPr>
              <a:t> </a:t>
            </a:r>
            <a:r>
              <a:rPr lang="ru-RU" sz="2600" b="1" u="sng" dirty="0" err="1" smtClean="0">
                <a:solidFill>
                  <a:srgbClr val="FF0000"/>
                </a:solidFill>
              </a:rPr>
              <a:t>сапоніни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використовується</a:t>
            </a:r>
            <a:r>
              <a:rPr lang="ru-RU" sz="2600" b="1" dirty="0" smtClean="0"/>
              <a:t> в </a:t>
            </a:r>
            <a:r>
              <a:rPr lang="ru-RU" sz="2600" b="1" dirty="0" err="1" smtClean="0"/>
              <a:t>медицині</a:t>
            </a:r>
            <a:r>
              <a:rPr lang="ru-RU" sz="2600" b="1" dirty="0" smtClean="0"/>
              <a:t>, </a:t>
            </a:r>
            <a:r>
              <a:rPr lang="ru-RU" sz="2600" b="1" dirty="0" err="1" smtClean="0"/>
              <a:t>харчовій</a:t>
            </a:r>
            <a:r>
              <a:rPr lang="ru-RU" sz="2600" b="1" dirty="0" smtClean="0"/>
              <a:t> та </a:t>
            </a:r>
            <a:r>
              <a:rPr lang="ru-RU" sz="2600" b="1" dirty="0" err="1" smtClean="0"/>
              <a:t>легкій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промисловості</a:t>
            </a:r>
            <a:r>
              <a:rPr lang="ru-RU" sz="2600" b="1" dirty="0" smtClean="0"/>
              <a:t>. </a:t>
            </a:r>
            <a:endParaRPr lang="ru-RU" sz="26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600" b="1" dirty="0" err="1" smtClean="0"/>
              <a:t>Сапоніни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мають</a:t>
            </a:r>
            <a:r>
              <a:rPr lang="ru-RU" sz="2600" b="1" dirty="0" smtClean="0"/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муколітичну</a:t>
            </a:r>
            <a:r>
              <a:rPr lang="ru-RU" sz="2600" b="1" dirty="0" smtClean="0">
                <a:solidFill>
                  <a:srgbClr val="FF0000"/>
                </a:solidFill>
              </a:rPr>
              <a:t> </a:t>
            </a:r>
            <a:r>
              <a:rPr lang="ru-RU" sz="2600" b="1" dirty="0" err="1" smtClean="0">
                <a:solidFill>
                  <a:srgbClr val="FF0000"/>
                </a:solidFill>
              </a:rPr>
              <a:t>властивість</a:t>
            </a:r>
            <a:r>
              <a:rPr lang="ru-RU" sz="2600" b="1" dirty="0" smtClean="0"/>
              <a:t>, тому </a:t>
            </a:r>
            <a:r>
              <a:rPr lang="ru-RU" sz="2600" b="1" dirty="0" err="1" smtClean="0"/>
              <a:t>їх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використовують</a:t>
            </a:r>
            <a:r>
              <a:rPr lang="ru-RU" sz="2600" b="1" dirty="0" smtClean="0"/>
              <a:t> при сухому </a:t>
            </a:r>
            <a:r>
              <a:rPr lang="ru-RU" sz="2600" b="1" dirty="0" err="1" smtClean="0"/>
              <a:t>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тривалому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кашлі</a:t>
            </a:r>
            <a:r>
              <a:rPr lang="ru-RU" sz="2600" b="1" dirty="0" smtClean="0"/>
              <a:t> (</a:t>
            </a:r>
            <a:r>
              <a:rPr lang="ru-RU" sz="2600" b="1" dirty="0" err="1" smtClean="0"/>
              <a:t>китятки</a:t>
            </a:r>
            <a:r>
              <a:rPr lang="ru-RU" sz="2600" b="1" dirty="0" smtClean="0"/>
              <a:t>, синюха, </a:t>
            </a:r>
            <a:r>
              <a:rPr lang="ru-RU" sz="2600" b="1" dirty="0" err="1" smtClean="0"/>
              <a:t>первоцвіт</a:t>
            </a:r>
            <a:r>
              <a:rPr lang="ru-RU" sz="2600" b="1" dirty="0" smtClean="0"/>
              <a:t>). </a:t>
            </a:r>
            <a:r>
              <a:rPr lang="ru-RU" sz="2600" b="1" dirty="0" err="1" smtClean="0"/>
              <a:t>Їх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поверхнева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активність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полегшує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відхаркування</a:t>
            </a:r>
            <a:r>
              <a:rPr lang="ru-RU" sz="2600" b="1" dirty="0" smtClean="0"/>
              <a:t>; </a:t>
            </a:r>
            <a:r>
              <a:rPr lang="ru-RU" sz="2600" b="1" dirty="0" err="1" smtClean="0"/>
              <a:t>слиз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який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утворюється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під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впливом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сапонінів</a:t>
            </a:r>
            <a:r>
              <a:rPr lang="ru-RU" sz="2600" b="1" dirty="0" smtClean="0"/>
              <a:t>, легко </a:t>
            </a:r>
            <a:r>
              <a:rPr lang="ru-RU" sz="2600" b="1" dirty="0" err="1" smtClean="0"/>
              <a:t>відділяється</a:t>
            </a:r>
            <a:r>
              <a:rPr lang="ru-RU" sz="2600" b="1" dirty="0" smtClean="0"/>
              <a:t>. </a:t>
            </a:r>
            <a:endParaRPr lang="ru-RU" sz="26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600" b="1" dirty="0" err="1" smtClean="0">
                <a:solidFill>
                  <a:srgbClr val="FF0000"/>
                </a:solidFill>
              </a:rPr>
              <a:t>Подразнювальний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вплив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</a:rPr>
              <a:t>сапонінів</a:t>
            </a:r>
            <a:r>
              <a:rPr lang="ru-RU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smtClean="0"/>
              <a:t>на </a:t>
            </a:r>
            <a:r>
              <a:rPr lang="ru-RU" sz="2600" b="1" dirty="0" err="1" smtClean="0"/>
              <a:t>слизову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оболонку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шлунка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викликає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рефлекторне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посилення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секреції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усіх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залоз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що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є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цілющим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і</a:t>
            </a:r>
            <a:r>
              <a:rPr lang="ru-RU" sz="2600" b="1" dirty="0" smtClean="0"/>
              <a:t> для </a:t>
            </a:r>
            <a:r>
              <a:rPr lang="ru-RU" sz="2600" b="1" dirty="0" err="1" smtClean="0"/>
              <a:t>бронхів</a:t>
            </a:r>
            <a:r>
              <a:rPr lang="ru-RU" sz="2600" b="1" dirty="0" smtClean="0"/>
              <a:t>. Але </a:t>
            </a:r>
            <a:r>
              <a:rPr lang="ru-RU" sz="2600" b="1" dirty="0" err="1" smtClean="0"/>
              <a:t>слід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пам’ятати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що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надлишок</a:t>
            </a:r>
            <a:r>
              <a:rPr lang="ru-RU" sz="2600" b="1" dirty="0" smtClean="0"/>
              <a:t> </a:t>
            </a:r>
            <a:r>
              <a:rPr lang="ru-RU" sz="2600" b="1" dirty="0" err="1" smtClean="0"/>
              <a:t>сапонінів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подразнює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слизові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оболонк</a:t>
            </a:r>
            <a:r>
              <a:rPr lang="ru-RU" sz="2800" b="1" dirty="0" err="1" smtClean="0"/>
              <a:t>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шлунка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кишечника.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786874" cy="628654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200" b="1" dirty="0" err="1" smtClean="0"/>
              <a:t>Деякі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сапоніни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діють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сечогінно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нирковий</a:t>
            </a:r>
            <a:r>
              <a:rPr lang="ru-RU" sz="2200" b="1" dirty="0" smtClean="0"/>
              <a:t> чай, хвощ </a:t>
            </a:r>
            <a:r>
              <a:rPr lang="ru-RU" sz="2200" b="1" dirty="0" err="1" smtClean="0"/>
              <a:t>польовий</a:t>
            </a:r>
            <a:r>
              <a:rPr lang="ru-RU" sz="2200" b="1" dirty="0" smtClean="0"/>
              <a:t>), </a:t>
            </a:r>
            <a:r>
              <a:rPr lang="ru-RU" sz="2200" b="1" dirty="0" err="1" smtClean="0"/>
              <a:t>інші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тонізують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центральну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нервову</a:t>
            </a:r>
            <a:r>
              <a:rPr lang="ru-RU" sz="2200" b="1" dirty="0" smtClean="0">
                <a:solidFill>
                  <a:srgbClr val="FF0000"/>
                </a:solidFill>
              </a:rPr>
              <a:t> систему </a:t>
            </a:r>
            <a:r>
              <a:rPr lang="ru-RU" sz="2200" b="1" dirty="0" err="1" smtClean="0"/>
              <a:t>або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виявляють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гіпотензивний</a:t>
            </a:r>
            <a:r>
              <a:rPr lang="ru-RU" sz="2200" b="1" dirty="0" smtClean="0">
                <a:solidFill>
                  <a:srgbClr val="FF0000"/>
                </a:solidFill>
              </a:rPr>
              <a:t>, </a:t>
            </a:r>
            <a:r>
              <a:rPr lang="ru-RU" sz="2200" b="1" dirty="0" err="1" smtClean="0">
                <a:solidFill>
                  <a:srgbClr val="FF0000"/>
                </a:solidFill>
              </a:rPr>
              <a:t>протизапальний</a:t>
            </a:r>
            <a:r>
              <a:rPr lang="ru-RU" sz="2200" b="1" dirty="0" smtClean="0">
                <a:solidFill>
                  <a:srgbClr val="FF0000"/>
                </a:solidFill>
              </a:rPr>
              <a:t> та </a:t>
            </a:r>
            <a:r>
              <a:rPr lang="ru-RU" sz="2200" b="1" dirty="0" err="1" smtClean="0">
                <a:solidFill>
                  <a:srgbClr val="FF0000"/>
                </a:solidFill>
              </a:rPr>
              <a:t>протимікробний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ефекти</a:t>
            </a:r>
            <a:r>
              <a:rPr lang="ru-RU" sz="2200" b="1" dirty="0" smtClean="0"/>
              <a:t>. </a:t>
            </a:r>
            <a:endParaRPr lang="ru-RU" sz="22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200" b="1" dirty="0" err="1" smtClean="0"/>
              <a:t>Встановлено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також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що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тритерпенові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сапоніни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низьким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гемолітичним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індексом</a:t>
            </a:r>
            <a:r>
              <a:rPr lang="ru-RU" sz="2200" b="1" dirty="0" smtClean="0"/>
              <a:t> </a:t>
            </a:r>
            <a:r>
              <a:rPr lang="ru-RU" sz="2200" b="1" dirty="0" err="1" smtClean="0"/>
              <a:t>істотно</a:t>
            </a:r>
            <a:r>
              <a:rPr lang="ru-RU" sz="2200" b="1" dirty="0" smtClean="0"/>
              <a:t> не </a:t>
            </a:r>
            <a:r>
              <a:rPr lang="ru-RU" sz="2200" b="1" dirty="0" err="1" smtClean="0"/>
              <a:t>впливають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хід</a:t>
            </a:r>
            <a:r>
              <a:rPr lang="ru-RU" sz="2200" b="1" dirty="0" smtClean="0"/>
              <a:t> атеросклерозу, </a:t>
            </a:r>
            <a:r>
              <a:rPr lang="ru-RU" sz="2200" b="1" dirty="0" err="1" smtClean="0"/>
              <a:t>але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збуджують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центральну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нервову</a:t>
            </a:r>
            <a:r>
              <a:rPr lang="ru-RU" sz="2200" b="1" dirty="0" smtClean="0"/>
              <a:t> систему (</a:t>
            </a:r>
            <a:r>
              <a:rPr lang="ru-RU" sz="2200" b="1" dirty="0" err="1" smtClean="0"/>
              <a:t>сапоніни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аралієвих</a:t>
            </a:r>
            <a:r>
              <a:rPr lang="ru-RU" sz="2200" b="1" dirty="0" smtClean="0"/>
              <a:t>). В той же час, </a:t>
            </a:r>
            <a:r>
              <a:rPr lang="ru-RU" sz="2200" b="1" dirty="0" err="1" smtClean="0">
                <a:solidFill>
                  <a:srgbClr val="FF0000"/>
                </a:solidFill>
              </a:rPr>
              <a:t>сапоніни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з</a:t>
            </a:r>
            <a:r>
              <a:rPr lang="ru-RU" sz="2200" b="1" dirty="0" smtClean="0">
                <a:solidFill>
                  <a:srgbClr val="FF0000"/>
                </a:solidFill>
              </a:rPr>
              <a:t>  </a:t>
            </a:r>
            <a:r>
              <a:rPr lang="ru-RU" sz="2200" b="1" dirty="0" err="1" smtClean="0">
                <a:solidFill>
                  <a:srgbClr val="FF0000"/>
                </a:solidFill>
              </a:rPr>
              <a:t>високим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гемолітичним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індексом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мають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виражений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лікувальний</a:t>
            </a:r>
            <a:r>
              <a:rPr lang="ru-RU" sz="2200" b="1" dirty="0" smtClean="0">
                <a:solidFill>
                  <a:srgbClr val="FF0000"/>
                </a:solidFill>
              </a:rPr>
              <a:t> </a:t>
            </a:r>
            <a:r>
              <a:rPr lang="ru-RU" sz="2200" b="1" dirty="0" err="1" smtClean="0">
                <a:solidFill>
                  <a:srgbClr val="FF0000"/>
                </a:solidFill>
              </a:rPr>
              <a:t>ефект</a:t>
            </a:r>
            <a:r>
              <a:rPr lang="ru-RU" sz="2200" b="1" dirty="0" smtClean="0">
                <a:solidFill>
                  <a:srgbClr val="FF0000"/>
                </a:solidFill>
              </a:rPr>
              <a:t> при </a:t>
            </a:r>
            <a:r>
              <a:rPr lang="ru-RU" sz="2200" b="1" dirty="0" err="1" smtClean="0">
                <a:solidFill>
                  <a:srgbClr val="FF0000"/>
                </a:solidFill>
              </a:rPr>
              <a:t>атеросклерозі</a:t>
            </a:r>
            <a:r>
              <a:rPr lang="ru-RU" sz="2200" b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200" b="1" dirty="0" err="1" smtClean="0"/>
              <a:t>Сапоніни</a:t>
            </a:r>
            <a:r>
              <a:rPr lang="ru-RU" sz="2200" b="1" dirty="0" smtClean="0"/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сприяють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розчинності</a:t>
            </a:r>
            <a:r>
              <a:rPr lang="ru-RU" sz="2200" b="1" dirty="0" smtClean="0">
                <a:solidFill>
                  <a:srgbClr val="FF0000"/>
                </a:solidFill>
              </a:rPr>
              <a:t>, транспорту </a:t>
            </a:r>
            <a:r>
              <a:rPr lang="ru-RU" sz="2200" b="1" dirty="0" err="1" smtClean="0">
                <a:solidFill>
                  <a:srgbClr val="FF0000"/>
                </a:solidFill>
              </a:rPr>
              <a:t>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усмоктуванню</a:t>
            </a:r>
            <a:r>
              <a:rPr lang="ru-RU" sz="2200" b="1" dirty="0" smtClean="0">
                <a:solidFill>
                  <a:srgbClr val="FF0000"/>
                </a:solidFill>
              </a:rPr>
              <a:t> </a:t>
            </a:r>
            <a:r>
              <a:rPr lang="ru-RU" sz="2200" b="1" dirty="0" err="1" smtClean="0">
                <a:solidFill>
                  <a:srgbClr val="FF0000"/>
                </a:solidFill>
              </a:rPr>
              <a:t>інших</a:t>
            </a:r>
            <a:r>
              <a:rPr lang="ru-RU" sz="2200" b="1" dirty="0" smtClean="0">
                <a:solidFill>
                  <a:srgbClr val="FF0000"/>
                </a:solidFill>
              </a:rPr>
              <a:t> БАР</a:t>
            </a:r>
            <a:r>
              <a:rPr lang="ru-RU" sz="2200" b="1" dirty="0" smtClean="0"/>
              <a:t>, тому </a:t>
            </a:r>
            <a:r>
              <a:rPr lang="ru-RU" sz="2200" b="1" dirty="0" err="1" smtClean="0"/>
              <a:t>навіть</a:t>
            </a:r>
            <a:r>
              <a:rPr lang="ru-RU" sz="2200" b="1" dirty="0" smtClean="0"/>
              <a:t> мала </a:t>
            </a:r>
            <a:r>
              <a:rPr lang="ru-RU" sz="2200" b="1" dirty="0" err="1" smtClean="0"/>
              <a:t>концентрація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діючих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речовин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присутності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сапонінів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викликає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терапевтичний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ефект</a:t>
            </a:r>
            <a:r>
              <a:rPr lang="ru-RU" sz="2200" b="1" dirty="0" smtClean="0"/>
              <a:t>. </a:t>
            </a:r>
            <a:endParaRPr lang="ru-RU" sz="22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200" b="1" dirty="0" err="1" smtClean="0">
                <a:solidFill>
                  <a:srgbClr val="FF0000"/>
                </a:solidFill>
              </a:rPr>
              <a:t>Емульгуючі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сапонінів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/>
              <a:t>широко </a:t>
            </a:r>
            <a:r>
              <a:rPr lang="ru-RU" sz="2200" b="1" dirty="0" err="1" smtClean="0"/>
              <a:t>використовуються</a:t>
            </a:r>
            <a:r>
              <a:rPr lang="ru-RU" sz="2200" b="1" dirty="0" smtClean="0"/>
              <a:t> для </a:t>
            </a:r>
            <a:r>
              <a:rPr lang="ru-RU" sz="2200" b="1" dirty="0" err="1" smtClean="0"/>
              <a:t>стабілізації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різних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дисперсних</a:t>
            </a:r>
            <a:r>
              <a:rPr lang="ru-RU" sz="2200" b="1" dirty="0" smtClean="0"/>
              <a:t> систем (</a:t>
            </a:r>
            <a:r>
              <a:rPr lang="ru-RU" sz="2200" b="1" dirty="0" err="1" smtClean="0"/>
              <a:t>емульсії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суспензії</a:t>
            </a:r>
            <a:r>
              <a:rPr lang="ru-RU" sz="2200" b="1" dirty="0" smtClean="0"/>
              <a:t>). </a:t>
            </a:r>
            <a:endParaRPr lang="ru-RU" sz="22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200" b="1" dirty="0" smtClean="0"/>
              <a:t>У </a:t>
            </a:r>
            <a:r>
              <a:rPr lang="ru-RU" sz="2200" b="1" dirty="0" err="1" smtClean="0"/>
              <a:t>біохімічних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лабораторіях</a:t>
            </a:r>
            <a:r>
              <a:rPr lang="ru-RU" sz="2200" b="1" dirty="0" smtClean="0"/>
              <a:t> за </a:t>
            </a:r>
            <a:r>
              <a:rPr lang="ru-RU" sz="2200" b="1" dirty="0" err="1" smtClean="0"/>
              <a:t>допомогою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сапонінів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проводять</a:t>
            </a:r>
            <a:r>
              <a:rPr lang="ru-RU" sz="2200" b="1" dirty="0" smtClean="0"/>
              <a:t> </a:t>
            </a:r>
            <a:r>
              <a:rPr lang="ru-RU" sz="2200" b="1" dirty="0" err="1" smtClean="0"/>
              <a:t>кількісне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визначення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стеринів</a:t>
            </a:r>
            <a:r>
              <a:rPr lang="ru-RU" sz="2200" b="1" dirty="0" smtClean="0"/>
              <a:t>. </a:t>
            </a:r>
            <a:endParaRPr lang="ru-RU" sz="2200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200" b="1" dirty="0" err="1" smtClean="0"/>
              <a:t>Індивідуальні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сапоніни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використовуються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виготовлення</a:t>
            </a:r>
            <a:r>
              <a:rPr lang="ru-RU" sz="2200" b="1" dirty="0" smtClean="0"/>
              <a:t> вакцин.</a:t>
            </a:r>
            <a:endParaRPr lang="ru-RU" sz="2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1436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Стероїдні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сапоніни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проявляють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а)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фунгіцидну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активність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err="1" smtClean="0">
                <a:solidFill>
                  <a:srgbClr val="000099"/>
                </a:solidFill>
              </a:rPr>
              <a:t>Пригнічення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функцій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мікроорганізмів</a:t>
            </a:r>
            <a:r>
              <a:rPr lang="ru-RU" sz="2400" b="1" dirty="0" smtClean="0">
                <a:solidFill>
                  <a:srgbClr val="000099"/>
                </a:solidFill>
              </a:rPr>
              <a:t> (особливо </a:t>
            </a:r>
            <a:r>
              <a:rPr lang="ru-RU" sz="2400" b="1" dirty="0" err="1" smtClean="0">
                <a:solidFill>
                  <a:srgbClr val="000099"/>
                </a:solidFill>
              </a:rPr>
              <a:t>грибів</a:t>
            </a:r>
            <a:r>
              <a:rPr lang="ru-RU" sz="2400" b="1" dirty="0" smtClean="0">
                <a:solidFill>
                  <a:srgbClr val="000099"/>
                </a:solidFill>
              </a:rPr>
              <a:t>), </a:t>
            </a:r>
            <a:r>
              <a:rPr lang="ru-RU" sz="2400" b="1" dirty="0" err="1" smtClean="0">
                <a:solidFill>
                  <a:srgbClr val="000099"/>
                </a:solidFill>
              </a:rPr>
              <a:t>що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обумовлено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утворенням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комплексів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стероїдних</a:t>
            </a:r>
            <a:r>
              <a:rPr lang="ru-RU" sz="2400" b="1" dirty="0" smtClean="0">
                <a:solidFill>
                  <a:srgbClr val="000099"/>
                </a:solidFill>
              </a:rPr>
              <a:t>  </a:t>
            </a:r>
            <a:r>
              <a:rPr lang="ru-RU" sz="2400" b="1" dirty="0" err="1" smtClean="0">
                <a:solidFill>
                  <a:srgbClr val="000099"/>
                </a:solidFill>
              </a:rPr>
              <a:t>глікозидів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зі</a:t>
            </a:r>
            <a:r>
              <a:rPr lang="ru-RU" sz="2400" b="1" dirty="0" smtClean="0">
                <a:solidFill>
                  <a:srgbClr val="000099"/>
                </a:solidFill>
              </a:rPr>
              <a:t> стеринами мембран </a:t>
            </a:r>
            <a:r>
              <a:rPr lang="ru-RU" sz="2400" b="1" dirty="0" err="1" smtClean="0">
                <a:solidFill>
                  <a:srgbClr val="000099"/>
                </a:solidFill>
              </a:rPr>
              <a:t>грибних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гіфів</a:t>
            </a:r>
            <a:r>
              <a:rPr lang="ru-RU" sz="2400" b="1" dirty="0" smtClean="0">
                <a:solidFill>
                  <a:srgbClr val="000099"/>
                </a:solidFill>
              </a:rPr>
              <a:t>. </a:t>
            </a:r>
            <a:r>
              <a:rPr lang="ru-RU" sz="2400" b="1" dirty="0" err="1" smtClean="0">
                <a:solidFill>
                  <a:srgbClr val="000099"/>
                </a:solidFill>
              </a:rPr>
              <a:t>Цю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властивість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використовують</a:t>
            </a:r>
            <a:r>
              <a:rPr lang="ru-RU" sz="2400" b="1" dirty="0" smtClean="0">
                <a:solidFill>
                  <a:srgbClr val="000099"/>
                </a:solidFill>
              </a:rPr>
              <a:t> для </a:t>
            </a:r>
            <a:r>
              <a:rPr lang="ru-RU" sz="2400" b="1" dirty="0" err="1" smtClean="0">
                <a:solidFill>
                  <a:srgbClr val="000099"/>
                </a:solidFill>
              </a:rPr>
              <a:t>боротьби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з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патогенними</a:t>
            </a:r>
            <a:r>
              <a:rPr lang="ru-RU" sz="2400" b="1" dirty="0" smtClean="0">
                <a:solidFill>
                  <a:srgbClr val="000099"/>
                </a:solidFill>
              </a:rPr>
              <a:t> грибами </a:t>
            </a:r>
            <a:r>
              <a:rPr lang="ru-RU" sz="2400" b="1" dirty="0" err="1" smtClean="0">
                <a:solidFill>
                  <a:srgbClr val="000099"/>
                </a:solidFill>
              </a:rPr>
              <a:t>збудниками</a:t>
            </a:r>
            <a:r>
              <a:rPr lang="ru-RU" sz="2400" b="1" dirty="0" smtClean="0">
                <a:solidFill>
                  <a:srgbClr val="000099"/>
                </a:solidFill>
              </a:rPr>
              <a:t> хвороб </a:t>
            </a:r>
            <a:r>
              <a:rPr lang="ru-RU" sz="2400" b="1" dirty="0" err="1" smtClean="0">
                <a:solidFill>
                  <a:srgbClr val="000099"/>
                </a:solidFill>
              </a:rPr>
              <a:t>сільськогосподарських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рослин</a:t>
            </a:r>
            <a:r>
              <a:rPr lang="ru-RU" sz="2400" b="1" dirty="0" smtClean="0">
                <a:solidFill>
                  <a:srgbClr val="000099"/>
                </a:solidFill>
              </a:rPr>
              <a:t>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б)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протипухлинна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активність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Виявлена</a:t>
            </a:r>
            <a:r>
              <a:rPr lang="ru-RU" sz="2400" b="1" dirty="0" smtClean="0">
                <a:solidFill>
                  <a:srgbClr val="000099"/>
                </a:solidFill>
              </a:rPr>
              <a:t> у ряда </a:t>
            </a:r>
            <a:r>
              <a:rPr lang="ru-RU" sz="2400" b="1" dirty="0" err="1" smtClean="0">
                <a:solidFill>
                  <a:srgbClr val="000099"/>
                </a:solidFill>
              </a:rPr>
              <a:t>сапонінових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глікозидів</a:t>
            </a:r>
            <a:r>
              <a:rPr lang="ru-RU" sz="2400" b="1" dirty="0" smtClean="0">
                <a:solidFill>
                  <a:srgbClr val="000099"/>
                </a:solidFill>
              </a:rPr>
              <a:t>. </a:t>
            </a:r>
            <a:r>
              <a:rPr lang="ru-RU" sz="2400" b="1" dirty="0" err="1" smtClean="0">
                <a:solidFill>
                  <a:srgbClr val="000099"/>
                </a:solidFill>
              </a:rPr>
              <a:t>Встановлено</a:t>
            </a:r>
            <a:r>
              <a:rPr lang="ru-RU" sz="2400" b="1" dirty="0" smtClean="0">
                <a:solidFill>
                  <a:srgbClr val="000099"/>
                </a:solidFill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</a:rPr>
              <a:t>що</a:t>
            </a:r>
            <a:r>
              <a:rPr lang="ru-RU" sz="2400" b="1" dirty="0" smtClean="0">
                <a:solidFill>
                  <a:srgbClr val="000099"/>
                </a:solidFill>
              </a:rPr>
              <a:t> за </a:t>
            </a:r>
            <a:r>
              <a:rPr lang="ru-RU" sz="2400" b="1" dirty="0" err="1" smtClean="0">
                <a:solidFill>
                  <a:srgbClr val="000099"/>
                </a:solidFill>
              </a:rPr>
              <a:t>цитостатичну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активність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відповідає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стериновий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аглікон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і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його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полярність</a:t>
            </a:r>
            <a:r>
              <a:rPr lang="ru-RU" sz="2400" b="1" dirty="0" smtClean="0">
                <a:solidFill>
                  <a:srgbClr val="000099"/>
                </a:solidFill>
              </a:rPr>
              <a:t>. </a:t>
            </a:r>
            <a:r>
              <a:rPr lang="ru-RU" sz="2400" b="1" dirty="0" err="1" smtClean="0">
                <a:solidFill>
                  <a:srgbClr val="000099"/>
                </a:solidFill>
              </a:rPr>
              <a:t>Вуглеводна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частина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молекули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проявляє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вплив</a:t>
            </a:r>
            <a:r>
              <a:rPr lang="ru-RU" sz="2400" b="1" dirty="0" smtClean="0">
                <a:solidFill>
                  <a:srgbClr val="000099"/>
                </a:solidFill>
              </a:rPr>
              <a:t> на </a:t>
            </a:r>
            <a:r>
              <a:rPr lang="ru-RU" sz="2400" b="1" dirty="0" err="1" smtClean="0">
                <a:solidFill>
                  <a:srgbClr val="000099"/>
                </a:solidFill>
              </a:rPr>
              <a:t>розчинність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і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сприяє</a:t>
            </a:r>
            <a:r>
              <a:rPr lang="ru-RU" sz="2400" b="1" dirty="0" smtClean="0">
                <a:solidFill>
                  <a:srgbClr val="000099"/>
                </a:solidFill>
              </a:rPr>
              <a:t> транспорту </a:t>
            </a:r>
            <a:r>
              <a:rPr lang="ru-RU" sz="2400" b="1" dirty="0" err="1" smtClean="0">
                <a:solidFill>
                  <a:srgbClr val="000099"/>
                </a:solidFill>
              </a:rPr>
              <a:t>стероїдних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глікозидів</a:t>
            </a:r>
            <a:r>
              <a:rPr lang="ru-RU" sz="2400" b="1" dirty="0" smtClean="0">
                <a:solidFill>
                  <a:srgbClr val="000099"/>
                </a:solidFill>
              </a:rPr>
              <a:t> через </a:t>
            </a:r>
            <a:r>
              <a:rPr lang="ru-RU" sz="2400" b="1" dirty="0" err="1" smtClean="0">
                <a:solidFill>
                  <a:srgbClr val="000099"/>
                </a:solidFill>
              </a:rPr>
              <a:t>плазматичні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мембрани</a:t>
            </a:r>
            <a:r>
              <a:rPr lang="ru-RU" sz="2400" b="1" dirty="0" smtClean="0">
                <a:solidFill>
                  <a:srgbClr val="000099"/>
                </a:solidFill>
              </a:rPr>
              <a:t>;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в)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протисклеротична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дія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err="1" smtClean="0">
                <a:solidFill>
                  <a:srgbClr val="000099"/>
                </a:solidFill>
              </a:rPr>
              <a:t>Стероїдні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сапоніни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стримують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розвиток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атерсклерозу</a:t>
            </a:r>
            <a:r>
              <a:rPr lang="ru-RU" sz="2400" b="1" dirty="0" smtClean="0">
                <a:solidFill>
                  <a:srgbClr val="000099"/>
                </a:solidFill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</a:rPr>
              <a:t>зокрема</a:t>
            </a:r>
            <a:r>
              <a:rPr lang="ru-RU" sz="2400" b="1" dirty="0" smtClean="0">
                <a:solidFill>
                  <a:srgbClr val="000099"/>
                </a:solidFill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</a:rPr>
              <a:t>знижують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вміст</a:t>
            </a:r>
            <a:r>
              <a:rPr lang="ru-RU" sz="2400" b="1" dirty="0" smtClean="0">
                <a:solidFill>
                  <a:srgbClr val="000099"/>
                </a:solidFill>
              </a:rPr>
              <a:t> холестерину в </a:t>
            </a:r>
            <a:r>
              <a:rPr lang="ru-RU" sz="2400" b="1" dirty="0" err="1" smtClean="0">
                <a:solidFill>
                  <a:srgbClr val="000099"/>
                </a:solidFill>
              </a:rPr>
              <a:t>крові</a:t>
            </a:r>
            <a:r>
              <a:rPr lang="ru-RU" sz="2400" b="1" dirty="0" smtClean="0">
                <a:solidFill>
                  <a:srgbClr val="000099"/>
                </a:solidFill>
              </a:rPr>
              <a:t>. Вони </a:t>
            </a:r>
            <a:r>
              <a:rPr lang="ru-RU" sz="2400" b="1" dirty="0" err="1" smtClean="0">
                <a:solidFill>
                  <a:srgbClr val="000099"/>
                </a:solidFill>
              </a:rPr>
              <a:t>також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знижують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артеріальний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тиск</a:t>
            </a:r>
            <a:r>
              <a:rPr lang="ru-RU" sz="2400" b="1" dirty="0" smtClean="0">
                <a:solidFill>
                  <a:srgbClr val="000099"/>
                </a:solidFill>
              </a:rPr>
              <a:t>, </a:t>
            </a:r>
            <a:r>
              <a:rPr lang="ru-RU" sz="2400" b="1" dirty="0" err="1" smtClean="0">
                <a:solidFill>
                  <a:srgbClr val="000099"/>
                </a:solidFill>
              </a:rPr>
              <a:t>нормалізують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прискорений</a:t>
            </a:r>
            <a:r>
              <a:rPr lang="ru-RU" sz="2400" b="1" dirty="0" smtClean="0">
                <a:solidFill>
                  <a:srgbClr val="000099"/>
                </a:solidFill>
              </a:rPr>
              <a:t> ритм </a:t>
            </a:r>
            <a:r>
              <a:rPr lang="ru-RU" sz="2400" b="1" dirty="0" err="1" smtClean="0">
                <a:solidFill>
                  <a:srgbClr val="000099"/>
                </a:solidFill>
              </a:rPr>
              <a:t>серцевих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 err="1" smtClean="0">
                <a:solidFill>
                  <a:srgbClr val="000099"/>
                </a:solidFill>
              </a:rPr>
              <a:t>скорочень</a:t>
            </a:r>
            <a:r>
              <a:rPr lang="ru-RU" sz="2400" b="1" dirty="0" smtClean="0">
                <a:solidFill>
                  <a:srgbClr val="000099"/>
                </a:solidFill>
              </a:rPr>
              <a:t>;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г)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є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сировиною</a:t>
            </a:r>
            <a:r>
              <a:rPr lang="ru-RU" sz="2400" b="1" u="sng" dirty="0" smtClean="0">
                <a:solidFill>
                  <a:srgbClr val="FF0000"/>
                </a:solidFill>
              </a:rPr>
              <a:t> для синтезу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стероїдних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гормональних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лікарських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засобів</a:t>
            </a:r>
            <a:r>
              <a:rPr lang="ru-RU" sz="2400" b="1" u="sng" dirty="0" smtClean="0">
                <a:solidFill>
                  <a:srgbClr val="FF0000"/>
                </a:solidFill>
              </a:rPr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89"/>
            <a:ext cx="8489981" cy="687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/>
              <a:t>  </a:t>
            </a:r>
            <a:r>
              <a:rPr lang="uk-UA" b="1" dirty="0" smtClean="0"/>
              <a:t>ЛРС, що містить сапоніни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   </a:t>
            </a: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Синюха блакитна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Содержимое 1"/>
          <p:cNvSpPr>
            <a:spLocks noGrp="1"/>
          </p:cNvSpPr>
          <p:nvPr>
            <p:ph idx="1"/>
          </p:nvPr>
        </p:nvSpPr>
        <p:spPr>
          <a:xfrm>
            <a:off x="0" y="1000108"/>
            <a:ext cx="8858280" cy="5524516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i="1" dirty="0" err="1" smtClean="0"/>
              <a:t>Rhizomata</a:t>
            </a:r>
            <a:r>
              <a:rPr lang="en-US" sz="2400" b="1" i="1" dirty="0" smtClean="0"/>
              <a:t> cum </a:t>
            </a:r>
            <a:r>
              <a:rPr lang="en-US" sz="2400" b="1" i="1" dirty="0" err="1" smtClean="0"/>
              <a:t>radicibus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Polemonii</a:t>
            </a:r>
            <a:r>
              <a:rPr lang="ru-RU" sz="2400" b="1" i="1" dirty="0" smtClean="0"/>
              <a:t> – </a:t>
            </a:r>
            <a:r>
              <a:rPr lang="ru-RU" sz="2400" b="1" i="1" dirty="0" err="1" smtClean="0"/>
              <a:t>коренев</a:t>
            </a:r>
            <a:r>
              <a:rPr lang="uk-UA" sz="2400" b="1" i="1" dirty="0" err="1" smtClean="0"/>
              <a:t>ища</a:t>
            </a:r>
            <a:r>
              <a:rPr lang="uk-UA" sz="2400" b="1" i="1" dirty="0" smtClean="0"/>
              <a:t> з коренями </a:t>
            </a:r>
            <a:r>
              <a:rPr lang="en-US" sz="2400" b="1" i="1" dirty="0" smtClean="0"/>
              <a:t>c</a:t>
            </a:r>
            <a:r>
              <a:rPr lang="uk-UA" sz="2400" b="1" i="1" dirty="0" err="1" smtClean="0"/>
              <a:t>инюхи</a:t>
            </a:r>
            <a:endParaRPr lang="en-US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err="1" smtClean="0"/>
              <a:t>Polemonium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coeruleum</a:t>
            </a:r>
            <a:r>
              <a:rPr lang="uk-UA" sz="2400" b="1" i="1" dirty="0" smtClean="0"/>
              <a:t> – </a:t>
            </a:r>
            <a:r>
              <a:rPr lang="uk-UA" sz="2400" b="1" i="1" dirty="0"/>
              <a:t>С</a:t>
            </a:r>
            <a:r>
              <a:rPr lang="uk-UA" sz="2400" b="1" i="1" dirty="0" smtClean="0"/>
              <a:t>инюха блакитна </a:t>
            </a:r>
            <a:endParaRPr lang="en-US" sz="2400" b="1" i="1" dirty="0" smtClean="0"/>
          </a:p>
          <a:p>
            <a:pPr eaLnBrk="1" hangingPunct="1">
              <a:buFont typeface="Wingdings 2" pitchFamily="18" charset="2"/>
              <a:buNone/>
            </a:pPr>
            <a:endParaRPr lang="en-US" sz="2400" b="1" i="1" dirty="0" smtClean="0"/>
          </a:p>
          <a:p>
            <a:pPr eaLnBrk="1" hangingPunct="1">
              <a:buFont typeface="Wingdings 2" pitchFamily="18" charset="2"/>
              <a:buNone/>
            </a:pPr>
            <a:endParaRPr lang="uk-UA" sz="2800" b="1" dirty="0" smtClean="0"/>
          </a:p>
          <a:p>
            <a:pPr eaLnBrk="1" hangingPunct="1">
              <a:buNone/>
            </a:pPr>
            <a:endParaRPr lang="uk-UA" sz="2400" b="1" dirty="0" smtClean="0"/>
          </a:p>
          <a:p>
            <a:pPr eaLnBrk="1" hangingPunct="1">
              <a:buNone/>
            </a:pPr>
            <a:endParaRPr lang="uk-UA" sz="2400" b="1" dirty="0"/>
          </a:p>
          <a:p>
            <a:pPr eaLnBrk="1" hangingPunct="1">
              <a:buNone/>
            </a:pPr>
            <a:endParaRPr lang="ru-RU" sz="2400" b="1" dirty="0"/>
          </a:p>
          <a:p>
            <a:pPr eaLnBrk="1" hangingPunct="1">
              <a:buNone/>
            </a:pPr>
            <a:endParaRPr lang="uk-UA" sz="2400" b="1" dirty="0" smtClean="0"/>
          </a:p>
          <a:p>
            <a:pPr eaLnBrk="1" hangingPunct="1">
              <a:buNone/>
            </a:pPr>
            <a:endParaRPr lang="uk-UA" sz="2400" b="1" dirty="0"/>
          </a:p>
          <a:p>
            <a:pPr eaLnBrk="1" hangingPunct="1">
              <a:buFont typeface="Wingdings 2" pitchFamily="18" charset="2"/>
              <a:buNone/>
            </a:pPr>
            <a:endParaRPr lang="ru-RU" sz="2400" dirty="0" smtClean="0"/>
          </a:p>
          <a:p>
            <a:pPr eaLnBrk="1" hangingPunct="1">
              <a:buFont typeface="Wingdings 2" pitchFamily="18" charset="2"/>
              <a:buNone/>
            </a:pPr>
            <a:endParaRPr lang="ru-RU" sz="2400" dirty="0" smtClean="0"/>
          </a:p>
          <a:p>
            <a:pPr eaLnBrk="1" hangingPunct="1">
              <a:buFont typeface="Wingdings 2" pitchFamily="18" charset="2"/>
              <a:buNone/>
            </a:pPr>
            <a:endParaRPr lang="ru-RU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071942"/>
            <a:ext cx="3857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ru-RU" b="1" u="sng" dirty="0" err="1" smtClean="0">
                <a:solidFill>
                  <a:srgbClr val="FF0000"/>
                </a:solidFill>
              </a:rPr>
              <a:t>Лікарські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</a:rPr>
              <a:t>засоби</a:t>
            </a:r>
            <a:r>
              <a:rPr lang="ru-RU" b="1" u="sng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Сировина</a:t>
            </a:r>
            <a:r>
              <a:rPr lang="ru-RU" b="1" i="1" dirty="0" smtClean="0">
                <a:solidFill>
                  <a:srgbClr val="002060"/>
                </a:solidFill>
              </a:rPr>
              <a:t> в пачках, </a:t>
            </a:r>
            <a:r>
              <a:rPr lang="ru-RU" b="1" i="1" dirty="0" err="1" smtClean="0">
                <a:solidFill>
                  <a:srgbClr val="002060"/>
                </a:solidFill>
              </a:rPr>
              <a:t>відвар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endParaRPr lang="en-US" b="1" i="1" dirty="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збори</a:t>
            </a:r>
            <a:r>
              <a:rPr lang="ru-RU" b="1" i="1" dirty="0" smtClean="0">
                <a:solidFill>
                  <a:srgbClr val="002060"/>
                </a:solidFill>
              </a:rPr>
              <a:t>: </a:t>
            </a:r>
            <a:r>
              <a:rPr lang="ru-RU" b="1" i="1" dirty="0" err="1" smtClean="0">
                <a:solidFill>
                  <a:srgbClr val="002060"/>
                </a:solidFill>
              </a:rPr>
              <a:t>седативний</a:t>
            </a:r>
            <a:r>
              <a:rPr lang="ru-RU" b="1" i="1" dirty="0" smtClean="0">
                <a:solidFill>
                  <a:srgbClr val="002060"/>
                </a:solidFill>
              </a:rPr>
              <a:t>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відхаркувальний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Використовують</a:t>
            </a:r>
            <a:r>
              <a:rPr lang="ru-RU" b="1" i="1" dirty="0" smtClean="0">
                <a:solidFill>
                  <a:srgbClr val="002060"/>
                </a:solidFill>
              </a:rPr>
              <a:t> при </a:t>
            </a:r>
            <a:r>
              <a:rPr lang="ru-RU" b="1" i="1" dirty="0" err="1" smtClean="0">
                <a:solidFill>
                  <a:srgbClr val="002060"/>
                </a:solidFill>
              </a:rPr>
              <a:t>виразці</a:t>
            </a:r>
            <a:r>
              <a:rPr lang="ru-RU" b="1" i="1" dirty="0" smtClean="0">
                <a:solidFill>
                  <a:srgbClr val="002060"/>
                </a:solidFill>
              </a:rPr>
              <a:t> 12-палої кишки,</a:t>
            </a:r>
            <a:endParaRPr lang="en-US" b="1" i="1" dirty="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сухий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екстракт</a:t>
            </a:r>
            <a:r>
              <a:rPr lang="ru-RU" b="1" i="1" dirty="0" smtClean="0">
                <a:solidFill>
                  <a:srgbClr val="002060"/>
                </a:solidFill>
              </a:rPr>
              <a:t> в таблетках.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Объект 3" descr="http://www.plantarium.ru/dat/plants/1/152/161152_fc4bce43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571744"/>
            <a:ext cx="4500594" cy="4000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2571744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u="sng" dirty="0" smtClean="0"/>
              <a:t>БАР:</a:t>
            </a:r>
            <a:r>
              <a:rPr lang="uk-UA" dirty="0" smtClean="0"/>
              <a:t> </a:t>
            </a:r>
            <a:r>
              <a:rPr lang="uk-UA" b="1" dirty="0" err="1" smtClean="0">
                <a:solidFill>
                  <a:srgbClr val="002060"/>
                </a:solidFill>
              </a:rPr>
              <a:t>тритерпенові</a:t>
            </a:r>
            <a:r>
              <a:rPr lang="uk-UA" b="1" dirty="0" smtClean="0">
                <a:solidFill>
                  <a:srgbClr val="002060"/>
                </a:solidFill>
              </a:rPr>
              <a:t> сапоніни, </a:t>
            </a:r>
            <a:r>
              <a:rPr lang="uk-UA" b="1" dirty="0" err="1" smtClean="0">
                <a:solidFill>
                  <a:srgbClr val="002060"/>
                </a:solidFill>
              </a:rPr>
              <a:t>сапоніни</a:t>
            </a:r>
            <a:r>
              <a:rPr lang="uk-UA" b="1" dirty="0" smtClean="0">
                <a:solidFill>
                  <a:srgbClr val="002060"/>
                </a:solidFill>
              </a:rPr>
              <a:t> групи </a:t>
            </a:r>
            <a:r>
              <a:rPr lang="uk-UA" b="1" dirty="0" err="1" smtClean="0">
                <a:solidFill>
                  <a:srgbClr val="002060"/>
                </a:solidFill>
              </a:rPr>
              <a:t>β-амірину</a:t>
            </a:r>
            <a:r>
              <a:rPr lang="uk-UA" b="1" dirty="0" smtClean="0">
                <a:solidFill>
                  <a:srgbClr val="002060"/>
                </a:solidFill>
              </a:rPr>
              <a:t>, органічні кислоти, ефірна олія, ліпіди.</a:t>
            </a:r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1935" y="2500306"/>
            <a:ext cx="3432565" cy="408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492968"/>
            <a:ext cx="8229600" cy="15457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/>
              <a:t>                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>	</a:t>
            </a:r>
            <a:r>
              <a:rPr lang="en-US" b="1" i="1" dirty="0" smtClean="0"/>
              <a:t>	</a:t>
            </a:r>
            <a:br>
              <a:rPr lang="en-US" b="1" i="1" dirty="0" smtClean="0"/>
            </a:b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			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		      </a:t>
            </a:r>
            <a:r>
              <a:rPr lang="uk-UA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Солодка  гола</a:t>
            </a:r>
            <a:endParaRPr lang="ru-RU" sz="44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794" name="Содержимое 1"/>
          <p:cNvSpPr>
            <a:spLocks noGrp="1"/>
          </p:cNvSpPr>
          <p:nvPr>
            <p:ph idx="1"/>
          </p:nvPr>
        </p:nvSpPr>
        <p:spPr>
          <a:xfrm>
            <a:off x="214282" y="0"/>
            <a:ext cx="8715436" cy="650083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smtClean="0"/>
              <a:t>R</a:t>
            </a:r>
            <a:r>
              <a:rPr lang="uk-UA" sz="2400" b="1" i="1" dirty="0" smtClean="0"/>
              <a:t>а</a:t>
            </a:r>
            <a:r>
              <a:rPr lang="en-US" sz="2400" b="1" i="1" dirty="0" smtClean="0"/>
              <a:t>d</a:t>
            </a:r>
            <a:r>
              <a:rPr lang="uk-UA" sz="2400" b="1" i="1" dirty="0" err="1" smtClean="0"/>
              <a:t>ісе</a:t>
            </a:r>
            <a:r>
              <a:rPr lang="en-US" sz="2400" b="1" i="1" dirty="0" smtClean="0"/>
              <a:t>s</a:t>
            </a:r>
            <a:r>
              <a:rPr lang="uk-UA" sz="2400" b="1" i="1" dirty="0" smtClean="0"/>
              <a:t> </a:t>
            </a:r>
            <a:r>
              <a:rPr lang="en-US" sz="2400" b="1" i="1" dirty="0" err="1" smtClean="0"/>
              <a:t>Gl</a:t>
            </a:r>
            <a:r>
              <a:rPr lang="uk-UA" sz="2400" b="1" i="1" dirty="0" err="1" smtClean="0"/>
              <a:t>усу</a:t>
            </a:r>
            <a:r>
              <a:rPr lang="en-US" sz="2400" b="1" i="1" dirty="0" err="1" smtClean="0"/>
              <a:t>rrh</a:t>
            </a:r>
            <a:r>
              <a:rPr lang="uk-UA" sz="2400" b="1" i="1" dirty="0" smtClean="0"/>
              <a:t>і</a:t>
            </a:r>
            <a:r>
              <a:rPr lang="en-US" sz="2400" b="1" i="1" dirty="0" smtClean="0"/>
              <a:t>z</a:t>
            </a:r>
            <a:r>
              <a:rPr lang="uk-UA" sz="2400" b="1" i="1" dirty="0" err="1" smtClean="0"/>
              <a:t>ае</a:t>
            </a:r>
            <a:r>
              <a:rPr lang="uk-UA" sz="2400" b="1" i="1" dirty="0" smtClean="0"/>
              <a:t> – корені </a:t>
            </a:r>
            <a:r>
              <a:rPr lang="uk-UA" sz="2400" b="1" i="1" dirty="0" err="1" smtClean="0"/>
              <a:t>солодки</a:t>
            </a:r>
            <a:r>
              <a:rPr lang="uk-UA" sz="2400" b="1" i="1" dirty="0" smtClean="0"/>
              <a:t> </a:t>
            </a:r>
            <a:endParaRPr lang="ru-RU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err="1" smtClean="0"/>
              <a:t>Gl</a:t>
            </a:r>
            <a:r>
              <a:rPr lang="uk-UA" sz="2400" b="1" i="1" dirty="0" err="1" smtClean="0"/>
              <a:t>усу</a:t>
            </a:r>
            <a:r>
              <a:rPr lang="en-US" sz="2400" b="1" i="1" dirty="0" err="1" smtClean="0"/>
              <a:t>rrh</a:t>
            </a:r>
            <a:r>
              <a:rPr lang="uk-UA" sz="2400" b="1" i="1" dirty="0" smtClean="0"/>
              <a:t>і</a:t>
            </a:r>
            <a:r>
              <a:rPr lang="en-US" sz="2400" b="1" i="1" dirty="0" smtClean="0"/>
              <a:t>z</a:t>
            </a:r>
            <a:r>
              <a:rPr lang="uk-UA" sz="2400" b="1" i="1" dirty="0" smtClean="0"/>
              <a:t>а </a:t>
            </a:r>
            <a:r>
              <a:rPr lang="en-US" sz="2400" b="1" i="1" dirty="0" err="1" smtClean="0"/>
              <a:t>gl</a:t>
            </a:r>
            <a:r>
              <a:rPr lang="uk-UA" sz="2400" b="1" i="1" dirty="0" smtClean="0"/>
              <a:t>а</a:t>
            </a:r>
            <a:r>
              <a:rPr lang="en-US" sz="2400" b="1" i="1" dirty="0" err="1" smtClean="0"/>
              <a:t>br</a:t>
            </a:r>
            <a:r>
              <a:rPr lang="uk-UA" sz="2400" b="1" i="1" dirty="0" smtClean="0"/>
              <a:t>а – солодка гола </a:t>
            </a:r>
            <a:endParaRPr lang="ru-RU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smtClean="0"/>
              <a:t>f.</a:t>
            </a:r>
            <a:r>
              <a:rPr lang="uk-UA" sz="2400" b="1" i="1" dirty="0" smtClean="0"/>
              <a:t> </a:t>
            </a:r>
            <a:r>
              <a:rPr lang="en-US" sz="2400" b="1" i="1" dirty="0" smtClean="0"/>
              <a:t>F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b</a:t>
            </a:r>
            <a:r>
              <a:rPr lang="ru-RU" sz="2400" b="1" i="1" dirty="0" err="1" smtClean="0"/>
              <a:t>асеае</a:t>
            </a:r>
            <a:r>
              <a:rPr lang="ru-RU" sz="2400" b="1" i="1" dirty="0" smtClean="0">
                <a:latin typeface="Arial" charset="0"/>
              </a:rPr>
              <a:t> </a:t>
            </a:r>
            <a:r>
              <a:rPr lang="ru-RU" sz="2400" b="1" i="1" dirty="0" smtClean="0"/>
              <a:t>- </a:t>
            </a:r>
            <a:r>
              <a:rPr lang="ru-RU" sz="2400" b="1" i="1" dirty="0" err="1"/>
              <a:t>б</a:t>
            </a:r>
            <a:r>
              <a:rPr lang="ru-RU" sz="2400" b="1" i="1" dirty="0" err="1" smtClean="0"/>
              <a:t>обові</a:t>
            </a:r>
            <a:endParaRPr lang="ru-RU" sz="2400" b="1" i="1" dirty="0" smtClean="0"/>
          </a:p>
          <a:p>
            <a:pPr eaLnBrk="1" hangingPunct="1">
              <a:buFont typeface="Wingdings 2" pitchFamily="18" charset="2"/>
              <a:buNone/>
            </a:pPr>
            <a:endParaRPr lang="ru-RU" sz="2400" b="1" i="1" dirty="0" smtClean="0"/>
          </a:p>
          <a:p>
            <a:pPr eaLnBrk="1" hangingPunct="1">
              <a:buNone/>
            </a:pPr>
            <a:endParaRPr lang="uk-UA" sz="2400" dirty="0"/>
          </a:p>
          <a:p>
            <a:pPr eaLnBrk="1" hangingPunct="1">
              <a:buFont typeface="Wingdings 2" pitchFamily="18" charset="2"/>
              <a:buNone/>
            </a:pPr>
            <a:endParaRPr lang="ru-RU" sz="2400" b="1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071678"/>
            <a:ext cx="4857752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БАР: </a:t>
            </a:r>
            <a:r>
              <a:rPr lang="uk-UA" sz="2000" b="1" dirty="0" err="1" smtClean="0">
                <a:solidFill>
                  <a:srgbClr val="002060"/>
                </a:solidFill>
              </a:rPr>
              <a:t>гліциризинова</a:t>
            </a:r>
            <a:r>
              <a:rPr lang="uk-UA" sz="2000" b="1" dirty="0" smtClean="0">
                <a:solidFill>
                  <a:srgbClr val="002060"/>
                </a:solidFill>
              </a:rPr>
              <a:t> кислота, </a:t>
            </a:r>
          </a:p>
          <a:p>
            <a:r>
              <a:rPr lang="uk-UA" sz="2000" b="1" dirty="0" err="1" smtClean="0">
                <a:solidFill>
                  <a:srgbClr val="002060"/>
                </a:solidFill>
              </a:rPr>
              <a:t>тритерпенові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 err="1" smtClean="0">
                <a:solidFill>
                  <a:srgbClr val="002060"/>
                </a:solidFill>
              </a:rPr>
              <a:t>глікозиди</a:t>
            </a:r>
            <a:r>
              <a:rPr lang="uk-UA" sz="2000" b="1" dirty="0" smtClean="0">
                <a:solidFill>
                  <a:srgbClr val="002060"/>
                </a:solidFill>
              </a:rPr>
              <a:t>, </a:t>
            </a:r>
            <a:r>
              <a:rPr lang="uk-UA" sz="2000" b="1" dirty="0" err="1" smtClean="0">
                <a:solidFill>
                  <a:srgbClr val="002060"/>
                </a:solidFill>
              </a:rPr>
              <a:t>флавоноїди</a:t>
            </a:r>
            <a:r>
              <a:rPr lang="uk-UA" sz="2000" b="1" dirty="0" smtClean="0">
                <a:solidFill>
                  <a:srgbClr val="002060"/>
                </a:solidFill>
              </a:rPr>
              <a:t>, пектинові речовини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2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2200" b="1" dirty="0" err="1" smtClean="0">
                <a:solidFill>
                  <a:srgbClr val="FF0000"/>
                </a:solidFill>
              </a:rPr>
              <a:t>Лікарські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засоби</a:t>
            </a:r>
            <a:r>
              <a:rPr lang="ru-RU" sz="2200" b="1" dirty="0" smtClean="0">
                <a:solidFill>
                  <a:srgbClr val="FF0000"/>
                </a:solidFill>
              </a:rPr>
              <a:t>:</a:t>
            </a:r>
            <a:endParaRPr lang="uk-UA" sz="22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Сировина в пачках, відвар,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 сироп, порошок, сухий та густий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 екстракти, грудний еліксир,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збори: </a:t>
            </a:r>
            <a:r>
              <a:rPr lang="uk-UA" sz="2200" b="1" dirty="0" err="1" smtClean="0">
                <a:solidFill>
                  <a:srgbClr val="002060"/>
                </a:solidFill>
              </a:rPr>
              <a:t>послаблюваний</a:t>
            </a:r>
            <a:r>
              <a:rPr lang="uk-UA" sz="2200" b="1" dirty="0" smtClean="0">
                <a:solidFill>
                  <a:srgbClr val="002060"/>
                </a:solidFill>
              </a:rPr>
              <a:t>, грудний,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200" b="1" dirty="0" smtClean="0">
                <a:solidFill>
                  <a:srgbClr val="002060"/>
                </a:solidFill>
              </a:rPr>
              <a:t> </a:t>
            </a:r>
            <a:r>
              <a:rPr lang="uk-UA" sz="2200" b="1" dirty="0" err="1" smtClean="0">
                <a:solidFill>
                  <a:srgbClr val="002060"/>
                </a:solidFill>
              </a:rPr>
              <a:t>“Елікасол”</a:t>
            </a:r>
            <a:r>
              <a:rPr lang="uk-UA" sz="2200" b="1" dirty="0" smtClean="0">
                <a:solidFill>
                  <a:srgbClr val="002060"/>
                </a:solidFill>
              </a:rPr>
              <a:t>. Препарати: </a:t>
            </a:r>
            <a:r>
              <a:rPr lang="uk-UA" sz="2200" b="1" dirty="0" err="1" smtClean="0">
                <a:solidFill>
                  <a:srgbClr val="002060"/>
                </a:solidFill>
              </a:rPr>
              <a:t>“Гліцерам”</a:t>
            </a:r>
            <a:r>
              <a:rPr lang="uk-UA" sz="2200" b="1" dirty="0" smtClean="0">
                <a:solidFill>
                  <a:srgbClr val="002060"/>
                </a:solidFill>
              </a:rPr>
              <a:t>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200" b="1" dirty="0" err="1" smtClean="0">
                <a:solidFill>
                  <a:srgbClr val="002060"/>
                </a:solidFill>
              </a:rPr>
              <a:t>“Ліквиритон”</a:t>
            </a:r>
            <a:r>
              <a:rPr lang="uk-UA" sz="2200" b="1" dirty="0" smtClean="0">
                <a:solidFill>
                  <a:srgbClr val="002060"/>
                </a:solidFill>
              </a:rPr>
              <a:t>, </a:t>
            </a:r>
            <a:r>
              <a:rPr lang="uk-UA" sz="2200" b="1" dirty="0" err="1" smtClean="0">
                <a:solidFill>
                  <a:srgbClr val="002060"/>
                </a:solidFill>
              </a:rPr>
              <a:t>“Флакарбін”</a:t>
            </a:r>
            <a:r>
              <a:rPr lang="uk-UA" sz="2200" b="1" dirty="0" smtClean="0">
                <a:solidFill>
                  <a:srgbClr val="002060"/>
                </a:solidFill>
              </a:rPr>
              <a:t>, </a:t>
            </a:r>
            <a:r>
              <a:rPr lang="uk-UA" sz="2200" b="1" dirty="0" err="1" smtClean="0">
                <a:solidFill>
                  <a:srgbClr val="002060"/>
                </a:solidFill>
              </a:rPr>
              <a:t>“Гербогастрин”</a:t>
            </a:r>
            <a:r>
              <a:rPr lang="uk-UA" sz="2200" b="1" dirty="0" smtClean="0">
                <a:solidFill>
                  <a:srgbClr val="002060"/>
                </a:solidFill>
              </a:rPr>
              <a:t>.</a:t>
            </a:r>
            <a:endParaRPr lang="ru-RU" sz="2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go1.imgsmail.ru/imgpreview?key=602f6b9e5df7088f&amp;mb=imgdb_preview_150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2357454" cy="250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go3.imgsmail.ru/imgpreview?key=10258f434dbd3fb2&amp;mb=imgdb_preview_308">
            <a:hlinkClick r:id="rId2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92" r="16780"/>
          <a:stretch>
            <a:fillRect/>
          </a:stretch>
        </p:blipFill>
        <p:spPr bwMode="auto">
          <a:xfrm>
            <a:off x="6858016" y="3857628"/>
            <a:ext cx="1714512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go1.imgsmail.ru/imgpreview?key=4f5d5980727fffe8&amp;mb=imgdb_preview_315">
            <a:hlinkClick r:id="rId2"/>
          </p:cNvPr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00438"/>
            <a:ext cx="2357454" cy="3214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go3.imgsmail.ru/imgpreview?key=2da05ea3c4332d84&amp;mb=imgdb_preview_1447">
            <a:hlinkClick r:id="rId2"/>
          </p:cNvPr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857628"/>
            <a:ext cx="2580888" cy="258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Гліциретинова кислот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428993" y="211545"/>
            <a:ext cx="4214841" cy="324862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3348"/>
            <a:ext cx="8447161" cy="72676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uk-UA" b="1" i="1" dirty="0" smtClean="0"/>
              <a:t> </a:t>
            </a: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Астрагал </a:t>
            </a:r>
            <a:r>
              <a:rPr lang="uk-UA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шерстистоквітковий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2" name="Содержимое 1"/>
          <p:cNvSpPr>
            <a:spLocks noGrp="1"/>
          </p:cNvSpPr>
          <p:nvPr>
            <p:ph idx="1"/>
          </p:nvPr>
        </p:nvSpPr>
        <p:spPr>
          <a:xfrm>
            <a:off x="467544" y="1071546"/>
            <a:ext cx="8229600" cy="5270541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i="1" dirty="0" err="1" smtClean="0"/>
              <a:t>Herba</a:t>
            </a:r>
            <a:r>
              <a:rPr lang="en-US" sz="2400" b="1" i="1" dirty="0" smtClean="0"/>
              <a:t>  </a:t>
            </a:r>
            <a:r>
              <a:rPr lang="en-US" sz="2400" b="1" i="1" dirty="0" err="1" smtClean="0"/>
              <a:t>Astragali</a:t>
            </a:r>
            <a:r>
              <a:rPr lang="uk-UA" sz="2400" b="1" i="1" dirty="0" smtClean="0"/>
              <a:t> – трава астрагала </a:t>
            </a:r>
            <a:endParaRPr lang="en-US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err="1" smtClean="0"/>
              <a:t>Astragalus</a:t>
            </a:r>
            <a:r>
              <a:rPr lang="en-US" sz="2400" b="1" i="1" dirty="0" smtClean="0"/>
              <a:t>  </a:t>
            </a:r>
            <a:r>
              <a:rPr lang="en-US" sz="2400" b="1" i="1" dirty="0" err="1" smtClean="0"/>
              <a:t>dasyanthus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–Астрагал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шерстистоквітковий</a:t>
            </a:r>
            <a:r>
              <a:rPr lang="uk-UA" sz="2400" b="1" i="1" dirty="0" smtClean="0"/>
              <a:t> </a:t>
            </a:r>
            <a:endParaRPr lang="en-US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smtClean="0"/>
              <a:t>f. </a:t>
            </a:r>
            <a:r>
              <a:rPr lang="en-US" sz="2400" b="1" i="1" dirty="0" err="1" smtClean="0"/>
              <a:t>Fabaceae</a:t>
            </a:r>
            <a:r>
              <a:rPr lang="uk-UA" sz="2400" b="1" i="1" dirty="0" smtClean="0"/>
              <a:t> - бобові</a:t>
            </a:r>
            <a:endParaRPr lang="en-US" sz="2400" b="1" i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30359"/>
            <a:ext cx="4143404" cy="451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2571744"/>
            <a:ext cx="45005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u="sng" dirty="0" smtClean="0">
                <a:solidFill>
                  <a:srgbClr val="FF0000"/>
                </a:solidFill>
              </a:rPr>
              <a:t> БАР</a:t>
            </a:r>
            <a:r>
              <a:rPr lang="uk-UA" b="1" dirty="0" smtClean="0">
                <a:solidFill>
                  <a:srgbClr val="FF0000"/>
                </a:solidFill>
              </a:rPr>
              <a:t>: </a:t>
            </a:r>
            <a:r>
              <a:rPr lang="uk-UA" b="1" dirty="0" err="1" smtClean="0"/>
              <a:t>панаксозиди</a:t>
            </a:r>
            <a:r>
              <a:rPr lang="uk-UA" b="1" dirty="0" smtClean="0"/>
              <a:t>, </a:t>
            </a:r>
            <a:r>
              <a:rPr lang="uk-UA" b="1" dirty="0" err="1" smtClean="0"/>
              <a:t>пентациклічні</a:t>
            </a:r>
            <a:r>
              <a:rPr lang="uk-UA" b="1" dirty="0" smtClean="0"/>
              <a:t> сапоніни, ефірна олія, вітаміни, жирні кислоти</a:t>
            </a:r>
            <a:endParaRPr lang="en-US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uk-UA" b="1" dirty="0" smtClean="0"/>
              <a:t>Тонізуючий, адаптогенний вплив, використовують при цукровому діабеті, </a:t>
            </a:r>
            <a:r>
              <a:rPr lang="uk-UA" b="1" dirty="0" err="1" smtClean="0"/>
              <a:t>гіпо-</a:t>
            </a:r>
            <a:r>
              <a:rPr lang="uk-UA" b="1" dirty="0" smtClean="0"/>
              <a:t> та </a:t>
            </a:r>
            <a:r>
              <a:rPr lang="uk-UA" b="1" dirty="0" err="1" smtClean="0"/>
              <a:t>гіперацидних</a:t>
            </a:r>
            <a:r>
              <a:rPr lang="uk-UA" b="1" dirty="0" smtClean="0"/>
              <a:t> гастритах</a:t>
            </a:r>
            <a:endParaRPr lang="en-US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uk-UA" b="1" dirty="0" smtClean="0"/>
              <a:t>Настойка, рідкий та густий екстракт, комплексні ліки тонізуючої дії, препарат </a:t>
            </a:r>
            <a:r>
              <a:rPr lang="uk-UA" b="1" dirty="0" err="1" smtClean="0"/>
              <a:t>йохімбе-гармонія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14290"/>
            <a:ext cx="8229600" cy="50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Женьшень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000108"/>
            <a:ext cx="8858279" cy="559754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i="1" dirty="0" smtClean="0"/>
              <a:t>R</a:t>
            </a:r>
            <a:r>
              <a:rPr lang="uk-UA" sz="2400" b="1" i="1" dirty="0" smtClean="0"/>
              <a:t>а</a:t>
            </a:r>
            <a:r>
              <a:rPr lang="en-US" sz="2400" b="1" i="1" dirty="0" smtClean="0"/>
              <a:t>d</a:t>
            </a:r>
            <a:r>
              <a:rPr lang="uk-UA" sz="2400" b="1" i="1" dirty="0" err="1" smtClean="0"/>
              <a:t>ісе</a:t>
            </a:r>
            <a:r>
              <a:rPr lang="en-US" sz="2400" b="1" i="1" dirty="0" smtClean="0"/>
              <a:t>s G</a:t>
            </a:r>
            <a:r>
              <a:rPr lang="uk-UA" sz="2400" b="1" i="1" dirty="0" smtClean="0"/>
              <a:t>і</a:t>
            </a:r>
            <a:r>
              <a:rPr lang="en-US" sz="2400" b="1" i="1" dirty="0" smtClean="0"/>
              <a:t>ns</a:t>
            </a:r>
            <a:r>
              <a:rPr lang="uk-UA" sz="2400" b="1" i="1" dirty="0" smtClean="0"/>
              <a:t>е</a:t>
            </a:r>
            <a:r>
              <a:rPr lang="en-US" sz="2400" b="1" i="1" dirty="0" err="1" smtClean="0"/>
              <a:t>ng</a:t>
            </a:r>
            <a:r>
              <a:rPr lang="uk-UA" sz="2400" b="1" i="1" dirty="0" smtClean="0"/>
              <a:t> – корені женьшеню</a:t>
            </a:r>
            <a:endParaRPr lang="ru-RU" sz="2400" b="1" i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400" b="1" i="1" dirty="0" err="1" smtClean="0"/>
              <a:t>Ра</a:t>
            </a:r>
            <a:r>
              <a:rPr lang="en-US" sz="2400" b="1" i="1" dirty="0" smtClean="0"/>
              <a:t>n</a:t>
            </a:r>
            <a:r>
              <a:rPr lang="uk-UA" sz="2400" b="1" i="1" dirty="0" smtClean="0"/>
              <a:t>ах </a:t>
            </a:r>
            <a:r>
              <a:rPr lang="en-US" sz="2400" b="1" i="1" dirty="0" smtClean="0"/>
              <a:t>g</a:t>
            </a:r>
            <a:r>
              <a:rPr lang="uk-UA" sz="2400" b="1" i="1" dirty="0" smtClean="0"/>
              <a:t>і</a:t>
            </a:r>
            <a:r>
              <a:rPr lang="en-US" sz="2400" b="1" i="1" dirty="0" smtClean="0"/>
              <a:t>ns</a:t>
            </a:r>
            <a:r>
              <a:rPr lang="uk-UA" sz="2400" b="1" i="1" dirty="0" smtClean="0"/>
              <a:t>е</a:t>
            </a:r>
            <a:r>
              <a:rPr lang="en-US" sz="2400" b="1" i="1" dirty="0" err="1" smtClean="0"/>
              <a:t>ng</a:t>
            </a:r>
            <a:r>
              <a:rPr lang="uk-UA" sz="2400" b="1" i="1" dirty="0" smtClean="0"/>
              <a:t> - Женьшень</a:t>
            </a:r>
            <a:endParaRPr lang="ru-RU" sz="2400" b="1" i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i="1" dirty="0" smtClean="0"/>
              <a:t>f. 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r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l</a:t>
            </a:r>
            <a:r>
              <a:rPr lang="ru-RU" sz="2400" b="1" i="1" dirty="0" err="1" smtClean="0"/>
              <a:t>іасеае</a:t>
            </a:r>
            <a:r>
              <a:rPr lang="ru-RU" sz="2400" b="1" i="1" dirty="0" smtClean="0">
                <a:latin typeface="Arial" charset="0"/>
              </a:rPr>
              <a:t> </a:t>
            </a:r>
            <a:r>
              <a:rPr lang="uk-UA" sz="2400" b="1" i="1" dirty="0" smtClean="0"/>
              <a:t>- </a:t>
            </a:r>
            <a:r>
              <a:rPr lang="uk-UA" sz="2400" b="1" i="1" dirty="0"/>
              <a:t>а</a:t>
            </a:r>
            <a:r>
              <a:rPr lang="uk-UA" sz="2400" b="1" i="1" dirty="0" smtClean="0"/>
              <a:t>ралієві</a:t>
            </a:r>
            <a:endParaRPr lang="en-US" sz="2400" b="1" i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357298"/>
            <a:ext cx="3867887" cy="4953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2500306"/>
            <a:ext cx="4572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u="sng" dirty="0" smtClean="0">
                <a:solidFill>
                  <a:srgbClr val="FF0000"/>
                </a:solidFill>
              </a:rPr>
              <a:t>БАР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  <a:r>
              <a:rPr lang="uk-UA" b="1" dirty="0" smtClean="0"/>
              <a:t> </a:t>
            </a:r>
            <a:r>
              <a:rPr lang="uk-UA" b="1" dirty="0" err="1" smtClean="0"/>
              <a:t>панаксозиди</a:t>
            </a:r>
            <a:r>
              <a:rPr lang="uk-UA" b="1" dirty="0" smtClean="0"/>
              <a:t>, </a:t>
            </a:r>
            <a:r>
              <a:rPr lang="uk-UA" b="1" dirty="0" err="1" smtClean="0"/>
              <a:t>пентациклічні</a:t>
            </a:r>
            <a:r>
              <a:rPr lang="uk-UA" b="1" dirty="0" smtClean="0"/>
              <a:t> сапоніни, ефірна олія, вітаміни, жирні кислоти</a:t>
            </a:r>
            <a:endParaRPr lang="en-US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uk-UA" b="1" dirty="0" smtClean="0"/>
              <a:t>Тонізуючий, адаптогенний вплив, використовують при цукровому діабеті, </a:t>
            </a:r>
            <a:r>
              <a:rPr lang="uk-UA" b="1" dirty="0" err="1" smtClean="0"/>
              <a:t>гіпо-</a:t>
            </a:r>
            <a:r>
              <a:rPr lang="uk-UA" b="1" dirty="0" smtClean="0"/>
              <a:t> та </a:t>
            </a:r>
            <a:r>
              <a:rPr lang="uk-UA" b="1" dirty="0" err="1" smtClean="0"/>
              <a:t>гіперацидних</a:t>
            </a:r>
            <a:r>
              <a:rPr lang="uk-UA" b="1" dirty="0" smtClean="0"/>
              <a:t> гастритах</a:t>
            </a:r>
            <a:endParaRPr lang="en-US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uk-UA" b="1" dirty="0" smtClean="0"/>
              <a:t>Настойка, рідкий та густий екстракт, комплексні ліки тонізуючої дії, препарат </a:t>
            </a:r>
            <a:r>
              <a:rPr lang="uk-UA" b="1" dirty="0" err="1" smtClean="0"/>
              <a:t>йохімбе-гармонія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307" y="214290"/>
            <a:ext cx="8229600" cy="7143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/>
              <a:t> </a:t>
            </a: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Аралія маньчжурська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1" name="Содержимое 1"/>
          <p:cNvSpPr>
            <a:spLocks noGrp="1"/>
          </p:cNvSpPr>
          <p:nvPr>
            <p:ph idx="1"/>
          </p:nvPr>
        </p:nvSpPr>
        <p:spPr>
          <a:xfrm>
            <a:off x="179512" y="836712"/>
            <a:ext cx="8750206" cy="50434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i="1" dirty="0" smtClean="0"/>
              <a:t>R</a:t>
            </a:r>
            <a:r>
              <a:rPr lang="uk-UA" sz="2400" b="1" i="1" dirty="0" smtClean="0"/>
              <a:t>а</a:t>
            </a:r>
            <a:r>
              <a:rPr lang="en-US" sz="2400" b="1" i="1" dirty="0" smtClean="0"/>
              <a:t>d</a:t>
            </a:r>
            <a:r>
              <a:rPr lang="uk-UA" sz="2400" b="1" i="1" dirty="0" err="1" smtClean="0"/>
              <a:t>ісе</a:t>
            </a:r>
            <a:r>
              <a:rPr lang="en-US" sz="2400" b="1" i="1" dirty="0" smtClean="0"/>
              <a:t>s</a:t>
            </a:r>
            <a:r>
              <a:rPr lang="uk-UA" sz="2400" b="1" i="1" dirty="0" smtClean="0"/>
              <a:t> А</a:t>
            </a:r>
            <a:r>
              <a:rPr lang="en-US" sz="2400" b="1" i="1" dirty="0" smtClean="0"/>
              <a:t>r</a:t>
            </a:r>
            <a:r>
              <a:rPr lang="uk-UA" sz="2400" b="1" i="1" dirty="0" smtClean="0"/>
              <a:t>а</a:t>
            </a:r>
            <a:r>
              <a:rPr lang="en-US" sz="2400" b="1" i="1" dirty="0" smtClean="0"/>
              <a:t>l</a:t>
            </a:r>
            <a:r>
              <a:rPr lang="uk-UA" sz="2400" b="1" i="1" dirty="0" err="1" smtClean="0"/>
              <a:t>іае</a:t>
            </a:r>
            <a:r>
              <a:rPr lang="uk-UA" sz="2400" b="1" i="1" dirty="0" smtClean="0"/>
              <a:t> </a:t>
            </a:r>
            <a:r>
              <a:rPr lang="vi-VN" sz="2400" b="1" i="1" dirty="0" smtClean="0"/>
              <a:t>mandshúrica</a:t>
            </a:r>
            <a:r>
              <a:rPr lang="en-US" sz="2400" b="1" i="1" dirty="0" smtClean="0"/>
              <a:t>e</a:t>
            </a:r>
            <a:r>
              <a:rPr lang="uk-UA" sz="2400" b="1" i="1" dirty="0" smtClean="0"/>
              <a:t> – корені аралії маньчжурської</a:t>
            </a:r>
            <a:endParaRPr lang="en-US" sz="2400" b="1" i="1" dirty="0" smtClean="0"/>
          </a:p>
          <a:p>
            <a:pPr eaLnBrk="1" hangingPunct="1">
              <a:buNone/>
            </a:pPr>
            <a:r>
              <a:rPr lang="uk-UA" sz="2400" b="1" i="1" dirty="0" smtClean="0"/>
              <a:t>А</a:t>
            </a:r>
            <a:r>
              <a:rPr lang="en-US" sz="2400" b="1" i="1" dirty="0" smtClean="0"/>
              <a:t>r</a:t>
            </a:r>
            <a:r>
              <a:rPr lang="uk-UA" sz="2400" b="1" i="1" dirty="0" smtClean="0"/>
              <a:t>а</a:t>
            </a:r>
            <a:r>
              <a:rPr lang="en-US" sz="2400" b="1" i="1" dirty="0" smtClean="0"/>
              <a:t>l</a:t>
            </a:r>
            <a:r>
              <a:rPr lang="uk-UA" sz="2400" b="1" i="1" dirty="0" err="1" smtClean="0"/>
              <a:t>іа</a:t>
            </a:r>
            <a:r>
              <a:rPr lang="uk-UA" sz="2400" b="1" i="1" dirty="0" smtClean="0"/>
              <a:t> </a:t>
            </a:r>
            <a:r>
              <a:rPr lang="vi-VN" sz="2400" b="1" i="1" dirty="0" smtClean="0"/>
              <a:t>mandshúrica</a:t>
            </a:r>
            <a:r>
              <a:rPr lang="uk-UA" sz="2400" b="1" i="1" dirty="0"/>
              <a:t> </a:t>
            </a:r>
            <a:r>
              <a:rPr lang="uk-UA" sz="2400" b="1" i="1" dirty="0" smtClean="0"/>
              <a:t>- </a:t>
            </a:r>
            <a:r>
              <a:rPr lang="en-US" sz="2400" b="1" i="1" dirty="0" smtClean="0"/>
              <a:t>A</a:t>
            </a:r>
            <a:r>
              <a:rPr lang="uk-UA" sz="2400" b="1" i="1" dirty="0" err="1" smtClean="0"/>
              <a:t>ралія</a:t>
            </a:r>
            <a:r>
              <a:rPr lang="uk-UA" sz="2400" b="1" i="1" dirty="0" smtClean="0"/>
              <a:t>  маньчжурська</a:t>
            </a:r>
            <a:endParaRPr lang="ru-RU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smtClean="0"/>
              <a:t>f.</a:t>
            </a:r>
            <a:r>
              <a:rPr lang="uk-UA" sz="2400" b="1" i="1" dirty="0" smtClean="0"/>
              <a:t> А</a:t>
            </a:r>
            <a:r>
              <a:rPr lang="en-US" sz="2400" b="1" i="1" dirty="0" smtClean="0"/>
              <a:t>r</a:t>
            </a:r>
            <a:r>
              <a:rPr lang="uk-UA" sz="2400" b="1" i="1" dirty="0" smtClean="0"/>
              <a:t>а</a:t>
            </a:r>
            <a:r>
              <a:rPr lang="en-US" sz="2400" b="1" i="1" dirty="0" smtClean="0"/>
              <a:t>l</a:t>
            </a:r>
            <a:r>
              <a:rPr lang="uk-UA" sz="2400" b="1" i="1" dirty="0" err="1" smtClean="0"/>
              <a:t>іасеае</a:t>
            </a:r>
            <a:r>
              <a:rPr lang="uk-UA" sz="2400" b="1" i="1" dirty="0" smtClean="0"/>
              <a:t> – аралієві</a:t>
            </a:r>
          </a:p>
          <a:p>
            <a:pPr algn="just"/>
            <a:r>
              <a:rPr lang="uk-UA" sz="2400" b="1" u="sng" dirty="0" smtClean="0"/>
              <a:t>БАР:</a:t>
            </a:r>
            <a:r>
              <a:rPr lang="uk-UA" sz="2400" dirty="0" smtClean="0"/>
              <a:t> </a:t>
            </a:r>
            <a:r>
              <a:rPr lang="uk-UA" sz="2400" dirty="0" err="1" smtClean="0"/>
              <a:t>тритерпенові</a:t>
            </a:r>
            <a:r>
              <a:rPr lang="uk-UA" sz="2400" dirty="0" smtClean="0"/>
              <a:t> сапоніни (</a:t>
            </a:r>
            <a:r>
              <a:rPr lang="uk-UA" sz="2400" dirty="0" err="1" smtClean="0"/>
              <a:t>аралозиди</a:t>
            </a:r>
            <a:r>
              <a:rPr lang="uk-UA" sz="2400" dirty="0" smtClean="0"/>
              <a:t>), алкалоїди, </a:t>
            </a:r>
            <a:r>
              <a:rPr lang="uk-UA" sz="2400" dirty="0" err="1" smtClean="0"/>
              <a:t>цукри</a:t>
            </a:r>
            <a:r>
              <a:rPr lang="uk-UA" sz="2400" dirty="0" smtClean="0"/>
              <a:t>, ефірна олія, смоли, холін</a:t>
            </a:r>
            <a:r>
              <a:rPr lang="ru-RU" sz="2400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uk-UA" sz="2400" dirty="0" smtClean="0"/>
              <a:t>Тонізуючий засіб.</a:t>
            </a:r>
          </a:p>
          <a:p>
            <a:pPr algn="just">
              <a:spcBef>
                <a:spcPts val="0"/>
              </a:spcBef>
            </a:pPr>
            <a:r>
              <a:rPr lang="uk-UA" sz="2400" dirty="0" smtClean="0"/>
              <a:t>Настойка, таблетки </a:t>
            </a:r>
            <a:r>
              <a:rPr lang="uk-UA" sz="2400" dirty="0" err="1" smtClean="0"/>
              <a:t>“Сапарал</a:t>
            </a:r>
            <a:r>
              <a:rPr lang="uk-UA" sz="2400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uk-UA" sz="2400" dirty="0" err="1" smtClean="0"/>
              <a:t>Гіпоглікемічний</a:t>
            </a:r>
            <a:r>
              <a:rPr lang="uk-UA" sz="2400" dirty="0" smtClean="0"/>
              <a:t> збір </a:t>
            </a:r>
            <a:r>
              <a:rPr lang="uk-UA" sz="2400" dirty="0" err="1" smtClean="0"/>
              <a:t>“Арфазетин”</a:t>
            </a:r>
            <a:r>
              <a:rPr lang="uk-UA" sz="2400" dirty="0" smtClean="0"/>
              <a:t> </a:t>
            </a:r>
            <a:endParaRPr lang="ru-RU" sz="2400" dirty="0" smtClean="0"/>
          </a:p>
          <a:p>
            <a:pPr eaLnBrk="1" hangingPunct="1">
              <a:buFont typeface="Wingdings 2" pitchFamily="18" charset="2"/>
              <a:buNone/>
            </a:pPr>
            <a:endParaRPr lang="ru-RU" sz="2400" b="1" i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163537"/>
            <a:ext cx="2500330" cy="2694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86058"/>
            <a:ext cx="4071934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14290"/>
            <a:ext cx="8229600" cy="83351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Заманиха висока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4" name="Содержимое 1"/>
          <p:cNvSpPr>
            <a:spLocks noGrp="1"/>
          </p:cNvSpPr>
          <p:nvPr>
            <p:ph idx="1"/>
          </p:nvPr>
        </p:nvSpPr>
        <p:spPr>
          <a:xfrm>
            <a:off x="468313" y="1168400"/>
            <a:ext cx="8229600" cy="568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i="1" dirty="0" smtClean="0"/>
              <a:t>Rh</a:t>
            </a:r>
            <a:r>
              <a:rPr lang="ru-RU" sz="2400" b="1" i="1" dirty="0" smtClean="0"/>
              <a:t>і</a:t>
            </a:r>
            <a:r>
              <a:rPr lang="en-US" sz="2400" b="1" i="1" dirty="0" smtClean="0"/>
              <a:t>z</a:t>
            </a:r>
            <a:r>
              <a:rPr lang="ru-RU" sz="2400" b="1" i="1" dirty="0" smtClean="0"/>
              <a:t>о</a:t>
            </a:r>
            <a:r>
              <a:rPr lang="en-US" sz="2400" b="1" i="1" dirty="0" smtClean="0"/>
              <a:t>m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t</a:t>
            </a:r>
            <a:r>
              <a:rPr lang="ru-RU" sz="2400" b="1" i="1" dirty="0" smtClean="0"/>
              <a:t>а с</a:t>
            </a:r>
            <a:r>
              <a:rPr lang="en-US" sz="2400" b="1" i="1" dirty="0" smtClean="0"/>
              <a:t>um</a:t>
            </a:r>
            <a:r>
              <a:rPr lang="ru-RU" sz="2400" b="1" i="1" dirty="0" smtClean="0"/>
              <a:t> </a:t>
            </a:r>
            <a:r>
              <a:rPr lang="en-US" sz="2400" b="1" i="1" dirty="0" smtClean="0"/>
              <a:t>r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d</a:t>
            </a:r>
            <a:r>
              <a:rPr lang="ru-RU" sz="2400" b="1" i="1" dirty="0" err="1" smtClean="0"/>
              <a:t>ісі</a:t>
            </a:r>
            <a:r>
              <a:rPr lang="en-US" sz="2400" b="1" i="1" dirty="0" smtClean="0"/>
              <a:t>bus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Ес</a:t>
            </a:r>
            <a:r>
              <a:rPr lang="en-US" sz="2400" b="1" i="1" dirty="0" smtClean="0"/>
              <a:t>h</a:t>
            </a:r>
            <a:r>
              <a:rPr lang="ru-RU" sz="2400" b="1" i="1" dirty="0" smtClean="0"/>
              <a:t>і</a:t>
            </a:r>
            <a:r>
              <a:rPr lang="en-US" sz="2400" b="1" i="1" dirty="0" smtClean="0"/>
              <a:t>n</a:t>
            </a:r>
            <a:r>
              <a:rPr lang="ru-RU" sz="2400" b="1" i="1" dirty="0" smtClean="0"/>
              <a:t>ора</a:t>
            </a:r>
            <a:r>
              <a:rPr lang="en-US" sz="2400" b="1" i="1" dirty="0" smtClean="0"/>
              <a:t>n</a:t>
            </a:r>
            <a:r>
              <a:rPr lang="ru-RU" sz="2400" b="1" i="1" dirty="0" err="1" smtClean="0"/>
              <a:t>асі</a:t>
            </a:r>
            <a:r>
              <a:rPr lang="en-US" sz="2400" b="1" i="1" dirty="0" smtClean="0"/>
              <a:t>s</a:t>
            </a:r>
            <a:r>
              <a:rPr lang="uk-UA" sz="2400" b="1" i="1" dirty="0" smtClean="0"/>
              <a:t> – кореневища з коренями заманихи </a:t>
            </a:r>
            <a:endParaRPr lang="ru-RU" sz="2400" b="1" i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i="1" dirty="0" err="1" smtClean="0"/>
              <a:t>Ес</a:t>
            </a:r>
            <a:r>
              <a:rPr lang="en-US" sz="2400" b="1" i="1" dirty="0" smtClean="0"/>
              <a:t>h</a:t>
            </a:r>
            <a:r>
              <a:rPr lang="ru-RU" sz="2400" b="1" i="1" dirty="0" smtClean="0"/>
              <a:t>і</a:t>
            </a:r>
            <a:r>
              <a:rPr lang="en-US" sz="2400" b="1" i="1" dirty="0" smtClean="0"/>
              <a:t>n</a:t>
            </a:r>
            <a:r>
              <a:rPr lang="ru-RU" sz="2400" b="1" i="1" dirty="0" smtClean="0"/>
              <a:t>ора</a:t>
            </a:r>
            <a:r>
              <a:rPr lang="en-US" sz="2400" b="1" i="1" dirty="0" smtClean="0"/>
              <a:t>n</a:t>
            </a:r>
            <a:r>
              <a:rPr lang="ru-RU" sz="2400" b="1" i="1" dirty="0" smtClean="0"/>
              <a:t>ах </a:t>
            </a:r>
            <a:r>
              <a:rPr lang="en-US" sz="2400" b="1" i="1" dirty="0" smtClean="0"/>
              <a:t>el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tum (</a:t>
            </a:r>
            <a:r>
              <a:rPr lang="ru-RU" sz="2400" b="1" i="1" dirty="0" smtClean="0"/>
              <a:t>Ор</a:t>
            </a:r>
            <a:r>
              <a:rPr lang="en-US" sz="2400" b="1" i="1" dirty="0" smtClean="0"/>
              <a:t>l</a:t>
            </a:r>
            <a:r>
              <a:rPr lang="ru-RU" sz="2400" b="1" i="1" dirty="0" smtClean="0"/>
              <a:t>ора</a:t>
            </a:r>
            <a:r>
              <a:rPr lang="en-US" sz="2400" b="1" i="1" dirty="0" smtClean="0"/>
              <a:t>n</a:t>
            </a:r>
            <a:r>
              <a:rPr lang="ru-RU" sz="2400" b="1" i="1" dirty="0" smtClean="0"/>
              <a:t>ах е</a:t>
            </a:r>
            <a:r>
              <a:rPr lang="en-US" sz="2400" b="1" i="1" dirty="0" smtClean="0"/>
              <a:t>l</a:t>
            </a:r>
            <a:r>
              <a:rPr lang="ru-RU" sz="2400" b="1" i="1" dirty="0" smtClean="0"/>
              <a:t>а</a:t>
            </a:r>
            <a:r>
              <a:rPr lang="en-US" sz="2400" b="1" i="1" dirty="0" err="1" smtClean="0"/>
              <a:t>tus</a:t>
            </a:r>
            <a:r>
              <a:rPr lang="en-US" sz="2400" b="1" i="1" dirty="0" smtClean="0"/>
              <a:t>)</a:t>
            </a:r>
            <a:r>
              <a:rPr lang="uk-UA" sz="2400" b="1" i="1" dirty="0" smtClean="0"/>
              <a:t> – Заманиха висока </a:t>
            </a:r>
            <a:endParaRPr lang="ru-RU" sz="2400" b="1" i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i="1" dirty="0" smtClean="0"/>
              <a:t>f. 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r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l</a:t>
            </a:r>
            <a:r>
              <a:rPr lang="ru-RU" sz="2400" b="1" i="1" dirty="0" err="1" smtClean="0"/>
              <a:t>іасеае</a:t>
            </a:r>
            <a:r>
              <a:rPr lang="ru-RU" sz="2400" b="1" i="1" dirty="0" smtClean="0"/>
              <a:t> - </a:t>
            </a:r>
            <a:r>
              <a:rPr lang="ru-RU" sz="2400" b="1" i="1" dirty="0" err="1" smtClean="0"/>
              <a:t>аралієві</a:t>
            </a:r>
            <a:endParaRPr lang="en-US" sz="2400" b="1" i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928934"/>
            <a:ext cx="271464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254044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5372" r="3640"/>
          <a:stretch>
            <a:fillRect/>
          </a:stretch>
        </p:blipFill>
        <p:spPr bwMode="auto">
          <a:xfrm>
            <a:off x="5572132" y="3000372"/>
            <a:ext cx="3433126" cy="353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/>
              <a:t>       </a:t>
            </a:r>
            <a:r>
              <a:rPr lang="uk-UA" sz="4400" b="1" i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сапонінів</a:t>
            </a:r>
            <a:endParaRPr lang="ru-RU" sz="4400" b="1" i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875" y="1773238"/>
            <a:ext cx="360045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bg1"/>
                </a:solidFill>
              </a:rPr>
              <a:t>Сапонін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84438" y="2565400"/>
            <a:ext cx="863600" cy="5762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148263" y="2565400"/>
            <a:ext cx="719137" cy="5762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900113" y="3213100"/>
            <a:ext cx="2376487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bg1"/>
                </a:solidFill>
              </a:rPr>
              <a:t>Вуглеводна </a:t>
            </a:r>
            <a:r>
              <a:rPr lang="uk-UA" sz="2400" b="1" dirty="0">
                <a:solidFill>
                  <a:schemeClr val="bg1"/>
                </a:solidFill>
              </a:rPr>
              <a:t>частина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19700" y="3213100"/>
            <a:ext cx="2447925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schemeClr val="bg1"/>
                </a:solidFill>
              </a:rPr>
              <a:t>Сапогенін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787900" y="4365625"/>
            <a:ext cx="720725" cy="503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380288" y="4365625"/>
            <a:ext cx="504825" cy="503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203575" y="4941888"/>
            <a:ext cx="2592388" cy="1366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schemeClr val="bg1"/>
                </a:solidFill>
              </a:rPr>
              <a:t>Тритерпенові</a:t>
            </a:r>
            <a:r>
              <a:rPr lang="uk-UA" sz="2400" b="1" dirty="0">
                <a:solidFill>
                  <a:schemeClr val="bg1"/>
                </a:solidFill>
              </a:rPr>
              <a:t> сапоніни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43663" y="4941888"/>
            <a:ext cx="2232025" cy="1366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</a:rPr>
              <a:t>Стероїдні сапоніни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/>
              <a:t>  </a:t>
            </a:r>
            <a:r>
              <a:rPr lang="uk-UA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Діоскорея</a:t>
            </a: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ніппонська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6" name="Содержимое 1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1149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i="1" dirty="0" smtClean="0"/>
              <a:t>Rh</a:t>
            </a:r>
            <a:r>
              <a:rPr lang="uk-UA" sz="2400" b="1" i="1" dirty="0" smtClean="0"/>
              <a:t>і</a:t>
            </a:r>
            <a:r>
              <a:rPr lang="en-US" sz="2400" b="1" i="1" dirty="0" smtClean="0"/>
              <a:t>z</a:t>
            </a:r>
            <a:r>
              <a:rPr lang="uk-UA" sz="2400" b="1" i="1" dirty="0" smtClean="0"/>
              <a:t>о</a:t>
            </a:r>
            <a:r>
              <a:rPr lang="en-US" sz="2400" b="1" i="1" dirty="0" smtClean="0"/>
              <a:t>m</a:t>
            </a:r>
            <a:r>
              <a:rPr lang="uk-UA" sz="2400" b="1" i="1" dirty="0" smtClean="0"/>
              <a:t>а</a:t>
            </a:r>
            <a:r>
              <a:rPr lang="en-US" sz="2400" b="1" i="1" dirty="0" smtClean="0"/>
              <a:t>t</a:t>
            </a:r>
            <a:r>
              <a:rPr lang="uk-UA" sz="2400" b="1" i="1" dirty="0" smtClean="0"/>
              <a:t>а с</a:t>
            </a:r>
            <a:r>
              <a:rPr lang="en-US" sz="2400" b="1" i="1" dirty="0" smtClean="0"/>
              <a:t>um</a:t>
            </a:r>
            <a:r>
              <a:rPr lang="uk-UA" sz="2400" b="1" i="1" dirty="0" smtClean="0"/>
              <a:t> </a:t>
            </a:r>
            <a:r>
              <a:rPr lang="en-US" sz="2400" b="1" i="1" dirty="0" smtClean="0"/>
              <a:t>r</a:t>
            </a:r>
            <a:r>
              <a:rPr lang="uk-UA" sz="2400" b="1" i="1" dirty="0" smtClean="0"/>
              <a:t>а</a:t>
            </a:r>
            <a:r>
              <a:rPr lang="en-US" sz="2400" b="1" i="1" dirty="0" smtClean="0"/>
              <a:t>d</a:t>
            </a:r>
            <a:r>
              <a:rPr lang="uk-UA" sz="2400" b="1" i="1" dirty="0" err="1" smtClean="0"/>
              <a:t>ісі</a:t>
            </a:r>
            <a:r>
              <a:rPr lang="en-US" sz="2400" b="1" i="1" dirty="0" smtClean="0"/>
              <a:t>bus D</a:t>
            </a:r>
            <a:r>
              <a:rPr lang="uk-UA" sz="2400" b="1" i="1" dirty="0" err="1" smtClean="0"/>
              <a:t>іо</a:t>
            </a:r>
            <a:r>
              <a:rPr lang="en-US" sz="2400" b="1" i="1" dirty="0" smtClean="0"/>
              <a:t>s</a:t>
            </a:r>
            <a:r>
              <a:rPr lang="uk-UA" sz="2400" b="1" i="1" dirty="0" err="1" smtClean="0"/>
              <a:t>со</a:t>
            </a:r>
            <a:r>
              <a:rPr lang="en-US" sz="2400" b="1" i="1" dirty="0" smtClean="0"/>
              <a:t>r</a:t>
            </a:r>
            <a:r>
              <a:rPr lang="uk-UA" sz="2400" b="1" i="1" dirty="0" err="1" smtClean="0"/>
              <a:t>еае</a:t>
            </a:r>
            <a:r>
              <a:rPr lang="uk-UA" sz="2400" b="1" i="1" dirty="0" smtClean="0"/>
              <a:t> – кореневища з коренями </a:t>
            </a:r>
            <a:r>
              <a:rPr lang="uk-UA" sz="2400" b="1" i="1" dirty="0" err="1" smtClean="0"/>
              <a:t>діоскореї</a:t>
            </a:r>
            <a:r>
              <a:rPr lang="uk-UA" sz="2400" b="1" i="1" dirty="0" smtClean="0"/>
              <a:t> </a:t>
            </a:r>
            <a:endParaRPr lang="ru-RU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smtClean="0"/>
              <a:t>D</a:t>
            </a:r>
            <a:r>
              <a:rPr lang="uk-UA" sz="2400" b="1" i="1" dirty="0" err="1" smtClean="0"/>
              <a:t>іо</a:t>
            </a:r>
            <a:r>
              <a:rPr lang="en-US" sz="2400" b="1" i="1" dirty="0" smtClean="0"/>
              <a:t>s</a:t>
            </a:r>
            <a:r>
              <a:rPr lang="uk-UA" sz="2400" b="1" i="1" dirty="0" err="1" smtClean="0"/>
              <a:t>со</a:t>
            </a:r>
            <a:r>
              <a:rPr lang="en-US" sz="2400" b="1" i="1" dirty="0" smtClean="0"/>
              <a:t>r</a:t>
            </a:r>
            <a:r>
              <a:rPr lang="uk-UA" sz="2400" b="1" i="1" dirty="0" err="1" smtClean="0"/>
              <a:t>еа</a:t>
            </a:r>
            <a:r>
              <a:rPr lang="uk-UA" sz="2400" b="1" i="1" dirty="0" smtClean="0"/>
              <a:t> </a:t>
            </a:r>
            <a:r>
              <a:rPr lang="en-US" sz="2400" b="1" i="1" dirty="0" smtClean="0"/>
              <a:t>n</a:t>
            </a:r>
            <a:r>
              <a:rPr lang="uk-UA" sz="2400" b="1" i="1" dirty="0" smtClean="0"/>
              <a:t>і</a:t>
            </a:r>
            <a:r>
              <a:rPr lang="en-US" sz="2400" b="1" i="1" dirty="0" smtClean="0"/>
              <a:t>p</a:t>
            </a:r>
            <a:r>
              <a:rPr lang="uk-UA" sz="2400" b="1" i="1" dirty="0" err="1" smtClean="0"/>
              <a:t>ро</a:t>
            </a:r>
            <a:r>
              <a:rPr lang="en-US" sz="2400" b="1" i="1" dirty="0" smtClean="0"/>
              <a:t>n</a:t>
            </a:r>
            <a:r>
              <a:rPr lang="uk-UA" sz="2400" b="1" i="1" dirty="0" err="1" smtClean="0"/>
              <a:t>іса</a:t>
            </a:r>
            <a:r>
              <a:rPr lang="uk-UA" sz="2400" b="1" i="1" dirty="0" smtClean="0"/>
              <a:t> – </a:t>
            </a:r>
            <a:r>
              <a:rPr lang="uk-UA" sz="2400" b="1" i="1" dirty="0" err="1" smtClean="0"/>
              <a:t>Діоскорея</a:t>
            </a:r>
            <a:r>
              <a:rPr lang="uk-UA" sz="2400" b="1" i="1" dirty="0" smtClean="0"/>
              <a:t> </a:t>
            </a:r>
            <a:r>
              <a:rPr lang="uk-UA" sz="2400" b="1" i="1" dirty="0" err="1" smtClean="0"/>
              <a:t>ніппонська</a:t>
            </a:r>
            <a:r>
              <a:rPr lang="uk-UA" sz="2400" b="1" i="1" dirty="0" smtClean="0"/>
              <a:t> </a:t>
            </a:r>
            <a:endParaRPr lang="ru-RU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smtClean="0"/>
              <a:t>f. D</a:t>
            </a:r>
            <a:r>
              <a:rPr lang="uk-UA" sz="2400" b="1" i="1" dirty="0" err="1" smtClean="0"/>
              <a:t>іо</a:t>
            </a:r>
            <a:r>
              <a:rPr lang="en-US" sz="2400" b="1" i="1" dirty="0" smtClean="0"/>
              <a:t>s</a:t>
            </a:r>
            <a:r>
              <a:rPr lang="uk-UA" sz="2400" b="1" i="1" dirty="0" err="1" smtClean="0"/>
              <a:t>со</a:t>
            </a:r>
            <a:r>
              <a:rPr lang="en-US" sz="2400" b="1" i="1" dirty="0" smtClean="0"/>
              <a:t>r</a:t>
            </a:r>
            <a:r>
              <a:rPr lang="uk-UA" sz="2400" b="1" i="1" dirty="0" err="1" smtClean="0"/>
              <a:t>еасеае</a:t>
            </a:r>
            <a:r>
              <a:rPr lang="uk-UA" sz="2400" b="1" i="1" dirty="0" smtClean="0"/>
              <a:t> - </a:t>
            </a:r>
            <a:r>
              <a:rPr lang="uk-UA" sz="2400" b="1" i="1" dirty="0" err="1" smtClean="0"/>
              <a:t>діоскорейні</a:t>
            </a:r>
            <a:endParaRPr lang="en-US" sz="2400" b="1" i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786058"/>
            <a:ext cx="371249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3000372"/>
            <a:ext cx="3857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u="sng" dirty="0" smtClean="0">
                <a:solidFill>
                  <a:srgbClr val="FF0000"/>
                </a:solidFill>
              </a:rPr>
              <a:t>БАР</a:t>
            </a:r>
            <a:r>
              <a:rPr lang="uk-UA" sz="2000" b="1" dirty="0" smtClean="0">
                <a:solidFill>
                  <a:srgbClr val="FF0000"/>
                </a:solidFill>
              </a:rPr>
              <a:t>: </a:t>
            </a:r>
            <a:r>
              <a:rPr lang="uk-UA" sz="2000" b="1" dirty="0" smtClean="0"/>
              <a:t>стероїдні сапоніни  (</a:t>
            </a:r>
            <a:r>
              <a:rPr lang="uk-UA" sz="2000" b="1" dirty="0" err="1" smtClean="0"/>
              <a:t>діосцин</a:t>
            </a:r>
            <a:r>
              <a:rPr lang="uk-UA" sz="2000" b="1" dirty="0" smtClean="0"/>
              <a:t>).</a:t>
            </a:r>
            <a:endParaRPr lang="ru-RU" sz="2000" b="1" dirty="0" smtClean="0"/>
          </a:p>
          <a:p>
            <a:pPr algn="just"/>
            <a:r>
              <a:rPr lang="uk-UA" sz="2000" b="1" dirty="0" smtClean="0"/>
              <a:t>З </a:t>
            </a:r>
            <a:r>
              <a:rPr lang="uk-UA" sz="2000" b="1" dirty="0" err="1" smtClean="0"/>
              <a:t>діосгеніну</a:t>
            </a:r>
            <a:r>
              <a:rPr lang="uk-UA" sz="2000" b="1" dirty="0" smtClean="0"/>
              <a:t> синтезують стероїдні препарати – кортизон,  </a:t>
            </a:r>
            <a:r>
              <a:rPr lang="uk-UA" sz="2000" b="1" dirty="0" err="1" smtClean="0"/>
              <a:t>прогестерон</a:t>
            </a:r>
            <a:r>
              <a:rPr lang="uk-UA" sz="2000" b="1" dirty="0" smtClean="0"/>
              <a:t>.</a:t>
            </a:r>
          </a:p>
          <a:p>
            <a:pPr algn="just"/>
            <a:r>
              <a:rPr lang="uk-UA" sz="2000" b="1" dirty="0" err="1" smtClean="0"/>
              <a:t>“Поліспонін”</a:t>
            </a:r>
            <a:r>
              <a:rPr lang="uk-UA" sz="2000" b="1" dirty="0" smtClean="0"/>
              <a:t> – </a:t>
            </a:r>
            <a:r>
              <a:rPr lang="uk-UA" sz="2000" b="1" dirty="0" err="1" smtClean="0"/>
              <a:t>гіпохолестеринемічний</a:t>
            </a:r>
            <a:r>
              <a:rPr lang="uk-UA" sz="2000" b="1" dirty="0" smtClean="0"/>
              <a:t> засіб.</a:t>
            </a:r>
            <a:endParaRPr lang="uk-U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9878" y="-235471"/>
            <a:ext cx="8229600" cy="12192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uk-UA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Ортосифон</a:t>
            </a: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тичинковий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5616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400" b="1" i="1" dirty="0" smtClean="0"/>
              <a:t>F</a:t>
            </a:r>
            <a:r>
              <a:rPr lang="ru-RU" sz="2400" b="1" i="1" dirty="0" smtClean="0"/>
              <a:t>о</a:t>
            </a:r>
            <a:r>
              <a:rPr lang="en-US" sz="2400" b="1" i="1" dirty="0" smtClean="0"/>
              <a:t>l</a:t>
            </a:r>
            <a:r>
              <a:rPr lang="ru-RU" sz="2400" b="1" i="1" dirty="0" err="1" smtClean="0"/>
              <a:t>іа</a:t>
            </a:r>
            <a:r>
              <a:rPr lang="ru-RU" sz="2400" b="1" i="1" dirty="0" smtClean="0"/>
              <a:t> О</a:t>
            </a:r>
            <a:r>
              <a:rPr lang="en-US" sz="2400" b="1" i="1" dirty="0" err="1" smtClean="0"/>
              <a:t>rth</a:t>
            </a:r>
            <a:r>
              <a:rPr lang="ru-RU" sz="2400" b="1" i="1" dirty="0" smtClean="0"/>
              <a:t>о</a:t>
            </a:r>
            <a:r>
              <a:rPr lang="en-US" sz="2400" b="1" i="1" dirty="0" smtClean="0"/>
              <a:t>s</a:t>
            </a:r>
            <a:r>
              <a:rPr lang="ru-RU" sz="2400" b="1" i="1" dirty="0" err="1" smtClean="0"/>
              <a:t>ір</a:t>
            </a:r>
            <a:r>
              <a:rPr lang="en-US" sz="2400" b="1" i="1" dirty="0" smtClean="0"/>
              <a:t>h</a:t>
            </a:r>
            <a:r>
              <a:rPr lang="ru-RU" sz="2400" b="1" i="1" dirty="0" smtClean="0"/>
              <a:t>о</a:t>
            </a:r>
            <a:r>
              <a:rPr lang="en-US" sz="2400" b="1" i="1" dirty="0" smtClean="0"/>
              <a:t>n</a:t>
            </a:r>
            <a:r>
              <a:rPr lang="ru-RU" sz="2400" b="1" i="1" dirty="0" smtClean="0"/>
              <a:t>і</a:t>
            </a:r>
            <a:r>
              <a:rPr lang="en-US" sz="2400" b="1" i="1" dirty="0" smtClean="0"/>
              <a:t>s </a:t>
            </a:r>
            <a:r>
              <a:rPr lang="en-US" sz="2400" b="1" i="1" dirty="0" err="1" smtClean="0"/>
              <a:t>st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m</a:t>
            </a:r>
            <a:r>
              <a:rPr lang="ru-RU" sz="2400" b="1" i="1" dirty="0" smtClean="0"/>
              <a:t>і</a:t>
            </a:r>
            <a:r>
              <a:rPr lang="en-US" sz="2400" b="1" i="1" dirty="0" smtClean="0"/>
              <a:t>n</a:t>
            </a:r>
            <a:r>
              <a:rPr lang="ru-RU" sz="2400" b="1" i="1" dirty="0" err="1" smtClean="0"/>
              <a:t>еі</a:t>
            </a:r>
            <a:r>
              <a:rPr lang="ru-RU" sz="2400" b="1" i="1" dirty="0" smtClean="0"/>
              <a:t> – </a:t>
            </a:r>
            <a:r>
              <a:rPr lang="ru-RU" sz="2400" b="1" i="1" dirty="0" err="1"/>
              <a:t>л</a:t>
            </a:r>
            <a:r>
              <a:rPr lang="ru-RU" sz="2400" b="1" i="1" dirty="0" err="1" smtClean="0"/>
              <a:t>истя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ортосифону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тичинкового</a:t>
            </a:r>
            <a:r>
              <a:rPr lang="ru-RU" sz="2400" b="1" i="1" dirty="0" smtClean="0"/>
              <a:t>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i="1" dirty="0" smtClean="0"/>
              <a:t>О</a:t>
            </a:r>
            <a:r>
              <a:rPr lang="en-US" sz="2400" b="1" i="1" dirty="0" err="1" smtClean="0"/>
              <a:t>rth</a:t>
            </a:r>
            <a:r>
              <a:rPr lang="ru-RU" sz="2400" b="1" i="1" dirty="0" smtClean="0"/>
              <a:t>о</a:t>
            </a:r>
            <a:r>
              <a:rPr lang="en-US" sz="2400" b="1" i="1" dirty="0" smtClean="0"/>
              <a:t>s</a:t>
            </a:r>
            <a:r>
              <a:rPr lang="ru-RU" sz="2400" b="1" i="1" dirty="0" err="1" smtClean="0"/>
              <a:t>ір</a:t>
            </a:r>
            <a:r>
              <a:rPr lang="en-US" sz="2400" b="1" i="1" dirty="0" smtClean="0"/>
              <a:t>h</a:t>
            </a:r>
            <a:r>
              <a:rPr lang="ru-RU" sz="2400" b="1" i="1" dirty="0" smtClean="0"/>
              <a:t>о</a:t>
            </a:r>
            <a:r>
              <a:rPr lang="en-US" sz="2400" b="1" i="1" dirty="0" smtClean="0"/>
              <a:t>n</a:t>
            </a:r>
            <a:r>
              <a:rPr lang="ru-RU" sz="2400" b="1" i="1" dirty="0" smtClean="0"/>
              <a:t> </a:t>
            </a:r>
            <a:r>
              <a:rPr lang="en-US" sz="2400" b="1" i="1" dirty="0" err="1" smtClean="0"/>
              <a:t>st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min</a:t>
            </a:r>
            <a:r>
              <a:rPr lang="ru-RU" sz="2400" b="1" i="1" dirty="0" smtClean="0"/>
              <a:t>е</a:t>
            </a:r>
            <a:r>
              <a:rPr lang="en-US" sz="2400" b="1" i="1" dirty="0" smtClean="0"/>
              <a:t>us</a:t>
            </a:r>
            <a:r>
              <a:rPr lang="uk-UA" sz="2400" b="1" i="1" dirty="0" smtClean="0"/>
              <a:t> – </a:t>
            </a:r>
            <a:r>
              <a:rPr lang="uk-UA" sz="2400" b="1" i="1" dirty="0" err="1" smtClean="0"/>
              <a:t>Ортосифон</a:t>
            </a:r>
            <a:r>
              <a:rPr lang="uk-UA" sz="2400" b="1" i="1" dirty="0" smtClean="0"/>
              <a:t> тичинковий </a:t>
            </a:r>
            <a:endParaRPr lang="ru-RU" sz="2400" b="1" i="1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400" b="1" i="1" dirty="0" smtClean="0"/>
              <a:t> </a:t>
            </a:r>
            <a:r>
              <a:rPr lang="en-US" sz="2400" b="1" i="1" dirty="0" smtClean="0"/>
              <a:t>f. L</a:t>
            </a:r>
            <a:r>
              <a:rPr lang="ru-RU" sz="2400" b="1" i="1" dirty="0" smtClean="0"/>
              <a:t>а</a:t>
            </a:r>
            <a:r>
              <a:rPr lang="en-US" sz="2400" b="1" i="1" dirty="0" smtClean="0"/>
              <a:t>mi</a:t>
            </a:r>
            <a:r>
              <a:rPr lang="ru-RU" sz="2400" b="1" i="1" dirty="0" err="1" smtClean="0"/>
              <a:t>асеае</a:t>
            </a:r>
            <a:r>
              <a:rPr lang="en-US" sz="2400" b="1" i="1" dirty="0" smtClean="0"/>
              <a:t> </a:t>
            </a:r>
            <a:r>
              <a:rPr lang="uk-UA" sz="2400" b="1" i="1" dirty="0" smtClean="0"/>
              <a:t>- </a:t>
            </a:r>
            <a:r>
              <a:rPr lang="uk-UA" sz="2400" b="1" i="1" dirty="0" err="1" smtClean="0"/>
              <a:t>ясноткові</a:t>
            </a:r>
            <a:endParaRPr lang="en-US" sz="2400" b="1" i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697" t="4687" r="2900" b="7813"/>
          <a:stretch>
            <a:fillRect/>
          </a:stretch>
        </p:blipFill>
        <p:spPr bwMode="auto">
          <a:xfrm>
            <a:off x="4929190" y="2428868"/>
            <a:ext cx="4071966" cy="422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2643182"/>
            <a:ext cx="4357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u="sng" dirty="0" smtClean="0">
                <a:solidFill>
                  <a:srgbClr val="FF0000"/>
                </a:solidFill>
              </a:rPr>
              <a:t> БАР</a:t>
            </a:r>
            <a:r>
              <a:rPr lang="uk-UA" b="1" dirty="0" smtClean="0">
                <a:solidFill>
                  <a:srgbClr val="FF0000"/>
                </a:solidFill>
              </a:rPr>
              <a:t>: </a:t>
            </a:r>
            <a:r>
              <a:rPr lang="uk-UA" b="1" dirty="0" err="1" smtClean="0"/>
              <a:t>панаксозиди</a:t>
            </a:r>
            <a:r>
              <a:rPr lang="uk-UA" b="1" dirty="0" smtClean="0"/>
              <a:t>, </a:t>
            </a:r>
            <a:r>
              <a:rPr lang="uk-UA" b="1" dirty="0" err="1" smtClean="0"/>
              <a:t>пентациклічні</a:t>
            </a:r>
            <a:r>
              <a:rPr lang="uk-UA" b="1" dirty="0" smtClean="0"/>
              <a:t> сапоніни, ефірна олія, вітаміни, жирні кислоти</a:t>
            </a:r>
            <a:endParaRPr lang="en-US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uk-UA" b="1" dirty="0" smtClean="0"/>
              <a:t>Тонізуючий, адаптогенний вплив, використовують при цукровому діабеті, </a:t>
            </a:r>
            <a:r>
              <a:rPr lang="uk-UA" b="1" dirty="0" err="1" smtClean="0"/>
              <a:t>гіпо-</a:t>
            </a:r>
            <a:r>
              <a:rPr lang="uk-UA" b="1" dirty="0" smtClean="0"/>
              <a:t> та </a:t>
            </a:r>
            <a:r>
              <a:rPr lang="uk-UA" b="1" dirty="0" err="1" smtClean="0"/>
              <a:t>гіперацидних</a:t>
            </a:r>
            <a:r>
              <a:rPr lang="uk-UA" b="1" dirty="0" smtClean="0"/>
              <a:t> гастритах</a:t>
            </a:r>
            <a:endParaRPr lang="en-US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uk-UA" b="1" dirty="0" smtClean="0"/>
              <a:t>Настойка, рідкий та густий екстракт, комплексні ліки тонізуючої дії, препарат </a:t>
            </a:r>
            <a:r>
              <a:rPr lang="uk-UA" b="1" dirty="0" err="1" smtClean="0"/>
              <a:t>йохімбе-гармонія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7609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Якірці сланкі</a:t>
            </a:r>
            <a:endParaRPr lang="ru-RU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0" name="Содержимое 1"/>
          <p:cNvSpPr>
            <a:spLocks noGrp="1"/>
          </p:cNvSpPr>
          <p:nvPr>
            <p:ph idx="1"/>
          </p:nvPr>
        </p:nvSpPr>
        <p:spPr>
          <a:xfrm>
            <a:off x="395536" y="928670"/>
            <a:ext cx="8229600" cy="509599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i="1" dirty="0" smtClean="0"/>
              <a:t>Не</a:t>
            </a:r>
            <a:r>
              <a:rPr lang="en-US" sz="2400" b="1" i="1" dirty="0" err="1" smtClean="0"/>
              <a:t>rb</a:t>
            </a:r>
            <a:r>
              <a:rPr lang="ru-RU" sz="2400" b="1" i="1" dirty="0" smtClean="0"/>
              <a:t>а Т</a:t>
            </a:r>
            <a:r>
              <a:rPr lang="en-US" sz="2400" b="1" i="1" dirty="0" smtClean="0"/>
              <a:t>r</a:t>
            </a:r>
            <a:r>
              <a:rPr lang="ru-RU" sz="2400" b="1" i="1" dirty="0" smtClean="0"/>
              <a:t>і</a:t>
            </a:r>
            <a:r>
              <a:rPr lang="en-US" sz="2400" b="1" i="1" dirty="0" err="1" smtClean="0"/>
              <a:t>bul</a:t>
            </a:r>
            <a:r>
              <a:rPr lang="ru-RU" sz="2400" b="1" i="1" dirty="0" smtClean="0"/>
              <a:t>і </a:t>
            </a:r>
            <a:r>
              <a:rPr lang="en-US" sz="2400" b="1" i="1" dirty="0" err="1" smtClean="0"/>
              <a:t>terrestris</a:t>
            </a:r>
            <a:r>
              <a:rPr lang="uk-UA" sz="2400" b="1" i="1" dirty="0" smtClean="0"/>
              <a:t> – трава якірців сланких </a:t>
            </a:r>
            <a:endParaRPr lang="ru-RU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400" b="1" i="1" dirty="0" smtClean="0"/>
              <a:t>Т</a:t>
            </a:r>
            <a:r>
              <a:rPr lang="en-US" sz="2400" b="1" i="1" dirty="0" smtClean="0"/>
              <a:t>r</a:t>
            </a:r>
            <a:r>
              <a:rPr lang="ru-RU" sz="2400" b="1" i="1" dirty="0" smtClean="0"/>
              <a:t>і</a:t>
            </a:r>
            <a:r>
              <a:rPr lang="en-US" sz="2400" b="1" i="1" dirty="0" err="1" smtClean="0"/>
              <a:t>bulus</a:t>
            </a:r>
            <a:r>
              <a:rPr lang="en-US" sz="2400" b="1" i="1" dirty="0" smtClean="0"/>
              <a:t> t</a:t>
            </a:r>
            <a:r>
              <a:rPr lang="ru-RU" sz="2400" b="1" i="1" dirty="0" smtClean="0"/>
              <a:t>е</a:t>
            </a:r>
            <a:r>
              <a:rPr lang="en-US" sz="2400" b="1" i="1" dirty="0" err="1" smtClean="0"/>
              <a:t>rr</a:t>
            </a:r>
            <a:r>
              <a:rPr lang="ru-RU" sz="2400" b="1" i="1" dirty="0" smtClean="0"/>
              <a:t>е</a:t>
            </a:r>
            <a:r>
              <a:rPr lang="en-US" sz="2400" b="1" i="1" dirty="0" err="1" smtClean="0"/>
              <a:t>stris</a:t>
            </a:r>
            <a:r>
              <a:rPr lang="uk-UA" sz="2400" b="1" i="1" dirty="0" smtClean="0"/>
              <a:t> – Якірці сланкі</a:t>
            </a:r>
            <a:endParaRPr lang="ru-RU" sz="2400" b="1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400" b="1" i="1" dirty="0" smtClean="0"/>
              <a:t>f. Z</a:t>
            </a:r>
            <a:r>
              <a:rPr lang="ru-RU" sz="2400" b="1" i="1" dirty="0" smtClean="0"/>
              <a:t>у</a:t>
            </a:r>
            <a:r>
              <a:rPr lang="en-US" sz="2400" b="1" i="1" dirty="0" smtClean="0"/>
              <a:t>g</a:t>
            </a:r>
            <a:r>
              <a:rPr lang="ru-RU" sz="2400" b="1" i="1" dirty="0" smtClean="0"/>
              <a:t>ор</a:t>
            </a:r>
            <a:r>
              <a:rPr lang="en-US" sz="2400" b="1" i="1" dirty="0" smtClean="0"/>
              <a:t>h</a:t>
            </a:r>
            <a:r>
              <a:rPr lang="ru-RU" sz="2400" b="1" i="1" dirty="0" smtClean="0"/>
              <a:t>у</a:t>
            </a:r>
            <a:r>
              <a:rPr lang="en-US" sz="2400" b="1" i="1" dirty="0" err="1" smtClean="0"/>
              <a:t>ll</a:t>
            </a:r>
            <a:r>
              <a:rPr lang="ru-RU" sz="2400" b="1" i="1" dirty="0" err="1" smtClean="0"/>
              <a:t>асеае</a:t>
            </a:r>
            <a:r>
              <a:rPr lang="en-US" sz="2400" b="1" i="1" dirty="0" smtClean="0"/>
              <a:t> </a:t>
            </a:r>
            <a:r>
              <a:rPr lang="uk-UA" sz="2400" b="1" i="1" dirty="0" smtClean="0"/>
              <a:t>- паролистові</a:t>
            </a:r>
            <a:endParaRPr lang="en-US" sz="2400" b="1" i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214554"/>
            <a:ext cx="4429156" cy="449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2714620"/>
            <a:ext cx="4143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u="sng" dirty="0" smtClean="0">
                <a:solidFill>
                  <a:srgbClr val="FF0000"/>
                </a:solidFill>
              </a:rPr>
              <a:t>БАР</a:t>
            </a:r>
            <a:r>
              <a:rPr lang="uk-UA" sz="2000" b="1" dirty="0" smtClean="0">
                <a:solidFill>
                  <a:srgbClr val="FF0000"/>
                </a:solidFill>
              </a:rPr>
              <a:t>: </a:t>
            </a:r>
            <a:r>
              <a:rPr lang="uk-UA" sz="2000" b="1" dirty="0" smtClean="0"/>
              <a:t> стероїдні сапоніни, </a:t>
            </a:r>
            <a:r>
              <a:rPr lang="uk-UA" sz="2000" b="1" dirty="0" err="1" smtClean="0"/>
              <a:t>діосцин</a:t>
            </a:r>
            <a:r>
              <a:rPr lang="uk-UA" sz="2000" b="1" dirty="0" smtClean="0"/>
              <a:t>, </a:t>
            </a:r>
            <a:r>
              <a:rPr lang="uk-UA" sz="2000" b="1" dirty="0" err="1" smtClean="0"/>
              <a:t>грацилін</a:t>
            </a:r>
            <a:r>
              <a:rPr lang="uk-UA" sz="2000" b="1" dirty="0" smtClean="0"/>
              <a:t>, </a:t>
            </a:r>
            <a:r>
              <a:rPr lang="uk-UA" sz="2000" b="1" dirty="0" err="1" smtClean="0"/>
              <a:t>флавоноїди</a:t>
            </a:r>
            <a:r>
              <a:rPr lang="uk-UA" sz="2000" b="1" dirty="0" smtClean="0"/>
              <a:t>, дубильні речовини, вітамін С.</a:t>
            </a:r>
            <a:endParaRPr lang="ru-RU" sz="2000" b="1" dirty="0" smtClean="0"/>
          </a:p>
          <a:p>
            <a:pPr algn="just"/>
            <a:r>
              <a:rPr lang="uk-UA" sz="2000" b="1" dirty="0" smtClean="0"/>
              <a:t>Рідкий екстракт – сечогінна, антисклеротична, гіпотензивна дія</a:t>
            </a:r>
            <a:endParaRPr lang="ru-RU" sz="2000" b="1" dirty="0" smtClean="0"/>
          </a:p>
          <a:p>
            <a:pPr algn="just"/>
            <a:r>
              <a:rPr lang="uk-UA" sz="2000" b="1" dirty="0" smtClean="0"/>
              <a:t>Препарат </a:t>
            </a:r>
            <a:r>
              <a:rPr lang="uk-UA" sz="2000" b="1" dirty="0" err="1" smtClean="0"/>
              <a:t>“Трибуспонін”</a:t>
            </a:r>
            <a:r>
              <a:rPr lang="uk-UA" sz="2000" b="1" dirty="0" smtClean="0"/>
              <a:t> – лікування атеросклерозу.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1507" name="Rectangle 3" descr="Untitled-22"/>
          <p:cNvSpPr>
            <a:spLocks noGrp="1" noChangeAspect="1" noChangeArrowheads="1"/>
          </p:cNvSpPr>
          <p:nvPr isPhoto="1"/>
        </p:nvSpPr>
        <p:spPr bwMode="auto">
          <a:xfrm>
            <a:off x="4420249" y="214290"/>
            <a:ext cx="4723751" cy="6215082"/>
          </a:xfrm>
          <a:prstGeom prst="rect">
            <a:avLst/>
          </a:prstGeom>
          <a:blipFill dpi="0" rotWithShape="1">
            <a:blip r:embed="rId2"/>
            <a:srcRect/>
            <a:stretch>
              <a:fillRect r="-16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14282" y="0"/>
            <a:ext cx="407196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Кореневища та корені </a:t>
            </a:r>
            <a:r>
              <a:rPr lang="uk-UA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левзеї</a:t>
            </a:r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/>
              <a:t>– </a:t>
            </a:r>
            <a:r>
              <a:rPr lang="en-US" sz="2000" b="1" u="sng" dirty="0" err="1"/>
              <a:t>Rhizomata</a:t>
            </a:r>
            <a:r>
              <a:rPr lang="en-US" sz="2000" b="1" u="sng" dirty="0"/>
              <a:t> et radices </a:t>
            </a:r>
            <a:r>
              <a:rPr lang="en-US" sz="2000" b="1" u="sng" dirty="0" err="1"/>
              <a:t>Leuzeae</a:t>
            </a:r>
            <a:endParaRPr lang="ru-RU" sz="2000" dirty="0"/>
          </a:p>
          <a:p>
            <a:pPr algn="ctr"/>
            <a:r>
              <a:rPr lang="uk-UA" sz="2000" b="1" u="sng" dirty="0" err="1"/>
              <a:t>Левзея</a:t>
            </a:r>
            <a:r>
              <a:rPr lang="uk-UA" sz="2000" b="1" u="sng" dirty="0"/>
              <a:t> </a:t>
            </a:r>
            <a:r>
              <a:rPr lang="uk-UA" sz="2000" b="1" u="sng" dirty="0" err="1"/>
              <a:t>сафлоровидна</a:t>
            </a:r>
            <a:r>
              <a:rPr lang="uk-UA" sz="2000" b="1" u="sng" dirty="0"/>
              <a:t> – </a:t>
            </a:r>
            <a:r>
              <a:rPr lang="en-US" sz="2000" b="1" u="sng" dirty="0" err="1"/>
              <a:t>Leuzea</a:t>
            </a:r>
            <a:r>
              <a:rPr lang="en-US" sz="2000" b="1" u="sng" dirty="0"/>
              <a:t> </a:t>
            </a:r>
            <a:r>
              <a:rPr lang="en-US" sz="2000" b="1" u="sng" dirty="0" err="1"/>
              <a:t>carthamoides</a:t>
            </a:r>
            <a:endParaRPr lang="ru-RU" sz="2000" dirty="0"/>
          </a:p>
          <a:p>
            <a:pPr algn="ctr"/>
            <a:r>
              <a:rPr lang="uk-UA" sz="2000" b="1" u="sng" dirty="0"/>
              <a:t>Родина Айстрові – </a:t>
            </a:r>
            <a:r>
              <a:rPr lang="en-US" sz="2000" b="1" u="sng" dirty="0" err="1" smtClean="0"/>
              <a:t>Asteraceae</a:t>
            </a:r>
            <a:endParaRPr lang="ru-RU" sz="2000" dirty="0"/>
          </a:p>
          <a:p>
            <a:pPr algn="just"/>
            <a:endParaRPr lang="uk-UA" sz="2000" b="1" u="sng" dirty="0" smtClean="0">
              <a:solidFill>
                <a:srgbClr val="FF0000"/>
              </a:solidFill>
            </a:endParaRPr>
          </a:p>
          <a:p>
            <a:pPr algn="just"/>
            <a:r>
              <a:rPr lang="uk-UA" sz="2000" b="1" u="sng" dirty="0" smtClean="0">
                <a:solidFill>
                  <a:srgbClr val="FF0000"/>
                </a:solidFill>
              </a:rPr>
              <a:t>БАР</a:t>
            </a:r>
            <a:r>
              <a:rPr lang="uk-UA" sz="2000" b="1" u="sng" dirty="0">
                <a:solidFill>
                  <a:srgbClr val="FF0000"/>
                </a:solidFill>
              </a:rPr>
              <a:t>:</a:t>
            </a:r>
            <a:r>
              <a:rPr lang="uk-UA" sz="2000" b="1" dirty="0"/>
              <a:t> </a:t>
            </a:r>
            <a:r>
              <a:rPr lang="uk-UA" sz="2000" b="1" dirty="0" err="1"/>
              <a:t>фітоекдистероїди</a:t>
            </a:r>
            <a:r>
              <a:rPr lang="uk-UA" sz="2000" b="1" dirty="0"/>
              <a:t>, органічні кислоти, вітамін С, каротиноїди, дубильні речовини, ефірна олія, </a:t>
            </a:r>
            <a:r>
              <a:rPr lang="uk-UA" sz="2000" b="1" dirty="0" err="1"/>
              <a:t>флавоноїди</a:t>
            </a:r>
            <a:r>
              <a:rPr lang="uk-UA" sz="2000" b="1" dirty="0"/>
              <a:t>, камеді, смоли, інулін</a:t>
            </a:r>
            <a:endParaRPr lang="ru-RU" sz="2000" b="1" dirty="0"/>
          </a:p>
          <a:p>
            <a:pPr algn="just"/>
            <a:r>
              <a:rPr lang="uk-UA" sz="2000" b="1" dirty="0"/>
              <a:t>Збуджуючий засіб,  антагоніст снодійних засобів, підвищує артеріальний тиск.</a:t>
            </a:r>
            <a:endParaRPr lang="ru-RU" sz="2000" b="1" dirty="0"/>
          </a:p>
          <a:p>
            <a:pPr algn="just"/>
            <a:r>
              <a:rPr lang="uk-UA" sz="2000" b="1" dirty="0"/>
              <a:t>Рідкий екстракт, препарат </a:t>
            </a:r>
            <a:r>
              <a:rPr lang="uk-UA" sz="2000" b="1" dirty="0" err="1"/>
              <a:t>“Екдистен”</a:t>
            </a:r>
            <a:r>
              <a:rPr lang="uk-UA" sz="2000" b="1" dirty="0"/>
              <a:t> – </a:t>
            </a:r>
            <a:r>
              <a:rPr lang="uk-UA" sz="2000" b="1" dirty="0" err="1"/>
              <a:t>анаболічний</a:t>
            </a:r>
            <a:r>
              <a:rPr lang="uk-UA" sz="2000" b="1" dirty="0"/>
              <a:t> засіб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14282" y="-60325"/>
            <a:ext cx="564360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Кореневища мильнянки лікарської </a:t>
            </a:r>
            <a:r>
              <a:rPr lang="uk-UA" sz="2800" b="1" dirty="0"/>
              <a:t>– </a:t>
            </a:r>
            <a:r>
              <a:rPr lang="en-US" sz="2800" b="1" dirty="0" err="1"/>
              <a:t>Rhizomata</a:t>
            </a:r>
            <a:r>
              <a:rPr lang="en-US" sz="2800" b="1" dirty="0"/>
              <a:t> </a:t>
            </a:r>
            <a:r>
              <a:rPr lang="en-US" sz="2800" b="1" dirty="0" err="1"/>
              <a:t>Saponariae</a:t>
            </a:r>
            <a:r>
              <a:rPr lang="uk-UA" sz="2800" b="1" dirty="0"/>
              <a:t> </a:t>
            </a:r>
            <a:r>
              <a:rPr lang="en-US" sz="2800" b="1" dirty="0" err="1"/>
              <a:t>officinalis</a:t>
            </a:r>
            <a:endParaRPr lang="en-US" sz="2800" b="1" dirty="0"/>
          </a:p>
          <a:p>
            <a:pPr algn="ctr"/>
            <a:r>
              <a:rPr lang="uk-UA" sz="2800" b="1" dirty="0"/>
              <a:t>Трава мильнянки лікарської - </a:t>
            </a:r>
          </a:p>
          <a:p>
            <a:r>
              <a:rPr lang="en-US" sz="2800" b="1" dirty="0" err="1"/>
              <a:t>Herba</a:t>
            </a:r>
            <a:r>
              <a:rPr lang="en-US" sz="2800" b="1" dirty="0"/>
              <a:t> </a:t>
            </a:r>
            <a:r>
              <a:rPr lang="en-US" sz="2800" b="1" dirty="0" err="1"/>
              <a:t>Saponariae</a:t>
            </a:r>
            <a:r>
              <a:rPr lang="uk-UA" sz="2800" b="1" dirty="0"/>
              <a:t> </a:t>
            </a:r>
            <a:r>
              <a:rPr lang="en-US" sz="2800" b="1" dirty="0" err="1"/>
              <a:t>officinalis</a:t>
            </a:r>
            <a:endParaRPr lang="uk-UA" sz="2800" b="1" dirty="0"/>
          </a:p>
          <a:p>
            <a:r>
              <a:rPr lang="uk-UA" sz="2800" b="1" dirty="0"/>
              <a:t>Мильнянка лікарська – </a:t>
            </a:r>
            <a:r>
              <a:rPr lang="en-US" sz="2800" b="1" dirty="0" err="1"/>
              <a:t>Saponaria</a:t>
            </a:r>
            <a:r>
              <a:rPr lang="en-US" sz="2800" b="1" dirty="0"/>
              <a:t> </a:t>
            </a:r>
            <a:r>
              <a:rPr lang="en-US" sz="2800" b="1" dirty="0" err="1"/>
              <a:t>officinalis</a:t>
            </a:r>
            <a:endParaRPr lang="ru-RU" sz="2800" dirty="0"/>
          </a:p>
          <a:p>
            <a:pPr algn="ctr"/>
            <a:r>
              <a:rPr lang="uk-UA" sz="2800" b="1" dirty="0"/>
              <a:t>Родина Гвоздикові – </a:t>
            </a:r>
            <a:r>
              <a:rPr lang="en-US" sz="2800" b="1" dirty="0" err="1" smtClean="0"/>
              <a:t>Caryophyllaceae</a:t>
            </a:r>
            <a:endParaRPr lang="ru-RU" sz="2800" b="1" dirty="0" smtClean="0"/>
          </a:p>
          <a:p>
            <a:pPr algn="ctr"/>
            <a:endParaRPr lang="ru-RU" sz="2800" dirty="0"/>
          </a:p>
          <a:p>
            <a:pPr algn="just"/>
            <a:r>
              <a:rPr lang="uk-UA" sz="2400" b="1" u="sng" dirty="0">
                <a:solidFill>
                  <a:srgbClr val="FF0000"/>
                </a:solidFill>
              </a:rPr>
              <a:t>БАР:</a:t>
            </a:r>
            <a:r>
              <a:rPr lang="uk-UA" sz="2400" b="1" dirty="0"/>
              <a:t> </a:t>
            </a:r>
            <a:r>
              <a:rPr lang="uk-UA" sz="2400" dirty="0" err="1"/>
              <a:t>тритерпенові</a:t>
            </a:r>
            <a:r>
              <a:rPr lang="uk-UA" sz="2400" dirty="0"/>
              <a:t> сапоніни:</a:t>
            </a:r>
            <a:r>
              <a:rPr lang="uk-UA" sz="2400" b="1" dirty="0"/>
              <a:t> </a:t>
            </a:r>
            <a:r>
              <a:rPr lang="uk-UA" sz="2400" dirty="0" err="1"/>
              <a:t>сапонозиди</a:t>
            </a:r>
            <a:r>
              <a:rPr lang="uk-UA" sz="2400" dirty="0"/>
              <a:t>, (</a:t>
            </a:r>
            <a:r>
              <a:rPr lang="uk-UA" sz="2400" dirty="0" err="1"/>
              <a:t>гіпосогенін</a:t>
            </a:r>
            <a:r>
              <a:rPr lang="uk-UA" sz="2400" dirty="0" smtClean="0"/>
              <a:t>), флавоновий </a:t>
            </a:r>
            <a:r>
              <a:rPr lang="uk-UA" sz="2400" dirty="0" err="1" smtClean="0"/>
              <a:t>глікозид</a:t>
            </a:r>
            <a:r>
              <a:rPr lang="uk-UA" sz="2400" dirty="0" smtClean="0"/>
              <a:t> с </a:t>
            </a:r>
            <a:r>
              <a:rPr lang="uk-UA" sz="2400" dirty="0" err="1"/>
              <a:t>апонарії</a:t>
            </a:r>
            <a:r>
              <a:rPr lang="uk-UA" sz="2400" dirty="0"/>
              <a:t>, аскорбінова кислота</a:t>
            </a:r>
            <a:endParaRPr lang="ru-RU" sz="2400" dirty="0"/>
          </a:p>
          <a:p>
            <a:pPr algn="ctr"/>
            <a:r>
              <a:rPr lang="uk-UA" sz="2400" dirty="0"/>
              <a:t>Відхаркувальна, жовчогінна дія</a:t>
            </a:r>
            <a:endParaRPr lang="ru-RU" sz="2400" dirty="0"/>
          </a:p>
          <a:p>
            <a:pPr algn="ctr"/>
            <a:r>
              <a:rPr lang="uk-UA" sz="2400" dirty="0" smtClean="0"/>
              <a:t>Настій</a:t>
            </a:r>
            <a:endParaRPr lang="ru-RU" sz="2800" dirty="0"/>
          </a:p>
        </p:txBody>
      </p:sp>
      <p:pic>
        <p:nvPicPr>
          <p:cNvPr id="23557" name="Picture 5" descr="Untitled-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0"/>
            <a:ext cx="25844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459" name="Rectangle 3" descr="Untitled-20"/>
          <p:cNvSpPr>
            <a:spLocks noGrp="1" noChangeAspect="1" noChangeArrowheads="1"/>
          </p:cNvSpPr>
          <p:nvPr isPhoto="1"/>
        </p:nvSpPr>
        <p:spPr bwMode="auto">
          <a:xfrm>
            <a:off x="4857752" y="714356"/>
            <a:ext cx="4071934" cy="5429264"/>
          </a:xfrm>
          <a:prstGeom prst="rect">
            <a:avLst/>
          </a:prstGeom>
          <a:blipFill dpi="0" rotWithShape="1">
            <a:blip r:embed="rId2"/>
            <a:srcRect/>
            <a:stretch>
              <a:fillRect b="-6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2844" y="142852"/>
            <a:ext cx="471490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Кореневища з коренями </a:t>
            </a:r>
            <a:r>
              <a:rPr lang="uk-UA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оплопанаксу</a:t>
            </a:r>
            <a:r>
              <a:rPr lang="uk-UA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/>
              <a:t>– </a:t>
            </a:r>
            <a:r>
              <a:rPr lang="en-US" sz="2400" b="1" dirty="0" err="1"/>
              <a:t>Rhizomata</a:t>
            </a:r>
            <a:r>
              <a:rPr lang="en-US" sz="2400" b="1" dirty="0"/>
              <a:t> cum </a:t>
            </a:r>
            <a:r>
              <a:rPr lang="en-US" sz="2400" b="1" dirty="0" err="1"/>
              <a:t>radicibus</a:t>
            </a:r>
            <a:r>
              <a:rPr lang="uk-UA" sz="2400" b="1" dirty="0"/>
              <a:t> </a:t>
            </a:r>
            <a:r>
              <a:rPr lang="en-US" sz="2400" b="1" dirty="0" err="1"/>
              <a:t>Echinopanacis</a:t>
            </a:r>
            <a:endParaRPr lang="ru-RU" sz="2400" dirty="0"/>
          </a:p>
          <a:p>
            <a:pPr algn="ctr"/>
            <a:r>
              <a:rPr lang="uk-UA" sz="2400" b="1" dirty="0" err="1"/>
              <a:t>Оплопанакс</a:t>
            </a:r>
            <a:r>
              <a:rPr lang="uk-UA" sz="2400" b="1" dirty="0"/>
              <a:t> високий (заманиха висока) –</a:t>
            </a:r>
            <a:r>
              <a:rPr lang="en-US" sz="2400" b="1" dirty="0"/>
              <a:t> </a:t>
            </a:r>
            <a:r>
              <a:rPr lang="en-US" sz="2400" b="1" dirty="0" err="1"/>
              <a:t>Oplopanax</a:t>
            </a:r>
            <a:r>
              <a:rPr lang="en-US" sz="2400" b="1" dirty="0"/>
              <a:t> </a:t>
            </a:r>
            <a:r>
              <a:rPr lang="en-US" sz="2400" b="1" dirty="0" err="1"/>
              <a:t>elatum</a:t>
            </a:r>
            <a:r>
              <a:rPr lang="en-US" sz="2400" b="1" dirty="0"/>
              <a:t> </a:t>
            </a:r>
            <a:r>
              <a:rPr lang="uk-UA" sz="2400" b="1" dirty="0"/>
              <a:t> </a:t>
            </a:r>
            <a:r>
              <a:rPr lang="en-US" sz="2400" b="1" dirty="0"/>
              <a:t>(</a:t>
            </a:r>
            <a:r>
              <a:rPr lang="en-US" sz="2400" b="1" dirty="0" err="1"/>
              <a:t>Echinopanax</a:t>
            </a:r>
            <a:r>
              <a:rPr lang="en-US" sz="2400" b="1" dirty="0"/>
              <a:t> </a:t>
            </a:r>
            <a:r>
              <a:rPr lang="en-US" sz="2400" b="1" dirty="0" err="1"/>
              <a:t>horridus</a:t>
            </a:r>
            <a:r>
              <a:rPr lang="en-US" sz="2400" b="1" dirty="0"/>
              <a:t>) </a:t>
            </a:r>
            <a:endParaRPr lang="ru-RU" sz="2400" dirty="0"/>
          </a:p>
          <a:p>
            <a:pPr algn="ctr"/>
            <a:r>
              <a:rPr lang="uk-UA" sz="2400" b="1" dirty="0"/>
              <a:t>Родина Аралієві – </a:t>
            </a:r>
            <a:r>
              <a:rPr lang="en-US" sz="2400" b="1" dirty="0" err="1"/>
              <a:t>Araliaceae</a:t>
            </a:r>
            <a:endParaRPr lang="ru-RU" sz="2400" dirty="0"/>
          </a:p>
          <a:p>
            <a:pPr algn="ctr"/>
            <a:r>
              <a:rPr lang="uk-UA" sz="2400" b="1" u="sng" dirty="0">
                <a:solidFill>
                  <a:srgbClr val="FF0000"/>
                </a:solidFill>
              </a:rPr>
              <a:t>БАР</a:t>
            </a:r>
            <a:r>
              <a:rPr lang="uk-UA" sz="2400" dirty="0">
                <a:solidFill>
                  <a:srgbClr val="FF0000"/>
                </a:solidFill>
              </a:rPr>
              <a:t>:</a:t>
            </a:r>
            <a:r>
              <a:rPr lang="uk-UA" sz="2400" dirty="0"/>
              <a:t> </a:t>
            </a:r>
            <a:r>
              <a:rPr lang="uk-UA" sz="2400" dirty="0" err="1"/>
              <a:t>тритерпенові</a:t>
            </a:r>
            <a:r>
              <a:rPr lang="uk-UA" sz="2400" dirty="0"/>
              <a:t> сапоніни </a:t>
            </a:r>
            <a:r>
              <a:rPr lang="uk-UA" sz="2400" dirty="0" err="1"/>
              <a:t>ехіноксозиди</a:t>
            </a:r>
            <a:r>
              <a:rPr lang="uk-UA" sz="2400" dirty="0"/>
              <a:t>, ефірна олія, фенольні </a:t>
            </a:r>
            <a:r>
              <a:rPr lang="uk-UA" sz="2400" dirty="0" err="1"/>
              <a:t>глікозиди</a:t>
            </a:r>
            <a:r>
              <a:rPr lang="uk-UA" sz="2400" dirty="0"/>
              <a:t>, </a:t>
            </a:r>
            <a:r>
              <a:rPr lang="uk-UA" sz="2400" dirty="0" err="1"/>
              <a:t>флавоноїди</a:t>
            </a:r>
            <a:endParaRPr lang="ru-RU" sz="2400" dirty="0"/>
          </a:p>
          <a:p>
            <a:pPr algn="ctr"/>
            <a:r>
              <a:rPr lang="uk-UA" sz="2400" dirty="0"/>
              <a:t>Тонізуючий засіб</a:t>
            </a:r>
            <a:endParaRPr lang="ru-RU" sz="2400" dirty="0"/>
          </a:p>
          <a:p>
            <a:pPr algn="ctr"/>
            <a:r>
              <a:rPr lang="uk-UA" sz="2400" dirty="0"/>
              <a:t>Настойка за дією подібна до настойки женьшеню.</a:t>
            </a:r>
            <a:endParaRPr lang="ru-RU" sz="2400" dirty="0"/>
          </a:p>
          <a:p>
            <a:pPr algn="ctr" eaLnBrk="0" hangingPunct="0"/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сапонінів</a:t>
            </a:r>
          </a:p>
          <a:p>
            <a:pPr algn="ctr">
              <a:buNone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uk-UA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Тритерпенові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*Стероїдні</a:t>
            </a:r>
          </a:p>
          <a:p>
            <a:pPr>
              <a:buNone/>
            </a:pPr>
            <a:r>
              <a:rPr lang="uk-UA" sz="2200" dirty="0" err="1" smtClean="0"/>
              <a:t>-Пентациклічні</a:t>
            </a:r>
            <a:r>
              <a:rPr lang="uk-UA" sz="2200" dirty="0" smtClean="0"/>
              <a:t> (</a:t>
            </a:r>
            <a:r>
              <a:rPr lang="uk-UA" dirty="0" err="1" smtClean="0"/>
              <a:t>урсан</a:t>
            </a:r>
            <a:r>
              <a:rPr lang="uk-UA" dirty="0" smtClean="0"/>
              <a:t>, </a:t>
            </a:r>
            <a:r>
              <a:rPr lang="uk-UA" dirty="0" err="1" smtClean="0"/>
              <a:t>олеанан</a:t>
            </a:r>
            <a:r>
              <a:rPr lang="uk-UA" sz="2200" dirty="0" smtClean="0"/>
              <a:t>)              </a:t>
            </a:r>
            <a:r>
              <a:rPr lang="uk-UA" sz="2200" dirty="0" err="1" smtClean="0"/>
              <a:t>-Спіростанолового</a:t>
            </a:r>
            <a:r>
              <a:rPr lang="uk-UA" sz="2200" dirty="0" smtClean="0"/>
              <a:t> ряду</a:t>
            </a:r>
          </a:p>
          <a:p>
            <a:pPr>
              <a:buNone/>
            </a:pPr>
            <a:r>
              <a:rPr lang="uk-UA" sz="2200" dirty="0" err="1" smtClean="0"/>
              <a:t>-Тетрациклічні</a:t>
            </a:r>
            <a:r>
              <a:rPr lang="uk-UA" sz="2200" dirty="0" smtClean="0"/>
              <a:t> (</a:t>
            </a:r>
            <a:r>
              <a:rPr lang="uk-UA" dirty="0" err="1" smtClean="0"/>
              <a:t>циклоартан</a:t>
            </a:r>
            <a:r>
              <a:rPr lang="uk-UA" dirty="0" smtClean="0"/>
              <a:t>, </a:t>
            </a:r>
            <a:r>
              <a:rPr lang="uk-UA" dirty="0" err="1" smtClean="0"/>
              <a:t>дамаран</a:t>
            </a:r>
            <a:r>
              <a:rPr lang="uk-UA" sz="2200" dirty="0" smtClean="0"/>
              <a:t>)      </a:t>
            </a:r>
            <a:r>
              <a:rPr lang="uk-UA" sz="2200" dirty="0" err="1" smtClean="0"/>
              <a:t>-Фуростанолового</a:t>
            </a:r>
            <a:r>
              <a:rPr lang="uk-UA" sz="2200" dirty="0" smtClean="0"/>
              <a:t> типу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фізико-хімічними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властивостями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1. </a:t>
            </a:r>
            <a:r>
              <a:rPr lang="ru-RU" sz="2400" b="1" dirty="0" err="1" smtClean="0">
                <a:solidFill>
                  <a:srgbClr val="002060"/>
                </a:solidFill>
              </a:rPr>
              <a:t>Нейтральні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сапоніни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/>
              <a:t>(як правило, </a:t>
            </a:r>
            <a:r>
              <a:rPr lang="ru-RU" sz="2400" dirty="0" err="1" smtClean="0"/>
              <a:t>стероїдні</a:t>
            </a:r>
            <a:r>
              <a:rPr lang="ru-RU" sz="2400" dirty="0" smtClean="0"/>
              <a:t>).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2. </a:t>
            </a:r>
            <a:r>
              <a:rPr lang="ru-RU" sz="2400" b="1" dirty="0" err="1" smtClean="0">
                <a:solidFill>
                  <a:srgbClr val="002060"/>
                </a:solidFill>
              </a:rPr>
              <a:t>Кислі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сапоніни</a:t>
            </a:r>
            <a:r>
              <a:rPr lang="ru-RU" sz="2400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sz="2400" dirty="0" smtClean="0"/>
              <a:t>    а) </a:t>
            </a:r>
            <a:r>
              <a:rPr lang="ru-RU" sz="2400" dirty="0" err="1" smtClean="0"/>
              <a:t>карбоксильна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група</a:t>
            </a:r>
            <a:r>
              <a:rPr lang="ru-RU" sz="2400" dirty="0" smtClean="0"/>
              <a:t> </a:t>
            </a:r>
            <a:r>
              <a:rPr lang="ru-RU" sz="2400" dirty="0" err="1" smtClean="0"/>
              <a:t>сапогеніна</a:t>
            </a:r>
            <a:r>
              <a:rPr lang="ru-RU" sz="2400" dirty="0" smtClean="0"/>
              <a:t> (</a:t>
            </a:r>
            <a:r>
              <a:rPr lang="ru-RU" sz="2400" dirty="0" err="1" smtClean="0"/>
              <a:t>олеанолова</a:t>
            </a:r>
            <a:r>
              <a:rPr lang="ru-RU" sz="2400" dirty="0" smtClean="0"/>
              <a:t> кислота, </a:t>
            </a:r>
            <a:r>
              <a:rPr lang="ru-RU" sz="2400" dirty="0" err="1" smtClean="0"/>
              <a:t>гліциретова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гліциретинова</a:t>
            </a:r>
            <a:r>
              <a:rPr lang="ru-RU" sz="2400" dirty="0" smtClean="0"/>
              <a:t> кислота); </a:t>
            </a:r>
          </a:p>
          <a:p>
            <a:r>
              <a:rPr lang="ru-RU" sz="2400" dirty="0" smtClean="0"/>
              <a:t>    б) </a:t>
            </a:r>
            <a:r>
              <a:rPr lang="ru-RU" sz="2400" dirty="0" err="1" smtClean="0"/>
              <a:t>уронові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кислоти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вуглеводної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частини</a:t>
            </a:r>
            <a:r>
              <a:rPr lang="ru-RU" sz="2400" dirty="0" smtClean="0"/>
              <a:t> (</a:t>
            </a:r>
            <a:r>
              <a:rPr lang="ru-RU" sz="2400" dirty="0" err="1" smtClean="0"/>
              <a:t>гліциризинова</a:t>
            </a:r>
            <a:r>
              <a:rPr lang="ru-RU" sz="2400" dirty="0" smtClean="0"/>
              <a:t> кислота). 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4663" y="6350"/>
            <a:ext cx="8229600" cy="104638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FFFF00"/>
                </a:solidFill>
              </a:rPr>
              <a:t>  </a:t>
            </a:r>
            <a:r>
              <a:rPr lang="uk-UA" b="1" i="1" dirty="0" err="1" smtClean="0">
                <a:solidFill>
                  <a:srgbClr val="FF0000"/>
                </a:solidFill>
              </a:rPr>
              <a:t>Тритерпенові</a:t>
            </a:r>
            <a:r>
              <a:rPr lang="uk-UA" b="1" i="1" dirty="0" smtClean="0">
                <a:solidFill>
                  <a:srgbClr val="FF0000"/>
                </a:solidFill>
              </a:rPr>
              <a:t> сапоніни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1505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733718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400" dirty="0" err="1" smtClean="0"/>
              <a:t>Мають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молекулі</a:t>
            </a:r>
            <a:r>
              <a:rPr lang="ru-RU" sz="2400" dirty="0" smtClean="0"/>
              <a:t> </a:t>
            </a:r>
            <a:r>
              <a:rPr lang="ru-RU" sz="2400" dirty="0" err="1" smtClean="0"/>
              <a:t>ізопренову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структурну</a:t>
            </a:r>
            <a:r>
              <a:rPr lang="ru-RU" sz="2400" dirty="0" smtClean="0"/>
              <a:t> </a:t>
            </a:r>
            <a:r>
              <a:rPr lang="ru-RU" sz="2400" dirty="0" err="1" smtClean="0"/>
              <a:t>одиницю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С5Н8</a:t>
            </a:r>
            <a:r>
              <a:rPr lang="ru-RU" sz="2400" b="1" dirty="0" smtClean="0"/>
              <a:t>,</a:t>
            </a:r>
            <a:r>
              <a:rPr lang="ru-RU" sz="2400" dirty="0" smtClean="0"/>
              <a:t> яка </a:t>
            </a:r>
            <a:r>
              <a:rPr lang="ru-RU" sz="2400" dirty="0" err="1" smtClean="0"/>
              <a:t>повторюється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разів</a:t>
            </a:r>
            <a:r>
              <a:rPr lang="ru-RU" sz="2400" dirty="0" smtClean="0"/>
              <a:t> і </a:t>
            </a:r>
            <a:r>
              <a:rPr lang="ru-RU" sz="2400" dirty="0" err="1" smtClean="0"/>
              <a:t>утворює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сполуку</a:t>
            </a:r>
            <a:r>
              <a:rPr lang="ru-RU" sz="2400" dirty="0" smtClean="0"/>
              <a:t> з</a:t>
            </a:r>
            <a:r>
              <a:rPr lang="en-US" sz="2400" dirty="0" smtClean="0"/>
              <a:t>i</a:t>
            </a:r>
            <a:r>
              <a:rPr lang="uk-UA" sz="2400" dirty="0" smtClean="0"/>
              <a:t> </a:t>
            </a:r>
            <a:r>
              <a:rPr lang="uk-UA" sz="2400" dirty="0" err="1" smtClean="0"/>
              <a:t>сп</a:t>
            </a:r>
            <a:r>
              <a:rPr lang="en-US" sz="2400" dirty="0" smtClean="0"/>
              <a:t>i</a:t>
            </a:r>
            <a:r>
              <a:rPr lang="uk-UA" sz="2400" dirty="0" err="1" smtClean="0"/>
              <a:t>льною</a:t>
            </a:r>
            <a:r>
              <a:rPr lang="ru-RU" sz="2400" dirty="0" smtClean="0"/>
              <a:t> формулою </a:t>
            </a:r>
            <a:r>
              <a:rPr lang="ru-RU" sz="2400" dirty="0" smtClean="0">
                <a:solidFill>
                  <a:srgbClr val="FF0000"/>
                </a:solidFill>
              </a:rPr>
              <a:t>С30Н48.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/>
              <a:t> Б</a:t>
            </a:r>
            <a:r>
              <a:rPr lang="en-US" sz="2400" dirty="0" smtClean="0"/>
              <a:t>i</a:t>
            </a:r>
            <a:r>
              <a:rPr lang="uk-UA" sz="2400" dirty="0" err="1" smtClean="0"/>
              <a:t>льш</a:t>
            </a:r>
            <a:r>
              <a:rPr lang="en-US" sz="2400" dirty="0" smtClean="0"/>
              <a:t>i</a:t>
            </a:r>
            <a:r>
              <a:rPr lang="uk-UA" sz="2400" dirty="0" err="1" smtClean="0"/>
              <a:t>сть</a:t>
            </a:r>
            <a:r>
              <a:rPr lang="uk-UA" sz="2400" dirty="0" smtClean="0"/>
              <a:t> </a:t>
            </a:r>
            <a:r>
              <a:rPr lang="uk-UA" sz="2400" dirty="0" err="1" smtClean="0"/>
              <a:t>тритерпенових</a:t>
            </a:r>
            <a:r>
              <a:rPr lang="uk-UA" sz="2400" dirty="0" smtClean="0"/>
              <a:t> </a:t>
            </a:r>
            <a:r>
              <a:rPr lang="uk-UA" sz="2400" dirty="0" err="1" smtClean="0"/>
              <a:t>сапон</a:t>
            </a:r>
            <a:r>
              <a:rPr lang="en-US" sz="2400" dirty="0" smtClean="0"/>
              <a:t>i</a:t>
            </a:r>
            <a:r>
              <a:rPr lang="uk-UA" sz="2400" dirty="0" smtClean="0"/>
              <a:t>н</a:t>
            </a:r>
            <a:r>
              <a:rPr lang="en-US" sz="2400" dirty="0" smtClean="0"/>
              <a:t>i</a:t>
            </a:r>
            <a:r>
              <a:rPr lang="uk-UA" sz="2400" dirty="0" smtClean="0"/>
              <a:t>в належить до типу</a:t>
            </a:r>
            <a:r>
              <a:rPr lang="ru-RU" sz="2400" dirty="0" smtClean="0"/>
              <a:t> :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α</a:t>
            </a:r>
            <a:r>
              <a:rPr lang="uk-UA" sz="2400" dirty="0" err="1" smtClean="0">
                <a:solidFill>
                  <a:srgbClr val="FF0000"/>
                </a:solidFill>
              </a:rPr>
              <a:t>-амірин</a:t>
            </a:r>
            <a:r>
              <a:rPr lang="uk-UA" sz="2400" dirty="0" smtClean="0">
                <a:solidFill>
                  <a:srgbClr val="FF0000"/>
                </a:solidFill>
              </a:rPr>
              <a:t>, </a:t>
            </a:r>
            <a:r>
              <a:rPr lang="el-GR" sz="2400" dirty="0" smtClean="0">
                <a:solidFill>
                  <a:srgbClr val="FF0000"/>
                </a:solidFill>
              </a:rPr>
              <a:t>β</a:t>
            </a:r>
            <a:r>
              <a:rPr lang="uk-UA" sz="2400" dirty="0" smtClean="0">
                <a:solidFill>
                  <a:srgbClr val="FF0000"/>
                </a:solidFill>
              </a:rPr>
              <a:t>-</a:t>
            </a:r>
            <a:r>
              <a:rPr lang="uk-UA" sz="2400" dirty="0" err="1" smtClean="0">
                <a:solidFill>
                  <a:srgbClr val="FF0000"/>
                </a:solidFill>
              </a:rPr>
              <a:t>амірин</a:t>
            </a:r>
            <a:r>
              <a:rPr lang="uk-UA" sz="2400" dirty="0" smtClean="0">
                <a:solidFill>
                  <a:srgbClr val="FF0000"/>
                </a:solidFill>
              </a:rPr>
              <a:t>.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dirty="0" err="1" smtClean="0"/>
              <a:t>Зустрічаються</a:t>
            </a:r>
            <a:r>
              <a:rPr lang="ru-RU" sz="2400" dirty="0" smtClean="0"/>
              <a:t> в родинах: </a:t>
            </a:r>
            <a:r>
              <a:rPr lang="ru-RU" sz="2400" dirty="0" err="1" smtClean="0"/>
              <a:t>бобові</a:t>
            </a:r>
            <a:r>
              <a:rPr lang="ru-RU" sz="2400" dirty="0" smtClean="0"/>
              <a:t>, </a:t>
            </a:r>
            <a:r>
              <a:rPr lang="ru-RU" sz="2400" dirty="0" err="1" smtClean="0"/>
              <a:t>айстрові</a:t>
            </a:r>
            <a:r>
              <a:rPr lang="ru-RU" sz="2400" dirty="0" smtClean="0"/>
              <a:t>, </a:t>
            </a:r>
            <a:r>
              <a:rPr lang="ru-RU" sz="2400" dirty="0" err="1" smtClean="0"/>
              <a:t>синюхові</a:t>
            </a:r>
            <a:r>
              <a:rPr lang="ru-RU" sz="2400" dirty="0" smtClean="0"/>
              <a:t>, </a:t>
            </a:r>
            <a:r>
              <a:rPr lang="ru-RU" sz="2400" dirty="0" err="1" smtClean="0"/>
              <a:t>аралієві</a:t>
            </a:r>
            <a:r>
              <a:rPr lang="ru-RU" sz="2400" dirty="0" smtClean="0"/>
              <a:t> (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70 родин).</a:t>
            </a:r>
            <a:endParaRPr lang="en-US" sz="24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Рисунок 3" descr="http://go3.imgsmail.ru/imgpreview?key=4a12676dcd2c7a5c&amp;mb=imgdb_preview_19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3380"/>
            <a:ext cx="2676836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zooclub.ru/attach/2931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774682" cy="242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go1.imgsmail.ru/imgpreview?key=6d9d561d49e8bfda&amp;mb=imgdb_preview_1990">
            <a:hlinkClick r:id="rId2"/>
          </p:cNvPr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3380"/>
            <a:ext cx="2582598" cy="2357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/>
              <a:t>   </a:t>
            </a:r>
            <a:r>
              <a:rPr lang="uk-UA" sz="4400" b="1" i="1" dirty="0" smtClean="0">
                <a:solidFill>
                  <a:srgbClr val="FF0000"/>
                </a:solidFill>
              </a:rPr>
              <a:t>Стероїдні сапоніни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22529" name="Содержимое 1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2786082"/>
          </a:xfrm>
        </p:spPr>
        <p:txBody>
          <a:bodyPr/>
          <a:lstStyle/>
          <a:p>
            <a:pPr algn="just" eaLnBrk="1" hangingPunct="1">
              <a:buNone/>
            </a:pPr>
            <a:r>
              <a:rPr lang="uk-UA" sz="2400" dirty="0" smtClean="0"/>
              <a:t>Похідні </a:t>
            </a:r>
            <a:r>
              <a:rPr lang="uk-UA" sz="2400" dirty="0" err="1" smtClean="0"/>
              <a:t>циклопентанпергідрофенантрену</a:t>
            </a:r>
            <a:r>
              <a:rPr lang="uk-UA" sz="2400" dirty="0" smtClean="0"/>
              <a:t>, але в положенні </a:t>
            </a:r>
            <a:r>
              <a:rPr lang="uk-UA" sz="2400" dirty="0" smtClean="0">
                <a:solidFill>
                  <a:srgbClr val="FF0000"/>
                </a:solidFill>
              </a:rPr>
              <a:t>С17</a:t>
            </a:r>
            <a:r>
              <a:rPr lang="uk-UA" sz="2400" dirty="0" smtClean="0"/>
              <a:t> відсутнє </a:t>
            </a:r>
            <a:r>
              <a:rPr lang="uk-UA" sz="2400" dirty="0" err="1" smtClean="0"/>
              <a:t>лактонне</a:t>
            </a:r>
            <a:r>
              <a:rPr lang="uk-UA" sz="2400" dirty="0" smtClean="0"/>
              <a:t> кільце, тому ці сполуки не мають </a:t>
            </a:r>
            <a:r>
              <a:rPr lang="uk-UA" sz="2400" dirty="0" err="1" smtClean="0"/>
              <a:t>кардіотонічної</a:t>
            </a:r>
            <a:r>
              <a:rPr lang="uk-UA" sz="2400" dirty="0" smtClean="0"/>
              <a:t>  д</a:t>
            </a:r>
            <a:r>
              <a:rPr lang="en-US" sz="2400" dirty="0" smtClean="0"/>
              <a:t>i</a:t>
            </a:r>
            <a:r>
              <a:rPr lang="ru-RU" sz="2400" dirty="0" smtClean="0"/>
              <a:t>ї. </a:t>
            </a:r>
            <a:r>
              <a:rPr lang="uk-UA" sz="2400" dirty="0" err="1" smtClean="0"/>
              <a:t>Поширен</a:t>
            </a:r>
            <a:r>
              <a:rPr lang="en-US" sz="2400" dirty="0" smtClean="0"/>
              <a:t>i</a:t>
            </a:r>
            <a:r>
              <a:rPr lang="uk-UA" sz="2400" dirty="0" smtClean="0"/>
              <a:t> в родинах: </a:t>
            </a:r>
            <a:r>
              <a:rPr lang="uk-UA" sz="2400" dirty="0" err="1" smtClean="0"/>
              <a:t>діоскорейні</a:t>
            </a:r>
            <a:r>
              <a:rPr lang="uk-UA" sz="2400" dirty="0" smtClean="0"/>
              <a:t>, первоцвітні, </a:t>
            </a:r>
            <a:r>
              <a:rPr lang="uk-UA" sz="2400" dirty="0" err="1" smtClean="0"/>
              <a:t>жовтецеві</a:t>
            </a:r>
            <a:r>
              <a:rPr lang="uk-UA" sz="2400" dirty="0" smtClean="0"/>
              <a:t>, бобові</a:t>
            </a:r>
            <a:r>
              <a:rPr lang="uk-UA" sz="2000" dirty="0" smtClean="0"/>
              <a:t>.</a:t>
            </a:r>
          </a:p>
          <a:p>
            <a:pPr algn="just">
              <a:buNone/>
            </a:pPr>
            <a:r>
              <a:rPr lang="ru-RU" sz="2400" b="1" dirty="0" err="1" smtClean="0"/>
              <a:t>Стероїдні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сапоніни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вихідні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отримання</a:t>
            </a:r>
            <a:r>
              <a:rPr lang="ru-RU" sz="2400" dirty="0" smtClean="0"/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кортикостероїдів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стероїдних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гормональних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лікарських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/>
              <a:t>(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Преднізолон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u="sng" dirty="0" smtClean="0">
                <a:solidFill>
                  <a:srgbClr val="FF0000"/>
                </a:solidFill>
              </a:rPr>
              <a:t>Прогестерон</a:t>
            </a:r>
            <a:r>
              <a:rPr lang="ru-RU" sz="2400" dirty="0" smtClean="0"/>
              <a:t>).</a:t>
            </a:r>
            <a:endParaRPr lang="uk-UA" sz="2400" dirty="0" smtClean="0"/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4" name="Рисунок 3" descr="http://www.plantarium.ru/dat/plants/9/905/436905_412bf180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071942"/>
            <a:ext cx="3500462" cy="278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c.pics.livejournal.com/yageru/10856363/702595/702595_original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000480"/>
            <a:ext cx="3889002" cy="285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5513"/>
          <a:stretch>
            <a:fillRect/>
          </a:stretch>
        </p:blipFill>
        <p:spPr bwMode="auto">
          <a:xfrm>
            <a:off x="214282" y="142852"/>
            <a:ext cx="850112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429684" cy="635798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500" b="1" dirty="0" err="1" smtClean="0">
                <a:solidFill>
                  <a:srgbClr val="002060"/>
                </a:solidFill>
              </a:rPr>
              <a:t>Поруч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із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хімічною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класифікацією</a:t>
            </a:r>
            <a:r>
              <a:rPr lang="ru-RU" sz="3500" b="1" dirty="0" smtClean="0">
                <a:solidFill>
                  <a:srgbClr val="002060"/>
                </a:solidFill>
              </a:rPr>
              <a:t> (за </a:t>
            </a:r>
            <a:r>
              <a:rPr lang="ru-RU" sz="3500" b="1" dirty="0" err="1" smtClean="0">
                <a:solidFill>
                  <a:srgbClr val="002060"/>
                </a:solidFill>
              </a:rPr>
              <a:t>агліконом</a:t>
            </a:r>
            <a:r>
              <a:rPr lang="ru-RU" sz="3500" b="1" dirty="0" smtClean="0">
                <a:solidFill>
                  <a:srgbClr val="002060"/>
                </a:solidFill>
              </a:rPr>
              <a:t>) </a:t>
            </a:r>
            <a:r>
              <a:rPr lang="ru-RU" sz="3500" b="1" dirty="0" err="1" smtClean="0">
                <a:solidFill>
                  <a:srgbClr val="002060"/>
                </a:solidFill>
              </a:rPr>
              <a:t>сапоніни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доцільно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класифікувати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також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з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урахуванням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їх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загальної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будови</a:t>
            </a:r>
            <a:r>
              <a:rPr lang="ru-RU" sz="3500" b="1" dirty="0" smtClean="0">
                <a:solidFill>
                  <a:srgbClr val="002060"/>
                </a:solidFill>
              </a:rPr>
              <a:t> та </a:t>
            </a:r>
            <a:r>
              <a:rPr lang="ru-RU" sz="3500" b="1" dirty="0" err="1" smtClean="0">
                <a:solidFill>
                  <a:srgbClr val="002060"/>
                </a:solidFill>
              </a:rPr>
              <a:t>фізико-хімічних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властивостей</a:t>
            </a:r>
            <a:r>
              <a:rPr lang="ru-RU" sz="3500" b="1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sz="4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</a:t>
            </a:r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</a:t>
            </a:r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сапонінів</a:t>
            </a:r>
            <a:r>
              <a:rPr lang="ru-RU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sz="3500" b="1" dirty="0" smtClean="0">
                <a:solidFill>
                  <a:srgbClr val="002060"/>
                </a:solidFill>
              </a:rPr>
              <a:t>1. </a:t>
            </a:r>
            <a:r>
              <a:rPr lang="ru-RU" sz="3500" b="1" dirty="0" err="1" smtClean="0">
                <a:solidFill>
                  <a:srgbClr val="002060"/>
                </a:solidFill>
              </a:rPr>
              <a:t>Природні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глікозиди</a:t>
            </a:r>
            <a:r>
              <a:rPr lang="ru-RU" sz="3500" b="1" dirty="0" smtClean="0">
                <a:solidFill>
                  <a:srgbClr val="002060"/>
                </a:solidFill>
              </a:rPr>
              <a:t> на </a:t>
            </a:r>
            <a:r>
              <a:rPr lang="ru-RU" sz="3500" b="1" dirty="0" err="1" smtClean="0">
                <a:solidFill>
                  <a:srgbClr val="002060"/>
                </a:solidFill>
              </a:rPr>
              <a:t>основі</a:t>
            </a:r>
            <a:r>
              <a:rPr lang="ru-RU" sz="3500" b="1" dirty="0" smtClean="0">
                <a:solidFill>
                  <a:srgbClr val="002060"/>
                </a:solidFill>
              </a:rPr>
              <a:t> простого </a:t>
            </a:r>
            <a:r>
              <a:rPr lang="ru-RU" sz="3500" b="1" dirty="0" err="1" smtClean="0">
                <a:solidFill>
                  <a:srgbClr val="002060"/>
                </a:solidFill>
              </a:rPr>
              <a:t>О-глікозидного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зв'язку</a:t>
            </a:r>
            <a:r>
              <a:rPr lang="ru-RU" sz="3500" b="1" dirty="0" smtClean="0">
                <a:solidFill>
                  <a:srgbClr val="002060"/>
                </a:solidFill>
              </a:rPr>
              <a:t> при </a:t>
            </a:r>
            <a:r>
              <a:rPr lang="ru-RU" sz="3500" b="1" dirty="0" err="1" smtClean="0">
                <a:solidFill>
                  <a:srgbClr val="002060"/>
                </a:solidFill>
              </a:rPr>
              <a:t>одній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</a:rPr>
              <a:t>ОН-групі</a:t>
            </a:r>
            <a:r>
              <a:rPr lang="ru-RU" sz="3500" b="1" dirty="0" smtClean="0">
                <a:solidFill>
                  <a:srgbClr val="002060"/>
                </a:solidFill>
              </a:rPr>
              <a:t>: </a:t>
            </a:r>
            <a:r>
              <a:rPr lang="ru-RU" sz="3500" dirty="0" err="1" smtClean="0"/>
              <a:t>моноглікозиди</a:t>
            </a:r>
            <a:r>
              <a:rPr lang="ru-RU" sz="3500" dirty="0" smtClean="0"/>
              <a:t>, </a:t>
            </a:r>
            <a:r>
              <a:rPr lang="ru-RU" sz="3500" dirty="0" err="1" smtClean="0"/>
              <a:t>біозиди</a:t>
            </a:r>
            <a:r>
              <a:rPr lang="ru-RU" sz="3500" dirty="0" smtClean="0"/>
              <a:t>, </a:t>
            </a:r>
            <a:r>
              <a:rPr lang="ru-RU" sz="3500" dirty="0" err="1" smtClean="0"/>
              <a:t>триозиди</a:t>
            </a:r>
            <a:r>
              <a:rPr lang="ru-RU" sz="3500" dirty="0" smtClean="0"/>
              <a:t>, </a:t>
            </a:r>
            <a:r>
              <a:rPr lang="ru-RU" sz="3500" dirty="0" err="1" smtClean="0"/>
              <a:t>олігозиди</a:t>
            </a:r>
            <a:r>
              <a:rPr lang="ru-RU" sz="3500" dirty="0" smtClean="0"/>
              <a:t> (6 </a:t>
            </a:r>
            <a:r>
              <a:rPr lang="ru-RU" sz="3500" dirty="0" err="1" smtClean="0"/>
              <a:t>і</a:t>
            </a:r>
            <a:r>
              <a:rPr lang="ru-RU" sz="3500" dirty="0" smtClean="0"/>
              <a:t> </a:t>
            </a:r>
            <a:r>
              <a:rPr lang="ru-RU" sz="3500" dirty="0" err="1" smtClean="0"/>
              <a:t>більше</a:t>
            </a:r>
            <a:r>
              <a:rPr lang="ru-RU" sz="3500" dirty="0" smtClean="0"/>
              <a:t> </a:t>
            </a:r>
            <a:r>
              <a:rPr lang="ru-RU" sz="3500" dirty="0" err="1" smtClean="0"/>
              <a:t>цукрів</a:t>
            </a:r>
            <a:r>
              <a:rPr lang="ru-RU" sz="3500" dirty="0" smtClean="0"/>
              <a:t>, </a:t>
            </a:r>
            <a:r>
              <a:rPr lang="ru-RU" sz="3500" dirty="0" err="1" smtClean="0"/>
              <a:t>причому</a:t>
            </a:r>
            <a:r>
              <a:rPr lang="ru-RU" sz="3500" dirty="0" smtClean="0"/>
              <a:t> </a:t>
            </a:r>
            <a:r>
              <a:rPr lang="ru-RU" sz="3500" dirty="0" err="1" smtClean="0"/>
              <a:t>вуглеводний</a:t>
            </a:r>
            <a:r>
              <a:rPr lang="ru-RU" sz="3500" dirty="0" smtClean="0"/>
              <a:t> </a:t>
            </a:r>
            <a:r>
              <a:rPr lang="ru-RU" sz="3500" dirty="0" err="1" smtClean="0"/>
              <a:t>ланцюг</a:t>
            </a:r>
            <a:r>
              <a:rPr lang="ru-RU" sz="3500" dirty="0" smtClean="0"/>
              <a:t> </a:t>
            </a:r>
            <a:r>
              <a:rPr lang="ru-RU" sz="3500" dirty="0" err="1" smtClean="0"/>
              <a:t>може</a:t>
            </a:r>
            <a:r>
              <a:rPr lang="ru-RU" sz="3500" dirty="0" smtClean="0"/>
              <a:t> бути як </a:t>
            </a:r>
            <a:r>
              <a:rPr lang="ru-RU" sz="3500" dirty="0" err="1" smtClean="0"/>
              <a:t>лінійним</a:t>
            </a:r>
            <a:r>
              <a:rPr lang="ru-RU" sz="3500" dirty="0" smtClean="0"/>
              <a:t>, так </a:t>
            </a:r>
            <a:r>
              <a:rPr lang="ru-RU" sz="3500" dirty="0" err="1" smtClean="0"/>
              <a:t>і</a:t>
            </a:r>
            <a:r>
              <a:rPr lang="ru-RU" sz="3500" dirty="0" smtClean="0"/>
              <a:t> </a:t>
            </a:r>
            <a:r>
              <a:rPr lang="ru-RU" sz="3500" dirty="0" err="1" smtClean="0"/>
              <a:t>розгалудженим</a:t>
            </a:r>
            <a:r>
              <a:rPr lang="ru-RU" sz="3500" dirty="0" smtClean="0"/>
              <a:t>). </a:t>
            </a:r>
          </a:p>
          <a:p>
            <a:pPr algn="just"/>
            <a:r>
              <a:rPr lang="ru-RU" sz="3500" b="1" dirty="0" smtClean="0">
                <a:solidFill>
                  <a:srgbClr val="002060"/>
                </a:solidFill>
              </a:rPr>
              <a:t>2. </a:t>
            </a:r>
            <a:r>
              <a:rPr lang="ru-RU" sz="3500" b="1" dirty="0" err="1" smtClean="0">
                <a:solidFill>
                  <a:srgbClr val="002060"/>
                </a:solidFill>
              </a:rPr>
              <a:t>Диглікозиди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dirty="0" smtClean="0"/>
              <a:t>- </a:t>
            </a:r>
            <a:r>
              <a:rPr lang="ru-RU" sz="3500" dirty="0" err="1" smtClean="0"/>
              <a:t>глікозильовані</a:t>
            </a:r>
            <a:r>
              <a:rPr lang="ru-RU" sz="3500" dirty="0" smtClean="0"/>
              <a:t> по </a:t>
            </a:r>
            <a:r>
              <a:rPr lang="ru-RU" sz="3500" dirty="0" err="1" smtClean="0"/>
              <a:t>двом</a:t>
            </a:r>
            <a:r>
              <a:rPr lang="ru-RU" sz="3500" dirty="0" smtClean="0"/>
              <a:t> </a:t>
            </a:r>
            <a:r>
              <a:rPr lang="ru-RU" sz="3500" dirty="0" err="1" smtClean="0"/>
              <a:t>ОН-групам</a:t>
            </a:r>
            <a:r>
              <a:rPr lang="ru-RU" sz="3500" dirty="0" smtClean="0"/>
              <a:t> </a:t>
            </a:r>
            <a:r>
              <a:rPr lang="ru-RU" sz="3500" dirty="0" err="1" smtClean="0"/>
              <a:t>аглікону</a:t>
            </a:r>
            <a:r>
              <a:rPr lang="ru-RU" sz="3500" dirty="0" smtClean="0"/>
              <a:t>. </a:t>
            </a:r>
          </a:p>
          <a:p>
            <a:pPr algn="just"/>
            <a:r>
              <a:rPr lang="ru-RU" sz="3500" b="1" dirty="0" smtClean="0">
                <a:solidFill>
                  <a:srgbClr val="002060"/>
                </a:solidFill>
              </a:rPr>
              <a:t>3. </a:t>
            </a:r>
            <a:r>
              <a:rPr lang="ru-RU" sz="3500" b="1" dirty="0" err="1" smtClean="0">
                <a:solidFill>
                  <a:srgbClr val="002060"/>
                </a:solidFill>
              </a:rPr>
              <a:t>Ацилглікозиди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dirty="0" smtClean="0"/>
              <a:t>(</a:t>
            </a:r>
            <a:r>
              <a:rPr lang="ru-RU" sz="3500" dirty="0" err="1" smtClean="0"/>
              <a:t>вуглеводна</a:t>
            </a:r>
            <a:r>
              <a:rPr lang="ru-RU" sz="3500" dirty="0" smtClean="0"/>
              <a:t> </a:t>
            </a:r>
            <a:r>
              <a:rPr lang="ru-RU" sz="3500" dirty="0" err="1" smtClean="0"/>
              <a:t>частина</a:t>
            </a:r>
            <a:r>
              <a:rPr lang="ru-RU" sz="3500" dirty="0" smtClean="0"/>
              <a:t> при С-28-О-ацилгрупі). </a:t>
            </a:r>
          </a:p>
          <a:p>
            <a:pPr algn="just"/>
            <a:r>
              <a:rPr lang="ru-RU" sz="3500" b="1" dirty="0" smtClean="0">
                <a:solidFill>
                  <a:srgbClr val="002060"/>
                </a:solidFill>
              </a:rPr>
              <a:t>4. </a:t>
            </a:r>
            <a:r>
              <a:rPr lang="ru-RU" sz="3500" b="1" dirty="0" err="1" smtClean="0">
                <a:solidFill>
                  <a:srgbClr val="002060"/>
                </a:solidFill>
              </a:rPr>
              <a:t>Просапогеніни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dirty="0" smtClean="0"/>
              <a:t>(</a:t>
            </a:r>
            <a:r>
              <a:rPr lang="ru-RU" sz="3500" dirty="0" err="1" smtClean="0"/>
              <a:t>продукти</a:t>
            </a:r>
            <a:r>
              <a:rPr lang="ru-RU" sz="3500" dirty="0" smtClean="0"/>
              <a:t> </a:t>
            </a:r>
            <a:r>
              <a:rPr lang="ru-RU" sz="3500" dirty="0" err="1" smtClean="0"/>
              <a:t>часткового</a:t>
            </a:r>
            <a:r>
              <a:rPr lang="ru-RU" sz="3500" dirty="0" smtClean="0"/>
              <a:t> </a:t>
            </a:r>
            <a:r>
              <a:rPr lang="ru-RU" sz="3500" dirty="0" err="1" smtClean="0"/>
              <a:t>гідролізу</a:t>
            </a:r>
            <a:r>
              <a:rPr lang="ru-RU" sz="3500" dirty="0" smtClean="0"/>
              <a:t>). </a:t>
            </a:r>
          </a:p>
          <a:p>
            <a:pPr algn="just"/>
            <a:r>
              <a:rPr lang="ru-RU" sz="3500" b="1" dirty="0" smtClean="0">
                <a:solidFill>
                  <a:srgbClr val="002060"/>
                </a:solidFill>
              </a:rPr>
              <a:t>5. </a:t>
            </a:r>
            <a:r>
              <a:rPr lang="ru-RU" sz="3500" b="1" dirty="0" err="1" smtClean="0">
                <a:solidFill>
                  <a:srgbClr val="002060"/>
                </a:solidFill>
              </a:rPr>
              <a:t>Сапогеніни</a:t>
            </a:r>
            <a:r>
              <a:rPr lang="ru-RU" sz="3500" b="1" dirty="0" smtClean="0">
                <a:solidFill>
                  <a:srgbClr val="002060"/>
                </a:solidFill>
              </a:rPr>
              <a:t> </a:t>
            </a:r>
            <a:r>
              <a:rPr lang="ru-RU" sz="3500" dirty="0" smtClean="0"/>
              <a:t>(</a:t>
            </a:r>
            <a:r>
              <a:rPr lang="ru-RU" sz="3500" dirty="0" err="1" smtClean="0"/>
              <a:t>аглікони</a:t>
            </a:r>
            <a:r>
              <a:rPr lang="ru-RU" sz="3500" dirty="0" smtClean="0"/>
              <a:t>). </a:t>
            </a:r>
          </a:p>
          <a:p>
            <a:pPr algn="just"/>
            <a:endParaRPr lang="ru-RU" sz="3500" dirty="0" smtClean="0"/>
          </a:p>
          <a:p>
            <a:pPr algn="just">
              <a:buNone/>
            </a:pPr>
            <a:r>
              <a:rPr lang="ru-RU" sz="3400" dirty="0" err="1" smtClean="0"/>
              <a:t>Варто</a:t>
            </a:r>
            <a:r>
              <a:rPr lang="ru-RU" sz="3400" dirty="0" smtClean="0"/>
              <a:t> </a:t>
            </a:r>
            <a:r>
              <a:rPr lang="ru-RU" sz="3400" dirty="0" err="1" smtClean="0"/>
              <a:t>зазначити</a:t>
            </a:r>
            <a:r>
              <a:rPr lang="ru-RU" sz="3400" dirty="0" smtClean="0"/>
              <a:t>, </a:t>
            </a:r>
            <a:r>
              <a:rPr lang="ru-RU" sz="3400" dirty="0" err="1" smtClean="0"/>
              <a:t>що</a:t>
            </a:r>
            <a:r>
              <a:rPr lang="ru-RU" sz="3400" dirty="0" smtClean="0"/>
              <a:t> </a:t>
            </a:r>
            <a:r>
              <a:rPr lang="ru-RU" sz="3400" dirty="0" err="1" smtClean="0"/>
              <a:t>стероїдні</a:t>
            </a:r>
            <a:r>
              <a:rPr lang="ru-RU" sz="3400" dirty="0" smtClean="0"/>
              <a:t> </a:t>
            </a:r>
            <a:r>
              <a:rPr lang="ru-RU" sz="3400" dirty="0" err="1" smtClean="0"/>
              <a:t>сапоніни</a:t>
            </a:r>
            <a:r>
              <a:rPr lang="ru-RU" sz="3400" dirty="0" smtClean="0"/>
              <a:t> </a:t>
            </a:r>
            <a:r>
              <a:rPr lang="ru-RU" sz="3400" dirty="0" err="1" smtClean="0"/>
              <a:t>менше</a:t>
            </a:r>
            <a:r>
              <a:rPr lang="ru-RU" sz="3400" dirty="0" smtClean="0"/>
              <a:t> </a:t>
            </a:r>
            <a:r>
              <a:rPr lang="ru-RU" sz="3400" dirty="0" err="1" smtClean="0"/>
              <a:t>багаті</a:t>
            </a:r>
            <a:r>
              <a:rPr lang="ru-RU" sz="3400" dirty="0" smtClean="0"/>
              <a:t> </a:t>
            </a:r>
            <a:r>
              <a:rPr lang="ru-RU" sz="3400" dirty="0" err="1" smtClean="0"/>
              <a:t>цукрами</a:t>
            </a:r>
            <a:r>
              <a:rPr lang="ru-RU" sz="3400" dirty="0" smtClean="0"/>
              <a:t>: до </a:t>
            </a:r>
            <a:r>
              <a:rPr lang="ru-RU" sz="3400" dirty="0" err="1" smtClean="0"/>
              <a:t>їх</a:t>
            </a:r>
            <a:r>
              <a:rPr lang="ru-RU" sz="3400" dirty="0" smtClean="0"/>
              <a:t> складу </a:t>
            </a:r>
            <a:r>
              <a:rPr lang="ru-RU" sz="3400" dirty="0" err="1" smtClean="0"/>
              <a:t>входять</a:t>
            </a:r>
            <a:r>
              <a:rPr lang="ru-RU" sz="3400" dirty="0" smtClean="0"/>
              <a:t> 1-5 </a:t>
            </a:r>
            <a:r>
              <a:rPr lang="ru-RU" sz="3400" dirty="0" err="1" smtClean="0"/>
              <a:t>моносахаридів</a:t>
            </a:r>
            <a:r>
              <a:rPr lang="ru-RU" sz="3400" dirty="0" smtClean="0"/>
              <a:t>. У </a:t>
            </a:r>
            <a:r>
              <a:rPr lang="ru-RU" sz="3400" dirty="0" err="1" smtClean="0"/>
              <a:t>випадку</a:t>
            </a:r>
            <a:r>
              <a:rPr lang="ru-RU" sz="3400" dirty="0" smtClean="0"/>
              <a:t> </a:t>
            </a:r>
            <a:r>
              <a:rPr lang="ru-RU" sz="3400" dirty="0" err="1" smtClean="0"/>
              <a:t>тритерпенових</a:t>
            </a:r>
            <a:r>
              <a:rPr lang="ru-RU" sz="3400" dirty="0" smtClean="0"/>
              <a:t> </a:t>
            </a:r>
            <a:r>
              <a:rPr lang="ru-RU" sz="3400" dirty="0" err="1" smtClean="0"/>
              <a:t>сапонінів</a:t>
            </a:r>
            <a:r>
              <a:rPr lang="ru-RU" sz="3400" dirty="0" smtClean="0"/>
              <a:t> </a:t>
            </a:r>
            <a:r>
              <a:rPr lang="ru-RU" sz="3400" dirty="0" err="1" smtClean="0"/>
              <a:t>вуглеводна</a:t>
            </a:r>
            <a:r>
              <a:rPr lang="ru-RU" sz="3400" dirty="0" smtClean="0"/>
              <a:t> </a:t>
            </a:r>
            <a:r>
              <a:rPr lang="ru-RU" sz="3400" dirty="0" err="1" smtClean="0"/>
              <a:t>частина</a:t>
            </a:r>
            <a:r>
              <a:rPr lang="ru-RU" sz="3400" dirty="0" smtClean="0"/>
              <a:t> </a:t>
            </a:r>
            <a:r>
              <a:rPr lang="ru-RU" sz="3400" dirty="0" err="1" smtClean="0"/>
              <a:t>може</a:t>
            </a:r>
            <a:r>
              <a:rPr lang="ru-RU" sz="3400" dirty="0" smtClean="0"/>
              <a:t> бути представлена 10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більше</a:t>
            </a:r>
            <a:r>
              <a:rPr lang="ru-RU" sz="3400" dirty="0" smtClean="0"/>
              <a:t> моносахаридами. </a:t>
            </a:r>
            <a:r>
              <a:rPr lang="ru-RU" sz="3400" dirty="0" err="1" smtClean="0"/>
              <a:t>Вуглеводна</a:t>
            </a:r>
            <a:r>
              <a:rPr lang="ru-RU" sz="3400" dirty="0" smtClean="0"/>
              <a:t> </a:t>
            </a:r>
            <a:r>
              <a:rPr lang="ru-RU" sz="3400" dirty="0" err="1" smtClean="0"/>
              <a:t>частина</a:t>
            </a:r>
            <a:r>
              <a:rPr lang="ru-RU" sz="3400" dirty="0" smtClean="0"/>
              <a:t> </a:t>
            </a:r>
            <a:r>
              <a:rPr lang="ru-RU" sz="3400" dirty="0" err="1" smtClean="0"/>
              <a:t>частіше</a:t>
            </a:r>
            <a:r>
              <a:rPr lang="ru-RU" sz="3400" dirty="0" smtClean="0"/>
              <a:t> за все </a:t>
            </a:r>
            <a:r>
              <a:rPr lang="ru-RU" sz="3400" dirty="0" err="1" smtClean="0"/>
              <a:t>приєднана</a:t>
            </a:r>
            <a:r>
              <a:rPr lang="ru-RU" sz="3400" dirty="0" smtClean="0"/>
              <a:t> до </a:t>
            </a:r>
            <a:r>
              <a:rPr lang="ru-RU" sz="3400" dirty="0" err="1" smtClean="0"/>
              <a:t>гідроксильної</a:t>
            </a:r>
            <a:r>
              <a:rPr lang="ru-RU" sz="3400" dirty="0" smtClean="0"/>
              <a:t> </a:t>
            </a:r>
            <a:r>
              <a:rPr lang="ru-RU" sz="3400" dirty="0" err="1" smtClean="0"/>
              <a:t>групи</a:t>
            </a:r>
            <a:r>
              <a:rPr lang="ru-RU" sz="3400" dirty="0" smtClean="0"/>
              <a:t> при </a:t>
            </a:r>
            <a:r>
              <a:rPr lang="ru-RU" sz="3400" dirty="0" err="1" smtClean="0"/>
              <a:t>вуглеводному</a:t>
            </a:r>
            <a:r>
              <a:rPr lang="ru-RU" sz="3400" dirty="0" smtClean="0"/>
              <a:t> </a:t>
            </a:r>
            <a:r>
              <a:rPr lang="ru-RU" sz="3400" dirty="0" err="1" smtClean="0"/>
              <a:t>атомі</a:t>
            </a:r>
            <a:r>
              <a:rPr lang="ru-RU" sz="3400" dirty="0" smtClean="0"/>
              <a:t> С-3 </a:t>
            </a:r>
            <a:r>
              <a:rPr lang="ru-RU" sz="3400" dirty="0" err="1" smtClean="0"/>
              <a:t>кільця</a:t>
            </a:r>
            <a:r>
              <a:rPr lang="ru-RU" sz="3400" dirty="0" smtClean="0"/>
              <a:t> А </a:t>
            </a:r>
            <a:r>
              <a:rPr lang="ru-RU" sz="3400" dirty="0" err="1" smtClean="0"/>
              <a:t>сапогеніна</a:t>
            </a:r>
            <a:r>
              <a:rPr lang="ru-RU" sz="3400" dirty="0" smtClean="0"/>
              <a:t>. </a:t>
            </a:r>
          </a:p>
          <a:p>
            <a:pPr algn="just">
              <a:buNone/>
            </a:pPr>
            <a:r>
              <a:rPr lang="ru-RU" sz="3400" dirty="0" err="1" smtClean="0"/>
              <a:t>Деякі</a:t>
            </a:r>
            <a:r>
              <a:rPr lang="ru-RU" sz="3400" dirty="0" smtClean="0"/>
              <a:t> </a:t>
            </a:r>
            <a:r>
              <a:rPr lang="ru-RU" sz="3400" dirty="0" err="1" smtClean="0"/>
              <a:t>тритерпенові</a:t>
            </a:r>
            <a:r>
              <a:rPr lang="ru-RU" sz="3400" dirty="0" smtClean="0"/>
              <a:t> </a:t>
            </a:r>
            <a:r>
              <a:rPr lang="ru-RU" sz="3400" dirty="0" err="1" smtClean="0"/>
              <a:t>глікозиди</a:t>
            </a:r>
            <a:r>
              <a:rPr lang="ru-RU" sz="3400" dirty="0" smtClean="0"/>
              <a:t> </a:t>
            </a:r>
            <a:r>
              <a:rPr lang="ru-RU" sz="3400" dirty="0" err="1" smtClean="0"/>
              <a:t>мають</a:t>
            </a:r>
            <a:r>
              <a:rPr lang="ru-RU" sz="3400" dirty="0" smtClean="0"/>
              <a:t> </a:t>
            </a:r>
            <a:r>
              <a:rPr lang="ru-RU" sz="3400" dirty="0" err="1" smtClean="0"/>
              <a:t>вуглеводний</a:t>
            </a:r>
            <a:r>
              <a:rPr lang="ru-RU" sz="3400" dirty="0" smtClean="0"/>
              <a:t> </a:t>
            </a:r>
            <a:r>
              <a:rPr lang="ru-RU" sz="3400" dirty="0" err="1" smtClean="0"/>
              <a:t>ланцюг</a:t>
            </a:r>
            <a:r>
              <a:rPr lang="ru-RU" sz="3400" dirty="0" smtClean="0"/>
              <a:t> при </a:t>
            </a:r>
            <a:r>
              <a:rPr lang="ru-RU" sz="3400" dirty="0" err="1" smtClean="0"/>
              <a:t>вуглецевому</a:t>
            </a:r>
            <a:r>
              <a:rPr lang="ru-RU" sz="3400" dirty="0" smtClean="0"/>
              <a:t> </a:t>
            </a:r>
            <a:r>
              <a:rPr lang="ru-RU" sz="3400" dirty="0" err="1" smtClean="0"/>
              <a:t>атомі</a:t>
            </a:r>
            <a:r>
              <a:rPr lang="ru-RU" sz="3400" dirty="0" smtClean="0"/>
              <a:t> </a:t>
            </a:r>
            <a:r>
              <a:rPr lang="en-US" sz="3400" dirty="0" smtClean="0"/>
              <a:t>C28 </a:t>
            </a:r>
            <a:r>
              <a:rPr lang="ru-RU" sz="3400" dirty="0" err="1" smtClean="0"/>
              <a:t>приєднаний</a:t>
            </a:r>
            <a:r>
              <a:rPr lang="ru-RU" sz="3400" dirty="0" smtClean="0"/>
              <a:t> </a:t>
            </a:r>
            <a:r>
              <a:rPr lang="ru-RU" sz="3400" dirty="0" err="1" smtClean="0"/>
              <a:t>О-ацилглікозидним</a:t>
            </a:r>
            <a:r>
              <a:rPr lang="ru-RU" sz="3400" dirty="0" smtClean="0"/>
              <a:t> </a:t>
            </a:r>
            <a:r>
              <a:rPr lang="ru-RU" sz="3400" dirty="0" err="1" smtClean="0"/>
              <a:t>зв'язком</a:t>
            </a:r>
            <a:r>
              <a:rPr lang="ru-RU" sz="3400" dirty="0" smtClean="0"/>
              <a:t> (</a:t>
            </a:r>
            <a:r>
              <a:rPr lang="ru-RU" sz="3400" dirty="0" err="1" smtClean="0"/>
              <a:t>наприклад</a:t>
            </a:r>
            <a:r>
              <a:rPr lang="ru-RU" sz="3400" dirty="0" smtClean="0"/>
              <a:t>, </a:t>
            </a:r>
            <a:r>
              <a:rPr lang="ru-RU" sz="3400" dirty="0" err="1" smtClean="0"/>
              <a:t>аралозид</a:t>
            </a:r>
            <a:r>
              <a:rPr lang="ru-RU" sz="3400" dirty="0" smtClean="0"/>
              <a:t> С).</a:t>
            </a:r>
            <a:endParaRPr lang="ru-RU" sz="3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332656"/>
            <a:ext cx="8786874" cy="6674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Поширення і локалізація сапонінів: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3" name="Содержимое 1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197493"/>
          </a:xfrm>
        </p:spPr>
        <p:txBody>
          <a:bodyPr/>
          <a:lstStyle/>
          <a:p>
            <a:pPr algn="just">
              <a:buNone/>
            </a:pPr>
            <a:r>
              <a:rPr lang="uk-UA" sz="2400" b="1" dirty="0" smtClean="0"/>
              <a:t>Виявлено у 900 вид</a:t>
            </a:r>
            <a:r>
              <a:rPr lang="en-US" sz="2400" b="1" dirty="0" smtClean="0"/>
              <a:t>i</a:t>
            </a:r>
            <a:r>
              <a:rPr lang="uk-UA" sz="2400" b="1" dirty="0" smtClean="0"/>
              <a:t>в рослин (в 90 родинах). </a:t>
            </a:r>
          </a:p>
          <a:p>
            <a:pPr algn="just">
              <a:buNone/>
            </a:pPr>
            <a:r>
              <a:rPr lang="uk-UA" sz="2400" b="1" dirty="0" smtClean="0"/>
              <a:t>Серед тварин </a:t>
            </a:r>
            <a:r>
              <a:rPr lang="uk-UA" sz="2400" b="1" dirty="0" err="1" smtClean="0"/>
              <a:t>зустр</a:t>
            </a:r>
            <a:r>
              <a:rPr lang="en-US" sz="2400" b="1" dirty="0" err="1" smtClean="0"/>
              <a:t>i</a:t>
            </a:r>
            <a:r>
              <a:rPr lang="uk-UA" sz="2400" b="1" dirty="0" err="1" smtClean="0"/>
              <a:t>чаються</a:t>
            </a:r>
            <a:r>
              <a:rPr lang="uk-UA" sz="2400" b="1" dirty="0" smtClean="0"/>
              <a:t> у </a:t>
            </a:r>
            <a:r>
              <a:rPr lang="uk-UA" sz="2400" b="1" dirty="0" err="1" smtClean="0"/>
              <a:t>бдж</a:t>
            </a:r>
            <a:r>
              <a:rPr lang="en-US" sz="2400" b="1" dirty="0" err="1" smtClean="0"/>
              <a:t>i</a:t>
            </a:r>
            <a:r>
              <a:rPr lang="uk-UA" sz="2400" b="1" dirty="0" smtClean="0"/>
              <a:t>л, змій, п'явок. </a:t>
            </a:r>
          </a:p>
          <a:p>
            <a:pPr algn="just">
              <a:buNone/>
              <a:defRPr/>
            </a:pPr>
            <a:r>
              <a:rPr lang="ru-RU" sz="2400" b="1" dirty="0" smtClean="0"/>
              <a:t>В </a:t>
            </a:r>
            <a:r>
              <a:rPr lang="ru-RU" sz="2400" b="1" dirty="0" err="1" smtClean="0"/>
              <a:t>рослинах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сапоніни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знаходяться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розчиненому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клітинному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соці</a:t>
            </a:r>
            <a:r>
              <a:rPr lang="ru-RU" sz="2400" b="1" dirty="0" smtClean="0">
                <a:solidFill>
                  <a:srgbClr val="FF0000"/>
                </a:solidFill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</a:rPr>
              <a:t>вакуолі</a:t>
            </a:r>
            <a:r>
              <a:rPr lang="ru-RU" sz="2400" b="1" dirty="0" smtClean="0">
                <a:solidFill>
                  <a:srgbClr val="FF0000"/>
                </a:solidFill>
              </a:rPr>
              <a:t>);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вміст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коливається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слідів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до 30% (</a:t>
            </a:r>
            <a:r>
              <a:rPr lang="ru-RU" sz="2400" b="1" dirty="0" err="1" smtClean="0">
                <a:solidFill>
                  <a:srgbClr val="FF0000"/>
                </a:solidFill>
              </a:rPr>
              <a:t>мильний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корінь</a:t>
            </a:r>
            <a:r>
              <a:rPr lang="ru-RU" sz="2400" b="1" dirty="0" smtClean="0">
                <a:solidFill>
                  <a:srgbClr val="FF0000"/>
                </a:solidFill>
              </a:rPr>
              <a:t>) . </a:t>
            </a:r>
          </a:p>
          <a:p>
            <a:pPr algn="just">
              <a:buNone/>
              <a:defRPr/>
            </a:pPr>
            <a:r>
              <a:rPr lang="ru-RU" sz="2400" b="1" dirty="0" err="1" smtClean="0">
                <a:solidFill>
                  <a:srgbClr val="FF0000"/>
                </a:solidFill>
              </a:rPr>
              <a:t>Можуть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накопичуватись</a:t>
            </a:r>
            <a:r>
              <a:rPr lang="ru-RU" sz="2400" b="1" dirty="0" smtClean="0">
                <a:solidFill>
                  <a:srgbClr val="FF0000"/>
                </a:solidFill>
              </a:rPr>
              <a:t> в </a:t>
            </a:r>
            <a:r>
              <a:rPr lang="ru-RU" sz="2400" b="1" dirty="0" err="1" smtClean="0">
                <a:solidFill>
                  <a:srgbClr val="FF0000"/>
                </a:solidFill>
              </a:rPr>
              <a:t>різних</a:t>
            </a:r>
            <a:r>
              <a:rPr lang="ru-RU" sz="2400" b="1" dirty="0" smtClean="0">
                <a:solidFill>
                  <a:srgbClr val="FF0000"/>
                </a:solidFill>
              </a:rPr>
              <a:t> органах </a:t>
            </a:r>
            <a:r>
              <a:rPr lang="ru-RU" sz="2400" b="1" dirty="0" err="1" smtClean="0">
                <a:solidFill>
                  <a:srgbClr val="FF0000"/>
                </a:solidFill>
              </a:rPr>
              <a:t>рослин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кореневищах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коренями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</a:rPr>
              <a:t>діоскорея</a:t>
            </a:r>
            <a:r>
              <a:rPr lang="ru-RU" sz="2400" b="1" dirty="0" smtClean="0">
                <a:solidFill>
                  <a:srgbClr val="002060"/>
                </a:solidFill>
              </a:rPr>
              <a:t>), </a:t>
            </a:r>
            <a:r>
              <a:rPr lang="ru-RU" sz="2400" b="1" dirty="0" err="1" smtClean="0">
                <a:solidFill>
                  <a:srgbClr val="002060"/>
                </a:solidFill>
              </a:rPr>
              <a:t>коренях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smtClean="0">
                <a:solidFill>
                  <a:srgbClr val="FF0000"/>
                </a:solidFill>
              </a:rPr>
              <a:t>солодка</a:t>
            </a:r>
            <a:r>
              <a:rPr lang="ru-RU" sz="2400" b="1" dirty="0" smtClean="0">
                <a:solidFill>
                  <a:srgbClr val="002060"/>
                </a:solidFill>
              </a:rPr>
              <a:t>), </a:t>
            </a:r>
            <a:r>
              <a:rPr lang="ru-RU" sz="2400" b="1" dirty="0" err="1" smtClean="0">
                <a:solidFill>
                  <a:srgbClr val="002060"/>
                </a:solidFill>
              </a:rPr>
              <a:t>траві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smtClean="0">
                <a:solidFill>
                  <a:srgbClr val="FF0000"/>
                </a:solidFill>
              </a:rPr>
              <a:t>астрагал </a:t>
            </a:r>
            <a:r>
              <a:rPr lang="ru-RU" sz="2400" b="1" dirty="0" err="1" smtClean="0">
                <a:solidFill>
                  <a:srgbClr val="FF0000"/>
                </a:solidFill>
              </a:rPr>
              <a:t>шерстистоквітковий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мильнянка</a:t>
            </a:r>
            <a:r>
              <a:rPr lang="ru-RU" sz="2400" b="1" dirty="0" smtClean="0">
                <a:solidFill>
                  <a:srgbClr val="002060"/>
                </a:solidFill>
              </a:rPr>
              <a:t>), </a:t>
            </a:r>
            <a:r>
              <a:rPr lang="ru-RU" sz="2400" b="1" dirty="0" err="1" smtClean="0">
                <a:solidFill>
                  <a:srgbClr val="002060"/>
                </a:solidFill>
              </a:rPr>
              <a:t>листі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smtClean="0">
                <a:solidFill>
                  <a:srgbClr val="FF0000"/>
                </a:solidFill>
              </a:rPr>
              <a:t>наперстянка</a:t>
            </a:r>
            <a:r>
              <a:rPr lang="ru-RU" sz="2400" b="1" dirty="0" smtClean="0">
                <a:solidFill>
                  <a:srgbClr val="002060"/>
                </a:solidFill>
              </a:rPr>
              <a:t>), </a:t>
            </a:r>
            <a:r>
              <a:rPr lang="ru-RU" sz="2400" b="1" dirty="0" err="1" smtClean="0">
                <a:solidFill>
                  <a:srgbClr val="002060"/>
                </a:solidFill>
              </a:rPr>
              <a:t>квітках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smtClean="0">
                <a:solidFill>
                  <a:srgbClr val="FF0000"/>
                </a:solidFill>
              </a:rPr>
              <a:t>коровяк </a:t>
            </a:r>
            <a:r>
              <a:rPr lang="ru-RU" sz="2400" b="1" dirty="0" err="1" smtClean="0">
                <a:solidFill>
                  <a:srgbClr val="FF0000"/>
                </a:solidFill>
              </a:rPr>
              <a:t>скипетровидний</a:t>
            </a:r>
            <a:r>
              <a:rPr lang="ru-RU" sz="2400" b="1" dirty="0" smtClean="0">
                <a:solidFill>
                  <a:srgbClr val="002060"/>
                </a:solidFill>
              </a:rPr>
              <a:t>), </a:t>
            </a:r>
            <a:r>
              <a:rPr lang="ru-RU" sz="2400" b="1" dirty="0" err="1" smtClean="0">
                <a:solidFill>
                  <a:srgbClr val="002060"/>
                </a:solidFill>
              </a:rPr>
              <a:t>насінні</a:t>
            </a:r>
            <a:r>
              <a:rPr lang="ru-RU" sz="2400" b="1" dirty="0" smtClean="0">
                <a:solidFill>
                  <a:srgbClr val="002060"/>
                </a:solidFill>
              </a:rPr>
              <a:t> (</a:t>
            </a:r>
            <a:r>
              <a:rPr lang="ru-RU" sz="2400" b="1" dirty="0" err="1" smtClean="0">
                <a:solidFill>
                  <a:srgbClr val="FF0000"/>
                </a:solidFill>
              </a:rPr>
              <a:t>кінський</a:t>
            </a:r>
            <a:r>
              <a:rPr lang="ru-RU" sz="2400" b="1" dirty="0" smtClean="0">
                <a:solidFill>
                  <a:srgbClr val="FF0000"/>
                </a:solidFill>
              </a:rPr>
              <a:t> каштан</a:t>
            </a:r>
            <a:r>
              <a:rPr lang="ru-RU" sz="2400" b="1" dirty="0" smtClean="0">
                <a:solidFill>
                  <a:srgbClr val="002060"/>
                </a:solidFill>
              </a:rPr>
              <a:t>).</a:t>
            </a:r>
          </a:p>
          <a:p>
            <a:pPr>
              <a:buNone/>
            </a:pPr>
            <a:endParaRPr lang="uk-UA" sz="22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2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200" dirty="0"/>
          </a:p>
          <a:p>
            <a:pPr eaLnBrk="1" hangingPunct="1">
              <a:buFont typeface="Wingdings 2" pitchFamily="18" charset="2"/>
              <a:buNone/>
            </a:pPr>
            <a:endParaRPr lang="en-US" sz="2200" dirty="0" smtClean="0"/>
          </a:p>
          <a:p>
            <a:pPr eaLnBrk="1" hangingPunct="1">
              <a:buFont typeface="Wingdings 2" pitchFamily="18" charset="2"/>
              <a:buNone/>
            </a:pPr>
            <a:endParaRPr lang="en-US" sz="2200" dirty="0"/>
          </a:p>
          <a:p>
            <a:pPr eaLnBrk="1" hangingPunct="1">
              <a:buFont typeface="Wingdings 2" pitchFamily="18" charset="2"/>
              <a:buNone/>
            </a:pPr>
            <a:endParaRPr lang="uk-UA" sz="2200" dirty="0" smtClean="0"/>
          </a:p>
          <a:p>
            <a:pPr eaLnBrk="1" hangingPunct="1">
              <a:buFont typeface="Wingdings 2" pitchFamily="18" charset="2"/>
              <a:buNone/>
            </a:pPr>
            <a:endParaRPr lang="uk-UA" sz="2200" dirty="0" smtClean="0"/>
          </a:p>
          <a:p>
            <a:pPr eaLnBrk="1" hangingPunct="1">
              <a:buFont typeface="Wingdings 2" pitchFamily="18" charset="2"/>
              <a:buNone/>
            </a:pPr>
            <a:endParaRPr lang="ru-RU" sz="2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546065"/>
            <a:ext cx="2428892" cy="2311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714884"/>
            <a:ext cx="2571768" cy="2161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go2.imgsmail.ru/imgpreview?key=33a9f3a5df2e649f&amp;mb=imgdb_preview_36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572008"/>
            <a:ext cx="2714644" cy="207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2182</Words>
  <Application>Microsoft Office PowerPoint</Application>
  <PresentationFormat>Экран (4:3)</PresentationFormat>
  <Paragraphs>236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Лекція № 4(2 частина) Тема: Сапоніни</vt:lpstr>
      <vt:lpstr>Слайд 2</vt:lpstr>
      <vt:lpstr>       Класифікація сапонінів</vt:lpstr>
      <vt:lpstr>Слайд 4</vt:lpstr>
      <vt:lpstr>  Тритерпенові сапоніни</vt:lpstr>
      <vt:lpstr>   Стероїдні сапоніни</vt:lpstr>
      <vt:lpstr>Слайд 7</vt:lpstr>
      <vt:lpstr>Слайд 8</vt:lpstr>
      <vt:lpstr>Поширення і локалізація сапонінів:</vt:lpstr>
      <vt:lpstr>Фізико-хімічні властивості</vt:lpstr>
      <vt:lpstr>Отже, специфічні властивості сапонiнiв це:</vt:lpstr>
      <vt:lpstr>Методи виділення</vt:lpstr>
      <vt:lpstr>Ідентифікацiя сапонінів:</vt:lpstr>
      <vt:lpstr>Фізичний метод</vt:lpstr>
      <vt:lpstr>Хімічний метод</vt:lpstr>
      <vt:lpstr>Слайд 16</vt:lpstr>
      <vt:lpstr>Біологічний метод:</vt:lpstr>
      <vt:lpstr>Кількісний аналіз</vt:lpstr>
      <vt:lpstr>Метод Кофлера</vt:lpstr>
      <vt:lpstr>Слайд 20</vt:lpstr>
      <vt:lpstr>Слайд 21</vt:lpstr>
      <vt:lpstr>Слайд 22</vt:lpstr>
      <vt:lpstr>  ЛРС, що містить сапоніни    Синюха блакитна</vt:lpstr>
      <vt:lpstr>                                   Солодка  гола</vt:lpstr>
      <vt:lpstr>Слайд 25</vt:lpstr>
      <vt:lpstr> Астрагал шерстистоквітковий</vt:lpstr>
      <vt:lpstr>Женьшень</vt:lpstr>
      <vt:lpstr> Аралія маньчжурська</vt:lpstr>
      <vt:lpstr>   Заманиха висока</vt:lpstr>
      <vt:lpstr>  Діоскорея ніппонська</vt:lpstr>
      <vt:lpstr>      Ортосифон тичинковий</vt:lpstr>
      <vt:lpstr>Якірці сланкі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hp</cp:lastModifiedBy>
  <cp:revision>149</cp:revision>
  <dcterms:modified xsi:type="dcterms:W3CDTF">2020-11-03T23:46:36Z</dcterms:modified>
</cp:coreProperties>
</file>