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693D2-8EAE-4D2A-97A8-3BB40599CBB5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7C316-0288-49DA-B074-8E0B48F066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5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c2d7aa7a0c_0_7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c2d7aa7a0c_0_7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c2d7aa7a0c_0_8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c2d7aa7a0c_0_8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898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c2d7aa7a0c_0_8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8" name="Google Shape;438;gc2d7aa7a0c_0_8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c2d7aa7a0c_0_8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c2d7aa7a0c_0_8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c2d7aa7a0c_0_8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c2d7aa7a0c_0_8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c2d7aa7a0c_0_8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c2d7aa7a0c_0_8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c2d7aa7a0c_0_8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c2d7aa7a0c_0_8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c2d7aa7a0c_0_8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c2d7aa7a0c_0_8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c2d7aa7a0c_0_8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c2d7aa7a0c_0_8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70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dirty="0"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lang="uk" sz="2500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uk" sz="2500" dirty="0" smtClean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Організація контрольно-ревізійної діяльності</a:t>
            </a:r>
            <a:endParaRPr sz="25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77"/>
          <p:cNvSpPr txBox="1">
            <a:spLocks noGrp="1"/>
          </p:cNvSpPr>
          <p:nvPr>
            <p:ph type="body" idx="1"/>
          </p:nvPr>
        </p:nvSpPr>
        <p:spPr>
          <a:xfrm>
            <a:off x="976795" y="2236273"/>
            <a:ext cx="7646700" cy="3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46050" indent="0">
              <a:buNone/>
            </a:pPr>
            <a:r>
              <a:rPr lang="ru-RU" dirty="0"/>
              <a:t> </a:t>
            </a:r>
            <a:r>
              <a:rPr lang="ru-RU" i="1" dirty="0"/>
              <a:t>Контрольно-</a:t>
            </a:r>
            <a:r>
              <a:rPr lang="ru-RU" i="1" dirty="0" err="1"/>
              <a:t>ревізійна</a:t>
            </a:r>
            <a:r>
              <a:rPr lang="ru-RU" i="1" dirty="0"/>
              <a:t> </a:t>
            </a:r>
            <a:r>
              <a:rPr lang="ru-RU" i="1" dirty="0" err="1"/>
              <a:t>діяльність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контрольно-</a:t>
            </a:r>
            <a:r>
              <a:rPr lang="ru-RU" dirty="0" err="1"/>
              <a:t>ревізійних</a:t>
            </a:r>
            <a:r>
              <a:rPr lang="ru-RU" dirty="0"/>
              <a:t> процедур,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умов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. </a:t>
            </a:r>
            <a:endParaRPr lang="ru-RU" dirty="0" smtClean="0"/>
          </a:p>
          <a:p>
            <a:pPr marL="146050" indent="0">
              <a:buNone/>
            </a:pPr>
            <a:endParaRPr lang="ru-RU" sz="1200" dirty="0"/>
          </a:p>
          <a:p>
            <a:pPr marL="146050" indent="0">
              <a:buNone/>
            </a:pPr>
            <a:r>
              <a:rPr lang="ru-RU" i="1" dirty="0"/>
              <a:t>Контрольно-</a:t>
            </a:r>
            <a:r>
              <a:rPr lang="ru-RU" i="1" dirty="0" err="1"/>
              <a:t>ревізійна</a:t>
            </a:r>
            <a:r>
              <a:rPr lang="ru-RU" i="1" dirty="0"/>
              <a:t> процедура </a:t>
            </a:r>
            <a:r>
              <a:rPr lang="ru-RU" dirty="0"/>
              <a:t>–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та стану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т. </a:t>
            </a:r>
            <a:r>
              <a:rPr lang="ru-RU" dirty="0" err="1"/>
              <a:t>ін</a:t>
            </a:r>
            <a:r>
              <a:rPr lang="ru-RU" dirty="0" smtClean="0"/>
              <a:t>.</a:t>
            </a:r>
          </a:p>
          <a:p>
            <a:pPr marL="146050" indent="0">
              <a:buNone/>
            </a:pPr>
            <a:endParaRPr lang="ru-RU" sz="1200" i="1" dirty="0"/>
          </a:p>
          <a:p>
            <a:pPr marL="146050" indent="0">
              <a:buNone/>
            </a:pPr>
            <a:r>
              <a:rPr lang="ru-RU" i="1" dirty="0"/>
              <a:t>Контрольно-</a:t>
            </a:r>
            <a:r>
              <a:rPr lang="ru-RU" i="1" dirty="0" err="1"/>
              <a:t>ревізійний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послідовна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контрольноревізійних</a:t>
            </a:r>
            <a:r>
              <a:rPr lang="ru-RU" dirty="0"/>
              <a:t> процедур, яка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планом (</a:t>
            </a:r>
            <a:r>
              <a:rPr lang="ru-RU" dirty="0" err="1"/>
              <a:t>програмою</a:t>
            </a:r>
            <a:r>
              <a:rPr lang="ru-RU" dirty="0"/>
              <a:t>) на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об'єкті</a:t>
            </a:r>
            <a:r>
              <a:rPr lang="ru-RU" dirty="0"/>
              <a:t> контролю і направлена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намічених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</a:t>
            </a:r>
            <a:endParaRPr lang="ru-RU" sz="1200" dirty="0">
              <a:effectLst/>
            </a:endParaRPr>
          </a:p>
        </p:txBody>
      </p:sp>
      <p:sp>
        <p:nvSpPr>
          <p:cNvPr id="481" name="Google Shape;481;p77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</a:t>
            </a: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ревізійна діяльність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214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71"/>
          <p:cNvSpPr txBox="1">
            <a:spLocks noGrp="1"/>
          </p:cNvSpPr>
          <p:nvPr>
            <p:ph type="body" idx="1"/>
          </p:nvPr>
        </p:nvSpPr>
        <p:spPr>
          <a:xfrm>
            <a:off x="489625" y="2226067"/>
            <a:ext cx="4301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а) введення до штату посади бухгалтера або створення бухгалтерської служби на чолі з головним бухгалтером;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б) користування послугами спеціаліста з бухгалтерського обліку, зареєстрованого як підприємець, який здійснює підприємницьку діяльність без створення юридичної особи;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в) ведення на договірних засадах бухгалтерського обліку централізованою бухгалтерією або аудиторською фірмою;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г) самостійне ведення бухгалтерського обліку та складання звітності безпосередньо власником або керівником організації.</a:t>
            </a:r>
            <a:endParaRPr b="1"/>
          </a:p>
        </p:txBody>
      </p:sp>
      <p:sp>
        <p:nvSpPr>
          <p:cNvPr id="441" name="Google Shape;441;p71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Бюджетна організація має право самостійно обрати одну з чотирьох форм організації бухгалтерського обліку: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42" name="Google Shape;442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7126" y="2042700"/>
            <a:ext cx="4047875" cy="4190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72"/>
          <p:cNvSpPr txBox="1">
            <a:spLocks noGrp="1"/>
          </p:cNvSpPr>
          <p:nvPr>
            <p:ph type="body" idx="1"/>
          </p:nvPr>
        </p:nvSpPr>
        <p:spPr>
          <a:xfrm>
            <a:off x="991950" y="22072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 i="1"/>
              <a:t>Ревізору доцільно ознайомитися з </a:t>
            </a:r>
            <a:r>
              <a:rPr lang="uk" sz="1200" i="1" u="sng"/>
              <a:t>внутрішніми розпорядчими документами</a:t>
            </a:r>
            <a:r>
              <a:rPr lang="uk" sz="1200" i="1"/>
              <a:t> установи (наказами, розпорядженнями, положеннями про відділи, посадовими інструкціями, правилами тощо) з </a:t>
            </a:r>
            <a:r>
              <a:rPr lang="uk" sz="1200" i="1" u="sng"/>
              <a:t>метою встановлення:</a:t>
            </a:r>
            <a:r>
              <a:rPr lang="uk" sz="1200" i="1"/>
              <a:t> основних видів господарських операцій, що здійснюються цією установою; кола осіб, які беруть участь у документуванні цих операцій; кола осіб, які мають право вирішувати питання, пов’язані зі здійсненням таких операцій; кола осіб, на яких покладено функції контролю за здійснення операцій кожного виду.</a:t>
            </a:r>
            <a:endParaRPr sz="1200" i="1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1200"/>
              <a:t>Працівники установи створюють і подають первинні документи, які належать до сфери їхньої діяльності, за графіком документообороту, для чого кожному виконавцю видається витяг із графіка. </a:t>
            </a:r>
            <a:endParaRPr sz="12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1200" i="1" u="sng"/>
              <a:t>Метою контролю </a:t>
            </a:r>
            <a:r>
              <a:rPr lang="uk" sz="1200" i="1"/>
              <a:t>та ревізії доходів і результатів діяльності є перевірка повноти, правдивості та неупередженості інформації про доходи і результати діяльності. </a:t>
            </a:r>
            <a:endParaRPr sz="1200" i="1"/>
          </a:p>
        </p:txBody>
      </p:sp>
      <p:sp>
        <p:nvSpPr>
          <p:cNvPr id="448" name="Google Shape;448;p72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Бюджетна організація має право самостійно обрати одну з чотирьох форм організації бухгалтерського обліку: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73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Схема послідовності ревізії стану обліку і звітності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54" name="Google Shape;454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976667"/>
            <a:ext cx="3953854" cy="467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2529" y="2363401"/>
            <a:ext cx="4732946" cy="3672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74"/>
          <p:cNvSpPr txBox="1">
            <a:spLocks noGrp="1"/>
          </p:cNvSpPr>
          <p:nvPr>
            <p:ph type="body" idx="1"/>
          </p:nvPr>
        </p:nvSpPr>
        <p:spPr>
          <a:xfrm>
            <a:off x="1020250" y="22355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200"/>
              <a:t>Перевіряючий (ревізор, аудитор) повинен мати довідковий матеріал, який стисло характеризує короткий зміст законів, постанов, інструкцій та інших вказівок з питань обліку і звітності, програму дій. Програма перевірки фінансового стану підприємства складається з питань, зображених на блок-схемі</a:t>
            </a:r>
            <a:endParaRPr sz="1200"/>
          </a:p>
        </p:txBody>
      </p:sp>
      <p:sp>
        <p:nvSpPr>
          <p:cNvPr id="461" name="Google Shape;461;p74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ревізія фінансового стану підприємства на базі фінансової звітності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62" name="Google Shape;462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300" y="3211929"/>
            <a:ext cx="3918550" cy="34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2800" y="3473801"/>
            <a:ext cx="4683650" cy="307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75"/>
          <p:cNvSpPr txBox="1">
            <a:spLocks noGrp="1"/>
          </p:cNvSpPr>
          <p:nvPr>
            <p:ph type="body" idx="1"/>
          </p:nvPr>
        </p:nvSpPr>
        <p:spPr>
          <a:xfrm>
            <a:off x="991950" y="22072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 i="1"/>
              <a:t>Ревізор перевіряє,</a:t>
            </a:r>
            <a:r>
              <a:rPr lang="uk" sz="1200"/>
              <a:t> як забезпечується методичне керівництво вищестоящої організації щодо застосування існуючої форми обліку, чи узагальнюється досвід передових підприємств, вивчає обсяг і особливості господарської діяльності, структуру облікового апарату, документообіг, розподіл обов’язків між працівниками бухгалтерії. </a:t>
            </a:r>
            <a:endParaRPr sz="1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1200" i="1"/>
              <a:t>Ревізор встановлює </a:t>
            </a:r>
            <a:r>
              <a:rPr lang="uk" sz="1200"/>
              <a:t>: яких заходів було вжито за актами попередніх ревізій і перевірок; чи збираються поступово облікові дані для складання звітності, чи ведеться робота за графіком, чи встановлено належний порядок приймання, перевірки й обробки документів. </a:t>
            </a:r>
            <a:endParaRPr sz="1200"/>
          </a:p>
        </p:txBody>
      </p:sp>
      <p:sp>
        <p:nvSpPr>
          <p:cNvPr id="469" name="Google Shape;469;p75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ревізія фінансового стану підприємства на базі фінансової звітності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 i="1"/>
              <a:t>Виходячи із програми ревізії і способів перевірки інформації про доходи і результати діяльності: </a:t>
            </a:r>
            <a:endParaRPr sz="1200" i="1"/>
          </a:p>
          <a:p>
            <a:pPr marL="457200" lvl="0" indent="-304800" algn="ctr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по-перше, визначають об’єкти, джерела інформації, методичні прийоми (методи дослідження облікової інформації) та узагальнення результатів контролю і ревізії, а залежно від джерел одержання доходів визначають об’єкти контролю;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по-друге, фіксують інформацію, яку потрібно використовувати під час ревізії;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по-третє, проводять нормативно-правове обґрунтування операцій, пов’язаних з доходами і результатами діяльності;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по-четверте, для перевірки повноти, правдивості і неупередженості доходів і результатів діяльності підприємства з’ясовують обґрунтованість цих показників, що потребує їх дослідження по суті і змісту, та підстави нормативно-правового регулювання первинних документів, правильність відображення доходів і результатів в облікових реєстрах і звітності; 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по-п’яте, визначають доцільність застосування певних методичних прийомів контролю та методів дослідження облікової інформації; 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uk" sz="1200"/>
              <a:t>по-шосте, для узагальнення результатів контролю і ревізії систематизують і обґрунтовують виявлені порушення та недоліки, складають частковий і проміжний акти контролю, відображають ці порушення і недоліки у відповідному розділу акта ревізії. </a:t>
            </a:r>
            <a:endParaRPr sz="120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ревізія фінансового стану підприємства на базі фінансової звітності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77"/>
          <p:cNvSpPr txBox="1">
            <a:spLocks noGrp="1"/>
          </p:cNvSpPr>
          <p:nvPr>
            <p:ph type="body" idx="1"/>
          </p:nvPr>
        </p:nvSpPr>
        <p:spPr>
          <a:xfrm>
            <a:off x="857525" y="2801700"/>
            <a:ext cx="7646700" cy="3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uk" sz="1200"/>
              <a:t>Під час контрольних заходів спочатку перевіряють</a:t>
            </a:r>
            <a:r>
              <a:rPr lang="uk" sz="1200" u="sng"/>
              <a:t> правильність визначення прибутку</a:t>
            </a:r>
            <a:r>
              <a:rPr lang="uk" sz="1200"/>
              <a:t> (збитку) за даними «Звіту про фінансові результати». 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uk" sz="1200"/>
              <a:t>Потім перевіряють </a:t>
            </a:r>
            <a:r>
              <a:rPr lang="uk" sz="1200" u="sng"/>
              <a:t>достовірність визначення </a:t>
            </a:r>
            <a:r>
              <a:rPr lang="uk" sz="1200"/>
              <a:t>чистого доходу (виручки) від реалізації продукції (товарів, робіт, послуг), що визначається шляхом вирахування з доходу (виручки) від реалізації продукції (товарів, робіт, послуг) відповідних податків, зборів, знижок тощо. </a:t>
            </a:r>
            <a:endParaRPr sz="1200"/>
          </a:p>
          <a:p>
            <a: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uk" sz="1200"/>
              <a:t>На підставі перевірки даних визначення доходу від операційної діяльності перевіряють </a:t>
            </a:r>
            <a:r>
              <a:rPr lang="uk" sz="1200" u="sng"/>
              <a:t>правильність визначення прибутку (збитку)</a:t>
            </a:r>
            <a:r>
              <a:rPr lang="uk" sz="1200"/>
              <a:t> від цієї діяльності, що являє собою алгебраїчну суму валового прибутку (збитку), іншого операційного доходу, адміністративних витрат, витрат на збут та інших операційних витрат</a:t>
            </a:r>
            <a:endParaRPr sz="1200"/>
          </a:p>
        </p:txBody>
      </p:sp>
      <p:sp>
        <p:nvSpPr>
          <p:cNvPr id="481" name="Google Shape;481;p77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ревізія фінансового стану підприємства на базі фінансової звітності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78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Контроль і ревізія фінансового стану підприємства на базі фінансової звітності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87" name="Google Shape;487;p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9850" y="1660267"/>
            <a:ext cx="2918150" cy="53838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Экран (4:3)</PresentationFormat>
  <Paragraphs>38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 8   Організація контрольно-ревізійної діяльності</vt:lpstr>
      <vt:lpstr>Бюджетна організація має право самостійно обрати одну з чотирьох форм організації бухгалтерського обліку: </vt:lpstr>
      <vt:lpstr>Бюджетна організація має право самостійно обрати одну з чотирьох форм організації бухгалтерського обліку: </vt:lpstr>
      <vt:lpstr>Схема послідовності ревізії стану обліку і звітності </vt:lpstr>
      <vt:lpstr>Контроль і ревізія фінансового стану підприємства на базі фінансової звітності</vt:lpstr>
      <vt:lpstr>Контроль і ревізія фінансового стану підприємства на базі фінансової звітності</vt:lpstr>
      <vt:lpstr>Контроль і ревізія фінансового стану підприємства на базі фінансової звітності</vt:lpstr>
      <vt:lpstr>Контроль і ревізія фінансового стану підприємства на базі фінансової звітності</vt:lpstr>
      <vt:lpstr>Контроль і ревізія фінансового стану підприємства на базі фінансової звітності</vt:lpstr>
      <vt:lpstr>Контроль і ревізійна діяльність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   Організація контрольно-ревізійної діяльності</dc:title>
  <dc:creator>Татьяна</dc:creator>
  <cp:lastModifiedBy>Татьяна</cp:lastModifiedBy>
  <cp:revision>1</cp:revision>
  <dcterms:created xsi:type="dcterms:W3CDTF">2021-05-29T14:41:03Z</dcterms:created>
  <dcterms:modified xsi:type="dcterms:W3CDTF">2021-05-29T14:41:43Z</dcterms:modified>
</cp:coreProperties>
</file>