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81" r:id="rId9"/>
    <p:sldId id="262" r:id="rId10"/>
    <p:sldId id="276" r:id="rId11"/>
    <p:sldId id="265" r:id="rId12"/>
    <p:sldId id="271" r:id="rId13"/>
    <p:sldId id="266" r:id="rId14"/>
    <p:sldId id="273" r:id="rId15"/>
    <p:sldId id="267" r:id="rId16"/>
    <p:sldId id="268" r:id="rId17"/>
    <p:sldId id="263" r:id="rId18"/>
    <p:sldId id="264" r:id="rId19"/>
    <p:sldId id="269" r:id="rId20"/>
    <p:sldId id="270" r:id="rId21"/>
    <p:sldId id="275" r:id="rId22"/>
    <p:sldId id="282" r:id="rId23"/>
    <p:sldId id="272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04EA18-041D-4EC5-BF10-944636A9AC6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FDCC6B-97DB-40E7-A190-54CD0EB081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uran.ua/frir_journal/article/viewFile/123102/117918" TargetMode="External"/><Relationship Id="rId2" Type="http://schemas.openxmlformats.org/officeDocument/2006/relationships/hyperlink" Target="http://www.10gkb.by/informatsiya/stati/chto-takoe-ergoterap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okb.org.ua/nov_erhoterapiia_tvorchyi_pidkhid_do_fizychnoi_reabilitatsii_patsiientiv_u_zok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45496" cy="3456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/>
              </a:rPr>
              <a:t>Презента</a:t>
            </a:r>
            <a:r>
              <a:rPr lang="uk-UA" dirty="0" err="1" smtClean="0">
                <a:solidFill>
                  <a:schemeClr val="tx2"/>
                </a:solidFill>
                <a:effectLst/>
              </a:rPr>
              <a:t>ція</a:t>
            </a:r>
            <a:r>
              <a:rPr lang="uk-UA" dirty="0" smtClean="0">
                <a:solidFill>
                  <a:schemeClr val="tx2"/>
                </a:solidFill>
                <a:effectLst/>
              </a:rPr>
              <a:t/>
            </a:r>
            <a:br>
              <a:rPr lang="uk-UA" dirty="0" smtClean="0">
                <a:solidFill>
                  <a:schemeClr val="tx2"/>
                </a:solidFill>
                <a:effectLst/>
              </a:rPr>
            </a:br>
            <a:r>
              <a:rPr lang="uk-UA" dirty="0" smtClean="0">
                <a:solidFill>
                  <a:schemeClr val="tx2"/>
                </a:solidFill>
                <a:effectLst/>
              </a:rPr>
              <a:t>на тему:</a:t>
            </a:r>
            <a:br>
              <a:rPr lang="uk-UA" dirty="0" smtClean="0">
                <a:solidFill>
                  <a:schemeClr val="tx2"/>
                </a:solidFill>
                <a:effectLst/>
              </a:rPr>
            </a:br>
            <a:r>
              <a:rPr lang="uk-UA" dirty="0" smtClean="0">
                <a:solidFill>
                  <a:schemeClr val="tx2"/>
                </a:solidFill>
                <a:effectLst/>
              </a:rPr>
              <a:t>«</a:t>
            </a:r>
            <a:r>
              <a:rPr lang="uk-UA" dirty="0" err="1" smtClean="0">
                <a:solidFill>
                  <a:schemeClr val="tx2"/>
                </a:solidFill>
                <a:effectLst/>
              </a:rPr>
              <a:t>Ерготерапія</a:t>
            </a:r>
            <a:r>
              <a:rPr lang="uk-UA" dirty="0" smtClean="0">
                <a:solidFill>
                  <a:schemeClr val="tx2"/>
                </a:solidFill>
                <a:effectLst/>
              </a:rPr>
              <a:t>»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934609"/>
            <a:ext cx="4464168" cy="1944216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0458" y="620688"/>
            <a:ext cx="8748464" cy="5636096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uk-UA" dirty="0" smtClean="0"/>
              <a:t>А також:</a:t>
            </a:r>
          </a:p>
          <a:p>
            <a:endParaRPr lang="ru-RU" dirty="0" smtClean="0"/>
          </a:p>
          <a:p>
            <a:r>
              <a:rPr lang="ru-RU" dirty="0" err="1"/>
              <a:t>П</a:t>
            </a:r>
            <a:r>
              <a:rPr lang="ru-RU" dirty="0" err="1" smtClean="0"/>
              <a:t>ісля</a:t>
            </a:r>
            <a:r>
              <a:rPr lang="ru-RU" dirty="0" smtClean="0"/>
              <a:t> </a:t>
            </a:r>
            <a:r>
              <a:rPr lang="ru-RU" dirty="0" err="1" smtClean="0"/>
              <a:t>інсульту</a:t>
            </a:r>
            <a:r>
              <a:rPr lang="ru-RU" dirty="0" smtClean="0"/>
              <a:t>, </a:t>
            </a:r>
            <a:r>
              <a:rPr lang="ru-RU" dirty="0"/>
              <a:t>ЧМТ</a:t>
            </a:r>
          </a:p>
          <a:p>
            <a:r>
              <a:rPr lang="ru-RU" dirty="0" smtClean="0"/>
              <a:t>З хворобою </a:t>
            </a:r>
            <a:r>
              <a:rPr lang="ru-RU" dirty="0" err="1" smtClean="0"/>
              <a:t>Паркінсонаа</a:t>
            </a:r>
            <a:endParaRPr lang="ru-RU" dirty="0"/>
          </a:p>
          <a:p>
            <a:r>
              <a:rPr lang="ru-RU" dirty="0" smtClean="0"/>
              <a:t>З </a:t>
            </a:r>
            <a:r>
              <a:rPr lang="ru-RU" dirty="0" err="1" smtClean="0"/>
              <a:t>розсіяним</a:t>
            </a:r>
            <a:r>
              <a:rPr lang="ru-RU" dirty="0" smtClean="0"/>
              <a:t> склерозом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запальними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 ЦНС</a:t>
            </a:r>
          </a:p>
          <a:p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нейропатією</a:t>
            </a:r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атрофією</a:t>
            </a:r>
            <a:r>
              <a:rPr lang="ru-RU" dirty="0" smtClean="0"/>
              <a:t> м</a:t>
            </a:r>
            <a:r>
              <a:rPr lang="en-US" dirty="0" smtClean="0"/>
              <a:t>’</a:t>
            </a:r>
            <a:r>
              <a:rPr lang="uk-UA" dirty="0" smtClean="0"/>
              <a:t>язів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хронічним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деменцією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 smtClean="0"/>
              <a:t>ревматоїдним</a:t>
            </a:r>
            <a:r>
              <a:rPr lang="ru-RU" dirty="0" smtClean="0"/>
              <a:t> артритом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деформуючим</a:t>
            </a:r>
            <a:r>
              <a:rPr lang="ru-RU" dirty="0" smtClean="0"/>
              <a:t> </a:t>
            </a:r>
            <a:r>
              <a:rPr lang="ru-RU" dirty="0" err="1"/>
              <a:t>остеоартрозом</a:t>
            </a:r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/>
              <a:t>остеохондрозом</a:t>
            </a:r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стаціонарі</a:t>
            </a:r>
            <a:r>
              <a:rPr lang="ru-RU" dirty="0" smtClean="0"/>
              <a:t> </a:t>
            </a:r>
            <a:r>
              <a:rPr lang="ru-RU" dirty="0"/>
              <a:t>курс </a:t>
            </a:r>
            <a:r>
              <a:rPr lang="ru-RU" dirty="0" err="1" smtClean="0"/>
              <a:t>ерготерапии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/>
              <a:t>24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тривалістю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30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/>
              <a:t>до 1,5 – 2 </a:t>
            </a:r>
            <a:r>
              <a:rPr lang="ru-RU" dirty="0" smtClean="0"/>
              <a:t>годин.</a:t>
            </a:r>
          </a:p>
          <a:p>
            <a:pPr marL="118872" indent="0">
              <a:buNone/>
            </a:pPr>
            <a:endParaRPr lang="uk-UA" dirty="0" smtClean="0"/>
          </a:p>
          <a:p>
            <a:pPr marL="118872" indent="0">
              <a:buNone/>
            </a:pPr>
            <a:r>
              <a:rPr lang="uk-UA" dirty="0" smtClean="0"/>
              <a:t>Для </a:t>
            </a:r>
            <a:r>
              <a:rPr lang="uk-UA" dirty="0"/>
              <a:t>будь - якого методу характерний індивідуальний підхід. Спеціалісту з </a:t>
            </a:r>
            <a:r>
              <a:rPr lang="uk-UA" dirty="0" err="1"/>
              <a:t>ерготерапії</a:t>
            </a:r>
            <a:r>
              <a:rPr lang="uk-UA" dirty="0"/>
              <a:t> слід зазначити усі особливості життя людини, її стан здоров'я та  рівень інтелекту.</a:t>
            </a:r>
            <a:endParaRPr lang="ru-RU" dirty="0"/>
          </a:p>
          <a:p>
            <a:pPr marL="118872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98669"/>
            <a:ext cx="3888432" cy="2606464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28328"/>
          </a:xfrm>
        </p:spPr>
        <p:txBody>
          <a:bodyPr/>
          <a:lstStyle/>
          <a:p>
            <a:pPr algn="ctr"/>
            <a:r>
              <a:rPr lang="uk-UA" dirty="0" smtClean="0"/>
              <a:t>Засоби </a:t>
            </a:r>
            <a:r>
              <a:rPr lang="uk-UA" dirty="0" err="1"/>
              <a:t>е</a:t>
            </a:r>
            <a:r>
              <a:rPr lang="uk-UA" dirty="0" err="1" smtClean="0"/>
              <a:t>рготерапії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30" y="1916832"/>
            <a:ext cx="8208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 err="1" smtClean="0"/>
              <a:t>ерготерапії</a:t>
            </a:r>
            <a:r>
              <a:rPr lang="uk-UA" dirty="0" smtClean="0"/>
              <a:t> використовуються як спеціальні комплексі, тренажери та станки, так і підручні засоби. До першого належать реабілітаційні комплекси для відновлення та тренування рук, настільні тренажери для дрібної моторики та ін.</a:t>
            </a:r>
          </a:p>
          <a:p>
            <a:r>
              <a:rPr lang="uk-UA" dirty="0" smtClean="0"/>
              <a:t>Вони імітують повсякденні дії людини без ризику для її здоров</a:t>
            </a:r>
            <a:r>
              <a:rPr lang="en-US" dirty="0" smtClean="0"/>
              <a:t>’</a:t>
            </a:r>
            <a:r>
              <a:rPr lang="uk-UA" dirty="0" smtClean="0"/>
              <a:t>я.</a:t>
            </a:r>
          </a:p>
          <a:p>
            <a:endParaRPr lang="uk-UA" dirty="0"/>
          </a:p>
          <a:p>
            <a:r>
              <a:rPr lang="uk-UA" dirty="0" smtClean="0"/>
              <a:t>До підручних засобів відносяться предмети, такі як  вимикачі, застібки, шнурки, дрібні іграшки, настільні ігри, дрібні м</a:t>
            </a:r>
            <a:r>
              <a:rPr lang="en-US" dirty="0" smtClean="0"/>
              <a:t>’</a:t>
            </a:r>
            <a:r>
              <a:rPr lang="uk-UA" dirty="0" smtClean="0"/>
              <a:t>які м</a:t>
            </a:r>
            <a:r>
              <a:rPr lang="en-US" dirty="0" smtClean="0"/>
              <a:t>’</a:t>
            </a:r>
            <a:r>
              <a:rPr lang="uk-UA" dirty="0" err="1" smtClean="0"/>
              <a:t>ячі</a:t>
            </a:r>
            <a:r>
              <a:rPr lang="uk-UA" dirty="0" smtClean="0"/>
              <a:t>, гумки, телефон тощо.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8669"/>
            <a:ext cx="4344107" cy="26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798"/>
          </a:xfrm>
        </p:spPr>
        <p:txBody>
          <a:bodyPr/>
          <a:lstStyle/>
          <a:p>
            <a:pPr algn="ctr"/>
            <a:r>
              <a:rPr lang="uk-UA" dirty="0" smtClean="0"/>
              <a:t>Приклади тренажерів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3826768" cy="64989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Тренажер, що імітує повсякденні дрібні дії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6" y="2449513"/>
            <a:ext cx="2922396" cy="39512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175447" cy="857550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Спецільно</a:t>
            </a:r>
            <a:r>
              <a:rPr lang="uk-UA" dirty="0" smtClean="0"/>
              <a:t> </a:t>
            </a:r>
            <a:r>
              <a:rPr lang="uk-UA" dirty="0" err="1" smtClean="0"/>
              <a:t>облаштоване</a:t>
            </a:r>
            <a:r>
              <a:rPr lang="uk-UA" dirty="0" smtClean="0"/>
              <a:t> місце для подальшої реабілітації для людей з обмеженням руху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70" y="2449513"/>
            <a:ext cx="3106884" cy="3951287"/>
          </a:xfrm>
        </p:spPr>
      </p:pic>
    </p:spTree>
    <p:extLst>
      <p:ext uri="{BB962C8B-B14F-4D97-AF65-F5344CB8AC3E}">
        <p14:creationId xmlns:p14="http://schemas.microsoft.com/office/powerpoint/2010/main" val="11907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Всі вправи для </a:t>
            </a:r>
            <a:r>
              <a:rPr lang="uk-UA" sz="2400" dirty="0" err="1" smtClean="0"/>
              <a:t>ерготерапії</a:t>
            </a:r>
            <a:r>
              <a:rPr lang="uk-UA" sz="2400" dirty="0" smtClean="0"/>
              <a:t> підбираються суворо індивідуально і залежать від цілей реабілітації та стану органів. </a:t>
            </a:r>
            <a:r>
              <a:rPr lang="uk-UA" sz="2400" dirty="0" err="1" smtClean="0"/>
              <a:t>Ерготерапія</a:t>
            </a:r>
            <a:r>
              <a:rPr lang="uk-UA" sz="2400" dirty="0" smtClean="0"/>
              <a:t> потребує зосередженості та постійних тренувань. За цих умов</a:t>
            </a:r>
          </a:p>
          <a:p>
            <a:pPr algn="just"/>
            <a:r>
              <a:rPr lang="uk-UA" sz="2400" dirty="0" smtClean="0"/>
              <a:t>спостерігається позитивна</a:t>
            </a:r>
          </a:p>
          <a:p>
            <a:pPr algn="just"/>
            <a:r>
              <a:rPr lang="uk-UA" sz="2400" dirty="0" smtClean="0"/>
              <a:t> динаміка.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61" y="1700808"/>
            <a:ext cx="3771340" cy="460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6" y="2742543"/>
            <a:ext cx="4685530" cy="29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1003512"/>
          </a:xfrm>
        </p:spPr>
        <p:txBody>
          <a:bodyPr/>
          <a:lstStyle/>
          <a:p>
            <a:pPr algn="ctr"/>
            <a:r>
              <a:rPr lang="uk-UA" dirty="0" smtClean="0"/>
              <a:t>Методи </a:t>
            </a:r>
            <a:r>
              <a:rPr lang="uk-UA" dirty="0" err="1" smtClean="0"/>
              <a:t>ерготерапії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ерготерапії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мобілізація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(</a:t>
            </a:r>
            <a:r>
              <a:rPr lang="ru-RU" dirty="0" err="1"/>
              <a:t>консультації</a:t>
            </a:r>
            <a:r>
              <a:rPr lang="ru-RU" dirty="0"/>
              <a:t> та </a:t>
            </a:r>
            <a:r>
              <a:rPr lang="ru-RU" dirty="0" err="1"/>
              <a:t>навчання</a:t>
            </a:r>
            <a:r>
              <a:rPr lang="ru-RU" dirty="0"/>
              <a:t>),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 тонусу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рухам</a:t>
            </a:r>
            <a:r>
              <a:rPr lang="ru-RU" dirty="0"/>
              <a:t>,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,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,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в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Арт-</a:t>
            </a:r>
            <a:r>
              <a:rPr lang="ru-RU" dirty="0" err="1"/>
              <a:t>терапія</a:t>
            </a:r>
            <a:r>
              <a:rPr lang="ru-RU" dirty="0"/>
              <a:t> – </a:t>
            </a:r>
            <a:r>
              <a:rPr lang="ru-RU" dirty="0" err="1"/>
              <a:t>плетіння</a:t>
            </a:r>
            <a:r>
              <a:rPr lang="ru-RU" dirty="0"/>
              <a:t>,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творча</a:t>
            </a:r>
            <a:r>
              <a:rPr lang="ru-RU" dirty="0"/>
              <a:t> робота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видимих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і,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незабутніх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252728"/>
          </a:xfrm>
        </p:spPr>
        <p:txBody>
          <a:bodyPr/>
          <a:lstStyle/>
          <a:p>
            <a:pPr algn="ctr"/>
            <a:r>
              <a:rPr lang="uk-UA" dirty="0" err="1" smtClean="0"/>
              <a:t>Ерготерапія</a:t>
            </a:r>
            <a:r>
              <a:rPr lang="uk-UA" dirty="0" smtClean="0"/>
              <a:t> та реабілітація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/>
              <a:t>Для будь-</a:t>
            </a:r>
            <a:r>
              <a:rPr lang="ru-RU" dirty="0" err="1"/>
              <a:t>якого</a:t>
            </a:r>
            <a:r>
              <a:rPr lang="ru-RU" dirty="0"/>
              <a:t> методу </a:t>
            </a:r>
            <a:r>
              <a:rPr lang="ru-RU" dirty="0" err="1"/>
              <a:t>ерготерапії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і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діагнозу</a:t>
            </a:r>
            <a:r>
              <a:rPr lang="ru-RU" dirty="0"/>
              <a:t>. </a:t>
            </a:r>
            <a:r>
              <a:rPr lang="ru-RU" dirty="0" err="1"/>
              <a:t>Ерготерапевт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стан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і характер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Все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оточення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до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схильності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інтелекту</a:t>
            </a:r>
            <a:r>
              <a:rPr lang="ru-RU" dirty="0"/>
              <a:t>. </a:t>
            </a:r>
            <a:endParaRPr lang="ru-RU" dirty="0" smtClean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7885084" cy="4824537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ru-RU" dirty="0" err="1"/>
              <a:t>Ерготерапевт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та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, </a:t>
            </a:r>
            <a:r>
              <a:rPr lang="ru-RU" dirty="0" err="1"/>
              <a:t>лікар</a:t>
            </a:r>
            <a:r>
              <a:rPr lang="ru-RU" dirty="0"/>
              <a:t> просить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найпростіше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- </a:t>
            </a:r>
            <a:r>
              <a:rPr lang="ru-RU" dirty="0" err="1"/>
              <a:t>написати</a:t>
            </a:r>
            <a:r>
              <a:rPr lang="ru-RU" dirty="0"/>
              <a:t> цифру, </a:t>
            </a:r>
            <a:r>
              <a:rPr lang="ru-RU" dirty="0" err="1"/>
              <a:t>намалювати</a:t>
            </a:r>
            <a:r>
              <a:rPr lang="ru-RU" dirty="0"/>
              <a:t> коло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застебнути</a:t>
            </a:r>
            <a:r>
              <a:rPr lang="ru-RU" dirty="0"/>
              <a:t> </a:t>
            </a:r>
            <a:r>
              <a:rPr lang="ru-RU" dirty="0" err="1"/>
              <a:t>ґудзик</a:t>
            </a:r>
            <a:r>
              <a:rPr lang="ru-RU" dirty="0"/>
              <a:t>. </a:t>
            </a:r>
            <a:endParaRPr lang="ru-RU" dirty="0" smtClean="0"/>
          </a:p>
          <a:p>
            <a:pPr marL="118872" indent="0">
              <a:buNone/>
            </a:pPr>
            <a:r>
              <a:rPr lang="ru-RU" dirty="0" err="1" smtClean="0"/>
              <a:t>Спостерігаючи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тим</a:t>
            </a:r>
            <a:r>
              <a:rPr lang="ru-RU" dirty="0"/>
              <a:t>,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як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 smtClean="0"/>
              <a:t>виконує</a:t>
            </a:r>
            <a:endParaRPr lang="ru-RU" dirty="0" smtClean="0"/>
          </a:p>
          <a:p>
            <a:pPr marL="118872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</a:t>
            </a:r>
          </a:p>
          <a:p>
            <a:pPr marL="118872" indent="0">
              <a:buNone/>
            </a:pPr>
            <a:r>
              <a:rPr lang="ru-RU" dirty="0" err="1" smtClean="0"/>
              <a:t>ерготерапевт</a:t>
            </a:r>
            <a:r>
              <a:rPr lang="ru-RU" dirty="0" smtClean="0"/>
              <a:t> </a:t>
            </a:r>
          </a:p>
          <a:p>
            <a:pPr marL="118872" indent="0">
              <a:buNone/>
            </a:pPr>
            <a:r>
              <a:rPr lang="ru-RU" dirty="0" err="1" smtClean="0"/>
              <a:t>визначає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обсяг</a:t>
            </a:r>
            <a:endParaRPr lang="ru-RU" dirty="0" smtClean="0"/>
          </a:p>
          <a:p>
            <a:pPr marL="118872" indent="0">
              <a:buNone/>
            </a:pP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endParaRPr lang="ru-RU" dirty="0" smtClean="0"/>
          </a:p>
          <a:p>
            <a:pPr marL="118872" indent="0">
              <a:buNone/>
            </a:pPr>
            <a:r>
              <a:rPr lang="ru-RU" dirty="0" err="1" smtClean="0"/>
              <a:t>присутні</a:t>
            </a:r>
            <a:r>
              <a:rPr lang="ru-RU" dirty="0"/>
              <a:t>.</a:t>
            </a:r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427274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7416824" cy="6068144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дрібної</a:t>
            </a:r>
            <a:r>
              <a:rPr lang="ru-RU" dirty="0"/>
              <a:t> моторики </a:t>
            </a:r>
            <a:r>
              <a:rPr lang="ru-RU" dirty="0" err="1"/>
              <a:t>залучають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та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м'язові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В основному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собою </a:t>
            </a:r>
            <a:r>
              <a:rPr lang="ru-RU" dirty="0" err="1"/>
              <a:t>практичну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(</a:t>
            </a:r>
            <a:r>
              <a:rPr lang="ru-RU" dirty="0" err="1"/>
              <a:t>Перекласти</a:t>
            </a:r>
            <a:r>
              <a:rPr lang="ru-RU" dirty="0"/>
              <a:t> предмет, </a:t>
            </a:r>
            <a:r>
              <a:rPr lang="ru-RU" dirty="0" err="1"/>
              <a:t>переставити</a:t>
            </a:r>
            <a:r>
              <a:rPr lang="ru-RU" dirty="0"/>
              <a:t> </a:t>
            </a:r>
            <a:r>
              <a:rPr lang="ru-RU" dirty="0" err="1"/>
              <a:t>стілець</a:t>
            </a:r>
            <a:r>
              <a:rPr lang="ru-RU" dirty="0"/>
              <a:t>, </a:t>
            </a:r>
            <a:r>
              <a:rPr lang="ru-RU" dirty="0" err="1"/>
              <a:t>набрати</a:t>
            </a:r>
            <a:r>
              <a:rPr lang="ru-RU" dirty="0"/>
              <a:t> номер телефону,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/>
              <a:t>кришку</a:t>
            </a:r>
            <a:r>
              <a:rPr lang="ru-RU" dirty="0"/>
              <a:t>).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в шахи, </a:t>
            </a:r>
            <a:r>
              <a:rPr lang="ru-RU" dirty="0" err="1"/>
              <a:t>доміно</a:t>
            </a:r>
            <a:r>
              <a:rPr lang="ru-RU" dirty="0"/>
              <a:t>, шашки, </a:t>
            </a:r>
            <a:r>
              <a:rPr lang="ru-RU" dirty="0" err="1"/>
              <a:t>ліплення</a:t>
            </a:r>
            <a:r>
              <a:rPr lang="ru-RU" dirty="0"/>
              <a:t>, конструктор, </a:t>
            </a:r>
            <a:r>
              <a:rPr lang="ru-RU" dirty="0" err="1"/>
              <a:t>пазл</a:t>
            </a:r>
            <a:r>
              <a:rPr lang="ru-RU" dirty="0"/>
              <a:t>,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вирізання</a:t>
            </a:r>
            <a:r>
              <a:rPr lang="ru-RU" dirty="0"/>
              <a:t> </a:t>
            </a:r>
            <a:r>
              <a:rPr lang="ru-RU" dirty="0" err="1"/>
              <a:t>ножицями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підбираються</a:t>
            </a:r>
            <a:r>
              <a:rPr lang="ru-RU" dirty="0"/>
              <a:t> строго </a:t>
            </a:r>
            <a:r>
              <a:rPr lang="ru-RU" dirty="0" err="1"/>
              <a:t>індивідуально</a:t>
            </a:r>
            <a:r>
              <a:rPr lang="ru-RU" dirty="0"/>
              <a:t> і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та стану </a:t>
            </a:r>
            <a:r>
              <a:rPr lang="ru-RU" dirty="0" err="1" smtClean="0"/>
              <a:t>кінцівок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стежить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акцентує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успіхи</a:t>
            </a:r>
            <a:r>
              <a:rPr lang="ru-RU" dirty="0"/>
              <a:t> та </a:t>
            </a:r>
            <a:r>
              <a:rPr lang="ru-RU" dirty="0" err="1" smtClean="0"/>
              <a:t>прогресі.Джере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76864" cy="5824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6189710"/>
            <a:ext cx="4397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Вправи з м</a:t>
            </a:r>
            <a:r>
              <a:rPr lang="en-US" dirty="0" smtClean="0"/>
              <a:t>’</a:t>
            </a:r>
            <a:r>
              <a:rPr lang="uk-UA" dirty="0" smtClean="0"/>
              <a:t>якими м</a:t>
            </a:r>
            <a:r>
              <a:rPr lang="en-US" dirty="0" smtClean="0"/>
              <a:t>’</a:t>
            </a:r>
            <a:r>
              <a:rPr lang="uk-UA" dirty="0" err="1" smtClean="0"/>
              <a:t>ячами</a:t>
            </a:r>
            <a:r>
              <a:rPr lang="uk-UA" dirty="0" smtClean="0"/>
              <a:t> різних розмірів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931504"/>
          </a:xfrm>
        </p:spPr>
        <p:txBody>
          <a:bodyPr/>
          <a:lstStyle/>
          <a:p>
            <a:pPr algn="ctr"/>
            <a:r>
              <a:rPr lang="uk-UA" dirty="0" smtClean="0"/>
              <a:t>Принципи </a:t>
            </a:r>
            <a:r>
              <a:rPr lang="uk-UA" dirty="0" err="1" smtClean="0"/>
              <a:t>ерготерапії</a:t>
            </a:r>
            <a:endParaRPr lang="ru-RU" dirty="0"/>
          </a:p>
        </p:txBody>
      </p:sp>
      <p:pic>
        <p:nvPicPr>
          <p:cNvPr id="4" name="Объект 3" descr="rommer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4098593" cy="3724448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/>
        </p:nvSpPr>
        <p:spPr>
          <a:xfrm>
            <a:off x="179512" y="1628800"/>
            <a:ext cx="871296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діяльність для людини так само необхідна як їжа і </a:t>
            </a:r>
            <a:r>
              <a:rPr lang="uk-UA" sz="2000" dirty="0" smtClean="0">
                <a:solidFill>
                  <a:schemeClr val="tx1"/>
                </a:solidFill>
              </a:rPr>
              <a:t>вода;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у кожної людини має бути як розумова, так і фізична діяльність;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діяльність повинна мати для клієнта сенс та викликати в процесі її виконання позитивні емоції;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люди</a:t>
            </a:r>
            <a:r>
              <a:rPr lang="uk-UA" sz="2000" dirty="0">
                <a:solidFill>
                  <a:schemeClr val="tx1"/>
                </a:solidFill>
              </a:rPr>
              <a:t>, що хворі розумом, тілом та </a:t>
            </a:r>
            <a:endParaRPr lang="uk-UA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душею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можуть </a:t>
            </a:r>
            <a:r>
              <a:rPr lang="uk-UA" sz="2000" dirty="0">
                <a:solidFill>
                  <a:schemeClr val="tx1"/>
                </a:solidFill>
              </a:rPr>
              <a:t>бути зцілені за допомогою </a:t>
            </a:r>
            <a:endParaRPr lang="uk-UA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діяльності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55" y="4705874"/>
            <a:ext cx="4201641" cy="16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Зміст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Вступ</a:t>
            </a:r>
          </a:p>
          <a:p>
            <a:pPr marL="514350" indent="-514350">
              <a:buAutoNum type="arabicPeriod"/>
            </a:pPr>
            <a:r>
              <a:rPr lang="uk-UA" dirty="0" smtClean="0"/>
              <a:t>Поняття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Мета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Використання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Засоби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Методи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err="1"/>
              <a:t>Ерготерапія</a:t>
            </a:r>
            <a:r>
              <a:rPr lang="uk-UA" dirty="0"/>
              <a:t> та </a:t>
            </a:r>
            <a:r>
              <a:rPr lang="uk-UA" dirty="0" smtClean="0"/>
              <a:t>реабілітація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Принципи </a:t>
            </a:r>
            <a:r>
              <a:rPr lang="uk-UA" dirty="0" err="1" smtClean="0"/>
              <a:t>ерготерапії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/>
              <a:t>Напрямки </a:t>
            </a:r>
            <a:r>
              <a:rPr lang="uk-UA" dirty="0" err="1"/>
              <a:t>ерготерапевтичних</a:t>
            </a:r>
            <a:r>
              <a:rPr lang="uk-UA" dirty="0"/>
              <a:t> заходів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err="1" smtClean="0"/>
              <a:t>Ерготерапія</a:t>
            </a:r>
            <a:r>
              <a:rPr lang="uk-UA" dirty="0" smtClean="0"/>
              <a:t> в Україні</a:t>
            </a:r>
          </a:p>
          <a:p>
            <a:pPr marL="514350" indent="-514350">
              <a:buAutoNum type="arabicPeriod"/>
            </a:pPr>
            <a:r>
              <a:rPr lang="uk-UA" dirty="0" smtClean="0"/>
              <a:t>Висновки</a:t>
            </a:r>
          </a:p>
          <a:p>
            <a:pPr marL="514350" indent="-514350">
              <a:buAutoNum type="arabicPeriod"/>
            </a:pPr>
            <a:r>
              <a:rPr lang="uk-UA" dirty="0" smtClean="0"/>
              <a:t>Використана література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5117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0"/>
            <a:ext cx="8229600" cy="1252537"/>
          </a:xfrm>
        </p:spPr>
        <p:txBody>
          <a:bodyPr/>
          <a:lstStyle/>
          <a:p>
            <a:pPr algn="ctr"/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713"/>
            <a:ext cx="9036496" cy="556408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взаємостосунки </a:t>
            </a:r>
            <a:r>
              <a:rPr lang="uk-UA" dirty="0" err="1"/>
              <a:t>ерготерапевта</a:t>
            </a:r>
            <a:r>
              <a:rPr lang="uk-UA" dirty="0"/>
              <a:t>  та пацієнта мають бути засновані на взаємодовірі;</a:t>
            </a:r>
            <a:endParaRPr lang="ru-RU" dirty="0"/>
          </a:p>
          <a:p>
            <a:r>
              <a:rPr lang="uk-UA" dirty="0"/>
              <a:t> пацієнт разом з </a:t>
            </a:r>
            <a:r>
              <a:rPr lang="uk-UA" dirty="0" err="1"/>
              <a:t>ерготерапевтом</a:t>
            </a:r>
            <a:r>
              <a:rPr lang="uk-UA" dirty="0"/>
              <a:t> визначає короткочасні та довготривалі цілі втручання, досягнення яких є загальним завданням;</a:t>
            </a:r>
            <a:endParaRPr lang="ru-RU" dirty="0"/>
          </a:p>
          <a:p>
            <a:r>
              <a:rPr lang="uk-UA" dirty="0"/>
              <a:t> </a:t>
            </a:r>
            <a:r>
              <a:rPr lang="uk-UA" dirty="0" err="1"/>
              <a:t>ерготерапевт</a:t>
            </a:r>
            <a:r>
              <a:rPr lang="uk-UA" dirty="0"/>
              <a:t> повинен співпрацювати із близькими пацієнта, завдяки чому позитивні результати будуть досягнуті швидше;</a:t>
            </a:r>
            <a:endParaRPr lang="ru-RU" dirty="0"/>
          </a:p>
          <a:p>
            <a:r>
              <a:rPr lang="uk-UA" dirty="0"/>
              <a:t>пацієнта слід розглядати в контексті оточуючого середовища у всьому його розмаїтті від фізичних до економічних та кліматичних факторів, з розрахунком їх взаємного впливу та за умови їх постійної взаємодії.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1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15200" cy="10035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Напрямки </a:t>
            </a:r>
            <a:r>
              <a:rPr lang="uk-UA" dirty="0" err="1" smtClean="0"/>
              <a:t>ерготерапевтичних</a:t>
            </a:r>
            <a:r>
              <a:rPr lang="uk-UA" dirty="0" smtClean="0"/>
              <a:t> заходів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507288" cy="5038185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uk-UA" dirty="0" err="1" smtClean="0"/>
              <a:t>Ерготерапевтичні</a:t>
            </a:r>
            <a:r>
              <a:rPr lang="uk-UA" dirty="0" smtClean="0"/>
              <a:t> заходи здійснюються по 5 основними напрямками: </a:t>
            </a:r>
          </a:p>
          <a:p>
            <a:pPr marL="633222" indent="-514350">
              <a:buFont typeface="+mj-lt"/>
              <a:buAutoNum type="arabicPeriod"/>
            </a:pPr>
            <a:r>
              <a:rPr lang="uk-UA" dirty="0" err="1" smtClean="0"/>
              <a:t>Сенсомоторно-функціональні</a:t>
            </a:r>
            <a:r>
              <a:rPr lang="uk-UA" dirty="0" smtClean="0"/>
              <a:t> тренування (</a:t>
            </a:r>
            <a:r>
              <a:rPr lang="uk-UA" dirty="0" err="1" smtClean="0"/>
              <a:t>тренування</a:t>
            </a:r>
            <a:r>
              <a:rPr lang="uk-UA" dirty="0" smtClean="0"/>
              <a:t> рівноваги, </a:t>
            </a:r>
            <a:r>
              <a:rPr lang="uk-UA" dirty="0" err="1" smtClean="0"/>
              <a:t>графомоторики</a:t>
            </a:r>
            <a:r>
              <a:rPr lang="uk-UA" dirty="0" smtClean="0"/>
              <a:t> тощо)</a:t>
            </a:r>
          </a:p>
          <a:p>
            <a:pPr marL="633222" indent="-514350">
              <a:buFont typeface="+mj-lt"/>
              <a:buAutoNum type="arabicPeriod"/>
            </a:pPr>
            <a:r>
              <a:rPr lang="uk-UA" dirty="0" err="1" smtClean="0"/>
              <a:t>Працетерапія</a:t>
            </a:r>
            <a:r>
              <a:rPr lang="uk-UA" dirty="0" smtClean="0"/>
              <a:t> (терапія працею та творчістю)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ADL –</a:t>
            </a:r>
            <a:r>
              <a:rPr lang="uk-UA" dirty="0" smtClean="0"/>
              <a:t> </a:t>
            </a:r>
            <a:r>
              <a:rPr lang="uk-UA" dirty="0" err="1" smtClean="0"/>
              <a:t>тренін</a:t>
            </a:r>
            <a:r>
              <a:rPr lang="ru-RU" dirty="0" smtClean="0"/>
              <a:t>г (</a:t>
            </a:r>
            <a:r>
              <a:rPr lang="en-US" dirty="0" smtClean="0"/>
              <a:t>ADL – Activity in Daily Living)</a:t>
            </a:r>
            <a:r>
              <a:rPr lang="uk-UA" dirty="0" smtClean="0"/>
              <a:t>, в яких входять:</a:t>
            </a:r>
          </a:p>
          <a:p>
            <a:r>
              <a:rPr lang="uk-UA" dirty="0" smtClean="0"/>
              <a:t>Особиста сфера (одягання-роздягання, прийоми їжі/води, </a:t>
            </a:r>
            <a:r>
              <a:rPr lang="uk-UA" dirty="0" err="1" smtClean="0"/>
              <a:t>гігіена</a:t>
            </a:r>
            <a:r>
              <a:rPr lang="uk-UA" dirty="0" smtClean="0"/>
              <a:t> тіла)</a:t>
            </a:r>
          </a:p>
          <a:p>
            <a:r>
              <a:rPr lang="uk-UA" dirty="0" smtClean="0"/>
              <a:t>Сферу побутової обстановки (ведення </a:t>
            </a:r>
            <a:r>
              <a:rPr lang="uk-UA" dirty="0" err="1" smtClean="0"/>
              <a:t>домашньго</a:t>
            </a:r>
            <a:r>
              <a:rPr lang="uk-UA" dirty="0" smtClean="0"/>
              <a:t> господарства, тренування поведінки у місті)</a:t>
            </a:r>
          </a:p>
          <a:p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err="1" smtClean="0"/>
              <a:t>ясування</a:t>
            </a:r>
            <a:r>
              <a:rPr lang="uk-UA" dirty="0" smtClean="0"/>
              <a:t> побутової обстановки (консультація у відношенні житлових умов, забезпечення допоміжними засобами)</a:t>
            </a:r>
          </a:p>
          <a:p>
            <a:r>
              <a:rPr lang="uk-UA" dirty="0" smtClean="0"/>
              <a:t>Консультація і навчання сім</a:t>
            </a:r>
            <a:r>
              <a:rPr lang="en-US" dirty="0" smtClean="0"/>
              <a:t>’</a:t>
            </a:r>
            <a:r>
              <a:rPr lang="uk-UA" dirty="0" smtClean="0"/>
              <a:t>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15200" cy="10035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Напрямки </a:t>
            </a:r>
            <a:r>
              <a:rPr lang="uk-UA" dirty="0" err="1" smtClean="0"/>
              <a:t>ерготерапевтичних</a:t>
            </a:r>
            <a:r>
              <a:rPr lang="uk-UA" dirty="0" smtClean="0"/>
              <a:t> заходів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507288" cy="5038185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4"/>
            </a:pPr>
            <a:r>
              <a:rPr lang="uk-UA" dirty="0" smtClean="0"/>
              <a:t>Когнітивний тренінг (тренування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яті, мислення)</a:t>
            </a:r>
          </a:p>
          <a:p>
            <a:pPr marL="633222" indent="-514350">
              <a:buFont typeface="+mj-lt"/>
              <a:buAutoNum type="arabicPeriod" startAt="4"/>
            </a:pPr>
            <a:r>
              <a:rPr lang="uk-UA" dirty="0" smtClean="0"/>
              <a:t>Підбір і адаптація допоміжних засобів (технічних засобів реабілітації), навчання пацієнтів їх </a:t>
            </a:r>
          </a:p>
          <a:p>
            <a:pPr marL="118872" indent="0">
              <a:buNone/>
            </a:pPr>
            <a:r>
              <a:rPr lang="uk-UA" dirty="0" smtClean="0"/>
              <a:t>       використання</a:t>
            </a:r>
            <a:endParaRPr lang="ru-RU" dirty="0"/>
          </a:p>
        </p:txBody>
      </p:sp>
      <p:pic>
        <p:nvPicPr>
          <p:cNvPr id="5" name="Рисунок 4" descr="1387444936_e6b79d8b00924ec795f48a0a9c9f1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05064"/>
            <a:ext cx="4320480" cy="24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75520"/>
          </a:xfrm>
        </p:spPr>
        <p:txBody>
          <a:bodyPr/>
          <a:lstStyle/>
          <a:p>
            <a:pPr algn="ctr"/>
            <a:r>
              <a:rPr lang="uk-UA" dirty="0" err="1" smtClean="0"/>
              <a:t>Ерготерапія</a:t>
            </a:r>
            <a:r>
              <a:rPr lang="uk-UA" dirty="0" smtClean="0"/>
              <a:t>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/>
              <a:t>Для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ерготерапія</a:t>
            </a:r>
            <a:r>
              <a:rPr lang="ru-RU" dirty="0"/>
              <a:t> –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метод </a:t>
            </a:r>
            <a:r>
              <a:rPr lang="ru-RU" dirty="0" err="1"/>
              <a:t>реабілітації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та </a:t>
            </a:r>
            <a:r>
              <a:rPr lang="ru-RU" dirty="0" err="1"/>
              <a:t>Америці</a:t>
            </a:r>
            <a:r>
              <a:rPr lang="ru-RU" dirty="0"/>
              <a:t> вона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60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спеціальність</a:t>
            </a:r>
            <a:r>
              <a:rPr lang="ru-RU" dirty="0"/>
              <a:t> почала </a:t>
            </a:r>
            <a:r>
              <a:rPr lang="ru-RU" dirty="0" err="1"/>
              <a:t>формуватися</a:t>
            </a:r>
            <a:r>
              <a:rPr lang="ru-RU" dirty="0"/>
              <a:t> в </a:t>
            </a:r>
            <a:r>
              <a:rPr lang="ru-RU" dirty="0" err="1"/>
              <a:t>післявоєнні</a:t>
            </a:r>
            <a:r>
              <a:rPr lang="ru-RU" dirty="0"/>
              <a:t> роки, коли з фронту </a:t>
            </a:r>
            <a:r>
              <a:rPr lang="ru-RU" dirty="0" err="1"/>
              <a:t>додому</a:t>
            </a:r>
            <a:r>
              <a:rPr lang="ru-RU" dirty="0"/>
              <a:t> </a:t>
            </a:r>
            <a:r>
              <a:rPr lang="ru-RU" dirty="0" err="1"/>
              <a:t>повернулися</a:t>
            </a:r>
            <a:r>
              <a:rPr lang="ru-RU" dirty="0"/>
              <a:t> люди,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перетворила</a:t>
            </a:r>
            <a:r>
              <a:rPr lang="ru-RU" dirty="0"/>
              <a:t> в </a:t>
            </a:r>
            <a:r>
              <a:rPr lang="ru-RU" dirty="0" err="1"/>
              <a:t>інвалідів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потребували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заново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найелементарніші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в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–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вмиватися</a:t>
            </a:r>
            <a:r>
              <a:rPr lang="ru-RU" dirty="0"/>
              <a:t> і </a:t>
            </a:r>
            <a:r>
              <a:rPr lang="ru-RU" dirty="0" err="1"/>
              <a:t>одягатися</a:t>
            </a:r>
            <a:r>
              <a:rPr lang="ru-RU" dirty="0"/>
              <a:t>,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виделку</a:t>
            </a:r>
            <a:r>
              <a:rPr lang="ru-RU" dirty="0"/>
              <a:t>, </a:t>
            </a:r>
            <a:r>
              <a:rPr lang="ru-RU" dirty="0" err="1"/>
              <a:t>підтримувати</a:t>
            </a:r>
            <a:r>
              <a:rPr lang="ru-RU" dirty="0"/>
              <a:t> чистоту в </a:t>
            </a:r>
            <a:r>
              <a:rPr lang="ru-RU" dirty="0" err="1"/>
              <a:t>будинку</a:t>
            </a:r>
            <a:r>
              <a:rPr lang="ru-RU" dirty="0"/>
              <a:t>. Але,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ці</a:t>
            </a:r>
            <a:r>
              <a:rPr lang="ru-RU" dirty="0"/>
              <a:t> люди </a:t>
            </a:r>
            <a:r>
              <a:rPr lang="ru-RU" dirty="0" err="1"/>
              <a:t>потребували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здорова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раптово</a:t>
            </a:r>
            <a:r>
              <a:rPr lang="ru-RU" dirty="0"/>
              <a:t> </a:t>
            </a:r>
            <a:r>
              <a:rPr lang="ru-RU" dirty="0" err="1"/>
              <a:t>постраждала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часто </a:t>
            </a:r>
            <a:r>
              <a:rPr lang="ru-RU" dirty="0" err="1"/>
              <a:t>падає</a:t>
            </a:r>
            <a:r>
              <a:rPr lang="ru-RU" dirty="0"/>
              <a:t> духом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відтепер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закінчено</a:t>
            </a:r>
            <a:r>
              <a:rPr lang="ru-RU" dirty="0"/>
              <a:t>. Вона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пасивною</a:t>
            </a:r>
            <a:r>
              <a:rPr lang="ru-RU" dirty="0"/>
              <a:t> і залежною, а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відсуває</a:t>
            </a:r>
            <a:r>
              <a:rPr lang="ru-RU" dirty="0"/>
              <a:t> </a:t>
            </a:r>
            <a:r>
              <a:rPr lang="ru-RU" dirty="0" err="1"/>
              <a:t>одужання</a:t>
            </a:r>
            <a:r>
              <a:rPr lang="ru-RU" dirty="0"/>
              <a:t> на </a:t>
            </a:r>
            <a:r>
              <a:rPr lang="ru-RU" dirty="0" err="1"/>
              <a:t>невизначений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а й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і так </a:t>
            </a:r>
            <a:r>
              <a:rPr lang="ru-RU" dirty="0" err="1"/>
              <a:t>живеться</a:t>
            </a:r>
            <a:r>
              <a:rPr lang="ru-RU" dirty="0"/>
              <a:t> нелегко. </a:t>
            </a:r>
            <a:r>
              <a:rPr lang="ru-RU" dirty="0" err="1"/>
              <a:t>Саме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ерготерапії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60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8028384" cy="381642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Запоріжжі</a:t>
            </a:r>
            <a:r>
              <a:rPr lang="ru-RU" dirty="0" smtClean="0"/>
              <a:t> </a:t>
            </a:r>
            <a:r>
              <a:rPr lang="ru-RU" dirty="0" err="1"/>
              <a:t>щ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smtClean="0"/>
              <a:t>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ерготерапевта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у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років</a:t>
            </a:r>
            <a:r>
              <a:rPr lang="ru-RU" dirty="0"/>
              <a:t>. Перший </a:t>
            </a:r>
            <a:r>
              <a:rPr lang="ru-RU" dirty="0" err="1"/>
              <a:t>сертифікований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в </a:t>
            </a:r>
            <a:r>
              <a:rPr lang="ru-RU" dirty="0" err="1"/>
              <a:t>Запорізькій</a:t>
            </a:r>
            <a:r>
              <a:rPr lang="ru-RU" dirty="0"/>
              <a:t> </a:t>
            </a:r>
            <a:r>
              <a:rPr lang="ru-RU" dirty="0" err="1"/>
              <a:t>обласній</a:t>
            </a:r>
            <a:r>
              <a:rPr lang="ru-RU" dirty="0"/>
              <a:t> </a:t>
            </a:r>
            <a:r>
              <a:rPr lang="ru-RU" dirty="0" err="1"/>
              <a:t>клінічній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. Анна </a:t>
            </a:r>
            <a:r>
              <a:rPr lang="ru-RU" dirty="0" err="1"/>
              <a:t>Тоцька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 «</a:t>
            </a:r>
            <a:r>
              <a:rPr lang="ru-RU" dirty="0" err="1"/>
              <a:t>важкими</a:t>
            </a:r>
            <a:r>
              <a:rPr lang="ru-RU" dirty="0"/>
              <a:t>» </a:t>
            </a:r>
            <a:r>
              <a:rPr lang="ru-RU" dirty="0" err="1"/>
              <a:t>пацієнтами</a:t>
            </a:r>
            <a:r>
              <a:rPr lang="ru-RU" dirty="0"/>
              <a:t> -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інсультів</a:t>
            </a:r>
            <a:r>
              <a:rPr lang="ru-RU" dirty="0"/>
              <a:t>, черепно-</a:t>
            </a:r>
            <a:r>
              <a:rPr lang="ru-RU" dirty="0" err="1"/>
              <a:t>мозкових</a:t>
            </a:r>
            <a:r>
              <a:rPr lang="ru-RU" dirty="0"/>
              <a:t> і травм спинного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89189"/>
            <a:ext cx="4320480" cy="2773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89189"/>
            <a:ext cx="4079041" cy="27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108712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uk-UA" dirty="0" err="1"/>
              <a:t>Ерготерапія–</a:t>
            </a:r>
            <a:r>
              <a:rPr lang="uk-UA" dirty="0"/>
              <a:t> це міждисциплінарний реабілітаційний фах, спрямований на покращення якості життя людей із набутими або вродженими інвалідностями. Метою </a:t>
            </a:r>
            <a:r>
              <a:rPr lang="uk-UA" dirty="0" err="1"/>
              <a:t>ерготепарії</a:t>
            </a:r>
            <a:r>
              <a:rPr lang="uk-UA" dirty="0"/>
              <a:t> є дати людям можливість брати участь та бути максимально незалежними в усіх сферах життя. </a:t>
            </a:r>
            <a:r>
              <a:rPr lang="uk-UA" dirty="0" err="1"/>
              <a:t>Ерготерапевти</a:t>
            </a:r>
            <a:r>
              <a:rPr lang="uk-UA" dirty="0"/>
              <a:t> використовують цілеспрямовану діяльність для зміцнення здоров’я та покращення функцій організму, адаптують середовище життєдіяльності та спосіб виконання заходів повсякденного життя. </a:t>
            </a:r>
            <a:r>
              <a:rPr lang="uk-UA" dirty="0" err="1"/>
              <a:t>Ерготерапевти</a:t>
            </a:r>
            <a:r>
              <a:rPr lang="uk-UA" dirty="0"/>
              <a:t> здійснюють терапевтичний вплив на опорно-руховий апарат, нервову систему, когнітивні, комунікативні, психічні та емоційні функції пацієнтів різного віку та різних патологій.</a:t>
            </a:r>
            <a:endParaRPr lang="ru-RU" dirty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7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71184" cy="1003512"/>
          </a:xfrm>
        </p:spPr>
        <p:txBody>
          <a:bodyPr/>
          <a:lstStyle/>
          <a:p>
            <a:pPr algn="ctr"/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63272" cy="529883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С.Б. Мальцев Руководство по внедрению </a:t>
            </a:r>
            <a:r>
              <a:rPr lang="ru-RU" dirty="0" err="1"/>
              <a:t>эрготерапии</a:t>
            </a:r>
            <a:r>
              <a:rPr lang="ru-RU" dirty="0"/>
              <a:t> как нового вида деятельности в учреждениях, оказывающих социальные услугу 2011г.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Е.В. </a:t>
            </a:r>
            <a:r>
              <a:rPr lang="ru-RU" dirty="0" err="1"/>
              <a:t>Клочкова</a:t>
            </a:r>
            <a:r>
              <a:rPr lang="ru-RU" dirty="0"/>
              <a:t>, С.Б. Мальцев. Физическая терапия и </a:t>
            </a:r>
            <a:r>
              <a:rPr lang="ru-RU" dirty="0" err="1"/>
              <a:t>эрготерапия</a:t>
            </a:r>
            <a:r>
              <a:rPr lang="ru-RU" dirty="0"/>
              <a:t> как новые специальности для Республики Таджикистан. Методическое пособие. Душанбе, 2010 - 46 с. </a:t>
            </a:r>
          </a:p>
          <a:p>
            <a:r>
              <a:rPr lang="uk-UA" dirty="0"/>
              <a:t> </a:t>
            </a:r>
            <a:r>
              <a:rPr lang="ru-RU" dirty="0"/>
              <a:t>Епифанов В.А. </a:t>
            </a:r>
            <a:r>
              <a:rPr lang="ru-RU" dirty="0" err="1"/>
              <a:t>Эрготерапия</a:t>
            </a:r>
            <a:r>
              <a:rPr lang="ru-RU" dirty="0"/>
              <a:t> в комплексном лечении больных с повреждением нервной системы //Медицинская газета 2009</a:t>
            </a:r>
          </a:p>
          <a:p>
            <a:r>
              <a:rPr lang="ru-RU" dirty="0"/>
              <a:t> </a:t>
            </a:r>
            <a:r>
              <a:rPr lang="ru-RU" dirty="0" err="1"/>
              <a:t>Козявкін</a:t>
            </a:r>
            <a:r>
              <a:rPr lang="ru-RU" dirty="0"/>
              <a:t> В. І.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нейрофізичної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/ В. І. </a:t>
            </a:r>
            <a:r>
              <a:rPr lang="ru-RU" dirty="0" err="1"/>
              <a:t>Козявкін</a:t>
            </a:r>
            <a:r>
              <a:rPr lang="ru-RU" dirty="0"/>
              <a:t>, О. О. </a:t>
            </a:r>
            <a:r>
              <a:rPr lang="ru-RU" dirty="0" err="1"/>
              <a:t>Качмар</a:t>
            </a:r>
            <a:r>
              <a:rPr lang="ru-RU" dirty="0"/>
              <a:t> //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</a:t>
            </a:r>
            <a:r>
              <a:rPr lang="ru-RU" dirty="0" err="1"/>
              <a:t>часопис</a:t>
            </a:r>
            <a:r>
              <a:rPr lang="ru-RU" dirty="0"/>
              <a:t>. - 2003. - №3. - С. 61-66.</a:t>
            </a:r>
            <a:r>
              <a:rPr lang="uk-UA" dirty="0"/>
              <a:t>1.</a:t>
            </a:r>
          </a:p>
          <a:p>
            <a:r>
              <a:rPr lang="ru-RU" dirty="0"/>
              <a:t>Таран І.В. </a:t>
            </a:r>
            <a:r>
              <a:rPr lang="ru-RU" dirty="0" err="1"/>
              <a:t>Ерготерапія</a:t>
            </a:r>
            <a:r>
              <a:rPr lang="ru-RU" dirty="0"/>
              <a:t>, як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травмами й </a:t>
            </a:r>
            <a:r>
              <a:rPr lang="ru-RU" dirty="0" err="1"/>
              <a:t>захворюваннями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/ </a:t>
            </a:r>
            <a:r>
              <a:rPr lang="ru-RU" dirty="0" err="1"/>
              <a:t>І.В.Таран</a:t>
            </a:r>
            <a:r>
              <a:rPr lang="ru-RU" dirty="0"/>
              <a:t>, </a:t>
            </a:r>
            <a:r>
              <a:rPr lang="ru-RU" dirty="0" err="1"/>
              <a:t>Ю.Валюшко</a:t>
            </a:r>
            <a:r>
              <a:rPr lang="ru-RU" dirty="0"/>
              <a:t> // </a:t>
            </a:r>
            <a:r>
              <a:rPr lang="ru-RU" dirty="0" err="1"/>
              <a:t>Теоретичні</a:t>
            </a:r>
            <a:r>
              <a:rPr lang="ru-RU" dirty="0"/>
              <a:t> та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: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en-US" dirty="0"/>
              <a:t>V</a:t>
            </a:r>
            <a:r>
              <a:rPr lang="ru-RU" dirty="0"/>
              <a:t>І </a:t>
            </a:r>
            <a:r>
              <a:rPr lang="ru-RU" dirty="0" err="1"/>
              <a:t>Всеукр</a:t>
            </a:r>
            <a:r>
              <a:rPr lang="ru-RU" dirty="0"/>
              <a:t>. наук.- метод. </a:t>
            </a:r>
            <a:r>
              <a:rPr lang="ru-RU" dirty="0" err="1"/>
              <a:t>конф</a:t>
            </a:r>
            <a:r>
              <a:rPr lang="ru-RU" dirty="0"/>
              <a:t>. – Херсон, 2016. – С. 292 – 298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www.10gkb.by/informatsiya/stati/chto-takoe-ergoterapiya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journals.uran.ua/frir_journal/article/viewFile/123102/117918</a:t>
            </a:r>
            <a:endParaRPr lang="uk-UA" dirty="0" smtClean="0"/>
          </a:p>
          <a:p>
            <a:r>
              <a:rPr lang="en-US" dirty="0">
                <a:hlinkClick r:id="rId4"/>
              </a:rPr>
              <a:t>http://zokb.org.ua/nov_erhoterapiia_tvorchyi_pidkhid_do_fizychnoi_reabilitatsii_patsiientiv_u_zokl.html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035496"/>
            <a:ext cx="3026296" cy="239602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4000" dirty="0" smtClean="0"/>
              <a:t>Вступ</a:t>
            </a:r>
            <a:endParaRPr lang="ru-RU" sz="40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r="11210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2843808" cy="374441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/>
              <a:t>Будь-яка хвороба не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послаблює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, але й </a:t>
            </a:r>
            <a:r>
              <a:rPr lang="ru-RU" sz="1800" dirty="0" err="1"/>
              <a:t>гнітюче</a:t>
            </a:r>
            <a:r>
              <a:rPr lang="ru-RU" sz="1800" dirty="0"/>
              <a:t> </a:t>
            </a:r>
            <a:r>
              <a:rPr lang="ru-RU" sz="1800" dirty="0" err="1"/>
              <a:t>діє</a:t>
            </a:r>
            <a:r>
              <a:rPr lang="ru-RU" sz="1800" dirty="0"/>
              <a:t> на </a:t>
            </a:r>
            <a:r>
              <a:rPr lang="ru-RU" sz="1800" dirty="0" err="1"/>
              <a:t>психіку</a:t>
            </a:r>
            <a:r>
              <a:rPr lang="ru-RU" sz="1800" dirty="0"/>
              <a:t>. А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говорити</a:t>
            </a:r>
            <a:r>
              <a:rPr lang="ru-RU" sz="1800" dirty="0"/>
              <a:t> про </a:t>
            </a:r>
            <a:r>
              <a:rPr lang="ru-RU" sz="1800" dirty="0" err="1"/>
              <a:t>пацієнтів</a:t>
            </a:r>
            <a:r>
              <a:rPr lang="ru-RU" sz="1800" dirty="0"/>
              <a:t>, особливо маленьких </a:t>
            </a:r>
            <a:r>
              <a:rPr lang="ru-RU" sz="1800" dirty="0" err="1"/>
              <a:t>дітей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частково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знерухомлені</a:t>
            </a:r>
            <a:r>
              <a:rPr lang="ru-RU" sz="1800" dirty="0"/>
              <a:t>. </a:t>
            </a:r>
            <a:r>
              <a:rPr lang="ru-RU" sz="1800" dirty="0" err="1"/>
              <a:t>Наявні</a:t>
            </a:r>
            <a:r>
              <a:rPr lang="ru-RU" sz="1800" dirty="0"/>
              <a:t> </a:t>
            </a:r>
            <a:r>
              <a:rPr lang="ru-RU" sz="1800" dirty="0" err="1"/>
              <a:t>фізичні</a:t>
            </a:r>
            <a:r>
              <a:rPr lang="ru-RU" sz="1800" dirty="0"/>
              <a:t> </a:t>
            </a:r>
            <a:r>
              <a:rPr lang="ru-RU" sz="1800" dirty="0" err="1"/>
              <a:t>обмеження</a:t>
            </a:r>
            <a:r>
              <a:rPr lang="ru-RU" sz="1800" dirty="0"/>
              <a:t> тиснуть на </a:t>
            </a:r>
            <a:r>
              <a:rPr lang="ru-RU" sz="1800" dirty="0" err="1"/>
              <a:t>психіку</a:t>
            </a:r>
            <a:r>
              <a:rPr lang="ru-RU" sz="1800" dirty="0"/>
              <a:t>, </a:t>
            </a:r>
            <a:r>
              <a:rPr lang="ru-RU" sz="1800" dirty="0" err="1"/>
              <a:t>людина</a:t>
            </a:r>
            <a:r>
              <a:rPr lang="ru-RU" sz="1800" dirty="0"/>
              <a:t> </a:t>
            </a:r>
            <a:r>
              <a:rPr lang="ru-RU" sz="1800" dirty="0" err="1"/>
              <a:t>замикається</a:t>
            </a:r>
            <a:r>
              <a:rPr lang="ru-RU" sz="1800" dirty="0"/>
              <a:t> в </a:t>
            </a:r>
            <a:r>
              <a:rPr lang="ru-RU" sz="1800" dirty="0" err="1"/>
              <a:t>собі</a:t>
            </a:r>
            <a:r>
              <a:rPr lang="ru-RU" sz="1800" dirty="0"/>
              <a:t> і </a:t>
            </a:r>
            <a:r>
              <a:rPr lang="ru-RU" sz="1800" dirty="0" err="1"/>
              <a:t>намагається</a:t>
            </a:r>
            <a:r>
              <a:rPr lang="ru-RU" sz="1800" dirty="0"/>
              <a:t> </a:t>
            </a:r>
            <a:r>
              <a:rPr lang="ru-RU" sz="1800" dirty="0" err="1"/>
              <a:t>ізолюватися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оточуючих</a:t>
            </a:r>
            <a:r>
              <a:rPr lang="ru-RU" sz="1800" dirty="0"/>
              <a:t>, </a:t>
            </a:r>
            <a:r>
              <a:rPr lang="ru-RU" sz="1800" dirty="0" err="1"/>
              <a:t>тоді</a:t>
            </a:r>
            <a:r>
              <a:rPr lang="ru-RU" sz="1800" dirty="0"/>
              <a:t> як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smtClean="0"/>
              <a:t>активно </a:t>
            </a:r>
            <a:r>
              <a:rPr lang="ru-RU" sz="1800" dirty="0" err="1" smtClean="0"/>
              <a:t>займатися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власною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реабілітацією</a:t>
            </a:r>
            <a:r>
              <a:rPr lang="ru-RU" sz="1800" dirty="0" smtClean="0"/>
              <a:t>. У таких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 і показана </a:t>
            </a:r>
            <a:r>
              <a:rPr lang="ru-RU" sz="1800" dirty="0" err="1" smtClean="0"/>
              <a:t>Ерготерапія</a:t>
            </a:r>
            <a:r>
              <a:rPr lang="ru-RU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3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523744" cy="9784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Поняття</a:t>
            </a:r>
            <a:r>
              <a:rPr lang="uk-UA" dirty="0" smtClean="0"/>
              <a:t> </a:t>
            </a:r>
            <a:r>
              <a:rPr lang="uk-UA" sz="4000" dirty="0" err="1" smtClean="0"/>
              <a:t>ерготерапії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802209"/>
            <a:ext cx="5921375" cy="444103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2468880" cy="4572000"/>
          </a:xfrm>
        </p:spPr>
        <p:txBody>
          <a:bodyPr>
            <a:no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дослівному</a:t>
            </a:r>
            <a:r>
              <a:rPr lang="ru-RU" sz="2000" dirty="0"/>
              <a:t> </a:t>
            </a:r>
            <a:r>
              <a:rPr lang="ru-RU" sz="2000" dirty="0" err="1"/>
              <a:t>перекладі</a:t>
            </a:r>
            <a:r>
              <a:rPr lang="ru-RU" sz="2000" dirty="0"/>
              <a:t> </a:t>
            </a:r>
            <a:r>
              <a:rPr lang="ru-RU" sz="2000" dirty="0" err="1"/>
              <a:t>Ерготерапія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зцілення</a:t>
            </a:r>
            <a:r>
              <a:rPr lang="ru-RU" sz="2000" dirty="0"/>
              <a:t> через </a:t>
            </a:r>
            <a:r>
              <a:rPr lang="ru-RU" sz="2000" dirty="0" err="1"/>
              <a:t>діяльність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молодий</a:t>
            </a:r>
            <a:r>
              <a:rPr lang="ru-RU" sz="2000" dirty="0"/>
              <a:t>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медичної</a:t>
            </a:r>
            <a:r>
              <a:rPr lang="ru-RU" sz="2000" dirty="0"/>
              <a:t> </a:t>
            </a:r>
            <a:r>
              <a:rPr lang="ru-RU" sz="2000" dirty="0" err="1"/>
              <a:t>реабілітації</a:t>
            </a:r>
            <a:r>
              <a:rPr lang="ru-RU" sz="2000" dirty="0"/>
              <a:t>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і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рухової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верхніх</a:t>
            </a:r>
            <a:r>
              <a:rPr lang="ru-RU" sz="2000" dirty="0"/>
              <a:t> </a:t>
            </a:r>
            <a:r>
              <a:rPr lang="ru-RU" sz="2000" dirty="0" err="1"/>
              <a:t>кінцівок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ігрових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і </a:t>
            </a:r>
            <a:r>
              <a:rPr lang="ru-RU" sz="2000" dirty="0" err="1" smtClean="0"/>
              <a:t>тренажерів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98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/>
          <a:lstStyle/>
          <a:p>
            <a:pPr algn="ctr"/>
            <a:r>
              <a:rPr lang="uk-UA" dirty="0" smtClean="0"/>
              <a:t>Мета </a:t>
            </a:r>
            <a:r>
              <a:rPr lang="uk-UA" dirty="0" err="1" smtClean="0"/>
              <a:t>ерготерапії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200" b="1" dirty="0"/>
              <a:t>Мета </a:t>
            </a:r>
            <a:r>
              <a:rPr lang="ru-RU" sz="2200" b="1" dirty="0" err="1"/>
              <a:t>ерготерапії</a:t>
            </a:r>
            <a:r>
              <a:rPr lang="ru-RU" sz="2200" b="1" dirty="0"/>
              <a:t> </a:t>
            </a:r>
            <a:r>
              <a:rPr lang="ru-RU" sz="2200" dirty="0"/>
              <a:t>- </a:t>
            </a:r>
            <a:r>
              <a:rPr lang="ru-RU" sz="2200" dirty="0" err="1"/>
              <a:t>покращення</a:t>
            </a:r>
            <a:r>
              <a:rPr lang="ru-RU" sz="2200" dirty="0"/>
              <a:t> </a:t>
            </a:r>
            <a:r>
              <a:rPr lang="ru-RU" sz="2200" dirty="0" err="1"/>
              <a:t>якісної</a:t>
            </a:r>
            <a:r>
              <a:rPr lang="ru-RU" sz="2200" dirty="0"/>
              <a:t> </a:t>
            </a:r>
            <a:r>
              <a:rPr lang="ru-RU" sz="2200" dirty="0" err="1"/>
              <a:t>складової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пацієнтів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певної</a:t>
            </a:r>
            <a:r>
              <a:rPr lang="ru-RU" sz="2200" dirty="0"/>
              <a:t> </a:t>
            </a:r>
            <a:r>
              <a:rPr lang="ru-RU" sz="2200" dirty="0" err="1"/>
              <a:t>хвороби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травми</a:t>
            </a:r>
            <a:r>
              <a:rPr lang="ru-RU" sz="2200" dirty="0"/>
              <a:t> </a:t>
            </a:r>
            <a:r>
              <a:rPr lang="ru-RU" sz="2200" dirty="0" err="1"/>
              <a:t>втратили</a:t>
            </a:r>
            <a:r>
              <a:rPr lang="ru-RU" sz="2200" dirty="0"/>
              <a:t> </a:t>
            </a:r>
            <a:r>
              <a:rPr lang="ru-RU" sz="2200" dirty="0" err="1"/>
              <a:t>рухові</a:t>
            </a:r>
            <a:r>
              <a:rPr lang="ru-RU" sz="2200" dirty="0"/>
              <a:t> </a:t>
            </a:r>
            <a:r>
              <a:rPr lang="ru-RU" sz="2200" dirty="0" err="1"/>
              <a:t>здібності</a:t>
            </a:r>
            <a:r>
              <a:rPr lang="ru-RU" sz="2200" dirty="0"/>
              <a:t>, не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координувати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рухи</a:t>
            </a:r>
            <a:r>
              <a:rPr lang="ru-RU" sz="2200" dirty="0"/>
              <a:t> і </a:t>
            </a:r>
            <a:r>
              <a:rPr lang="ru-RU" sz="2200" dirty="0" err="1"/>
              <a:t>робити</a:t>
            </a:r>
            <a:r>
              <a:rPr lang="ru-RU" sz="2200" dirty="0"/>
              <a:t> </a:t>
            </a:r>
            <a:r>
              <a:rPr lang="ru-RU" sz="2200" dirty="0" err="1"/>
              <a:t>звичні</a:t>
            </a:r>
            <a:r>
              <a:rPr lang="ru-RU" sz="2200" dirty="0"/>
              <a:t> </a:t>
            </a:r>
            <a:r>
              <a:rPr lang="ru-RU" sz="2200" dirty="0" err="1"/>
              <a:t>справи</a:t>
            </a:r>
            <a:r>
              <a:rPr lang="ru-RU" sz="2200" dirty="0"/>
              <a:t>. У систему </a:t>
            </a:r>
            <a:r>
              <a:rPr lang="ru-RU" sz="2200" dirty="0" err="1"/>
              <a:t>ерготерапії</a:t>
            </a:r>
            <a:r>
              <a:rPr lang="ru-RU" sz="2200" dirty="0"/>
              <a:t> входить </a:t>
            </a:r>
            <a:r>
              <a:rPr lang="ru-RU" sz="2200" dirty="0" err="1"/>
              <a:t>складний</a:t>
            </a:r>
            <a:r>
              <a:rPr lang="ru-RU" sz="2200" dirty="0"/>
              <a:t> </a:t>
            </a:r>
            <a:r>
              <a:rPr lang="ru-RU" sz="2200" dirty="0" err="1"/>
              <a:t>реабілітаційний</a:t>
            </a:r>
            <a:r>
              <a:rPr lang="ru-RU" sz="2200" dirty="0"/>
              <a:t> комплекс </a:t>
            </a:r>
            <a:r>
              <a:rPr lang="ru-RU" sz="2200" dirty="0" err="1"/>
              <a:t>заходів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спрямований</a:t>
            </a:r>
            <a:r>
              <a:rPr lang="ru-RU" sz="2200" dirty="0"/>
              <a:t> на </a:t>
            </a:r>
            <a:r>
              <a:rPr lang="ru-RU" sz="2200" dirty="0" err="1"/>
              <a:t>відновлення</a:t>
            </a:r>
            <a:r>
              <a:rPr lang="ru-RU" sz="2200" dirty="0"/>
              <a:t> </a:t>
            </a:r>
            <a:r>
              <a:rPr lang="ru-RU" sz="2200" dirty="0" err="1"/>
              <a:t>природної</a:t>
            </a:r>
            <a:r>
              <a:rPr lang="ru-RU" sz="2200" dirty="0"/>
              <a:t>, </a:t>
            </a:r>
            <a:r>
              <a:rPr lang="ru-RU" sz="2200" dirty="0" err="1"/>
              <a:t>повсякденної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суворим</a:t>
            </a:r>
            <a:r>
              <a:rPr lang="ru-RU" sz="2200" dirty="0"/>
              <a:t> </a:t>
            </a:r>
            <a:r>
              <a:rPr lang="ru-RU" sz="2200" dirty="0" err="1"/>
              <a:t>урахуванням</a:t>
            </a:r>
            <a:r>
              <a:rPr lang="ru-RU" sz="2200" dirty="0"/>
              <a:t> </a:t>
            </a:r>
            <a:r>
              <a:rPr lang="ru-RU" sz="2200" dirty="0" err="1"/>
              <a:t>наявних</a:t>
            </a:r>
            <a:r>
              <a:rPr lang="ru-RU" sz="2200" dirty="0"/>
              <a:t> </a:t>
            </a:r>
            <a:r>
              <a:rPr lang="ru-RU" sz="2200" dirty="0" err="1"/>
              <a:t>патологічних</a:t>
            </a:r>
            <a:r>
              <a:rPr lang="ru-RU" sz="2200" dirty="0"/>
              <a:t> </a:t>
            </a:r>
            <a:r>
              <a:rPr lang="ru-RU" sz="2200" dirty="0" err="1"/>
              <a:t>змін</a:t>
            </a:r>
            <a:r>
              <a:rPr lang="ru-RU" sz="2200" dirty="0"/>
              <a:t> і </a:t>
            </a:r>
            <a:r>
              <a:rPr lang="ru-RU" sz="2200" dirty="0" err="1"/>
              <a:t>фізичних</a:t>
            </a:r>
            <a:r>
              <a:rPr lang="ru-RU" sz="2200" dirty="0"/>
              <a:t> </a:t>
            </a:r>
            <a:r>
              <a:rPr lang="ru-RU" sz="2200" dirty="0" err="1"/>
              <a:t>обмежень</a:t>
            </a:r>
            <a:r>
              <a:rPr lang="ru-RU" sz="2200" dirty="0"/>
              <a:t>.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лікар-ерготерапевт</a:t>
            </a:r>
            <a:r>
              <a:rPr lang="ru-RU" sz="2200" dirty="0"/>
              <a:t> </a:t>
            </a:r>
            <a:r>
              <a:rPr lang="ru-RU" sz="2200" dirty="0" err="1"/>
              <a:t>допомагає</a:t>
            </a:r>
            <a:r>
              <a:rPr lang="ru-RU" sz="2200" dirty="0"/>
              <a:t> хворому заново </a:t>
            </a:r>
            <a:r>
              <a:rPr lang="ru-RU" sz="2200" dirty="0" err="1"/>
              <a:t>навчитися</a:t>
            </a:r>
            <a:r>
              <a:rPr lang="ru-RU" sz="2200" dirty="0"/>
              <a:t> </a:t>
            </a:r>
            <a:r>
              <a:rPr lang="ru-RU" sz="2200" dirty="0" err="1"/>
              <a:t>працювати</a:t>
            </a:r>
            <a:r>
              <a:rPr lang="ru-RU" sz="2200" dirty="0"/>
              <a:t>, </a:t>
            </a:r>
            <a:r>
              <a:rPr lang="ru-RU" sz="2200" dirty="0" err="1"/>
              <a:t>доглядати</a:t>
            </a:r>
            <a:r>
              <a:rPr lang="ru-RU" sz="2200" dirty="0"/>
              <a:t> за собою в </a:t>
            </a:r>
            <a:r>
              <a:rPr lang="ru-RU" sz="2200" dirty="0" err="1"/>
              <a:t>побутовому</a:t>
            </a:r>
            <a:r>
              <a:rPr lang="ru-RU" sz="2200" dirty="0"/>
              <a:t> </a:t>
            </a:r>
            <a:r>
              <a:rPr lang="ru-RU" sz="2200" dirty="0" err="1"/>
              <a:t>плані</a:t>
            </a:r>
            <a:r>
              <a:rPr lang="ru-RU" sz="2200" dirty="0"/>
              <a:t>, </a:t>
            </a:r>
            <a:r>
              <a:rPr lang="ru-RU" sz="2200" dirty="0" err="1"/>
              <a:t>спілкуватися</a:t>
            </a:r>
            <a:r>
              <a:rPr lang="ru-RU" sz="2200" dirty="0"/>
              <a:t> і </a:t>
            </a:r>
            <a:r>
              <a:rPr lang="ru-RU" sz="2200" dirty="0" err="1"/>
              <a:t>розважатися</a:t>
            </a:r>
            <a:r>
              <a:rPr lang="ru-RU" sz="2200" dirty="0" smtClean="0"/>
              <a:t>.</a:t>
            </a:r>
          </a:p>
          <a:p>
            <a:pPr marL="118872" indent="0">
              <a:buNone/>
            </a:pPr>
            <a:endParaRPr lang="ru-RU" sz="2200" dirty="0" smtClean="0"/>
          </a:p>
          <a:p>
            <a:pPr marL="118872" indent="0">
              <a:buNone/>
            </a:pPr>
            <a:r>
              <a:rPr lang="ru-RU" sz="2200" b="1" dirty="0" err="1" smtClean="0"/>
              <a:t>Кінцева</a:t>
            </a:r>
            <a:r>
              <a:rPr lang="ru-RU" sz="2200" b="1" dirty="0" smtClean="0"/>
              <a:t> </a:t>
            </a:r>
            <a:r>
              <a:rPr lang="ru-RU" sz="2200" b="1" dirty="0"/>
              <a:t>мета </a:t>
            </a:r>
            <a:r>
              <a:rPr lang="ru-RU" sz="2200" dirty="0" smtClean="0"/>
              <a:t>- </a:t>
            </a:r>
            <a:r>
              <a:rPr lang="ru-RU" sz="2200" dirty="0"/>
              <a:t>не </a:t>
            </a:r>
            <a:r>
              <a:rPr lang="ru-RU" sz="2200" dirty="0" err="1"/>
              <a:t>тільки</a:t>
            </a:r>
            <a:r>
              <a:rPr lang="ru-RU" sz="2200" dirty="0"/>
              <a:t> максимально </a:t>
            </a:r>
            <a:r>
              <a:rPr lang="ru-RU" sz="2200" dirty="0" err="1"/>
              <a:t>відновити</a:t>
            </a:r>
            <a:r>
              <a:rPr lang="ru-RU" sz="2200" dirty="0"/>
              <a:t> </a:t>
            </a:r>
            <a:r>
              <a:rPr lang="ru-RU" sz="2200" dirty="0" err="1"/>
              <a:t>рухові</a:t>
            </a:r>
            <a:r>
              <a:rPr lang="ru-RU" sz="2200" dirty="0"/>
              <a:t> </a:t>
            </a:r>
            <a:r>
              <a:rPr lang="ru-RU" sz="2200" dirty="0" err="1"/>
              <a:t>функції</a:t>
            </a:r>
            <a:r>
              <a:rPr lang="ru-RU" sz="2200" dirty="0"/>
              <a:t>, а й </a:t>
            </a:r>
            <a:r>
              <a:rPr lang="ru-RU" sz="2200" dirty="0" err="1"/>
              <a:t>адаптувати</a:t>
            </a:r>
            <a:r>
              <a:rPr lang="ru-RU" sz="2200" dirty="0"/>
              <a:t> </a:t>
            </a:r>
            <a:r>
              <a:rPr lang="ru-RU" sz="2200" dirty="0" err="1"/>
              <a:t>пацієнта</a:t>
            </a:r>
            <a:r>
              <a:rPr lang="ru-RU" sz="2200" dirty="0"/>
              <a:t> до </a:t>
            </a:r>
            <a:r>
              <a:rPr lang="ru-RU" sz="2200" dirty="0" err="1"/>
              <a:t>звичної</a:t>
            </a:r>
            <a:r>
              <a:rPr lang="ru-RU" sz="2200" dirty="0"/>
              <a:t> </a:t>
            </a:r>
            <a:r>
              <a:rPr lang="ru-RU" sz="2200" dirty="0" err="1"/>
              <a:t>здоровій</a:t>
            </a:r>
            <a:r>
              <a:rPr lang="ru-RU" sz="2200" dirty="0"/>
              <a:t> </a:t>
            </a:r>
            <a:r>
              <a:rPr lang="ru-RU" sz="2200" dirty="0" err="1"/>
              <a:t>людині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, </a:t>
            </a:r>
            <a:r>
              <a:rPr lang="ru-RU" sz="2200" dirty="0" err="1"/>
              <a:t>допомогти</a:t>
            </a:r>
            <a:r>
              <a:rPr lang="ru-RU" sz="2200" dirty="0"/>
              <a:t> стати </a:t>
            </a:r>
            <a:r>
              <a:rPr lang="ru-RU" sz="2200" dirty="0" err="1"/>
              <a:t>самостійним</a:t>
            </a:r>
            <a:r>
              <a:rPr lang="ru-RU" sz="2200" dirty="0"/>
              <a:t>, </a:t>
            </a:r>
            <a:r>
              <a:rPr lang="ru-RU" sz="2200" dirty="0" err="1"/>
              <a:t>соціально</a:t>
            </a:r>
            <a:r>
              <a:rPr lang="ru-RU" sz="2200" dirty="0"/>
              <a:t> </a:t>
            </a:r>
            <a:r>
              <a:rPr lang="ru-RU" sz="2200" dirty="0" err="1"/>
              <a:t>пристосованим</a:t>
            </a:r>
            <a:r>
              <a:rPr lang="ru-RU" sz="2200" dirty="0"/>
              <a:t> і </a:t>
            </a:r>
            <a:r>
              <a:rPr lang="ru-RU" sz="2200" dirty="0" err="1"/>
              <a:t>незалежним</a:t>
            </a:r>
            <a:r>
              <a:rPr lang="ru-RU" sz="2200" dirty="0"/>
              <a:t> у </a:t>
            </a:r>
            <a:r>
              <a:rPr lang="ru-RU" sz="2200" dirty="0" err="1"/>
              <a:t>побуті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54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Ерготерапія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не просто </a:t>
            </a:r>
            <a:r>
              <a:rPr lang="ru-RU" sz="2400" dirty="0" err="1" smtClean="0"/>
              <a:t>спеціальна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лікувальна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гімнастика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спрямована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тренування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дрібної</a:t>
            </a:r>
            <a:r>
              <a:rPr lang="ru-RU" sz="2400" dirty="0" smtClean="0"/>
              <a:t> моторики і </a:t>
            </a:r>
            <a:r>
              <a:rPr lang="ru-RU" sz="2400" dirty="0" err="1" smtClean="0"/>
              <a:t>координації</a:t>
            </a:r>
            <a:r>
              <a:rPr lang="ru-RU" sz="2400" dirty="0" smtClean="0"/>
              <a:t>, вона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в себе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декількох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спеціальностей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педагогіки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біомеханіки</a:t>
            </a:r>
            <a:r>
              <a:rPr lang="ru-RU" sz="2400" dirty="0" smtClean="0"/>
              <a:t> і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терапії</a:t>
            </a:r>
            <a:r>
              <a:rPr lang="ru-RU" sz="2400" dirty="0" smtClean="0"/>
              <a:t>. </a:t>
            </a:r>
            <a:r>
              <a:rPr lang="ru-RU" sz="2400" dirty="0"/>
              <a:t>Методика </a:t>
            </a:r>
            <a:r>
              <a:rPr lang="ru-RU" sz="2400" dirty="0" err="1"/>
              <a:t>покращує</a:t>
            </a:r>
            <a:r>
              <a:rPr lang="ru-RU" sz="2400" dirty="0"/>
              <a:t> </a:t>
            </a:r>
            <a:r>
              <a:rPr lang="ru-RU" sz="2400" dirty="0" err="1"/>
              <a:t>рухові</a:t>
            </a:r>
            <a:r>
              <a:rPr lang="ru-RU" sz="2400" dirty="0"/>
              <a:t>, </a:t>
            </a:r>
            <a:r>
              <a:rPr lang="ru-RU" sz="2400" dirty="0" err="1"/>
              <a:t>емоційні</a:t>
            </a:r>
            <a:r>
              <a:rPr lang="ru-RU" sz="2400" dirty="0"/>
              <a:t> і </a:t>
            </a:r>
            <a:r>
              <a:rPr lang="ru-RU" sz="2400" dirty="0" err="1"/>
              <a:t>когнітивні</a:t>
            </a:r>
            <a:r>
              <a:rPr lang="ru-RU" sz="2400" dirty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err="1" smtClean="0"/>
              <a:t>Ерготерапія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й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пробудити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пацієнтах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чомусь</a:t>
            </a:r>
            <a:r>
              <a:rPr lang="ru-RU" sz="2400" dirty="0" smtClean="0"/>
              <a:t> новому, </a:t>
            </a:r>
            <a:r>
              <a:rPr lang="ru-RU" sz="2400" dirty="0" err="1" smtClean="0"/>
              <a:t>спілкуватися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оточенням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розважатися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піклуватися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. </a:t>
            </a:r>
            <a:r>
              <a:rPr lang="ru-RU" sz="2400" dirty="0" err="1" smtClean="0"/>
              <a:t>Повсякденна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в себе </a:t>
            </a:r>
            <a:r>
              <a:rPr lang="ru-RU" sz="2400" dirty="0" err="1" smtClean="0"/>
              <a:t>самообслуговування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трудову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дозвілля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міжособистісні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Кінцева</a:t>
            </a:r>
            <a:r>
              <a:rPr lang="ru-RU" sz="2400" dirty="0" smtClean="0"/>
              <a:t> мета </a:t>
            </a:r>
            <a:r>
              <a:rPr lang="ru-RU" sz="2400" dirty="0" err="1" smtClean="0"/>
              <a:t>ерготерапії</a:t>
            </a:r>
            <a:r>
              <a:rPr lang="ru-RU" sz="2400" dirty="0" smtClean="0"/>
              <a:t> –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максимально </a:t>
            </a:r>
            <a:r>
              <a:rPr lang="ru-RU" sz="2400" dirty="0" err="1" smtClean="0"/>
              <a:t>відновити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адаптувати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пацієнта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звичного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людині</a:t>
            </a:r>
            <a:r>
              <a:rPr lang="ru-RU" sz="2400" dirty="0" smtClean="0"/>
              <a:t>, </a:t>
            </a:r>
            <a:r>
              <a:rPr lang="ru-RU" sz="2400" dirty="0" err="1" smtClean="0"/>
              <a:t>допомогти</a:t>
            </a:r>
            <a:r>
              <a:rPr lang="ru-RU" sz="2400" dirty="0" smtClean="0"/>
              <a:t> стати </a:t>
            </a:r>
            <a:r>
              <a:rPr lang="ru-RU" sz="2400" dirty="0" err="1" smtClean="0"/>
              <a:t>самостійним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пристосованим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незалежним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побуті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64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4705"/>
            <a:ext cx="9036496" cy="563609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ерготерапії</a:t>
            </a:r>
            <a:r>
              <a:rPr lang="ru-RU" dirty="0"/>
              <a:t> – </a:t>
            </a:r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вирішені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</a:t>
            </a:r>
            <a:r>
              <a:rPr lang="ru-RU" dirty="0" err="1"/>
              <a:t>повсякденних</a:t>
            </a:r>
            <a:r>
              <a:rPr lang="ru-RU" dirty="0"/>
              <a:t> справ,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відкривання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, </a:t>
            </a:r>
            <a:r>
              <a:rPr lang="ru-RU" dirty="0" err="1"/>
              <a:t>малювання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(кола)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Контролюючи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усвідомлює</a:t>
            </a:r>
            <a:r>
              <a:rPr lang="ru-RU" dirty="0"/>
              <a:t> для себе </a:t>
            </a:r>
            <a:r>
              <a:rPr lang="ru-RU" dirty="0" err="1"/>
              <a:t>фактичне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та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план </a:t>
            </a:r>
            <a:r>
              <a:rPr lang="ru-RU" dirty="0" err="1"/>
              <a:t>терапії</a:t>
            </a:r>
            <a:r>
              <a:rPr lang="ru-RU" dirty="0"/>
              <a:t> для хворого. </a:t>
            </a:r>
          </a:p>
        </p:txBody>
      </p:sp>
    </p:spTree>
    <p:extLst>
      <p:ext uri="{BB962C8B-B14F-4D97-AF65-F5344CB8AC3E}">
        <p14:creationId xmlns:p14="http://schemas.microsoft.com/office/powerpoint/2010/main" val="40116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00392" cy="4970495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5380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 фото пацієнт відновлює рухливість кисті після травми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1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154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Використання </a:t>
            </a:r>
            <a:r>
              <a:rPr lang="uk-UA" dirty="0" err="1"/>
              <a:t>ерготерапії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err="1"/>
              <a:t>Ерготерапія</a:t>
            </a:r>
            <a:r>
              <a:rPr lang="uk-UA" dirty="0"/>
              <a:t> важлива частина всіх сучасних реабілітаційних програм. Основна група для занять </a:t>
            </a:r>
            <a:r>
              <a:rPr lang="uk-UA" dirty="0" err="1"/>
              <a:t>ерготерапією</a:t>
            </a:r>
            <a:r>
              <a:rPr lang="uk-UA" dirty="0"/>
              <a:t> - це :</a:t>
            </a:r>
            <a:endParaRPr lang="ru-RU" dirty="0"/>
          </a:p>
          <a:p>
            <a:r>
              <a:rPr lang="uk-UA" dirty="0"/>
              <a:t>діти, що страждають на дитячий церебральний параліч</a:t>
            </a:r>
            <a:endParaRPr lang="ru-RU" dirty="0"/>
          </a:p>
          <a:p>
            <a:r>
              <a:rPr lang="uk-UA" dirty="0"/>
              <a:t>люди з захворюваннями та травматичними ушкодженнями опорно-рухового апарату або хребта </a:t>
            </a:r>
            <a:endParaRPr lang="ru-RU" dirty="0"/>
          </a:p>
          <a:p>
            <a:r>
              <a:rPr lang="uk-UA" dirty="0" smtClean="0"/>
              <a:t>людям </a:t>
            </a:r>
            <a:r>
              <a:rPr lang="uk-UA" dirty="0"/>
              <a:t>з атрофованими м'язами</a:t>
            </a:r>
            <a:endParaRPr lang="ru-RU" dirty="0"/>
          </a:p>
          <a:p>
            <a:r>
              <a:rPr lang="uk-UA" dirty="0"/>
              <a:t>люди , які мали інсульти та черепно-мозкові травми важкого ступеня</a:t>
            </a:r>
            <a:endParaRPr lang="ru-RU" dirty="0"/>
          </a:p>
          <a:p>
            <a:r>
              <a:rPr lang="uk-UA" dirty="0"/>
              <a:t>людям з психічними захворюваннями</a:t>
            </a:r>
            <a:endParaRPr lang="ru-RU" dirty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6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2061</TotalTime>
  <Words>1731</Words>
  <Application>Microsoft Office PowerPoint</Application>
  <PresentationFormat>Экран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Corbel</vt:lpstr>
      <vt:lpstr>Wingdings</vt:lpstr>
      <vt:lpstr>Wingdings 2</vt:lpstr>
      <vt:lpstr>Wingdings 3</vt:lpstr>
      <vt:lpstr>Модульная</vt:lpstr>
      <vt:lpstr>Презентація на тему: «Ерготерапія»</vt:lpstr>
      <vt:lpstr>Зміст</vt:lpstr>
      <vt:lpstr> Вступ</vt:lpstr>
      <vt:lpstr>Поняття ерготерапії</vt:lpstr>
      <vt:lpstr>Мета ерготерапії</vt:lpstr>
      <vt:lpstr>Презентация PowerPoint</vt:lpstr>
      <vt:lpstr>Презентация PowerPoint</vt:lpstr>
      <vt:lpstr>Презентация PowerPoint</vt:lpstr>
      <vt:lpstr>Використання ерготерапії </vt:lpstr>
      <vt:lpstr>Презентация PowerPoint</vt:lpstr>
      <vt:lpstr>Засоби ерготерапії</vt:lpstr>
      <vt:lpstr>Приклади тренажерів</vt:lpstr>
      <vt:lpstr>Презентация PowerPoint</vt:lpstr>
      <vt:lpstr>Методи ерготерапії</vt:lpstr>
      <vt:lpstr>Ерготерапія та реабілітація</vt:lpstr>
      <vt:lpstr>Презентация PowerPoint</vt:lpstr>
      <vt:lpstr>Презентация PowerPoint</vt:lpstr>
      <vt:lpstr>Презентация PowerPoint</vt:lpstr>
      <vt:lpstr>Принципи ерготерапії</vt:lpstr>
      <vt:lpstr>Презентация PowerPoint</vt:lpstr>
      <vt:lpstr>Напрямки ерготерапевтичних заходів</vt:lpstr>
      <vt:lpstr>Напрямки ерготерапевтичних заходів</vt:lpstr>
      <vt:lpstr>Ерготерапія в Україні</vt:lpstr>
      <vt:lpstr>Презентация PowerPoint</vt:lpstr>
      <vt:lpstr>Висновки</vt:lpstr>
      <vt:lpstr>Використана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23</cp:revision>
  <dcterms:created xsi:type="dcterms:W3CDTF">2019-11-19T12:01:23Z</dcterms:created>
  <dcterms:modified xsi:type="dcterms:W3CDTF">2020-09-07T22:10:54Z</dcterms:modified>
</cp:coreProperties>
</file>