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5"/>
    <p:sldMasterId id="214748366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3F27FE3-77E9-435D-B6E8-AD8FEC84114F}">
  <a:tblStyle styleId="{83F27FE3-77E9-435D-B6E8-AD8FEC84114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EBF5"/>
          </a:solidFill>
        </a:fill>
      </a:tcStyle>
    </a:wholeTbl>
    <a:band1H>
      <a:tcTxStyle b="off" i="off"/>
      <a:tcStyle>
        <a:fill>
          <a:solidFill>
            <a:srgbClr val="CA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A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10E31DAD-5C98-4EE6-BD58-4B14D9D5C6D6}" styleName="Table_1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3.xml"/><Relationship Id="rId20" Type="http://schemas.openxmlformats.org/officeDocument/2006/relationships/slide" Target="slides/slide13.xml"/><Relationship Id="rId42" Type="http://schemas.openxmlformats.org/officeDocument/2006/relationships/slide" Target="slides/slide35.xml"/><Relationship Id="rId41" Type="http://schemas.openxmlformats.org/officeDocument/2006/relationships/slide" Target="slides/slide34.xml"/><Relationship Id="rId22" Type="http://schemas.openxmlformats.org/officeDocument/2006/relationships/slide" Target="slides/slide15.xml"/><Relationship Id="rId44" Type="http://schemas.openxmlformats.org/officeDocument/2006/relationships/slide" Target="slides/slide37.xml"/><Relationship Id="rId21" Type="http://schemas.openxmlformats.org/officeDocument/2006/relationships/slide" Target="slides/slide14.xml"/><Relationship Id="rId43" Type="http://schemas.openxmlformats.org/officeDocument/2006/relationships/slide" Target="slides/slide36.xml"/><Relationship Id="rId24" Type="http://schemas.openxmlformats.org/officeDocument/2006/relationships/slide" Target="slides/slide17.xml"/><Relationship Id="rId46" Type="http://schemas.openxmlformats.org/officeDocument/2006/relationships/slide" Target="slides/slide39.xml"/><Relationship Id="rId23" Type="http://schemas.openxmlformats.org/officeDocument/2006/relationships/slide" Target="slides/slide16.xml"/><Relationship Id="rId45" Type="http://schemas.openxmlformats.org/officeDocument/2006/relationships/slide" Target="slides/slide3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47" Type="http://schemas.openxmlformats.org/officeDocument/2006/relationships/slide" Target="slides/slide40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slide" Target="slides/slide26.xml"/><Relationship Id="rId10" Type="http://schemas.openxmlformats.org/officeDocument/2006/relationships/slide" Target="slides/slide3.xml"/><Relationship Id="rId32" Type="http://schemas.openxmlformats.org/officeDocument/2006/relationships/slide" Target="slides/slide25.xml"/><Relationship Id="rId13" Type="http://schemas.openxmlformats.org/officeDocument/2006/relationships/slide" Target="slides/slide6.xml"/><Relationship Id="rId35" Type="http://schemas.openxmlformats.org/officeDocument/2006/relationships/slide" Target="slides/slide28.xml"/><Relationship Id="rId12" Type="http://schemas.openxmlformats.org/officeDocument/2006/relationships/slide" Target="slides/slide5.xml"/><Relationship Id="rId34" Type="http://schemas.openxmlformats.org/officeDocument/2006/relationships/slide" Target="slides/slide27.xml"/><Relationship Id="rId15" Type="http://schemas.openxmlformats.org/officeDocument/2006/relationships/slide" Target="slides/slide8.xml"/><Relationship Id="rId37" Type="http://schemas.openxmlformats.org/officeDocument/2006/relationships/slide" Target="slides/slide30.xml"/><Relationship Id="rId14" Type="http://schemas.openxmlformats.org/officeDocument/2006/relationships/slide" Target="slides/slide7.xml"/><Relationship Id="rId36" Type="http://schemas.openxmlformats.org/officeDocument/2006/relationships/slide" Target="slides/slide29.xml"/><Relationship Id="rId17" Type="http://schemas.openxmlformats.org/officeDocument/2006/relationships/slide" Target="slides/slide10.xml"/><Relationship Id="rId39" Type="http://schemas.openxmlformats.org/officeDocument/2006/relationships/slide" Target="slides/slide32.xml"/><Relationship Id="rId16" Type="http://schemas.openxmlformats.org/officeDocument/2006/relationships/slide" Target="slides/slide9.xml"/><Relationship Id="rId38" Type="http://schemas.openxmlformats.org/officeDocument/2006/relationships/slide" Target="slides/slide31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2" name="Google Shape;112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6" name="Google Shape;196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6" name="Google Shape;206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7" name="Google Shape;217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4" name="Google Shape;234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1" name="Google Shape;241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7" name="Google Shape;24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8" name="Google Shape;248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7" name="Google Shape;257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6" name="Google Shape;266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3" name="Google Shape;273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9" name="Google Shape;279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7" name="Google Shape;117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7" name="Google Shape;287;p2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6" name="Google Shape;296;p2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3" name="Google Shape;303;p2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3" name="Google Shape;313;p2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1" name="Google Shape;321;p2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4" name="Google Shape;334;p2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44" name="Google Shape;344;p2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70" name="Google Shape;370;p2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84" name="Google Shape;384;p2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3" name="Google Shape;393;p2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00" name="Google Shape;400;p3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10" name="Google Shape;410;p3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18" name="Google Shape;418;p3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27" name="Google Shape;427;p3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9" name="Google Shape;439;p3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48" name="Google Shape;448;p3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9" name="Google Shape;459;p3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70" name="Google Shape;470;p3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81" name="Google Shape;481;p3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92" name="Google Shape;492;p3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0" name="Google Shape;500;p4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6" name="Google Shape;146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3" name="Google Shape;153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5" name="Google Shape;165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5" name="Google Shape;175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5" name="Google Shape;185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45720" algn="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/>
          <p:nvPr/>
        </p:nvSpPr>
        <p:spPr>
          <a:xfrm flipH="1" rot="-10380000">
            <a:off x="3165753" y="1108077"/>
            <a:ext cx="5257800" cy="4114800"/>
          </a:xfrm>
          <a:prstGeom prst="snipRoundRect">
            <a:avLst>
              <a:gd fmla="val 0" name="adj1"/>
              <a:gd fmla="val 3646" name="adj2"/>
            </a:avLst>
          </a:prstGeom>
          <a:solidFill>
            <a:srgbClr val="FFFFFF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98500" kx="100000" rotWithShape="0" algn="tl" dir="7500000" dist="38500" sy="100080">
              <a:srgbClr val="000000">
                <a:alpha val="2431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2"/>
          <p:cNvSpPr/>
          <p:nvPr/>
        </p:nvSpPr>
        <p:spPr>
          <a:xfrm flipH="1" rot="-10380000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bevel/>
            <a:headEnd len="sm" w="sm" type="none"/>
            <a:tailEnd len="sm" w="sm" type="none"/>
          </a:ln>
          <a:effectLst>
            <a:outerShdw blurRad="19685" rotWithShape="0" algn="tl" dir="12900000" dist="6350">
              <a:srgbClr val="000000">
                <a:alpha val="4627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2"/>
          <p:cNvSpPr txBox="1"/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None/>
              <a:defRPr b="1" sz="20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2"/>
          <p:cNvSpPr txBox="1"/>
          <p:nvPr>
            <p:ph idx="1" type="body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640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235"/>
              <a:buFont typeface="Calibri"/>
              <a:buNone/>
              <a:defRPr sz="1300"/>
            </a:lvl1pPr>
            <a:lvl2pPr indent="-293369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7305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indent="-265747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indent="-265747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2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5" name="Google Shape;95;p12"/>
          <p:cNvSpPr/>
          <p:nvPr>
            <p:ph idx="2" type="pic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lt2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12"/>
          <p:cNvSpPr/>
          <p:nvPr/>
        </p:nvSpPr>
        <p:spPr>
          <a:xfrm flipH="1" rot="10800000">
            <a:off x="-9525" y="5816600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313"/>
                </a:srgbClr>
              </a:gs>
              <a:gs pos="100000">
                <a:srgbClr val="00E9F7">
                  <a:alpha val="54509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2"/>
          <p:cNvSpPr/>
          <p:nvPr/>
        </p:nvSpPr>
        <p:spPr>
          <a:xfrm flipH="1" rot="10800000">
            <a:off x="4381500" y="6219825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411"/>
                </a:srgbClr>
              </a:gs>
              <a:gs pos="80000">
                <a:srgbClr val="0099E4">
                  <a:alpha val="44313"/>
                </a:srgbClr>
              </a:gs>
              <a:gs pos="100000">
                <a:srgbClr val="0099E4">
                  <a:alpha val="44313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3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3"/>
          <p:cNvSpPr txBox="1"/>
          <p:nvPr>
            <p:ph idx="1" type="body"/>
          </p:nvPr>
        </p:nvSpPr>
        <p:spPr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1" name="Google Shape;10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type="title"/>
          </p:nvPr>
        </p:nvSpPr>
        <p:spPr>
          <a:xfrm rot="5400000">
            <a:off x="5052219" y="2491582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4"/>
          <p:cNvSpPr txBox="1"/>
          <p:nvPr>
            <p:ph idx="1" type="body"/>
          </p:nvPr>
        </p:nvSpPr>
        <p:spPr>
          <a:xfrm rot="5400000">
            <a:off x="861219" y="510382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45720" algn="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Calibri"/>
              <a:buNone/>
              <a:defRPr b="1" sz="5600" cap="none">
                <a:solidFill>
                  <a:srgbClr val="4AE3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" type="body"/>
          </p:nvPr>
        </p:nvSpPr>
        <p:spPr>
          <a:xfrm>
            <a:off x="530352" y="2704664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" type="body"/>
          </p:nvPr>
        </p:nvSpPr>
        <p:spPr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2" type="body"/>
          </p:nvPr>
        </p:nvSpPr>
        <p:spPr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8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1" type="body"/>
          </p:nvPr>
        </p:nvSpPr>
        <p:spPr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2" type="body"/>
          </p:nvPr>
        </p:nvSpPr>
        <p:spPr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3" type="body"/>
          </p:nvPr>
        </p:nvSpPr>
        <p:spPr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4" type="body"/>
          </p:nvPr>
        </p:nvSpPr>
        <p:spPr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9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0"/>
          <p:cNvSpPr txBox="1"/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sz="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0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1"/>
          <p:cNvSpPr txBox="1"/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alibri"/>
              <a:buNone/>
              <a:defRPr b="0" sz="26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idx="1" type="body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75" spcFirstLastPara="1" rIns="1827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2" type="body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9751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indent="-368935" lvl="1" marL="9144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indent="-33528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indent="-31115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2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313"/>
                </a:srgbClr>
              </a:gs>
              <a:gs pos="100000">
                <a:srgbClr val="00E9F7">
                  <a:alpha val="54509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411"/>
                </a:srgbClr>
              </a:gs>
              <a:gs pos="80000">
                <a:srgbClr val="0099E4">
                  <a:alpha val="44313"/>
                </a:srgbClr>
              </a:gs>
              <a:gs pos="100000">
                <a:srgbClr val="0099E4">
                  <a:alpha val="44313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814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1944" lvl="2" marL="13716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115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115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0039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9879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alibri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D0E9ED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grpSp>
        <p:nvGrpSpPr>
          <p:cNvPr id="17" name="Google Shape;17;p1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8" name="Google Shape;18;p1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313"/>
                </a:srgbClr>
              </a:gs>
              <a:gs pos="100000">
                <a:srgbClr val="00E9F7">
                  <a:alpha val="54509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411"/>
                </a:srgbClr>
              </a:gs>
              <a:gs pos="80000">
                <a:srgbClr val="0099E4">
                  <a:alpha val="44313"/>
                </a:srgbClr>
              </a:gs>
              <a:gs pos="100000">
                <a:srgbClr val="0099E4">
                  <a:alpha val="44313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814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1944" lvl="2" marL="1371600" marR="0" rtl="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115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115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0039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9879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3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grpSp>
        <p:nvGrpSpPr>
          <p:cNvPr id="34" name="Google Shape;34;p3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35" name="Google Shape;35;p3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8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0.png"/><Relationship Id="rId4" Type="http://schemas.openxmlformats.org/officeDocument/2006/relationships/image" Target="../media/image2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4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6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5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7.png"/><Relationship Id="rId4" Type="http://schemas.openxmlformats.org/officeDocument/2006/relationships/image" Target="../media/image28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32.png"/><Relationship Id="rId4" Type="http://schemas.openxmlformats.org/officeDocument/2006/relationships/image" Target="../media/image30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35.png"/><Relationship Id="rId4" Type="http://schemas.openxmlformats.org/officeDocument/2006/relationships/image" Target="../media/image31.png"/><Relationship Id="rId5" Type="http://schemas.openxmlformats.org/officeDocument/2006/relationships/image" Target="../media/image34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33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7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37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37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39.png"/><Relationship Id="rId4" Type="http://schemas.openxmlformats.org/officeDocument/2006/relationships/image" Target="../media/image40.png"/><Relationship Id="rId5" Type="http://schemas.openxmlformats.org/officeDocument/2006/relationships/image" Target="../media/image38.png"/><Relationship Id="rId6" Type="http://schemas.openxmlformats.org/officeDocument/2006/relationships/image" Target="../media/image43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43.png"/><Relationship Id="rId4" Type="http://schemas.openxmlformats.org/officeDocument/2006/relationships/image" Target="../media/image4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6.jp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4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png"/><Relationship Id="rId4" Type="http://schemas.openxmlformats.org/officeDocument/2006/relationships/image" Target="../media/image5.png"/><Relationship Id="rId5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/>
          <p:nvPr>
            <p:ph type="ctrTitle"/>
          </p:nvPr>
        </p:nvSpPr>
        <p:spPr>
          <a:xfrm>
            <a:off x="683568" y="1844824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9600"/>
              <a:buFont typeface="Calibri"/>
              <a:buNone/>
            </a:pPr>
            <a:r>
              <a:rPr lang="ru-RU" sz="9600">
                <a:solidFill>
                  <a:srgbClr val="FFFF00"/>
                </a:solidFill>
              </a:rPr>
              <a:t>Тема. CSS3</a:t>
            </a:r>
            <a:endParaRPr sz="9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4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4"/>
          <p:cNvSpPr/>
          <p:nvPr/>
        </p:nvSpPr>
        <p:spPr>
          <a:xfrm>
            <a:off x="215516" y="2636912"/>
            <a:ext cx="8712968" cy="37856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&gt;Ось так можна оформити абзаци, які слідують після зображень&lt;/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img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src=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"1.jpg"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&gt;Vincent van Gogh Green Wheat Fields, Auvers 1890 Painting&lt;/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&gt;Lorem ipsum dolor sit amet…&lt;/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img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src=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"2.jpg"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&gt;Claude Monet The Japanese Footbridge 1899 Painting&lt;/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&gt;Lorem ipsum dolor sit amet…&lt;/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4"/>
          <p:cNvSpPr/>
          <p:nvPr/>
        </p:nvSpPr>
        <p:spPr>
          <a:xfrm>
            <a:off x="251520" y="21754"/>
            <a:ext cx="6336704" cy="23083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body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font-size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18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}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img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+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font-style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italic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margin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font-size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14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1" name="Google Shape;201;p24"/>
          <p:cNvCxnSpPr/>
          <p:nvPr/>
        </p:nvCxnSpPr>
        <p:spPr>
          <a:xfrm>
            <a:off x="251520" y="2420888"/>
            <a:ext cx="8712968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202" name="Google Shape;202;p24"/>
          <p:cNvPicPr preferRelativeResize="0"/>
          <p:nvPr/>
        </p:nvPicPr>
        <p:blipFill rotWithShape="1">
          <a:blip r:embed="rId3">
            <a:alphaModFix/>
          </a:blip>
          <a:srcRect b="36402" l="0" r="0" t="0"/>
          <a:stretch/>
        </p:blipFill>
        <p:spPr>
          <a:xfrm>
            <a:off x="359532" y="21755"/>
            <a:ext cx="8424936" cy="6719614"/>
          </a:xfrm>
          <a:prstGeom prst="rect">
            <a:avLst/>
          </a:prstGeom>
          <a:noFill/>
          <a:ln>
            <a:noFill/>
          </a:ln>
          <a:effectLst>
            <a:outerShdw blurRad="63500" sx="99000" rotWithShape="0" algn="ctr" sy="99000">
              <a:schemeClr val="lt1">
                <a:alpha val="85490"/>
              </a:schemeClr>
            </a:outerShdw>
          </a:effectLst>
        </p:spPr>
      </p:pic>
      <p:sp>
        <p:nvSpPr>
          <p:cNvPr id="203" name="Google Shape;203;p24"/>
          <p:cNvSpPr/>
          <p:nvPr/>
        </p:nvSpPr>
        <p:spPr>
          <a:xfrm>
            <a:off x="234008" y="4077072"/>
            <a:ext cx="4248472" cy="576064"/>
          </a:xfrm>
          <a:prstGeom prst="ellipse">
            <a:avLst/>
          </a:prstGeom>
          <a:noFill/>
          <a:ln cap="flat" cmpd="sng" w="412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5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25"/>
          <p:cNvSpPr txBox="1"/>
          <p:nvPr/>
        </p:nvSpPr>
        <p:spPr>
          <a:xfrm>
            <a:off x="179512" y="511225"/>
            <a:ext cx="8964488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 </a:t>
            </a:r>
            <a:r>
              <a:rPr b="1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b="1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~</a:t>
            </a:r>
            <a:r>
              <a:rPr b="1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F</a:t>
            </a: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{ … 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Стиль застосовується до усіх елементів </a:t>
            </a:r>
            <a:r>
              <a:rPr b="0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які розташовуються після елемента, заданого селектором </a:t>
            </a:r>
            <a:r>
              <a:rPr b="0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Е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25"/>
          <p:cNvSpPr/>
          <p:nvPr/>
        </p:nvSpPr>
        <p:spPr>
          <a:xfrm>
            <a:off x="6157963" y="2105739"/>
            <a:ext cx="2949846" cy="120032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h2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~ </a:t>
            </a:r>
            <a:r>
              <a:rPr b="1" i="0" lang="ru-RU" sz="24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1" name="Google Shape;211;p25"/>
          <p:cNvCxnSpPr/>
          <p:nvPr/>
        </p:nvCxnSpPr>
        <p:spPr>
          <a:xfrm>
            <a:off x="6084168" y="2105739"/>
            <a:ext cx="0" cy="455519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2" name="Google Shape;212;p25"/>
          <p:cNvCxnSpPr/>
          <p:nvPr/>
        </p:nvCxnSpPr>
        <p:spPr>
          <a:xfrm>
            <a:off x="6102970" y="3306068"/>
            <a:ext cx="305983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3" name="Google Shape;213;p25"/>
          <p:cNvSpPr/>
          <p:nvPr/>
        </p:nvSpPr>
        <p:spPr>
          <a:xfrm>
            <a:off x="139573" y="2705904"/>
            <a:ext cx="5769528" cy="39703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urier New"/>
              <a:buNone/>
            </a:pP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&gt;I'm a paragraph&lt;/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&gt;I'm a paragraph&lt;/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h1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&gt;Header 1&lt;/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h1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&gt;I'm a paragraph&lt;/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0" i="0" lang="ru-RU" sz="28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8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h2</a:t>
            </a:r>
            <a:r>
              <a:rPr b="0" i="0" lang="ru-RU" sz="28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&gt;Monkey hair&lt;/</a:t>
            </a:r>
            <a:r>
              <a:rPr b="1" i="0" lang="ru-RU" sz="28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h2</a:t>
            </a:r>
            <a:r>
              <a:rPr b="0" i="0" lang="ru-RU" sz="28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0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&gt;I get selected!&lt;/</a:t>
            </a:r>
            <a:r>
              <a:rPr b="1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&gt;I get selected!&lt;/</a:t>
            </a:r>
            <a:r>
              <a:rPr b="1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5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4" name="Google Shape;21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64579" y="3414091"/>
            <a:ext cx="1736613" cy="32842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6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6"/>
          <p:cNvSpPr txBox="1"/>
          <p:nvPr/>
        </p:nvSpPr>
        <p:spPr>
          <a:xfrm>
            <a:off x="179512" y="244927"/>
            <a:ext cx="8964488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 </a:t>
            </a:r>
            <a:r>
              <a:rPr b="1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b="1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&gt;</a:t>
            </a:r>
            <a:r>
              <a:rPr b="1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F</a:t>
            </a: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{ … 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Стиль застосовується до усіх елементів </a:t>
            </a:r>
            <a:r>
              <a:rPr b="0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які є безпосередніми нащадками тегу, який відповідає селектору </a:t>
            </a:r>
            <a:r>
              <a:rPr b="0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Е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1" name="Google Shape;221;p26"/>
          <p:cNvCxnSpPr/>
          <p:nvPr/>
        </p:nvCxnSpPr>
        <p:spPr>
          <a:xfrm>
            <a:off x="5436096" y="2291033"/>
            <a:ext cx="0" cy="2515259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2" name="Google Shape;222;p26"/>
          <p:cNvSpPr/>
          <p:nvPr/>
        </p:nvSpPr>
        <p:spPr>
          <a:xfrm>
            <a:off x="179512" y="2497968"/>
            <a:ext cx="4977645" cy="23083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id=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"block"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"#"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&gt;One&lt;/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"#"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&gt;Second&lt;/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26"/>
          <p:cNvSpPr/>
          <p:nvPr/>
        </p:nvSpPr>
        <p:spPr>
          <a:xfrm>
            <a:off x="5844463" y="2369443"/>
            <a:ext cx="3318537" cy="23083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#block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font-size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26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#block a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4" name="Google Shape;224;p26"/>
          <p:cNvCxnSpPr/>
          <p:nvPr/>
        </p:nvCxnSpPr>
        <p:spPr>
          <a:xfrm>
            <a:off x="170459" y="4806292"/>
            <a:ext cx="8803079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225" name="Google Shape;225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3754" y="4934817"/>
            <a:ext cx="1222567" cy="173733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6" name="Google Shape;226;p26"/>
          <p:cNvCxnSpPr/>
          <p:nvPr/>
        </p:nvCxnSpPr>
        <p:spPr>
          <a:xfrm flipH="1">
            <a:off x="4144504" y="2988325"/>
            <a:ext cx="1867656" cy="80635"/>
          </a:xfrm>
          <a:prstGeom prst="straightConnector1">
            <a:avLst/>
          </a:prstGeom>
          <a:noFill/>
          <a:ln cap="flat" cmpd="sng" w="53975">
            <a:solidFill>
              <a:srgbClr val="0070C0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227" name="Google Shape;227;p26"/>
          <p:cNvCxnSpPr/>
          <p:nvPr/>
        </p:nvCxnSpPr>
        <p:spPr>
          <a:xfrm>
            <a:off x="170460" y="2266409"/>
            <a:ext cx="8803079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8" name="Google Shape;228;p26"/>
          <p:cNvCxnSpPr/>
          <p:nvPr/>
        </p:nvCxnSpPr>
        <p:spPr>
          <a:xfrm rot="10800000">
            <a:off x="4144504" y="3198918"/>
            <a:ext cx="1867656" cy="839622"/>
          </a:xfrm>
          <a:prstGeom prst="straightConnector1">
            <a:avLst/>
          </a:prstGeom>
          <a:noFill/>
          <a:ln cap="flat" cmpd="sng" w="53975">
            <a:solidFill>
              <a:srgbClr val="92D050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229" name="Google Shape;229;p26"/>
          <p:cNvCxnSpPr/>
          <p:nvPr/>
        </p:nvCxnSpPr>
        <p:spPr>
          <a:xfrm rot="10800000">
            <a:off x="5078332" y="3913738"/>
            <a:ext cx="933828" cy="167868"/>
          </a:xfrm>
          <a:prstGeom prst="straightConnector1">
            <a:avLst/>
          </a:prstGeom>
          <a:noFill/>
          <a:ln cap="flat" cmpd="sng" w="53975">
            <a:solidFill>
              <a:srgbClr val="92D050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230" name="Google Shape;230;p26"/>
          <p:cNvSpPr/>
          <p:nvPr/>
        </p:nvSpPr>
        <p:spPr>
          <a:xfrm>
            <a:off x="1546095" y="4881951"/>
            <a:ext cx="7597905" cy="95410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#block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… } –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застосується до тегів 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які 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розташовані безпосередньо у тезі з 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id="block"</a:t>
            </a:r>
            <a:endParaRPr b="1" i="0" sz="2800" u="none" cap="none" strike="noStrike">
              <a:solidFill>
                <a:srgbClr val="00008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1" name="Google Shape;231;p26"/>
          <p:cNvSpPr/>
          <p:nvPr/>
        </p:nvSpPr>
        <p:spPr>
          <a:xfrm>
            <a:off x="1528211" y="5818938"/>
            <a:ext cx="7597905" cy="95410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#block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… } –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застосується до тегів 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які 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розташовані у будь-якому тезі з 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id="block"</a:t>
            </a:r>
            <a:endParaRPr b="1" i="0" sz="2800" u="none" cap="none" strike="noStrike">
              <a:solidFill>
                <a:srgbClr val="00008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7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7"/>
          <p:cNvSpPr txBox="1"/>
          <p:nvPr/>
        </p:nvSpPr>
        <p:spPr>
          <a:xfrm>
            <a:off x="179512" y="244927"/>
            <a:ext cx="896448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</a:t>
            </a:r>
            <a:r>
              <a:rPr b="1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селекотри атрибутів: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8" name="Google Shape;238;p27"/>
          <p:cNvGraphicFramePr/>
          <p:nvPr/>
        </p:nvGraphicFramePr>
        <p:xfrm>
          <a:off x="0" y="104983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{83F27FE3-77E9-435D-B6E8-AD8FEC84114F}</a:tableStyleId>
              </a:tblPr>
              <a:tblGrid>
                <a:gridCol w="2987825"/>
                <a:gridCol w="61561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Селектор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Пояснення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ru-RU" sz="2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[атрибут]</a:t>
                      </a:r>
                      <a:endParaRPr b="1" sz="2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теги, у яких є вказаний атрибут:</a:t>
                      </a:r>
                      <a:endParaRPr sz="2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ourier New"/>
                        <a:buNone/>
                      </a:pP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&lt;</a:t>
                      </a:r>
                      <a:r>
                        <a:rPr b="1" i="0" lang="ru-RU" sz="2800" u="none" cap="none" strike="noStrike">
                          <a:solidFill>
                            <a:srgbClr val="00008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тег </a:t>
                      </a:r>
                      <a:r>
                        <a:rPr b="1" i="0" lang="ru-RU" sz="2800" u="none" cap="none" strike="noStrike">
                          <a:solidFill>
                            <a:srgbClr val="0000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атрибут=</a:t>
                      </a:r>
                      <a:r>
                        <a:rPr b="1" i="0" lang="ru-RU" sz="28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"....." </a:t>
                      </a: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/&gt;</a:t>
                      </a:r>
                      <a:endParaRPr b="0" i="0" sz="5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ru-RU" sz="2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[атрибут="знач"]</a:t>
                      </a:r>
                      <a:endParaRPr b="1" sz="2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теги, у яких вказаний атрибут має вказане значення:</a:t>
                      </a:r>
                      <a:endParaRPr sz="2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ourier New"/>
                        <a:buNone/>
                      </a:pP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&lt;</a:t>
                      </a:r>
                      <a:r>
                        <a:rPr b="1" i="0" lang="ru-RU" sz="2800" u="none" cap="none" strike="noStrike">
                          <a:solidFill>
                            <a:srgbClr val="00008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тег </a:t>
                      </a:r>
                      <a:r>
                        <a:rPr b="1" i="0" lang="ru-RU" sz="2800" u="none" cap="none" strike="noStrike">
                          <a:solidFill>
                            <a:srgbClr val="0000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атрибут=</a:t>
                      </a:r>
                      <a:r>
                        <a:rPr b="1" i="0" lang="ru-RU" sz="28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"</a:t>
                      </a:r>
                      <a:r>
                        <a:rPr b="1" i="0" lang="ru-RU" sz="2800" u="sng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знач</a:t>
                      </a:r>
                      <a:r>
                        <a:rPr b="1" i="0" lang="ru-RU" sz="28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" </a:t>
                      </a: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/&gt;</a:t>
                      </a:r>
                      <a:endParaRPr b="0" i="0" sz="5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ru-RU" sz="2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[атрибут^="знач"]</a:t>
                      </a:r>
                      <a:endParaRPr b="1" sz="2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теги, у яких значення атрибуту починається з вказаного тексту:</a:t>
                      </a:r>
                      <a:endParaRPr sz="2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ourier New"/>
                        <a:buNone/>
                      </a:pP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&lt;</a:t>
                      </a:r>
                      <a:r>
                        <a:rPr b="1" i="0" lang="ru-RU" sz="2800" u="none" cap="none" strike="noStrike">
                          <a:solidFill>
                            <a:srgbClr val="00008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тег </a:t>
                      </a:r>
                      <a:r>
                        <a:rPr b="1" i="0" lang="ru-RU" sz="2800" u="none" cap="none" strike="noStrike">
                          <a:solidFill>
                            <a:srgbClr val="0000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атрибут=</a:t>
                      </a:r>
                      <a:r>
                        <a:rPr b="1" i="0" lang="ru-RU" sz="28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"</a:t>
                      </a:r>
                      <a:r>
                        <a:rPr b="1" i="0" lang="ru-RU" sz="2800" u="sng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знач</a:t>
                      </a:r>
                      <a:r>
                        <a:rPr b="1" i="0" lang="ru-RU" sz="28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ення…" </a:t>
                      </a: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/&gt;</a:t>
                      </a:r>
                      <a:endParaRPr b="0" i="0" sz="5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8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44" name="Google Shape;244;p28"/>
          <p:cNvGraphicFramePr/>
          <p:nvPr/>
        </p:nvGraphicFramePr>
        <p:xfrm>
          <a:off x="0" y="5112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{83F27FE3-77E9-435D-B6E8-AD8FEC84114F}</a:tableStyleId>
              </a:tblPr>
              <a:tblGrid>
                <a:gridCol w="2987825"/>
                <a:gridCol w="61561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Селектор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Пояснення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1066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ru-RU" sz="2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[атрибут$="знач"]</a:t>
                      </a:r>
                      <a:endParaRPr b="1" sz="2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теги, у яких значення атрибуту закінчується вказаним текстом:</a:t>
                      </a:r>
                      <a:endParaRPr sz="2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ourier New"/>
                        <a:buNone/>
                      </a:pP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&lt;</a:t>
                      </a:r>
                      <a:r>
                        <a:rPr b="1" i="0" lang="ru-RU" sz="2800" u="none" cap="none" strike="noStrike">
                          <a:solidFill>
                            <a:srgbClr val="00008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тег </a:t>
                      </a:r>
                      <a:r>
                        <a:rPr b="1" i="0" lang="ru-RU" sz="2800" u="none" cap="none" strike="noStrike">
                          <a:solidFill>
                            <a:srgbClr val="0000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атрибут=</a:t>
                      </a:r>
                      <a:r>
                        <a:rPr b="1" i="0" lang="ru-RU" sz="28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"......</a:t>
                      </a:r>
                      <a:r>
                        <a:rPr b="1" i="0" lang="ru-RU" sz="2800" u="sng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знач</a:t>
                      </a:r>
                      <a:r>
                        <a:rPr b="1" i="0" lang="ru-RU" sz="28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" </a:t>
                      </a: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/&gt;</a:t>
                      </a:r>
                      <a:endParaRPr b="0" i="0" sz="5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1066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ru-RU" sz="2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[атрибут*="знач"]</a:t>
                      </a:r>
                      <a:endParaRPr b="1" sz="2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теги, у яких значення атрибуту містить вказаний текст:</a:t>
                      </a:r>
                      <a:endParaRPr sz="2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ourier New"/>
                        <a:buNone/>
                      </a:pP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&lt;</a:t>
                      </a:r>
                      <a:r>
                        <a:rPr b="1" i="0" lang="ru-RU" sz="2800" u="none" cap="none" strike="noStrike">
                          <a:solidFill>
                            <a:srgbClr val="00008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тег </a:t>
                      </a:r>
                      <a:r>
                        <a:rPr b="1" i="0" lang="ru-RU" sz="2800" u="none" cap="none" strike="noStrike">
                          <a:solidFill>
                            <a:srgbClr val="0000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атрибут=</a:t>
                      </a:r>
                      <a:r>
                        <a:rPr b="1" i="0" lang="ru-RU" sz="28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"...</a:t>
                      </a:r>
                      <a:r>
                        <a:rPr b="1" i="0" lang="ru-RU" sz="2800" u="sng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знач</a:t>
                      </a:r>
                      <a:r>
                        <a:rPr b="1" i="0" lang="ru-RU" sz="28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..." </a:t>
                      </a:r>
                      <a:r>
                        <a:rPr b="0" i="0" lang="ru-RU" sz="28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/&gt;</a:t>
                      </a:r>
                      <a:endParaRPr b="0" i="0" sz="5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ru-RU" sz="2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[атрибут~="знач"]</a:t>
                      </a:r>
                      <a:endParaRPr b="1" sz="2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теги, у яких значення атрибуту містить слово </a:t>
                      </a:r>
                      <a:r>
                        <a:rPr b="1" i="0" lang="ru-RU" sz="2800" u="sng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знач</a:t>
                      </a:r>
                      <a:r>
                        <a:rPr lang="ru-RU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(коли значення атрибуту містить слова розділені </a:t>
                      </a:r>
                      <a:r>
                        <a:rPr b="1" lang="ru-RU" sz="2800" u="none" cap="none" strike="noStrik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пробілами</a:t>
                      </a:r>
                      <a:r>
                        <a:rPr lang="ru-RU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):</a:t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ourier New"/>
                        <a:buNone/>
                      </a:pPr>
                      <a:r>
                        <a:rPr b="0" i="0" lang="ru-RU" sz="24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&lt;</a:t>
                      </a:r>
                      <a:r>
                        <a:rPr b="1" i="0" lang="ru-RU" sz="2400" u="none" cap="none" strike="noStrike">
                          <a:solidFill>
                            <a:srgbClr val="00008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тег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80"/>
                        </a:buClr>
                        <a:buSzPts val="2400"/>
                        <a:buFont typeface="Courier New"/>
                        <a:buNone/>
                      </a:pPr>
                      <a:r>
                        <a:rPr b="1" i="0" lang="ru-RU" sz="2400" u="none" cap="none" strike="noStrike">
                          <a:solidFill>
                            <a:srgbClr val="00008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  </a:t>
                      </a:r>
                      <a:r>
                        <a:rPr b="1" i="0" lang="ru-RU" sz="2400" u="none" cap="none" strike="noStrike">
                          <a:solidFill>
                            <a:srgbClr val="0000FF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атрибут=</a:t>
                      </a:r>
                      <a:r>
                        <a:rPr b="1" i="0" lang="ru-RU" sz="24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"слово </a:t>
                      </a:r>
                      <a:r>
                        <a:rPr b="1" i="0" lang="ru-RU" sz="2400" u="sng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знач</a:t>
                      </a:r>
                      <a:r>
                        <a:rPr b="1" i="0" lang="ru-RU" sz="2400" u="none" cap="none" strike="noStrike">
                          <a:solidFill>
                            <a:srgbClr val="008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 слово" </a:t>
                      </a:r>
                      <a:r>
                        <a:rPr b="0" i="0" lang="ru-RU" sz="2400" u="none" cap="none" strike="noStrike">
                          <a:solidFill>
                            <a:srgbClr val="000000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/&gt;</a:t>
                      </a:r>
                      <a:endParaRPr b="0" i="0" sz="48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9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29"/>
          <p:cNvSpPr txBox="1"/>
          <p:nvPr/>
        </p:nvSpPr>
        <p:spPr>
          <a:xfrm>
            <a:off x="139573" y="207002"/>
            <a:ext cx="896448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Приклади використання селекторів атрибутів.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29"/>
          <p:cNvSpPr/>
          <p:nvPr/>
        </p:nvSpPr>
        <p:spPr>
          <a:xfrm>
            <a:off x="99634" y="791777"/>
            <a:ext cx="8927444" cy="30008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ourier New"/>
              <a:buNone/>
            </a:pP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ul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"file.pdf"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file.pdf&lt;/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"file.xls"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file.xls&lt;/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"file.doc"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file.doc&lt;/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"file.jpg"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file.jpg&lt;/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21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ourier New"/>
              <a:buNone/>
            </a:pP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"http://ztu.edu.ua"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ztu.edu.ua&lt;/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21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ourier New"/>
              <a:buNone/>
            </a:pP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ul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29"/>
          <p:cNvSpPr/>
          <p:nvPr/>
        </p:nvSpPr>
        <p:spPr>
          <a:xfrm>
            <a:off x="323528" y="5085184"/>
            <a:ext cx="6340197" cy="16312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".pdf"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".xls"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green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".doc"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orange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".jpg"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violet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^=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"http://"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font-style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italic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4" name="Google Shape;25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75799" y="3501008"/>
            <a:ext cx="3642326" cy="260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0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30"/>
          <p:cNvSpPr txBox="1"/>
          <p:nvPr/>
        </p:nvSpPr>
        <p:spPr>
          <a:xfrm>
            <a:off x="139573" y="207002"/>
            <a:ext cx="896448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Приклади використання селекторів атрибутів.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30"/>
          <p:cNvSpPr/>
          <p:nvPr/>
        </p:nvSpPr>
        <p:spPr>
          <a:xfrm>
            <a:off x="99634" y="791777"/>
            <a:ext cx="8927444" cy="30008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ourier New"/>
              <a:buNone/>
            </a:pP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ul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"file.pdf"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file.pdf&lt;/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"file.xls"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file.xls&lt;/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"file.doc"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file.doc&lt;/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"file.jpg"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file.jpg&lt;/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21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ourier New"/>
              <a:buNone/>
            </a:pP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b="1" i="0" lang="ru-RU" sz="21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href=</a:t>
            </a:r>
            <a:r>
              <a:rPr b="1" i="0" lang="ru-RU" sz="21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"http://ztu.edu.ua"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&gt;Link to ztu.edu.ua&lt;/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21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ourier New"/>
              <a:buNone/>
            </a:pP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b="1" i="0" lang="ru-RU" sz="21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ul</a:t>
            </a:r>
            <a:r>
              <a:rPr b="0" i="0" lang="ru-RU" sz="21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30"/>
          <p:cNvSpPr/>
          <p:nvPr/>
        </p:nvSpPr>
        <p:spPr>
          <a:xfrm>
            <a:off x="323528" y="5085184"/>
            <a:ext cx="6340197" cy="16312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".pdf"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".xls"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green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".doc"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orange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$=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".doc"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violet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href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^=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"http://"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] {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font-style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italic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3" name="Google Shape;263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75799" y="3501008"/>
            <a:ext cx="3642326" cy="260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1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4. Нові псевдокласи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69" name="Google Shape;269;p31"/>
          <p:cNvGraphicFramePr/>
          <p:nvPr/>
        </p:nvGraphicFramePr>
        <p:xfrm>
          <a:off x="179512" y="112116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{83F27FE3-77E9-435D-B6E8-AD8FEC84114F}</a:tableStyleId>
              </a:tblPr>
              <a:tblGrid>
                <a:gridCol w="1781600"/>
                <a:gridCol w="6931350"/>
              </a:tblGrid>
              <a:tr h="294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ru-RU" sz="2400" u="none" cap="none" strike="noStrike"/>
                        <a:t>Псевдоклас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ru-RU" sz="2400" u="none" cap="none" strike="noStrike"/>
                        <a:t>Опис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:checked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прапорці чи перемикачі з відміткою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:disabled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усі елементи форми з атрибутом disabled="disabled"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:enabled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усі елементи форми без атрибуту disabled="disabled"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0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:in-range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теги input, значення яких потрапляє у діапазон, який задається значеннями min, max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0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:out-of-range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теги input, значення яких не потрапляє у діапазон, який задається значеннями min, max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:invalid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всі елементи форми, які не проходять валідацію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:valid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елементи форми, які пройшли валідацію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:read-only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елементи форми з атрибутом readonly="readonly"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:read-write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елементи форми без атрибуту readonly="readonly"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0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:optional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всі елементи форми, які є необов’язковими для заповнення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4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sng" cap="none" strike="noStrike"/>
                        <a:t>:required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ru-RU" sz="2000" u="none" cap="none" strike="noStrike"/>
                        <a:t>обов’язкові для заповнення елементи форми</a:t>
                      </a:r>
                      <a:endParaRPr sz="1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75" marB="0" marR="55275" marL="552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70" name="Google Shape;270;p31"/>
          <p:cNvSpPr txBox="1"/>
          <p:nvPr/>
        </p:nvSpPr>
        <p:spPr>
          <a:xfrm>
            <a:off x="89756" y="525130"/>
            <a:ext cx="896448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Псевдокласи для форм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2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76" name="Google Shape;276;p32"/>
          <p:cNvGraphicFramePr/>
          <p:nvPr/>
        </p:nvGraphicFramePr>
        <p:xfrm>
          <a:off x="2051720" y="11663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{83F27FE3-77E9-435D-B6E8-AD8FEC84114F}</a:tableStyleId>
              </a:tblPr>
              <a:tblGrid>
                <a:gridCol w="5328600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:empty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:first-child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:last-child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:nth-child(n)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:nth-last-child(n)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:only-child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:first-of-type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:last-of-type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:nth-of-type(n)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:nth-last-of-type(n)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:only-of-type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:not(selector)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ru-RU" sz="3000" u="none" cap="none" strike="noStrike">
                          <a:solidFill>
                            <a:schemeClr val="dk1"/>
                          </a:solidFill>
                        </a:rPr>
                        <a:t>:root</a:t>
                      </a:r>
                      <a:endParaRPr sz="3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3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5. Псевдоелементи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82" name="Google Shape;282;p33"/>
          <p:cNvGraphicFramePr/>
          <p:nvPr/>
        </p:nvGraphicFramePr>
        <p:xfrm>
          <a:off x="323528" y="69269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{10E31DAD-5C98-4EE6-BD58-4B14D9D5C6D6}</a:tableStyleId>
              </a:tblPr>
              <a:tblGrid>
                <a:gridCol w="8568950"/>
              </a:tblGrid>
              <a:tr h="40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0" lang="ru-RU" sz="3200" u="none" cap="none" strike="noStrike">
                          <a:solidFill>
                            <a:srgbClr val="0070C0"/>
                          </a:solidFill>
                        </a:rPr>
                        <a:t>Псевдоелементи</a:t>
                      </a:r>
                      <a:r>
                        <a:rPr b="0" lang="ru-RU" sz="3200" u="none" cap="none" strike="noStrike"/>
                        <a:t> – селектори, які вказують на елементи, які не чітко не визначені в документі. </a:t>
                      </a:r>
                      <a:endParaRPr b="0" sz="3200" u="none" cap="none" strike="noStrike"/>
                    </a:p>
                  </a:txBody>
                  <a:tcPr marT="72500" marB="72500" marR="72500" marL="725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3" name="Google Shape;283;p33"/>
          <p:cNvGraphicFramePr/>
          <p:nvPr/>
        </p:nvGraphicFramePr>
        <p:xfrm>
          <a:off x="287524" y="18130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{10E31DAD-5C98-4EE6-BD58-4B14D9D5C6D6}</a:tableStyleId>
              </a:tblPr>
              <a:tblGrid>
                <a:gridCol w="8568950"/>
              </a:tblGrid>
              <a:tr h="40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0" lang="ru-RU" sz="3200" u="none" cap="none" strike="noStrike">
                          <a:solidFill>
                            <a:srgbClr val="0070C0"/>
                          </a:solidFill>
                        </a:rPr>
                        <a:t>Синтаксис: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1" lang="ru-RU" sz="32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::псевдоелемент { … }</a:t>
                      </a:r>
                      <a:endParaRPr b="1" sz="3200" u="none" cap="none" strike="noStrike">
                        <a:solidFill>
                          <a:schemeClr val="dk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72500" marB="72500" marR="72500" marL="725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4" name="Google Shape;284;p33"/>
          <p:cNvGraphicFramePr/>
          <p:nvPr/>
        </p:nvGraphicFramePr>
        <p:xfrm>
          <a:off x="342814" y="30689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{83F27FE3-77E9-435D-B6E8-AD8FEC84114F}</a:tableStyleId>
              </a:tblPr>
              <a:tblGrid>
                <a:gridCol w="2645000"/>
                <a:gridCol w="58686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Псевдоелемент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::before</a:t>
                      </a:r>
                      <a:endParaRPr sz="1400" u="none" cap="none" strike="noStrike"/>
                    </a:p>
                  </a:txBody>
                  <a:tcPr marT="72500" marB="72500" marR="72500" marL="725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none" cap="none" strike="noStrike"/>
                        <a:t>Додавання контенту перед тегом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::after</a:t>
                      </a:r>
                      <a:endParaRPr sz="2800" u="none" cap="none" strike="noStrike"/>
                    </a:p>
                  </a:txBody>
                  <a:tcPr marT="72500" marB="72500" marR="72500" marL="725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none" cap="none" strike="noStrike"/>
                        <a:t>Додавання контенту після тегу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::first-letter</a:t>
                      </a:r>
                      <a:endParaRPr sz="1400" u="none" cap="none" strike="noStrike"/>
                    </a:p>
                  </a:txBody>
                  <a:tcPr marT="72500" marB="72500" marR="72500" marL="725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none" cap="none" strike="noStrike"/>
                        <a:t>Перша літера текстового блоку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::first-line</a:t>
                      </a:r>
                      <a:endParaRPr sz="1400" u="none" cap="none" strike="noStrike"/>
                    </a:p>
                  </a:txBody>
                  <a:tcPr marT="72500" marB="72500" marR="72500" marL="725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ru-RU" sz="2400" u="none" cap="none" strike="noStrike"/>
                        <a:t>Перший рядок текстового блоку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::selection</a:t>
                      </a:r>
                      <a:endParaRPr sz="1400" u="none" cap="none" strike="noStrike"/>
                    </a:p>
                  </a:txBody>
                  <a:tcPr marT="72500" marB="72500" marR="72500" marL="725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ru-RU" sz="2400" u="none" cap="none" strike="noStrike"/>
                        <a:t>Виділення тексту (мишкою чи клавіатурою)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1. Структура стандарту CSS3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upload.wikimedia.org/wikipedia/commons/f/fd/CSS3_taxonomy_and_status-v2.png" id="120" name="Google Shape;12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1840" y="562919"/>
            <a:ext cx="5773234" cy="5773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521" y="6325292"/>
            <a:ext cx="9013975" cy="5327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www.hub4tech.com/sites/default/files/InterviewQA/CSS3.png?1444984729" id="122" name="Google Shape;122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1771868"/>
            <a:ext cx="28575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4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4"/>
          <p:cNvSpPr/>
          <p:nvPr/>
        </p:nvSpPr>
        <p:spPr>
          <a:xfrm>
            <a:off x="263608" y="260648"/>
            <a:ext cx="8568952" cy="224676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&gt;You can use the ::first-line pseudo-element to add a special effect to the first line of a text. Some more text. And even more, and more, and more, and more, and more, and more, and more, and more, and more.&lt;/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&gt;You can use the ::first-line pseudo-element to add a special effect to the first line of a text. Some more text. And even more, and more, and more, and more.&lt;/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34"/>
          <p:cNvSpPr/>
          <p:nvPr/>
        </p:nvSpPr>
        <p:spPr>
          <a:xfrm>
            <a:off x="307455" y="2635151"/>
            <a:ext cx="3262432" cy="40934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::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first-line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#ff0000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font-variant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small-caps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::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first-letter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green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font-size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em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::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selection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background-color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yellow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4"/>
          <p:cNvSpPr/>
          <p:nvPr/>
        </p:nvSpPr>
        <p:spPr>
          <a:xfrm>
            <a:off x="4323317" y="6359247"/>
            <a:ext cx="453726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https://jsfiddle.net/morozovandriy/ob9qrq40/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3" name="Google Shape;293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86890" y="2996952"/>
            <a:ext cx="5645670" cy="25220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5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99" name="Google Shape;299;p35"/>
          <p:cNvGraphicFramePr/>
          <p:nvPr/>
        </p:nvGraphicFramePr>
        <p:xfrm>
          <a:off x="287523" y="19487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{10E31DAD-5C98-4EE6-BD58-4B14D9D5C6D6}</a:tableStyleId>
              </a:tblPr>
              <a:tblGrid>
                <a:gridCol w="8568950"/>
              </a:tblGrid>
              <a:tr h="406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b="0" lang="ru-RU" sz="3200" u="none" cap="none" strike="noStrike"/>
                        <a:t>Псевдоелементи </a:t>
                      </a:r>
                      <a:r>
                        <a:rPr b="1" lang="ru-RU" sz="3200" u="none" cap="none" strike="noStrike">
                          <a:solidFill>
                            <a:srgbClr val="00B0F0"/>
                          </a:solidFill>
                        </a:rPr>
                        <a:t>::before</a:t>
                      </a:r>
                      <a:r>
                        <a:rPr b="0" lang="ru-RU" sz="3200" u="none" cap="none" strike="noStrike"/>
                        <a:t>, </a:t>
                      </a:r>
                      <a:r>
                        <a:rPr b="1" lang="ru-RU" sz="3200" u="none" cap="none" strike="noStrike">
                          <a:solidFill>
                            <a:srgbClr val="00B0F0"/>
                          </a:solidFill>
                        </a:rPr>
                        <a:t>::after</a:t>
                      </a:r>
                      <a:r>
                        <a:rPr b="1" lang="ru-RU" sz="3200" u="none" cap="none" strike="noStrike"/>
                        <a:t> </a:t>
                      </a:r>
                      <a:r>
                        <a:rPr b="0" lang="ru-RU" sz="3200" u="none" cap="none" strike="noStrike"/>
                        <a:t>призначені для додавання контенту. Для цього у стилі використовується CSS-властивість content:</a:t>
                      </a:r>
                      <a:endParaRPr b="0" sz="3200" u="none" cap="none" strike="noStrike"/>
                    </a:p>
                  </a:txBody>
                  <a:tcPr marT="72500" marB="72500" marR="72500" marL="725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0" name="Google Shape;300;p35"/>
          <p:cNvGraphicFramePr/>
          <p:nvPr/>
        </p:nvGraphicFramePr>
        <p:xfrm>
          <a:off x="287519" y="192569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{83F27FE3-77E9-435D-B6E8-AD8FEC84114F}</a:tableStyleId>
              </a:tblPr>
              <a:tblGrid>
                <a:gridCol w="3492400"/>
                <a:gridCol w="4824525"/>
              </a:tblGrid>
              <a:tr h="411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Можливі значення властивості content: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Що додається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"текст"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вказаний текст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url(шлях)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є зображення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open-quote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відкриваючі лапки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close-quote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закриваючі лапки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none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нічого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counter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ru-RU" sz="2800" u="none" cap="none" strike="noStrike"/>
                        <a:t>значення змінної-лічильника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6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36"/>
          <p:cNvSpPr/>
          <p:nvPr/>
        </p:nvSpPr>
        <p:spPr>
          <a:xfrm>
            <a:off x="294891" y="3453498"/>
            <a:ext cx="5530681" cy="120032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h1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::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before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content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url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smiley.gif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36"/>
          <p:cNvSpPr/>
          <p:nvPr/>
        </p:nvSpPr>
        <p:spPr>
          <a:xfrm>
            <a:off x="281149" y="117247"/>
            <a:ext cx="7866943" cy="30469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h1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&gt;This is a heading&lt;/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h1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&gt;The ::before pseudo-element inserts content before the content of an element.&lt;/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h1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&gt;This is a heading&lt;/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h1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&gt;Note:&lt;/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 IE8 supports the content property only if a !DOCTYPE is specified.&lt;/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8" name="Google Shape;308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82032" y="4758018"/>
            <a:ext cx="5350208" cy="209998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9" name="Google Shape;309;p36"/>
          <p:cNvCxnSpPr/>
          <p:nvPr/>
        </p:nvCxnSpPr>
        <p:spPr>
          <a:xfrm>
            <a:off x="281149" y="3308866"/>
            <a:ext cx="8179283" cy="0"/>
          </a:xfrm>
          <a:prstGeom prst="straightConnector1">
            <a:avLst/>
          </a:prstGeom>
          <a:noFill/>
          <a:ln cap="flat" cmpd="sng" w="9525">
            <a:solidFill>
              <a:srgbClr val="07519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0" name="Google Shape;310;p36"/>
          <p:cNvCxnSpPr/>
          <p:nvPr/>
        </p:nvCxnSpPr>
        <p:spPr>
          <a:xfrm>
            <a:off x="294891" y="4653827"/>
            <a:ext cx="8179283" cy="0"/>
          </a:xfrm>
          <a:prstGeom prst="straightConnector1">
            <a:avLst/>
          </a:prstGeom>
          <a:noFill/>
          <a:ln cap="flat" cmpd="sng" w="9525">
            <a:solidFill>
              <a:srgbClr val="07519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7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6" name="Google Shape;316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023" y="0"/>
            <a:ext cx="86763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715" y="0"/>
            <a:ext cx="8434215" cy="6903298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37"/>
          <p:cNvSpPr/>
          <p:nvPr/>
        </p:nvSpPr>
        <p:spPr>
          <a:xfrm>
            <a:off x="-13742" y="20374"/>
            <a:ext cx="9144000" cy="681725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Courier New"/>
              <a:buNone/>
            </a:pP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shadow1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::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before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.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shadow1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::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after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position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absolute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content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""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bottom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12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15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80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45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#9B7468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z-index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:-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b="0" i="0" sz="23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Courier New"/>
              <a:buNone/>
            </a:pPr>
            <a:r>
              <a:rPr b="1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box-shadow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0 20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15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#9B7468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-webkit-transform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rotate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(-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deg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-moz-transform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rotate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(-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deg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transform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rotate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(-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deg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shadow1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::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after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-webkit-transform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rotate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deg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-moz-transform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rotate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deg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transform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3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rotate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deg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15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b="1" i="0" lang="ru-RU" sz="23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3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auto</a:t>
            </a: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3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8"/>
          <p:cNvSpPr txBox="1"/>
          <p:nvPr/>
        </p:nvSpPr>
        <p:spPr>
          <a:xfrm>
            <a:off x="0" y="-19322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Змінні-лічильники у CSS3 та автоматична нумерація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38"/>
          <p:cNvSpPr txBox="1"/>
          <p:nvPr/>
        </p:nvSpPr>
        <p:spPr>
          <a:xfrm>
            <a:off x="215516" y="980728"/>
            <a:ext cx="3492388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Властивості: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counter-reset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counter-increment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counter()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counters()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38"/>
          <p:cNvSpPr txBox="1"/>
          <p:nvPr/>
        </p:nvSpPr>
        <p:spPr>
          <a:xfrm>
            <a:off x="3779912" y="980728"/>
            <a:ext cx="5184576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Створення лічильника: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counter-reset: </a:t>
            </a:r>
            <a:endParaRPr b="1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ід1 [поч.знач1] ід2 [поч.знач2] …</a:t>
            </a:r>
            <a:endParaRPr b="1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6" name="Google Shape;326;p38"/>
          <p:cNvSpPr txBox="1"/>
          <p:nvPr/>
        </p:nvSpPr>
        <p:spPr>
          <a:xfrm>
            <a:off x="3851920" y="1988840"/>
            <a:ext cx="5184576" cy="800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Приклад</a:t>
            </a:r>
            <a:r>
              <a:rPr b="1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7" name="Google Shape;327;p38"/>
          <p:cNvSpPr/>
          <p:nvPr/>
        </p:nvSpPr>
        <p:spPr>
          <a:xfrm>
            <a:off x="3851920" y="2433082"/>
            <a:ext cx="5083502" cy="70788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ol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counter-reset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endParaRPr b="0" i="0" sz="20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item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lev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bor bl q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38"/>
          <p:cNvSpPr txBox="1"/>
          <p:nvPr/>
        </p:nvSpPr>
        <p:spPr>
          <a:xfrm>
            <a:off x="3717393" y="3140968"/>
            <a:ext cx="5184576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Зміна лічильника: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counter-increment: </a:t>
            </a:r>
            <a:endParaRPr b="1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ід1 [зміна1] ід2 [зміна2] …</a:t>
            </a:r>
            <a:endParaRPr b="1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9" name="Google Shape;329;p38"/>
          <p:cNvSpPr txBox="1"/>
          <p:nvPr/>
        </p:nvSpPr>
        <p:spPr>
          <a:xfrm>
            <a:off x="3722370" y="4149080"/>
            <a:ext cx="5184576" cy="800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Приклад</a:t>
            </a:r>
            <a:r>
              <a:rPr b="1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0" name="Google Shape;330;p38"/>
          <p:cNvSpPr/>
          <p:nvPr/>
        </p:nvSpPr>
        <p:spPr>
          <a:xfrm>
            <a:off x="3818467" y="4653136"/>
            <a:ext cx="5083502" cy="70788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counter-inrement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endParaRPr b="0" i="0" sz="20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item 1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lev 2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bor bl q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-1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;}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8"/>
          <p:cNvSpPr txBox="1"/>
          <p:nvPr/>
        </p:nvSpPr>
        <p:spPr>
          <a:xfrm>
            <a:off x="3491880" y="5325362"/>
            <a:ext cx="5904656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Значення лічильника: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content: … counter(ід) …;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content: … counters(ід, "роздільник") …;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9"/>
          <p:cNvSpPr txBox="1"/>
          <p:nvPr/>
        </p:nvSpPr>
        <p:spPr>
          <a:xfrm>
            <a:off x="0" y="-19322"/>
            <a:ext cx="9144000" cy="5847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Приклад</a:t>
            </a:r>
            <a:endParaRPr b="1" i="0" sz="32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39"/>
          <p:cNvSpPr/>
          <p:nvPr/>
        </p:nvSpPr>
        <p:spPr>
          <a:xfrm>
            <a:off x="0" y="565453"/>
            <a:ext cx="4628190" cy="329320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ol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&gt;item 1, level 1&lt;/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&gt;item 2, level 1&lt;/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&gt;item 3, level 1&lt;/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&gt;item 4, level 1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ol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&gt;item 1, level 2&lt;/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&gt;item 2, level 2&lt;/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&gt;item 3, level 2&lt;/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ol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&gt;item 5, level 1&lt;/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b="1" i="0" lang="ru-RU" sz="16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ol</a:t>
            </a:r>
            <a:r>
              <a:rPr b="1" i="0" lang="ru-RU" sz="16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1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39"/>
          <p:cNvSpPr/>
          <p:nvPr/>
        </p:nvSpPr>
        <p:spPr>
          <a:xfrm>
            <a:off x="107504" y="3869522"/>
            <a:ext cx="6340197" cy="286232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ol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counter-reset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section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list-style-type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none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li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::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before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counter-increment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section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content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counters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section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". 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9" name="Google Shape;339;p39"/>
          <p:cNvCxnSpPr/>
          <p:nvPr/>
        </p:nvCxnSpPr>
        <p:spPr>
          <a:xfrm rot="10800000">
            <a:off x="107505" y="3858662"/>
            <a:ext cx="8784975" cy="0"/>
          </a:xfrm>
          <a:prstGeom prst="straightConnector1">
            <a:avLst/>
          </a:prstGeom>
          <a:noFill/>
          <a:ln cap="flat" cmpd="sng" w="9525">
            <a:solidFill>
              <a:srgbClr val="07519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0" name="Google Shape;340;p39"/>
          <p:cNvCxnSpPr/>
          <p:nvPr/>
        </p:nvCxnSpPr>
        <p:spPr>
          <a:xfrm>
            <a:off x="4628190" y="576313"/>
            <a:ext cx="0" cy="3293209"/>
          </a:xfrm>
          <a:prstGeom prst="straightConnector1">
            <a:avLst/>
          </a:prstGeom>
          <a:noFill/>
          <a:ln cap="flat" cmpd="sng" w="9525">
            <a:solidFill>
              <a:srgbClr val="075192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341" name="Google Shape;341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16016" y="565453"/>
            <a:ext cx="3904250" cy="31722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40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5. Нові CSS-властивості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40"/>
          <p:cNvSpPr txBox="1"/>
          <p:nvPr/>
        </p:nvSpPr>
        <p:spPr>
          <a:xfrm>
            <a:off x="179512" y="692696"/>
            <a:ext cx="8712968" cy="60016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</a:t>
            </a:r>
            <a:r>
              <a:rPr b="1" i="0" lang="ru-RU" sz="32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Заокруглення кутів тега</a:t>
            </a:r>
            <a:endParaRPr b="1" i="0" sz="3200" u="none" cap="none" strike="noStrik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border-radius: зн;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border-radius: зн1  зн2;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border-radius: зн1  зн2  зн3;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border-radius: зн1  зн2  зн3  зн4;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40"/>
          <p:cNvSpPr/>
          <p:nvPr/>
        </p:nvSpPr>
        <p:spPr>
          <a:xfrm>
            <a:off x="6051315" y="1382375"/>
            <a:ext cx="2646040" cy="1153867"/>
          </a:xfrm>
          <a:prstGeom prst="roundRect">
            <a:avLst>
              <a:gd fmla="val 28293" name="adj"/>
            </a:avLst>
          </a:prstGeom>
          <a:solidFill>
            <a:schemeClr val="accent1"/>
          </a:solidFill>
          <a:ln cap="flat" cmpd="sng" w="25400">
            <a:solidFill>
              <a:srgbClr val="0A51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40"/>
          <p:cNvSpPr/>
          <p:nvPr/>
        </p:nvSpPr>
        <p:spPr>
          <a:xfrm>
            <a:off x="6055127" y="2825431"/>
            <a:ext cx="2646040" cy="1153867"/>
          </a:xfrm>
          <a:prstGeom prst="roundRect">
            <a:avLst>
              <a:gd fmla="val 28293" name="adj"/>
            </a:avLst>
          </a:prstGeom>
          <a:solidFill>
            <a:schemeClr val="accent1"/>
          </a:solidFill>
          <a:ln cap="flat" cmpd="sng" w="25400">
            <a:solidFill>
              <a:srgbClr val="0A51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40"/>
          <p:cNvSpPr/>
          <p:nvPr/>
        </p:nvSpPr>
        <p:spPr>
          <a:xfrm>
            <a:off x="6084168" y="4247662"/>
            <a:ext cx="2646040" cy="1153867"/>
          </a:xfrm>
          <a:prstGeom prst="roundRect">
            <a:avLst>
              <a:gd fmla="val 28293" name="adj"/>
            </a:avLst>
          </a:prstGeom>
          <a:solidFill>
            <a:schemeClr val="accent1"/>
          </a:solidFill>
          <a:ln cap="flat" cmpd="sng" w="25400">
            <a:solidFill>
              <a:srgbClr val="0A51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40"/>
          <p:cNvSpPr/>
          <p:nvPr/>
        </p:nvSpPr>
        <p:spPr>
          <a:xfrm>
            <a:off x="6084168" y="5624962"/>
            <a:ext cx="2646040" cy="1153867"/>
          </a:xfrm>
          <a:prstGeom prst="roundRect">
            <a:avLst>
              <a:gd fmla="val 28293" name="adj"/>
            </a:avLst>
          </a:prstGeom>
          <a:solidFill>
            <a:schemeClr val="accent1"/>
          </a:solidFill>
          <a:ln cap="flat" cmpd="sng" w="25400">
            <a:solidFill>
              <a:srgbClr val="0A51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40"/>
          <p:cNvSpPr txBox="1"/>
          <p:nvPr/>
        </p:nvSpPr>
        <p:spPr>
          <a:xfrm>
            <a:off x="6051315" y="1268760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зн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40"/>
          <p:cNvSpPr txBox="1"/>
          <p:nvPr/>
        </p:nvSpPr>
        <p:spPr>
          <a:xfrm>
            <a:off x="6051315" y="1972292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зн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40"/>
          <p:cNvSpPr txBox="1"/>
          <p:nvPr/>
        </p:nvSpPr>
        <p:spPr>
          <a:xfrm>
            <a:off x="8067539" y="1988840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зн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40"/>
          <p:cNvSpPr txBox="1"/>
          <p:nvPr/>
        </p:nvSpPr>
        <p:spPr>
          <a:xfrm>
            <a:off x="8067539" y="1303027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зн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40"/>
          <p:cNvSpPr txBox="1"/>
          <p:nvPr/>
        </p:nvSpPr>
        <p:spPr>
          <a:xfrm>
            <a:off x="6084168" y="2772217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зн1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40"/>
          <p:cNvSpPr txBox="1"/>
          <p:nvPr/>
        </p:nvSpPr>
        <p:spPr>
          <a:xfrm>
            <a:off x="6084168" y="3429000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зн2</a:t>
            </a:r>
            <a:endParaRPr b="0" i="0" sz="32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40"/>
          <p:cNvSpPr txBox="1"/>
          <p:nvPr/>
        </p:nvSpPr>
        <p:spPr>
          <a:xfrm>
            <a:off x="7884368" y="3429000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зн1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40"/>
          <p:cNvSpPr txBox="1"/>
          <p:nvPr/>
        </p:nvSpPr>
        <p:spPr>
          <a:xfrm>
            <a:off x="7923523" y="2780928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зн2</a:t>
            </a:r>
            <a:endParaRPr b="0" i="0" sz="32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40"/>
          <p:cNvSpPr txBox="1"/>
          <p:nvPr/>
        </p:nvSpPr>
        <p:spPr>
          <a:xfrm>
            <a:off x="6156176" y="4140369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зн1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40"/>
          <p:cNvSpPr txBox="1"/>
          <p:nvPr/>
        </p:nvSpPr>
        <p:spPr>
          <a:xfrm>
            <a:off x="6156176" y="4843901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зн2</a:t>
            </a:r>
            <a:endParaRPr b="0" i="0" sz="32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40"/>
          <p:cNvSpPr txBox="1"/>
          <p:nvPr/>
        </p:nvSpPr>
        <p:spPr>
          <a:xfrm>
            <a:off x="7884368" y="4860449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5DF3C9"/>
                </a:solidFill>
                <a:latin typeface="Calibri"/>
                <a:ea typeface="Calibri"/>
                <a:cs typeface="Calibri"/>
                <a:sym typeface="Calibri"/>
              </a:rPr>
              <a:t>зн3</a:t>
            </a:r>
            <a:endParaRPr b="0" i="0" sz="3200" u="none" cap="none" strike="noStrike">
              <a:solidFill>
                <a:srgbClr val="5DF3C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40"/>
          <p:cNvSpPr txBox="1"/>
          <p:nvPr/>
        </p:nvSpPr>
        <p:spPr>
          <a:xfrm>
            <a:off x="7884368" y="4174636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зн2</a:t>
            </a:r>
            <a:endParaRPr b="0" i="0" sz="32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40"/>
          <p:cNvSpPr txBox="1"/>
          <p:nvPr/>
        </p:nvSpPr>
        <p:spPr>
          <a:xfrm>
            <a:off x="6156176" y="5517232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зн1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40"/>
          <p:cNvSpPr txBox="1"/>
          <p:nvPr/>
        </p:nvSpPr>
        <p:spPr>
          <a:xfrm>
            <a:off x="6156176" y="6220764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FFCCFF"/>
                </a:solidFill>
                <a:latin typeface="Calibri"/>
                <a:ea typeface="Calibri"/>
                <a:cs typeface="Calibri"/>
                <a:sym typeface="Calibri"/>
              </a:rPr>
              <a:t>зн4</a:t>
            </a:r>
            <a:endParaRPr b="0" i="0" sz="3200" u="none" cap="none" strike="noStrike">
              <a:solidFill>
                <a:srgbClr val="FFCC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40"/>
          <p:cNvSpPr txBox="1"/>
          <p:nvPr/>
        </p:nvSpPr>
        <p:spPr>
          <a:xfrm>
            <a:off x="7956376" y="6237312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5DF3C9"/>
                </a:solidFill>
                <a:latin typeface="Calibri"/>
                <a:ea typeface="Calibri"/>
                <a:cs typeface="Calibri"/>
                <a:sym typeface="Calibri"/>
              </a:rPr>
              <a:t>зн3</a:t>
            </a:r>
            <a:endParaRPr b="0" i="0" sz="3200" u="none" cap="none" strike="noStrike">
              <a:solidFill>
                <a:srgbClr val="5DF3C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40"/>
          <p:cNvSpPr txBox="1"/>
          <p:nvPr/>
        </p:nvSpPr>
        <p:spPr>
          <a:xfrm>
            <a:off x="7956376" y="5551499"/>
            <a:ext cx="240911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зн2</a:t>
            </a:r>
            <a:endParaRPr b="0" i="0" sz="32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41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3" name="Google Shape;373;p41"/>
          <p:cNvPicPr preferRelativeResize="0"/>
          <p:nvPr/>
        </p:nvPicPr>
        <p:blipFill rotWithShape="1">
          <a:blip r:embed="rId3">
            <a:alphaModFix/>
          </a:blip>
          <a:srcRect b="59060" l="0" r="36653" t="10298"/>
          <a:stretch/>
        </p:blipFill>
        <p:spPr>
          <a:xfrm>
            <a:off x="450913" y="2888398"/>
            <a:ext cx="8242173" cy="2124778"/>
          </a:xfrm>
          <a:prstGeom prst="rect">
            <a:avLst/>
          </a:prstGeom>
          <a:noFill/>
          <a:ln>
            <a:noFill/>
          </a:ln>
        </p:spPr>
      </p:pic>
      <p:sp>
        <p:nvSpPr>
          <p:cNvPr id="374" name="Google Shape;374;p41"/>
          <p:cNvSpPr/>
          <p:nvPr/>
        </p:nvSpPr>
        <p:spPr>
          <a:xfrm>
            <a:off x="450913" y="1340768"/>
            <a:ext cx="496855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background: teal;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border-radius: 10px;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41"/>
          <p:cNvSpPr/>
          <p:nvPr/>
        </p:nvSpPr>
        <p:spPr>
          <a:xfrm>
            <a:off x="4355976" y="1363081"/>
            <a:ext cx="496855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background: green;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border-radius:  10px 30px 60px;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41"/>
          <p:cNvSpPr/>
          <p:nvPr/>
        </p:nvSpPr>
        <p:spPr>
          <a:xfrm>
            <a:off x="467544" y="5517232"/>
            <a:ext cx="496855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border-radius:  10px 40px;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background: orange;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41"/>
          <p:cNvSpPr/>
          <p:nvPr/>
        </p:nvSpPr>
        <p:spPr>
          <a:xfrm>
            <a:off x="4283968" y="5517232"/>
            <a:ext cx="496855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border-radius:  10px 30px 60px 90px;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background: lightcoral;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8" name="Google Shape;378;p41"/>
          <p:cNvCxnSpPr/>
          <p:nvPr/>
        </p:nvCxnSpPr>
        <p:spPr>
          <a:xfrm>
            <a:off x="1619672" y="2171765"/>
            <a:ext cx="0" cy="716633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379" name="Google Shape;379;p41"/>
          <p:cNvCxnSpPr/>
          <p:nvPr/>
        </p:nvCxnSpPr>
        <p:spPr>
          <a:xfrm>
            <a:off x="5415289" y="2194078"/>
            <a:ext cx="0" cy="716633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380" name="Google Shape;380;p41"/>
          <p:cNvCxnSpPr/>
          <p:nvPr/>
        </p:nvCxnSpPr>
        <p:spPr>
          <a:xfrm rot="10800000">
            <a:off x="3491880" y="4797152"/>
            <a:ext cx="0" cy="716633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381" name="Google Shape;381;p41"/>
          <p:cNvCxnSpPr/>
          <p:nvPr/>
        </p:nvCxnSpPr>
        <p:spPr>
          <a:xfrm rot="10800000">
            <a:off x="7596336" y="4797152"/>
            <a:ext cx="0" cy="716633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lg" w="lg" type="triangle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42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Радиус скругления для создания разных типов уголков" id="387" name="Google Shape;387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1560" y="3501008"/>
            <a:ext cx="7216798" cy="2952328"/>
          </a:xfrm>
          <a:prstGeom prst="rect">
            <a:avLst/>
          </a:prstGeom>
          <a:noFill/>
          <a:ln>
            <a:noFill/>
          </a:ln>
        </p:spPr>
      </p:pic>
      <p:sp>
        <p:nvSpPr>
          <p:cNvPr id="388" name="Google Shape;388;p42"/>
          <p:cNvSpPr/>
          <p:nvPr/>
        </p:nvSpPr>
        <p:spPr>
          <a:xfrm>
            <a:off x="416739" y="218837"/>
            <a:ext cx="8693087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ru-RU" sz="28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border-radius</a:t>
            </a:r>
            <a:r>
              <a:rPr b="0" i="0" lang="ru-R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дозволяє додатково через слеш задати від 1 до 4 значень.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42"/>
          <p:cNvSpPr/>
          <p:nvPr/>
        </p:nvSpPr>
        <p:spPr>
          <a:xfrm>
            <a:off x="179512" y="1296055"/>
            <a:ext cx="984521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border-radius: заокругленняX/заокругленняY;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42"/>
          <p:cNvSpPr/>
          <p:nvPr/>
        </p:nvSpPr>
        <p:spPr>
          <a:xfrm>
            <a:off x="1475656" y="2731567"/>
            <a:ext cx="984521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border-radius: 30px/20px;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43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6" name="Google Shape;396;p43"/>
          <p:cNvSpPr/>
          <p:nvPr/>
        </p:nvSpPr>
        <p:spPr>
          <a:xfrm>
            <a:off x="1187624" y="332656"/>
            <a:ext cx="6452407" cy="23083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orangered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border-radius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80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30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7" name="Google Shape;397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3581" y="3140968"/>
            <a:ext cx="6750570" cy="32378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2. Нові форми представлення кольору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7"/>
          <p:cNvSpPr txBox="1"/>
          <p:nvPr/>
        </p:nvSpPr>
        <p:spPr>
          <a:xfrm>
            <a:off x="179512" y="692696"/>
            <a:ext cx="8712968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</a:t>
            </a:r>
            <a:r>
              <a:rPr b="1" i="0" lang="ru-RU" sz="32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RGBA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(Red Green Blue Alpha):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rgba(</a:t>
            </a:r>
            <a:r>
              <a:rPr b="0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чер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32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зел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32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син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32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проз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 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кольори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задаються числами від 0 до 255, а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прозорість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дробовим числом від 0.00 до 1.00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1792626" y="2783384"/>
            <a:ext cx="4801314" cy="10156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class=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"one"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&gt;One&lt;/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class=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"two"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&gt;Two&lt;/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class=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"three"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&gt;Three&lt;/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7"/>
          <p:cNvSpPr/>
          <p:nvPr/>
        </p:nvSpPr>
        <p:spPr>
          <a:xfrm>
            <a:off x="1782841" y="3902155"/>
            <a:ext cx="7109639" cy="286232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one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endParaRPr b="0" i="0" sz="20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background-color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rgba</a:t>
            </a:r>
            <a:r>
              <a:rPr b="0" i="0" lang="ru-RU" sz="20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(255,0,0,0.5);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two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endParaRPr b="0" i="0" sz="20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background-color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rgba</a:t>
            </a:r>
            <a:r>
              <a:rPr b="0" i="0" lang="ru-RU" sz="20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(0,255,0,0.5);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three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80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80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endParaRPr b="0" i="0" sz="20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background-color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rgba</a:t>
            </a:r>
            <a:r>
              <a:rPr b="0" i="0" lang="ru-RU" sz="20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(0,0,255,0.5);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one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.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two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.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three 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position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absolute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padding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}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1" name="Google Shape;131;p17"/>
          <p:cNvCxnSpPr/>
          <p:nvPr/>
        </p:nvCxnSpPr>
        <p:spPr>
          <a:xfrm>
            <a:off x="179512" y="3902155"/>
            <a:ext cx="8712968" cy="0"/>
          </a:xfrm>
          <a:prstGeom prst="straightConnector1">
            <a:avLst/>
          </a:prstGeom>
          <a:noFill/>
          <a:ln cap="flat" cmpd="sng" w="9525">
            <a:solidFill>
              <a:srgbClr val="07519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2" name="Google Shape;132;p17"/>
          <p:cNvCxnSpPr/>
          <p:nvPr/>
        </p:nvCxnSpPr>
        <p:spPr>
          <a:xfrm>
            <a:off x="179512" y="2754799"/>
            <a:ext cx="8712968" cy="0"/>
          </a:xfrm>
          <a:prstGeom prst="straightConnector1">
            <a:avLst/>
          </a:prstGeom>
          <a:noFill/>
          <a:ln cap="flat" cmpd="sng" w="9525">
            <a:solidFill>
              <a:srgbClr val="07519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3" name="Google Shape;133;p17"/>
          <p:cNvSpPr/>
          <p:nvPr/>
        </p:nvSpPr>
        <p:spPr>
          <a:xfrm>
            <a:off x="190217" y="2816556"/>
            <a:ext cx="110639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HTML:</a:t>
            </a:r>
            <a:endParaRPr b="1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7"/>
          <p:cNvSpPr/>
          <p:nvPr/>
        </p:nvSpPr>
        <p:spPr>
          <a:xfrm>
            <a:off x="154689" y="3987346"/>
            <a:ext cx="92204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CSS:</a:t>
            </a:r>
            <a:endParaRPr b="1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1979" y="2754799"/>
            <a:ext cx="4103201" cy="4103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4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p44"/>
          <p:cNvSpPr/>
          <p:nvPr/>
        </p:nvSpPr>
        <p:spPr>
          <a:xfrm>
            <a:off x="416739" y="218837"/>
            <a:ext cx="8693087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ru-RU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Значення</a:t>
            </a:r>
            <a:r>
              <a:rPr b="1" i="0" lang="ru-RU" sz="28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i="0" lang="ru-RU" sz="32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border-radius</a:t>
            </a:r>
            <a:r>
              <a:rPr b="1" i="0" lang="ru-RU" sz="28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ru-RU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можна задавати у відсотках (відсотки обчислюються від ширини тега)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44"/>
          <p:cNvSpPr/>
          <p:nvPr/>
        </p:nvSpPr>
        <p:spPr>
          <a:xfrm>
            <a:off x="3539070" y="1545959"/>
            <a:ext cx="3724096" cy="19389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green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border-radius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5" name="Google Shape;405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576" y="1552156"/>
            <a:ext cx="2060239" cy="1986659"/>
          </a:xfrm>
          <a:prstGeom prst="rect">
            <a:avLst/>
          </a:prstGeom>
          <a:noFill/>
          <a:ln>
            <a:noFill/>
          </a:ln>
        </p:spPr>
      </p:pic>
      <p:sp>
        <p:nvSpPr>
          <p:cNvPr id="406" name="Google Shape;406;p44"/>
          <p:cNvSpPr/>
          <p:nvPr/>
        </p:nvSpPr>
        <p:spPr>
          <a:xfrm>
            <a:off x="3539070" y="3933056"/>
            <a:ext cx="5570756" cy="224676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background-image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url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'1.jpg'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border-radius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border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solid blue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7" name="Google Shape;407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149080"/>
            <a:ext cx="3463887" cy="1844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45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45"/>
          <p:cNvSpPr txBox="1"/>
          <p:nvPr/>
        </p:nvSpPr>
        <p:spPr>
          <a:xfrm>
            <a:off x="179512" y="586054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Тінь від тега</a:t>
            </a:r>
            <a:endParaRPr b="1" i="0" sz="3600" u="none" cap="none" strike="noStrik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45"/>
          <p:cNvSpPr/>
          <p:nvPr/>
        </p:nvSpPr>
        <p:spPr>
          <a:xfrm>
            <a:off x="179512" y="1329467"/>
            <a:ext cx="979308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-RU" sz="33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box-shadow: </a:t>
            </a:r>
            <a:r>
              <a:rPr b="1" i="0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змX змY</a:t>
            </a:r>
            <a:r>
              <a:rPr b="1" i="1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розм розт кол</a:t>
            </a:r>
            <a:r>
              <a:rPr b="1" i="0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b="1" i="0" sz="33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5" name="Google Shape;415;p45"/>
          <p:cNvSpPr txBox="1"/>
          <p:nvPr/>
        </p:nvSpPr>
        <p:spPr>
          <a:xfrm>
            <a:off x="418506" y="1997551"/>
            <a:ext cx="8712968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змХ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зміщення по горизонталі;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змY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зміщення по вертикалі;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розм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розмиття тіні (чим менше значення, тим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чіткіше тінь);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розт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розтягування тіні: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0 – тінь відповідає розмірам тега;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&lt;0 – тінь менша за розміри тега;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&gt;0 – тінь більша за розміри тега);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кол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колір тіні;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46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46"/>
          <p:cNvSpPr/>
          <p:nvPr/>
        </p:nvSpPr>
        <p:spPr>
          <a:xfrm>
            <a:off x="179512" y="544612"/>
            <a:ext cx="6268063" cy="23083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box-shadow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orange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2" name="Google Shape;422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32767" y="646305"/>
            <a:ext cx="2088232" cy="2104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3" name="Google Shape;423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32767" y="3498701"/>
            <a:ext cx="2331721" cy="2348993"/>
          </a:xfrm>
          <a:prstGeom prst="rect">
            <a:avLst/>
          </a:prstGeom>
          <a:noFill/>
          <a:ln>
            <a:noFill/>
          </a:ln>
        </p:spPr>
      </p:pic>
      <p:sp>
        <p:nvSpPr>
          <p:cNvPr id="424" name="Google Shape;424;p46"/>
          <p:cNvSpPr/>
          <p:nvPr/>
        </p:nvSpPr>
        <p:spPr>
          <a:xfrm>
            <a:off x="135817" y="3415640"/>
            <a:ext cx="6452407" cy="26776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box-shadow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endParaRPr b="0" i="0" sz="2400" u="none" cap="none" strike="noStrik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orange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47"/>
          <p:cNvSpPr txBox="1"/>
          <p:nvPr/>
        </p:nvSpPr>
        <p:spPr>
          <a:xfrm>
            <a:off x="0" y="934"/>
            <a:ext cx="9144000" cy="7078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ru-RU" sz="20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ru-RU" sz="20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47"/>
          <p:cNvSpPr/>
          <p:nvPr/>
        </p:nvSpPr>
        <p:spPr>
          <a:xfrm>
            <a:off x="0" y="327419"/>
            <a:ext cx="6801862" cy="19389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box-shadow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orange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31" name="Google Shape;431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52907" y="283833"/>
            <a:ext cx="1982578" cy="1982578"/>
          </a:xfrm>
          <a:prstGeom prst="rect">
            <a:avLst/>
          </a:prstGeom>
          <a:noFill/>
          <a:ln>
            <a:noFill/>
          </a:ln>
        </p:spPr>
      </p:pic>
      <p:sp>
        <p:nvSpPr>
          <p:cNvPr id="432" name="Google Shape;432;p47"/>
          <p:cNvSpPr/>
          <p:nvPr/>
        </p:nvSpPr>
        <p:spPr>
          <a:xfrm>
            <a:off x="11269" y="2420888"/>
            <a:ext cx="6955750" cy="19389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box-shadow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20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-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orange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33" name="Google Shape;433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00080" y="2549311"/>
            <a:ext cx="1776376" cy="1790040"/>
          </a:xfrm>
          <a:prstGeom prst="rect">
            <a:avLst/>
          </a:prstGeom>
          <a:noFill/>
          <a:ln>
            <a:noFill/>
          </a:ln>
        </p:spPr>
      </p:pic>
      <p:sp>
        <p:nvSpPr>
          <p:cNvPr id="434" name="Google Shape;434;p47"/>
          <p:cNvSpPr/>
          <p:nvPr/>
        </p:nvSpPr>
        <p:spPr>
          <a:xfrm>
            <a:off x="-7359" y="4514357"/>
            <a:ext cx="6801862" cy="19389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000"/>
              <a:buFont typeface="Courier New"/>
              <a:buNone/>
            </a:pPr>
            <a:r>
              <a:rPr b="1" i="0" lang="ru-RU" sz="20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box-shadow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0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inset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0 0 10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0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r>
              <a:rPr b="1" i="0" lang="ru-RU" sz="20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orange</a:t>
            </a: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0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35" name="Google Shape;435;p4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00080" y="4622251"/>
            <a:ext cx="1553657" cy="1596814"/>
          </a:xfrm>
          <a:prstGeom prst="rect">
            <a:avLst/>
          </a:prstGeom>
          <a:noFill/>
          <a:ln>
            <a:noFill/>
          </a:ln>
        </p:spPr>
      </p:pic>
      <p:sp>
        <p:nvSpPr>
          <p:cNvPr id="436" name="Google Shape;436;p47"/>
          <p:cNvSpPr/>
          <p:nvPr/>
        </p:nvSpPr>
        <p:spPr>
          <a:xfrm>
            <a:off x="4491980" y="4323327"/>
            <a:ext cx="2294511" cy="1033865"/>
          </a:xfrm>
          <a:prstGeom prst="cloudCallout">
            <a:avLst>
              <a:gd fmla="val -104687" name="adj1"/>
              <a:gd fmla="val 95667" name="adj2"/>
            </a:avLst>
          </a:prstGeom>
          <a:solidFill>
            <a:schemeClr val="accent1"/>
          </a:solidFill>
          <a:ln cap="flat" cmpd="sng" w="25400">
            <a:solidFill>
              <a:srgbClr val="0A51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ru-RU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Тінь всередину тега</a:t>
            </a:r>
            <a:endParaRPr b="1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8"/>
          <p:cNvSpPr txBox="1"/>
          <p:nvPr/>
        </p:nvSpPr>
        <p:spPr>
          <a:xfrm>
            <a:off x="0" y="934"/>
            <a:ext cx="9144000" cy="13234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48"/>
          <p:cNvSpPr/>
          <p:nvPr/>
        </p:nvSpPr>
        <p:spPr>
          <a:xfrm>
            <a:off x="102899" y="64855"/>
            <a:ext cx="9793088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0" i="0" lang="ru-RU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Можна задавати кілька тіней, розділяючи їх комою:</a:t>
            </a:r>
            <a:endParaRPr b="0" i="0" sz="3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48"/>
          <p:cNvSpPr/>
          <p:nvPr/>
        </p:nvSpPr>
        <p:spPr>
          <a:xfrm>
            <a:off x="102899" y="1993747"/>
            <a:ext cx="9124206" cy="48320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800"/>
              <a:buFont typeface="Courier New"/>
              <a:buNone/>
            </a:pP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margin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b="0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40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box-shadow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urier New"/>
              <a:buNone/>
            </a:pP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0 0 0 5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coral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0 0 0 10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lightseagreen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0 0 0 15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orange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0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0 0 0 20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yellowgreen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inset </a:t>
            </a:r>
            <a:r>
              <a:rPr b="0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0 0 10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r>
              <a:rPr b="1" i="0" lang="ru-RU" sz="2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gray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5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44" name="Google Shape;444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56" y="1124744"/>
            <a:ext cx="3428944" cy="3544787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p48"/>
          <p:cNvSpPr/>
          <p:nvPr/>
        </p:nvSpPr>
        <p:spPr>
          <a:xfrm>
            <a:off x="1763688" y="628359"/>
            <a:ext cx="979308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box-shadow: </a:t>
            </a: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тінь1, тінь2, …;</a:t>
            </a:r>
            <a:endParaRPr b="1" i="0" sz="32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49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49"/>
          <p:cNvSpPr txBox="1"/>
          <p:nvPr/>
        </p:nvSpPr>
        <p:spPr>
          <a:xfrm>
            <a:off x="179512" y="257625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Тінь від тексту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49"/>
          <p:cNvSpPr/>
          <p:nvPr/>
        </p:nvSpPr>
        <p:spPr>
          <a:xfrm>
            <a:off x="179512" y="1112757"/>
            <a:ext cx="979308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-RU" sz="33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text-shadow: </a:t>
            </a:r>
            <a:r>
              <a:rPr b="1" i="0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змX змY</a:t>
            </a:r>
            <a:r>
              <a:rPr b="1" i="1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розм кол</a:t>
            </a:r>
            <a:r>
              <a:rPr b="1" i="0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b="1" i="0" sz="33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53" name="Google Shape;453;p49"/>
          <p:cNvSpPr txBox="1"/>
          <p:nvPr/>
        </p:nvSpPr>
        <p:spPr>
          <a:xfrm>
            <a:off x="377365" y="1653228"/>
            <a:ext cx="8712968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змХ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зміщення по горизонталі;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змY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зміщення по вертикалі;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розм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розмиття тіні (чим менше значення, тим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чіткіше тінь);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кол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колір тіні;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49"/>
          <p:cNvSpPr/>
          <p:nvPr/>
        </p:nvSpPr>
        <p:spPr>
          <a:xfrm>
            <a:off x="241436" y="4416469"/>
            <a:ext cx="8848897" cy="120032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text-shadow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-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rgba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0.75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5" name="Google Shape;455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67944" y="3446075"/>
            <a:ext cx="4621185" cy="924237"/>
          </a:xfrm>
          <a:prstGeom prst="rect">
            <a:avLst/>
          </a:prstGeom>
          <a:noFill/>
          <a:ln>
            <a:noFill/>
          </a:ln>
        </p:spPr>
      </p:pic>
      <p:sp>
        <p:nvSpPr>
          <p:cNvPr id="456" name="Google Shape;456;p49"/>
          <p:cNvSpPr/>
          <p:nvPr/>
        </p:nvSpPr>
        <p:spPr>
          <a:xfrm>
            <a:off x="444825" y="5662955"/>
            <a:ext cx="8645508" cy="10772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Можна задавати кілька тіней, вказуючи їх через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кому: </a:t>
            </a:r>
            <a:r>
              <a:rPr b="1" i="0" lang="ru-RU" sz="24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text-shadow: </a:t>
            </a:r>
            <a:r>
              <a:rPr b="1" i="0" lang="ru-RU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тінь1, тінь2, …;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50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50"/>
          <p:cNvSpPr txBox="1"/>
          <p:nvPr/>
        </p:nvSpPr>
        <p:spPr>
          <a:xfrm>
            <a:off x="179512" y="257625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Тінь від тексту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50"/>
          <p:cNvSpPr/>
          <p:nvPr/>
        </p:nvSpPr>
        <p:spPr>
          <a:xfrm>
            <a:off x="179512" y="1112757"/>
            <a:ext cx="979308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-RU" sz="33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text-shadow: </a:t>
            </a:r>
            <a:r>
              <a:rPr b="1" i="0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змX змY</a:t>
            </a:r>
            <a:r>
              <a:rPr b="1" i="1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розм кол</a:t>
            </a:r>
            <a:r>
              <a:rPr b="1" i="0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b="1" i="0" sz="33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4" name="Google Shape;464;p50"/>
          <p:cNvSpPr txBox="1"/>
          <p:nvPr/>
        </p:nvSpPr>
        <p:spPr>
          <a:xfrm>
            <a:off x="377365" y="1653228"/>
            <a:ext cx="8712968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змХ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зміщення по горизонталі;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змY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зміщення по вертикалі;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розм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розмиття тіні (чим менше значення, тим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чіткіше тінь);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кол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колір тіні;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50"/>
          <p:cNvSpPr/>
          <p:nvPr/>
        </p:nvSpPr>
        <p:spPr>
          <a:xfrm>
            <a:off x="241436" y="4416469"/>
            <a:ext cx="8848897" cy="120032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text-shadow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-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rgba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0.75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6" name="Google Shape;466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67944" y="3446075"/>
            <a:ext cx="4621185" cy="924237"/>
          </a:xfrm>
          <a:prstGeom prst="rect">
            <a:avLst/>
          </a:prstGeom>
          <a:noFill/>
          <a:ln>
            <a:noFill/>
          </a:ln>
        </p:spPr>
      </p:pic>
      <p:sp>
        <p:nvSpPr>
          <p:cNvPr id="467" name="Google Shape;467;p50"/>
          <p:cNvSpPr/>
          <p:nvPr/>
        </p:nvSpPr>
        <p:spPr>
          <a:xfrm>
            <a:off x="444825" y="5662955"/>
            <a:ext cx="8645508" cy="10772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Можна задавати кілька тіней, вказуючи їх через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кому: </a:t>
            </a:r>
            <a:r>
              <a:rPr b="1" i="0" lang="ru-RU" sz="24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text-shadow: </a:t>
            </a:r>
            <a:r>
              <a:rPr b="1" i="0" lang="ru-RU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тінь1, тінь2, …;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51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51"/>
          <p:cNvSpPr txBox="1"/>
          <p:nvPr/>
        </p:nvSpPr>
        <p:spPr>
          <a:xfrm>
            <a:off x="179512" y="257625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Множинні фони</a:t>
            </a:r>
            <a:endParaRPr b="1" i="0" sz="3600" u="none" cap="none" strike="noStrik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51"/>
          <p:cNvSpPr/>
          <p:nvPr/>
        </p:nvSpPr>
        <p:spPr>
          <a:xfrm>
            <a:off x="179512" y="1112757"/>
            <a:ext cx="9793088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ru-RU" sz="33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text-shadow: </a:t>
            </a:r>
            <a:r>
              <a:rPr b="1" i="0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змX змY</a:t>
            </a:r>
            <a:r>
              <a:rPr b="1" i="1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розм кол</a:t>
            </a:r>
            <a:r>
              <a:rPr b="1" i="0" lang="ru-RU" sz="33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b="1" i="0" sz="33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5" name="Google Shape;475;p51"/>
          <p:cNvSpPr txBox="1"/>
          <p:nvPr/>
        </p:nvSpPr>
        <p:spPr>
          <a:xfrm>
            <a:off x="377365" y="1653228"/>
            <a:ext cx="8712968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змХ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зміщення по горизонталі;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змY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зміщення по вертикалі;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розм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розмиття тіні (чим менше значення, тим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чіткіше тінь);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кол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колір тіні;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51"/>
          <p:cNvSpPr/>
          <p:nvPr/>
        </p:nvSpPr>
        <p:spPr>
          <a:xfrm>
            <a:off x="241436" y="4416469"/>
            <a:ext cx="8848897" cy="120032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2400"/>
              <a:buFont typeface="Courier New"/>
              <a:buNone/>
            </a:pP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text-shadow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-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rgba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0.75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7" name="Google Shape;477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67944" y="3446075"/>
            <a:ext cx="4621185" cy="924237"/>
          </a:xfrm>
          <a:prstGeom prst="rect">
            <a:avLst/>
          </a:prstGeom>
          <a:noFill/>
          <a:ln>
            <a:noFill/>
          </a:ln>
        </p:spPr>
      </p:pic>
      <p:sp>
        <p:nvSpPr>
          <p:cNvPr id="478" name="Google Shape;478;p51"/>
          <p:cNvSpPr/>
          <p:nvPr/>
        </p:nvSpPr>
        <p:spPr>
          <a:xfrm>
            <a:off x="444825" y="5662955"/>
            <a:ext cx="8645508" cy="10772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Можна задавати кілька тіней, вказуючи їх через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кому: </a:t>
            </a:r>
            <a:r>
              <a:rPr b="1" i="0" lang="ru-RU" sz="2400" u="none" cap="none" strike="noStrike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text-shadow: </a:t>
            </a:r>
            <a:r>
              <a:rPr b="1" i="0" lang="ru-RU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тінь1, тінь2, …;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52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52"/>
          <p:cNvSpPr txBox="1"/>
          <p:nvPr/>
        </p:nvSpPr>
        <p:spPr>
          <a:xfrm>
            <a:off x="179512" y="257625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Градієнт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Радиальный градиент" id="485" name="Google Shape;485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552" y="1049834"/>
            <a:ext cx="1872208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Линейный градиент" id="486" name="Google Shape;486;p5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51312" y="1049834"/>
            <a:ext cx="1858232" cy="1858232"/>
          </a:xfrm>
          <a:prstGeom prst="rect">
            <a:avLst/>
          </a:prstGeom>
          <a:noFill/>
          <a:ln>
            <a:noFill/>
          </a:ln>
        </p:spPr>
      </p:pic>
      <p:sp>
        <p:nvSpPr>
          <p:cNvPr id="487" name="Google Shape;487;p52"/>
          <p:cNvSpPr/>
          <p:nvPr/>
        </p:nvSpPr>
        <p:spPr>
          <a:xfrm>
            <a:off x="545029" y="3284984"/>
            <a:ext cx="7077579" cy="175432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80"/>
              </a:buClr>
              <a:buSzPts val="1800"/>
              <a:buFont typeface="Courier New"/>
              <a:buNone/>
            </a:pPr>
            <a:r>
              <a:rPr b="1" i="0" lang="ru-RU" sz="1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1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height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1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1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urier New"/>
              <a:buNone/>
            </a:pP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1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width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1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1" i="0" lang="ru-RU" sz="18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px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br>
              <a:rPr b="0" i="1" lang="ru-RU" sz="1800" u="none" cap="none" strike="noStrike">
                <a:solidFill>
                  <a:srgbClr val="80808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1" lang="ru-RU" sz="1800" u="none" cap="none" strike="noStrike">
                <a:solidFill>
                  <a:srgbClr val="80808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1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border-radius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0" i="0" lang="ru-RU" sz="1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50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%;</a:t>
            </a:r>
            <a:br>
              <a:rPr b="0" i="1" lang="ru-RU" sz="1800" u="none" cap="none" strike="noStrike">
                <a:solidFill>
                  <a:srgbClr val="80808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1" lang="ru-RU" sz="1800" u="none" cap="none" strike="noStrike">
                <a:solidFill>
                  <a:srgbClr val="80808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18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1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radial-gradient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i="0" lang="ru-RU" sz="1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#55ddff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b="1" i="0" lang="ru-RU" sz="1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#0081b5</a:t>
            </a: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1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Радиальный градиент" id="488" name="Google Shape;488;p5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427167" y="5037485"/>
            <a:ext cx="1440160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Синтаксис radial-gradient" id="489" name="Google Shape;489;p5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67544" y="5370158"/>
            <a:ext cx="55435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53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53"/>
          <p:cNvSpPr txBox="1"/>
          <p:nvPr/>
        </p:nvSpPr>
        <p:spPr>
          <a:xfrm>
            <a:off x="179512" y="257625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Градієнт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Синтаксис radial-gradient" id="496" name="Google Shape;496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479" y="972892"/>
            <a:ext cx="8331445" cy="10879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Синтаксис radial-gradient" id="497" name="Google Shape;497;p5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5713" y="2420888"/>
            <a:ext cx="8716757" cy="1152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8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8"/>
          <p:cNvSpPr txBox="1"/>
          <p:nvPr/>
        </p:nvSpPr>
        <p:spPr>
          <a:xfrm>
            <a:off x="195851" y="260648"/>
            <a:ext cx="8964488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 </a:t>
            </a:r>
            <a:r>
              <a:rPr b="1" i="0" lang="ru-RU" sz="32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HSL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(Hue, Saturation, Lightness):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hsl(</a:t>
            </a:r>
            <a:r>
              <a:rPr b="0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тон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32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насиченість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32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яскравість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 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тон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задається числом від 0 до 360,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насиченість</a:t>
            </a: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і </a:t>
            </a:r>
            <a:r>
              <a:rPr b="1" i="0" lang="ru-RU" sz="32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яскравість</a:t>
            </a: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у відсотках (від 0% до 100%)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://www.digital-intermediate.co.uk/colour/images/HSL_Cone.jpg" id="142" name="Google Shape;14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9671" y="2294946"/>
            <a:ext cx="5726633" cy="4563054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8"/>
          <p:cNvSpPr/>
          <p:nvPr/>
        </p:nvSpPr>
        <p:spPr>
          <a:xfrm>
            <a:off x="4283968" y="6513920"/>
            <a:ext cx="500404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http://www.w3schools.com/colors/colors_hsl.asp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4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54"/>
          <p:cNvSpPr txBox="1"/>
          <p:nvPr/>
        </p:nvSpPr>
        <p:spPr>
          <a:xfrm>
            <a:off x="215516" y="172691"/>
            <a:ext cx="8712968" cy="1754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Також в CSS3 було додано наступні концепції, які будуть розглянуті в окремих лекціях: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54"/>
          <p:cNvSpPr txBox="1"/>
          <p:nvPr/>
        </p:nvSpPr>
        <p:spPr>
          <a:xfrm>
            <a:off x="215516" y="2589739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Плавні переходи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54"/>
          <p:cNvSpPr txBox="1"/>
          <p:nvPr/>
        </p:nvSpPr>
        <p:spPr>
          <a:xfrm>
            <a:off x="231486" y="3282440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Анімації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54"/>
          <p:cNvSpPr txBox="1"/>
          <p:nvPr/>
        </p:nvSpPr>
        <p:spPr>
          <a:xfrm>
            <a:off x="231486" y="3953186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FlexBox</a:t>
            </a:r>
            <a:endParaRPr b="1" i="0" sz="3600" u="none" cap="none" strike="noStrik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54"/>
          <p:cNvSpPr txBox="1"/>
          <p:nvPr/>
        </p:nvSpPr>
        <p:spPr>
          <a:xfrm>
            <a:off x="231486" y="5116753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Медіазапити</a:t>
            </a:r>
            <a:endParaRPr b="1" i="0" sz="3600" u="none" cap="none" strike="noStrik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54"/>
          <p:cNvSpPr txBox="1"/>
          <p:nvPr/>
        </p:nvSpPr>
        <p:spPr>
          <a:xfrm>
            <a:off x="231486" y="4470422"/>
            <a:ext cx="87129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</a:t>
            </a:r>
            <a:r>
              <a:rPr b="1" i="0" lang="ru-RU" sz="36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Grid</a:t>
            </a:r>
            <a:endParaRPr b="1" i="0" sz="3600" u="none" cap="none" strike="noStrike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Flexbox VS CSS Grid. Since the launch of CSS grid, a lot of… | by Cecilia  Benítez | Medium" id="509" name="Google Shape;509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3266" y="3077077"/>
            <a:ext cx="4370734" cy="2039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9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9"/>
          <p:cNvSpPr txBox="1"/>
          <p:nvPr/>
        </p:nvSpPr>
        <p:spPr>
          <a:xfrm>
            <a:off x="3275856" y="-27384"/>
            <a:ext cx="896448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hsl(</a:t>
            </a:r>
            <a:r>
              <a:rPr b="0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32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32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://myst729.github.io/assets/slides/2013-09-27-css-color-notation/images/hsl.png" id="150" name="Google Shape;15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576" y="557391"/>
            <a:ext cx="8089762" cy="62880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6" name="Google Shape;156;p20"/>
          <p:cNvCxnSpPr/>
          <p:nvPr/>
        </p:nvCxnSpPr>
        <p:spPr>
          <a:xfrm>
            <a:off x="152309" y="3429000"/>
            <a:ext cx="8712968" cy="0"/>
          </a:xfrm>
          <a:prstGeom prst="straightConnector1">
            <a:avLst/>
          </a:prstGeom>
          <a:noFill/>
          <a:ln cap="flat" cmpd="sng" w="9525">
            <a:solidFill>
              <a:srgbClr val="07519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7" name="Google Shape;157;p20"/>
          <p:cNvCxnSpPr/>
          <p:nvPr/>
        </p:nvCxnSpPr>
        <p:spPr>
          <a:xfrm>
            <a:off x="215515" y="1671019"/>
            <a:ext cx="8712968" cy="0"/>
          </a:xfrm>
          <a:prstGeom prst="straightConnector1">
            <a:avLst/>
          </a:prstGeom>
          <a:noFill/>
          <a:ln cap="flat" cmpd="sng" w="9525">
            <a:solidFill>
              <a:srgbClr val="07519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8" name="Google Shape;158;p20"/>
          <p:cNvSpPr/>
          <p:nvPr/>
        </p:nvSpPr>
        <p:spPr>
          <a:xfrm>
            <a:off x="95109" y="47705"/>
            <a:ext cx="110639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HTML:</a:t>
            </a:r>
            <a:endParaRPr b="1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0"/>
          <p:cNvSpPr/>
          <p:nvPr/>
        </p:nvSpPr>
        <p:spPr>
          <a:xfrm>
            <a:off x="152309" y="1745076"/>
            <a:ext cx="92204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CSS:</a:t>
            </a:r>
            <a:endParaRPr b="1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0"/>
          <p:cNvSpPr/>
          <p:nvPr/>
        </p:nvSpPr>
        <p:spPr>
          <a:xfrm>
            <a:off x="1210084" y="73994"/>
            <a:ext cx="5161991" cy="15696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class=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"a1"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&gt;One&lt;/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class=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"a2"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&gt;Two&lt;/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class=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"a3"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&gt;Three&lt;/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class=</a:t>
            </a:r>
            <a:r>
              <a:rPr b="1" i="0" lang="ru-RU" sz="24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"a4"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&gt;Four&lt;/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0"/>
          <p:cNvSpPr/>
          <p:nvPr/>
        </p:nvSpPr>
        <p:spPr>
          <a:xfrm>
            <a:off x="972697" y="1745032"/>
            <a:ext cx="8295861" cy="15696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a1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background-color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hsl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%,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%);}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a2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background-color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hsl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%,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75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%);}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a3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background-color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hsl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75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%,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75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%);}</a:t>
            </a:r>
            <a:b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a4 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</a:t>
            </a:r>
            <a:r>
              <a:rPr b="1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background-color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4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hsl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120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75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%, </a:t>
            </a:r>
            <a:r>
              <a:rPr b="0" i="0" lang="ru-RU" sz="24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75</a:t>
            </a:r>
            <a:r>
              <a:rPr b="0" i="0" lang="ru-RU" sz="24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%);}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2" name="Google Shape;16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11760" y="4010322"/>
            <a:ext cx="5170573" cy="20189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1"/>
          <p:cNvSpPr txBox="1"/>
          <p:nvPr/>
        </p:nvSpPr>
        <p:spPr>
          <a:xfrm>
            <a:off x="179512" y="692696"/>
            <a:ext cx="8964488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 </a:t>
            </a:r>
            <a:r>
              <a:rPr b="1" i="0" lang="ru-RU" sz="32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HSLA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(Hue, Saturation, Lightness, Alpha):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hsla(</a:t>
            </a:r>
            <a:r>
              <a:rPr b="0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тон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32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насиченість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ru-RU" sz="32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яскравість, </a:t>
            </a:r>
            <a:r>
              <a:rPr b="0" i="0" lang="ru-RU" sz="3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прозорість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 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тон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задається числом від 0 до 360,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насиченість</a:t>
            </a: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і </a:t>
            </a:r>
            <a:r>
              <a:rPr b="1" i="0" lang="ru-RU" sz="32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яскравість</a:t>
            </a: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у відсотках (від 0% до 100%),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прозорість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дробовим числом від 0.00 до 1.00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9" name="Google Shape;16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512" y="5079081"/>
            <a:ext cx="5810641" cy="17188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9512" y="3194550"/>
            <a:ext cx="3384376" cy="1955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21"/>
          <p:cNvPicPr preferRelativeResize="0"/>
          <p:nvPr/>
        </p:nvPicPr>
        <p:blipFill rotWithShape="1">
          <a:blip r:embed="rId5">
            <a:alphaModFix/>
          </a:blip>
          <a:srcRect b="0" l="0" r="29279" t="0"/>
          <a:stretch/>
        </p:blipFill>
        <p:spPr>
          <a:xfrm>
            <a:off x="6204557" y="3194550"/>
            <a:ext cx="2760387" cy="34028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2" name="Google Shape;172;p21"/>
          <p:cNvCxnSpPr/>
          <p:nvPr/>
        </p:nvCxnSpPr>
        <p:spPr>
          <a:xfrm>
            <a:off x="179512" y="5079081"/>
            <a:ext cx="5890053" cy="0"/>
          </a:xfrm>
          <a:prstGeom prst="straightConnector1">
            <a:avLst/>
          </a:prstGeom>
          <a:noFill/>
          <a:ln cap="flat" cmpd="sng" w="9525">
            <a:solidFill>
              <a:srgbClr val="07519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2"/>
          <p:cNvSpPr txBox="1"/>
          <p:nvPr/>
        </p:nvSpPr>
        <p:spPr>
          <a:xfrm>
            <a:off x="169077" y="201195"/>
            <a:ext cx="8964488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 </a:t>
            </a:r>
            <a:r>
              <a:rPr b="1" i="0" lang="ru-RU" sz="32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transparent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(прозорий)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2"/>
          <p:cNvSpPr txBox="1"/>
          <p:nvPr/>
        </p:nvSpPr>
        <p:spPr>
          <a:xfrm>
            <a:off x="143699" y="1148040"/>
            <a:ext cx="8964488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5) </a:t>
            </a:r>
            <a:r>
              <a:rPr b="1" i="0" lang="ru-RU" sz="3200" u="none" cap="none" strike="noStrik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currentColor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(поточне значення властивості </a:t>
            </a:r>
            <a:r>
              <a:rPr b="0" i="0" lang="ru-RU" sz="32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color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):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2"/>
          <p:cNvSpPr/>
          <p:nvPr/>
        </p:nvSpPr>
        <p:spPr>
          <a:xfrm>
            <a:off x="170607" y="2225258"/>
            <a:ext cx="4480714" cy="13849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urier New"/>
              <a:buNone/>
            </a:pP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&gt;Paragraph&lt;/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8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5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2"/>
          <p:cNvSpPr/>
          <p:nvPr/>
        </p:nvSpPr>
        <p:spPr>
          <a:xfrm>
            <a:off x="169775" y="4011001"/>
            <a:ext cx="7702750" cy="95410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 {color: red;}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ru-RU" sz="28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 {border: 1px solid currentColor;}</a:t>
            </a:r>
            <a:endParaRPr b="0" i="0" sz="5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2" name="Google Shape;18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9592" y="5392181"/>
            <a:ext cx="6820894" cy="9652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3"/>
          <p:cNvSpPr txBox="1"/>
          <p:nvPr/>
        </p:nvSpPr>
        <p:spPr>
          <a:xfrm>
            <a:off x="0" y="-27384"/>
            <a:ext cx="9144000" cy="10772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3. Нові селектори</a:t>
            </a:r>
            <a:endParaRPr b="1" i="0" sz="32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3"/>
          <p:cNvSpPr txBox="1"/>
          <p:nvPr/>
        </p:nvSpPr>
        <p:spPr>
          <a:xfrm>
            <a:off x="179512" y="511225"/>
            <a:ext cx="8964488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 </a:t>
            </a:r>
            <a:r>
              <a:rPr b="1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b="1" i="0" lang="ru-RU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b="1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F</a:t>
            </a: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{ … 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Стиль застосовується до елемента, заданого селектором </a:t>
            </a:r>
            <a:r>
              <a:rPr b="0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якщо перед ним безпосередньо розташований тег, який відповідає селектору </a:t>
            </a:r>
            <a:r>
              <a:rPr b="0" i="0" lang="ru-RU" sz="32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Е</a:t>
            </a:r>
            <a:r>
              <a:rPr b="0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3"/>
          <p:cNvSpPr/>
          <p:nvPr/>
        </p:nvSpPr>
        <p:spPr>
          <a:xfrm>
            <a:off x="179512" y="2953975"/>
            <a:ext cx="5961888" cy="31393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ourier New"/>
              <a:buNone/>
            </a:pP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0" i="0" lang="ru-RU" sz="22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2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2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&gt;I'm a paragraph&lt;/</a:t>
            </a:r>
            <a:r>
              <a:rPr b="1" i="0" lang="ru-RU" sz="22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2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2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2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2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&gt;I get selected!&lt;/</a:t>
            </a:r>
            <a:r>
              <a:rPr b="1" i="0" lang="ru-RU" sz="22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2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2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&gt;I'm a paragraph&lt;/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h2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&gt;Monkey hair&lt;/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h2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&lt;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&gt;I will NOT get selected&lt;/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b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&lt;/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3"/>
          <p:cNvSpPr/>
          <p:nvPr/>
        </p:nvSpPr>
        <p:spPr>
          <a:xfrm>
            <a:off x="6141400" y="2636912"/>
            <a:ext cx="2733441" cy="11079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200"/>
              <a:buFont typeface="Courier New"/>
              <a:buNone/>
            </a:pPr>
            <a:r>
              <a:rPr b="1" i="0" lang="ru-RU" sz="2200" u="none" cap="none" strike="noStrike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+ </a:t>
            </a:r>
            <a:r>
              <a:rPr b="1" i="0" lang="ru-RU" sz="2200" u="none" cap="none" strike="noStrik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b="1" i="0" lang="ru-RU" sz="2200" u="none" cap="none" strike="noStrike">
                <a:solidFill>
                  <a:srgbClr val="00008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i="0" lang="ru-RU" sz="2200" u="none" cap="none" strike="noStrike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color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 </a:t>
            </a:r>
            <a:r>
              <a:rPr b="1" i="0" lang="ru-RU" sz="2200" u="none" cap="none" strike="noStrike">
                <a:solidFill>
                  <a:srgbClr val="008000"/>
                </a:solidFill>
                <a:latin typeface="Courier New"/>
                <a:ea typeface="Courier New"/>
                <a:cs typeface="Courier New"/>
                <a:sym typeface="Courier New"/>
              </a:rPr>
              <a:t>red</a:t>
            </a: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ru-RU" sz="2200" u="none" cap="none" strike="noStrik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1" name="Google Shape;191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72200" y="4000515"/>
            <a:ext cx="2521373" cy="28128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2" name="Google Shape;192;p23"/>
          <p:cNvCxnSpPr/>
          <p:nvPr/>
        </p:nvCxnSpPr>
        <p:spPr>
          <a:xfrm>
            <a:off x="6084168" y="2564904"/>
            <a:ext cx="0" cy="409603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3" name="Google Shape;193;p23"/>
          <p:cNvCxnSpPr/>
          <p:nvPr/>
        </p:nvCxnSpPr>
        <p:spPr>
          <a:xfrm>
            <a:off x="6084168" y="3861048"/>
            <a:ext cx="305983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Поток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Поток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